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7" r:id="rId1"/>
    <p:sldMasterId id="2147483869"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5" r:id="rId20"/>
    <p:sldId id="273" r:id="rId21"/>
    <p:sldId id="279" r:id="rId22"/>
    <p:sldId id="276" r:id="rId23"/>
    <p:sldId id="277" r:id="rId24"/>
    <p:sldId id="278"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Figure 1</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Yes</c:v>
                </c:pt>
                <c:pt idx="1">
                  <c:v>no</c:v>
                </c:pt>
              </c:strCache>
            </c:strRef>
          </c:cat>
          <c:val>
            <c:numRef>
              <c:f>Sheet1!$B$2:$B$5</c:f>
              <c:numCache>
                <c:formatCode>General</c:formatCode>
                <c:ptCount val="4"/>
                <c:pt idx="0">
                  <c:v>29</c:v>
                </c:pt>
                <c:pt idx="1">
                  <c:v>22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2"/>
        <c:delete val="1"/>
      </c:legendEntry>
      <c:legendEntry>
        <c:idx val="3"/>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Engaging or not?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tx2"/>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Yes</c:v>
                </c:pt>
                <c:pt idx="1">
                  <c:v>No</c:v>
                </c:pt>
              </c:strCache>
            </c:strRef>
          </c:cat>
          <c:val>
            <c:numRef>
              <c:f>Sheet1!$B$2:$B$5</c:f>
              <c:numCache>
                <c:formatCode>General</c:formatCode>
                <c:ptCount val="4"/>
                <c:pt idx="0">
                  <c:v>42</c:v>
                </c:pt>
                <c:pt idx="1">
                  <c:v>9</c:v>
                </c:pt>
              </c:numCache>
            </c:numRef>
          </c:val>
        </c:ser>
        <c:ser>
          <c:idx val="1"/>
          <c:order val="1"/>
          <c:tx>
            <c:strRef>
              <c:f>Sheet1!$C$1</c:f>
              <c:strCache>
                <c:ptCount val="1"/>
                <c:pt idx="0">
                  <c:v>Column1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Yes</c:v>
                </c:pt>
                <c:pt idx="1">
                  <c:v>No</c:v>
                </c:pt>
              </c:strCache>
            </c:strRef>
          </c:cat>
          <c:val>
            <c:numRef>
              <c:f>Sheet1!$C$2:$C$5</c:f>
              <c:numCache>
                <c:formatCode>General</c:formatCode>
                <c:ptCount val="4"/>
              </c:numCache>
            </c:numRef>
          </c:val>
        </c:ser>
        <c:ser>
          <c:idx val="2"/>
          <c:order val="2"/>
          <c:tx>
            <c:strRef>
              <c:f>Sheet1!$D$1</c:f>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Yes</c:v>
                </c:pt>
                <c:pt idx="1">
                  <c:v>No</c:v>
                </c:pt>
              </c:strCache>
            </c:strRef>
          </c:cat>
          <c:val>
            <c:numRef>
              <c:f>Sheet1!$D$2:$D$5</c:f>
              <c:numCache>
                <c:formatCode>General</c:formatCode>
                <c:ptCount val="4"/>
              </c:numCache>
            </c:numRef>
          </c:val>
        </c:ser>
        <c:dLbls>
          <c:dLblPos val="inEnd"/>
          <c:showLegendKey val="0"/>
          <c:showVal val="1"/>
          <c:showCatName val="0"/>
          <c:showSerName val="0"/>
          <c:showPercent val="0"/>
          <c:showBubbleSize val="0"/>
        </c:dLbls>
        <c:gapWidth val="65"/>
        <c:axId val="-2001513440"/>
        <c:axId val="-2001509632"/>
      </c:barChart>
      <c:catAx>
        <c:axId val="-200151344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01509632"/>
        <c:crosses val="autoZero"/>
        <c:auto val="1"/>
        <c:lblAlgn val="ctr"/>
        <c:lblOffset val="100"/>
        <c:noMultiLvlLbl val="0"/>
      </c:catAx>
      <c:valAx>
        <c:axId val="-20015096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00151344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Figure 3</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Yes</c:v>
                </c:pt>
                <c:pt idx="1">
                  <c:v>no</c:v>
                </c:pt>
              </c:strCache>
            </c:strRef>
          </c:cat>
          <c:val>
            <c:numRef>
              <c:f>Sheet1!$B$2:$B$5</c:f>
              <c:numCache>
                <c:formatCode>General</c:formatCode>
                <c:ptCount val="4"/>
                <c:pt idx="0">
                  <c:v>40</c:v>
                </c:pt>
                <c:pt idx="1">
                  <c:v>11</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2"/>
        <c:delete val="1"/>
      </c:legendEntry>
      <c:legendEntry>
        <c:idx val="3"/>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6234791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21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735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EF33A0-72FA-471D-8BB4-9F30630A31D8}"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4141556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F33A0-72FA-471D-8BB4-9F30630A31D8}"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1895206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EF33A0-72FA-471D-8BB4-9F30630A31D8}"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3957562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EF33A0-72FA-471D-8BB4-9F30630A31D8}"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3537945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EF33A0-72FA-471D-8BB4-9F30630A31D8}"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3123093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EF33A0-72FA-471D-8BB4-9F30630A31D8}"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1136348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F33A0-72FA-471D-8BB4-9F30630A31D8}"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1143216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F33A0-72FA-471D-8BB4-9F30630A31D8}"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101184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421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F33A0-72FA-471D-8BB4-9F30630A31D8}"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2316275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F33A0-72FA-471D-8BB4-9F30630A31D8}"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1694804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F33A0-72FA-471D-8BB4-9F30630A31D8}"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032ED-8F8C-4F14-A05F-4BBAB4ABCF07}" type="slidenum">
              <a:rPr lang="en-US" smtClean="0"/>
              <a:t>‹#›</a:t>
            </a:fld>
            <a:endParaRPr lang="en-US"/>
          </a:p>
        </p:txBody>
      </p:sp>
    </p:spTree>
    <p:extLst>
      <p:ext uri="{BB962C8B-B14F-4D97-AF65-F5344CB8AC3E}">
        <p14:creationId xmlns:p14="http://schemas.microsoft.com/office/powerpoint/2010/main" val="326543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25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65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23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26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11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555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449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2091259"/>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F33A0-72FA-471D-8BB4-9F30630A31D8}" type="datetimeFigureOut">
              <a:rPr lang="en-US" smtClean="0"/>
              <a:t>5/18/2021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032ED-8F8C-4F14-A05F-4BBAB4ABCF07}" type="slidenum">
              <a:rPr lang="en-US" smtClean="0"/>
              <a:t>‹#›</a:t>
            </a:fld>
            <a:endParaRPr lang="en-US"/>
          </a:p>
        </p:txBody>
      </p:sp>
    </p:spTree>
    <p:extLst>
      <p:ext uri="{BB962C8B-B14F-4D97-AF65-F5344CB8AC3E}">
        <p14:creationId xmlns:p14="http://schemas.microsoft.com/office/powerpoint/2010/main" val="185100740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2" Type="http://schemas.openxmlformats.org/officeDocument/2006/relationships/hyperlink" Target="https://en.wikipedia.org/wiki/Information" TargetMode="Externa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hyperlink" Target="https://en.wikipedia.org/wiki/Knowledge" TargetMode="Externa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User_(compu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1137603"/>
            <a:ext cx="9540240" cy="2387600"/>
          </a:xfrm>
        </p:spPr>
        <p:txBody>
          <a:bodyPr>
            <a:normAutofit/>
          </a:bodyPr>
          <a:lstStyle/>
          <a:p>
            <a:r>
              <a:rPr lang="en-US" b="1" dirty="0"/>
              <a:t>News Reading </a:t>
            </a:r>
            <a:br>
              <a:rPr lang="en-US" b="1" dirty="0"/>
            </a:br>
            <a:r>
              <a:rPr lang="en-US" b="1" dirty="0"/>
              <a:t>Through HCI</a:t>
            </a:r>
          </a:p>
        </p:txBody>
      </p:sp>
      <p:sp>
        <p:nvSpPr>
          <p:cNvPr id="3" name="Subtitle 2"/>
          <p:cNvSpPr>
            <a:spLocks noGrp="1"/>
          </p:cNvSpPr>
          <p:nvPr>
            <p:ph type="subTitle" idx="1"/>
          </p:nvPr>
        </p:nvSpPr>
        <p:spPr>
          <a:xfrm>
            <a:off x="1706880" y="4165918"/>
            <a:ext cx="9144000" cy="1655762"/>
          </a:xfrm>
        </p:spPr>
        <p:txBody>
          <a:bodyPr>
            <a:normAutofit/>
          </a:bodyPr>
          <a:lstStyle/>
          <a:p>
            <a:r>
              <a:rPr lang="en-US" sz="4000" dirty="0" smtClean="0">
                <a:solidFill>
                  <a:schemeClr val="bg1"/>
                </a:solidFill>
              </a:rPr>
              <a:t>TBW Research Report</a:t>
            </a:r>
            <a:endParaRPr lang="en-US" sz="4000" dirty="0">
              <a:solidFill>
                <a:schemeClr val="bg1"/>
              </a:solidFill>
            </a:endParaRPr>
          </a:p>
        </p:txBody>
      </p:sp>
    </p:spTree>
    <p:extLst>
      <p:ext uri="{BB962C8B-B14F-4D97-AF65-F5344CB8AC3E}">
        <p14:creationId xmlns:p14="http://schemas.microsoft.com/office/powerpoint/2010/main" val="70632801"/>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Limitations</a:t>
            </a:r>
            <a:endParaRPr lang="en-US" b="1" dirty="0">
              <a:solidFill>
                <a:schemeClr val="bg1"/>
              </a:solidFill>
            </a:endParaRPr>
          </a:p>
        </p:txBody>
      </p:sp>
      <p:sp>
        <p:nvSpPr>
          <p:cNvPr id="3" name="Content Placeholder 2"/>
          <p:cNvSpPr>
            <a:spLocks noGrp="1"/>
          </p:cNvSpPr>
          <p:nvPr>
            <p:ph idx="1"/>
          </p:nvPr>
        </p:nvSpPr>
        <p:spPr/>
        <p:txBody>
          <a:bodyPr/>
          <a:lstStyle/>
          <a:p>
            <a:r>
              <a:rPr lang="en-US" dirty="0"/>
              <a:t>This research is limited to only the visual (and auditory) perspective of the news. This study is only limited to making the news precise and engaging using the principles of HCI. </a:t>
            </a:r>
            <a:endParaRPr lang="en-US" dirty="0" smtClean="0"/>
          </a:p>
          <a:p>
            <a:r>
              <a:rPr lang="en-US" dirty="0" smtClean="0"/>
              <a:t>Also </a:t>
            </a:r>
            <a:r>
              <a:rPr lang="en-US" dirty="0"/>
              <a:t>it is highly important that we are able to deduce the inner workings of the mind for our research to have significant impact. We are limited by the knowledge that there currently is of the human psyche.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197" y="4468479"/>
            <a:ext cx="2135605" cy="1708484"/>
          </a:xfrm>
          <a:prstGeom prst="rect">
            <a:avLst/>
          </a:prstGeom>
        </p:spPr>
      </p:pic>
    </p:spTree>
    <p:extLst>
      <p:ext uri="{BB962C8B-B14F-4D97-AF65-F5344CB8AC3E}">
        <p14:creationId xmlns:p14="http://schemas.microsoft.com/office/powerpoint/2010/main" val="228918933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Research Methodology</a:t>
            </a:r>
            <a:endParaRPr lang="en-US" b="1" dirty="0">
              <a:solidFill>
                <a:schemeClr val="bg1"/>
              </a:solidFill>
            </a:endParaRPr>
          </a:p>
        </p:txBody>
      </p:sp>
      <p:sp>
        <p:nvSpPr>
          <p:cNvPr id="3" name="Content Placeholder 2"/>
          <p:cNvSpPr>
            <a:spLocks noGrp="1"/>
          </p:cNvSpPr>
          <p:nvPr>
            <p:ph idx="1"/>
          </p:nvPr>
        </p:nvSpPr>
        <p:spPr>
          <a:xfrm>
            <a:off x="838200" y="1825625"/>
            <a:ext cx="10515600" cy="1374775"/>
          </a:xfrm>
        </p:spPr>
        <p:txBody>
          <a:bodyPr/>
          <a:lstStyle/>
          <a:p>
            <a:r>
              <a:rPr lang="en-US" dirty="0"/>
              <a:t> This research is based on quantitative data that we have obtained through surveys from people between the ages of 15-40 living in Karachi, </a:t>
            </a:r>
            <a:r>
              <a:rPr lang="en-US" dirty="0" smtClean="0"/>
              <a:t>Pakistan.</a:t>
            </a:r>
          </a:p>
          <a:p>
            <a:endParaRPr lang="en-US" dirty="0"/>
          </a:p>
        </p:txBody>
      </p:sp>
      <p:sp>
        <p:nvSpPr>
          <p:cNvPr id="5" name="Title 1"/>
          <p:cNvSpPr txBox="1">
            <a:spLocks/>
          </p:cNvSpPr>
          <p:nvPr/>
        </p:nvSpPr>
        <p:spPr>
          <a:xfrm>
            <a:off x="838200" y="33353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bg1"/>
                </a:solidFill>
              </a:rPr>
              <a:t>Sampling Technique</a:t>
            </a:r>
          </a:p>
        </p:txBody>
      </p:sp>
      <p:sp>
        <p:nvSpPr>
          <p:cNvPr id="6" name="Content Placeholder 2"/>
          <p:cNvSpPr txBox="1">
            <a:spLocks/>
          </p:cNvSpPr>
          <p:nvPr/>
        </p:nvSpPr>
        <p:spPr>
          <a:xfrm>
            <a:off x="838200" y="4660900"/>
            <a:ext cx="10515600" cy="137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a:t>Survey was conducted on people between the ages of 15-40, 77% of which are university students, 12% are school going, and the rest 11% are people doing jobs.</a:t>
            </a:r>
          </a:p>
          <a:p>
            <a:endParaRPr lang="en-US" dirty="0" smtClean="0"/>
          </a:p>
        </p:txBody>
      </p:sp>
    </p:spTree>
    <p:extLst>
      <p:ext uri="{BB962C8B-B14F-4D97-AF65-F5344CB8AC3E}">
        <p14:creationId xmlns:p14="http://schemas.microsoft.com/office/powerpoint/2010/main" val="394877483"/>
      </p:ext>
    </p:extLst>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Research Instrument</a:t>
            </a:r>
            <a:endParaRPr lang="en-US" b="1" dirty="0">
              <a:solidFill>
                <a:schemeClr val="bg1"/>
              </a:solidFill>
            </a:endParaRPr>
          </a:p>
        </p:txBody>
      </p:sp>
      <p:sp>
        <p:nvSpPr>
          <p:cNvPr id="3" name="Content Placeholder 2"/>
          <p:cNvSpPr>
            <a:spLocks noGrp="1"/>
          </p:cNvSpPr>
          <p:nvPr>
            <p:ph idx="1"/>
          </p:nvPr>
        </p:nvSpPr>
        <p:spPr/>
        <p:txBody>
          <a:bodyPr/>
          <a:lstStyle/>
          <a:p>
            <a:r>
              <a:rPr lang="en-US" dirty="0"/>
              <a:t>The key variables in this study were measured by a self-report questionnaire. </a:t>
            </a:r>
            <a:endParaRPr lang="en-US" dirty="0" smtClean="0"/>
          </a:p>
          <a:p>
            <a:r>
              <a:rPr lang="en-US" dirty="0" smtClean="0"/>
              <a:t>It consisted of two parts:</a:t>
            </a:r>
          </a:p>
          <a:p>
            <a:pPr marL="0" indent="0">
              <a:buNone/>
            </a:pPr>
            <a:r>
              <a:rPr lang="en-US" dirty="0" smtClean="0"/>
              <a:t>   1. The Demographic Information.</a:t>
            </a:r>
          </a:p>
          <a:p>
            <a:pPr marL="0" indent="0">
              <a:buNone/>
            </a:pPr>
            <a:r>
              <a:rPr lang="en-US" dirty="0" smtClean="0"/>
              <a:t>   2. Questions to research the Hypothesis.</a:t>
            </a:r>
          </a:p>
          <a:p>
            <a:endParaRPr lang="en-US" dirty="0"/>
          </a:p>
          <a:p>
            <a:pPr marL="0" indent="0">
              <a:buNone/>
            </a:pPr>
            <a:r>
              <a:rPr lang="en-US" dirty="0" smtClean="0"/>
              <a:t>It contained 15 questions which queried the respondent regarding   the Hypothesis. </a:t>
            </a:r>
          </a:p>
          <a:p>
            <a:pPr marL="0" indent="0">
              <a:buNone/>
            </a:pPr>
            <a:endParaRPr lang="en-US" dirty="0"/>
          </a:p>
        </p:txBody>
      </p:sp>
    </p:spTree>
    <p:extLst>
      <p:ext uri="{BB962C8B-B14F-4D97-AF65-F5344CB8AC3E}">
        <p14:creationId xmlns:p14="http://schemas.microsoft.com/office/powerpoint/2010/main" val="3925384054"/>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137"/>
            <a:ext cx="10515600" cy="5743826"/>
          </a:xfrm>
        </p:spPr>
        <p:txBody>
          <a:bodyPr/>
          <a:lstStyle/>
          <a:p>
            <a:pPr marL="0" indent="0">
              <a:buNone/>
            </a:pPr>
            <a:r>
              <a:rPr lang="en-US" sz="4400" b="1" dirty="0" smtClean="0">
                <a:solidFill>
                  <a:schemeClr val="bg1"/>
                </a:solidFill>
              </a:rPr>
              <a:t>Ethical Consideration: </a:t>
            </a:r>
            <a:r>
              <a:rPr lang="en-US" dirty="0"/>
              <a:t>It is ensured that the information provided by the respondents will be used only for the purpose of data analysis. No personal benefit, whatsoever, will ever be gained neither will the information be passed on to any other institutions or organizations to access the sample for any reason. </a:t>
            </a:r>
            <a:endParaRPr lang="en-US" dirty="0" smtClean="0"/>
          </a:p>
          <a:p>
            <a:pPr marL="0" indent="0">
              <a:buNone/>
            </a:pPr>
            <a:endParaRPr lang="en-US" dirty="0" smtClean="0"/>
          </a:p>
          <a:p>
            <a:pPr marL="0" indent="0">
              <a:buNone/>
            </a:pPr>
            <a:r>
              <a:rPr lang="en-US" sz="4400" b="1" dirty="0" smtClean="0">
                <a:solidFill>
                  <a:schemeClr val="bg1"/>
                </a:solidFill>
              </a:rPr>
              <a:t>Research Procedure: </a:t>
            </a:r>
            <a:r>
              <a:rPr lang="en-US" dirty="0"/>
              <a:t>We randomly selected about 50 people each from our own social network. We took a survey (which we designed based on our research</a:t>
            </a:r>
            <a:r>
              <a:rPr lang="en-US" dirty="0" smtClean="0"/>
              <a: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887" y="4592052"/>
            <a:ext cx="2058225" cy="2058225"/>
          </a:xfrm>
          <a:prstGeom prst="rect">
            <a:avLst/>
          </a:prstGeom>
        </p:spPr>
      </p:pic>
    </p:spTree>
    <p:extLst>
      <p:ext uri="{BB962C8B-B14F-4D97-AF65-F5344CB8AC3E}">
        <p14:creationId xmlns:p14="http://schemas.microsoft.com/office/powerpoint/2010/main" val="49107661"/>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79" y="2458620"/>
            <a:ext cx="10515600" cy="1325563"/>
          </a:xfrm>
        </p:spPr>
        <p:txBody>
          <a:bodyPr>
            <a:normAutofit/>
          </a:bodyPr>
          <a:lstStyle/>
          <a:p>
            <a:pPr algn="ctr"/>
            <a:r>
              <a:rPr lang="en-US" sz="8800" b="1" dirty="0" smtClean="0">
                <a:solidFill>
                  <a:schemeClr val="bg1"/>
                </a:solidFill>
              </a:rPr>
              <a:t>Findings</a:t>
            </a:r>
            <a:endParaRPr lang="en-US" sz="8800" b="1" dirty="0">
              <a:solidFill>
                <a:schemeClr val="bg1"/>
              </a:solidFill>
            </a:endParaRPr>
          </a:p>
        </p:txBody>
      </p:sp>
    </p:spTree>
    <p:extLst>
      <p:ext uri="{BB962C8B-B14F-4D97-AF65-F5344CB8AC3E}">
        <p14:creationId xmlns:p14="http://schemas.microsoft.com/office/powerpoint/2010/main" val="27430150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Demographic Information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The respondents had the following demographic information:</a:t>
            </a:r>
          </a:p>
          <a:p>
            <a:pPr marL="514350" indent="-514350">
              <a:buAutoNum type="arabicPeriod"/>
            </a:pPr>
            <a:r>
              <a:rPr lang="en-US" dirty="0" smtClean="0"/>
              <a:t>They were all Students.</a:t>
            </a:r>
          </a:p>
          <a:p>
            <a:pPr marL="514350" indent="-514350">
              <a:buAutoNum type="arabicPeriod"/>
            </a:pPr>
            <a:r>
              <a:rPr lang="en-US" dirty="0" smtClean="0"/>
              <a:t>Average age of the respondents is 21.</a:t>
            </a:r>
          </a:p>
          <a:p>
            <a:pPr marL="514350" indent="-514350">
              <a:buAutoNum type="arabicPeriod"/>
            </a:pPr>
            <a:r>
              <a:rPr lang="en-US" dirty="0" smtClean="0"/>
              <a:t>9 out of 51 students were female.</a:t>
            </a:r>
          </a:p>
          <a:p>
            <a:pPr marL="0" indent="0">
              <a:buNone/>
            </a:pPr>
            <a:endParaRPr lang="en-US" dirty="0" smtClean="0"/>
          </a:p>
          <a:p>
            <a:pPr marL="514350" indent="-514350">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123" y="4033003"/>
            <a:ext cx="2278897" cy="22788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922" y="4033003"/>
            <a:ext cx="2253496" cy="2253496"/>
          </a:xfrm>
          <a:prstGeom prst="rect">
            <a:avLst/>
          </a:prstGeom>
        </p:spPr>
      </p:pic>
    </p:spTree>
    <p:extLst>
      <p:ext uri="{BB962C8B-B14F-4D97-AF65-F5344CB8AC3E}">
        <p14:creationId xmlns:p14="http://schemas.microsoft.com/office/powerpoint/2010/main" val="212738949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7063"/>
            <a:ext cx="10515600" cy="5009900"/>
          </a:xfrm>
        </p:spPr>
        <p:txBody>
          <a:bodyPr>
            <a:normAutofit/>
          </a:bodyPr>
          <a:lstStyle/>
          <a:p>
            <a:pPr marL="0" indent="0" algn="ctr">
              <a:buNone/>
            </a:pPr>
            <a:r>
              <a:rPr lang="en-US" sz="9600" b="1" dirty="0" smtClean="0">
                <a:solidFill>
                  <a:schemeClr val="bg1"/>
                </a:solidFill>
              </a:rPr>
              <a:t>39.2 %</a:t>
            </a:r>
          </a:p>
          <a:p>
            <a:pPr marL="0" indent="0" algn="ctr">
              <a:buNone/>
            </a:pPr>
            <a:r>
              <a:rPr lang="en-US" sz="3600" dirty="0" smtClean="0"/>
              <a:t>The percentage of people</a:t>
            </a:r>
            <a:br>
              <a:rPr lang="en-US" sz="3600" dirty="0" smtClean="0"/>
            </a:br>
            <a:r>
              <a:rPr lang="en-US" sz="3600" dirty="0" smtClean="0"/>
              <a:t>who said that they do not read newspapers.</a:t>
            </a:r>
          </a:p>
          <a:p>
            <a:pPr marL="0" indent="0" algn="ctr">
              <a:buNone/>
            </a:pPr>
            <a:endParaRPr lang="en-US" sz="3600" dirty="0"/>
          </a:p>
          <a:p>
            <a:pPr marL="0" indent="0" algn="ctr">
              <a:buNone/>
            </a:pPr>
            <a:endParaRPr lang="en-US" sz="3600" dirty="0" smtClean="0"/>
          </a:p>
          <a:p>
            <a:pPr marL="0" indent="0" algn="ctr">
              <a:buNone/>
            </a:pPr>
            <a:r>
              <a:rPr lang="en-US" sz="3200" dirty="0" smtClean="0"/>
              <a:t>This implies that there are people who have started to stop reading newspapers.</a:t>
            </a:r>
          </a:p>
        </p:txBody>
      </p:sp>
    </p:spTree>
    <p:extLst>
      <p:ext uri="{BB962C8B-B14F-4D97-AF65-F5344CB8AC3E}">
        <p14:creationId xmlns:p14="http://schemas.microsoft.com/office/powerpoint/2010/main" val="2068884282"/>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 You feel uninterested while reading the newspaper?</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8634859"/>
              </p:ext>
            </p:extLst>
          </p:nvPr>
        </p:nvGraphicFramePr>
        <p:xfrm>
          <a:off x="838200" y="1825625"/>
          <a:ext cx="10515600" cy="290278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txBox="1">
            <a:spLocks/>
          </p:cNvSpPr>
          <p:nvPr/>
        </p:nvSpPr>
        <p:spPr>
          <a:xfrm>
            <a:off x="838200" y="4933115"/>
            <a:ext cx="10515600"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This result seconds our hypothesis that there is a need for making newspapers more interesting.</a:t>
            </a:r>
          </a:p>
        </p:txBody>
      </p:sp>
    </p:spTree>
    <p:extLst>
      <p:ext uri="{BB962C8B-B14F-4D97-AF65-F5344CB8AC3E}">
        <p14:creationId xmlns:p14="http://schemas.microsoft.com/office/powerpoint/2010/main" val="1653357437"/>
      </p:ext>
    </p:extLst>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 You think newspaper should be made more engaging?</a:t>
            </a:r>
            <a:endParaRPr lang="en-US" b="1" dirty="0"/>
          </a:p>
        </p:txBody>
      </p:sp>
      <p:sp>
        <p:nvSpPr>
          <p:cNvPr id="5" name="Title 1"/>
          <p:cNvSpPr txBox="1">
            <a:spLocks/>
          </p:cNvSpPr>
          <p:nvPr/>
        </p:nvSpPr>
        <p:spPr>
          <a:xfrm>
            <a:off x="838200" y="4933115"/>
            <a:ext cx="10515600"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This result show that attempt should be made to make the newspaper more engaging.</a:t>
            </a:r>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4104792352"/>
              </p:ext>
            </p:extLst>
          </p:nvPr>
        </p:nvGraphicFramePr>
        <p:xfrm>
          <a:off x="2895600" y="1825625"/>
          <a:ext cx="6217920" cy="31074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0659579"/>
      </p:ext>
    </p:extLst>
  </p:cSld>
  <p:clrMapOvr>
    <a:masterClrMapping/>
  </p:clrMapOvr>
  <p:transition spd="slow">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 of an engaging Newspaper</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1. </a:t>
            </a:r>
            <a:r>
              <a:rPr lang="en-US" b="1" dirty="0" smtClean="0"/>
              <a:t>Color Scheme:</a:t>
            </a:r>
          </a:p>
          <a:p>
            <a:pPr marL="0" indent="0" algn="ctr">
              <a:buNone/>
            </a:pPr>
            <a:r>
              <a:rPr lang="en-US" sz="6600" b="1" dirty="0" smtClean="0">
                <a:solidFill>
                  <a:schemeClr val="bg1"/>
                </a:solidFill>
              </a:rPr>
              <a:t>42/51</a:t>
            </a:r>
            <a:endParaRPr lang="en-US" sz="6600" b="1" dirty="0">
              <a:solidFill>
                <a:schemeClr val="bg1"/>
              </a:solidFill>
            </a:endParaRPr>
          </a:p>
          <a:p>
            <a:pPr marL="0" indent="0" algn="ctr">
              <a:buNone/>
            </a:pPr>
            <a:r>
              <a:rPr lang="en-US" dirty="0" smtClean="0"/>
              <a:t>The amount of people who find color scheme</a:t>
            </a:r>
            <a:br>
              <a:rPr lang="en-US" dirty="0" smtClean="0"/>
            </a:br>
            <a:r>
              <a:rPr lang="en-US" dirty="0" smtClean="0"/>
              <a:t>as an important feature for a newspaper.</a:t>
            </a:r>
          </a:p>
          <a:p>
            <a:r>
              <a:rPr lang="en-US" dirty="0"/>
              <a:t>1. </a:t>
            </a:r>
            <a:r>
              <a:rPr lang="en-US" b="1" dirty="0" smtClean="0"/>
              <a:t>Categorization:</a:t>
            </a:r>
            <a:endParaRPr lang="en-US" b="1" dirty="0"/>
          </a:p>
          <a:p>
            <a:pPr marL="0" indent="0" algn="ctr">
              <a:buNone/>
            </a:pPr>
            <a:r>
              <a:rPr lang="en-US" sz="6600" b="1" dirty="0" smtClean="0">
                <a:solidFill>
                  <a:schemeClr val="bg1"/>
                </a:solidFill>
              </a:rPr>
              <a:t>44/51</a:t>
            </a:r>
            <a:endParaRPr lang="en-US" sz="6600" b="1" dirty="0">
              <a:solidFill>
                <a:schemeClr val="bg1"/>
              </a:solidFill>
            </a:endParaRPr>
          </a:p>
          <a:p>
            <a:pPr marL="0" indent="0" algn="ctr">
              <a:buNone/>
            </a:pPr>
            <a:r>
              <a:rPr lang="en-US" dirty="0"/>
              <a:t>The amount of people </a:t>
            </a:r>
            <a:r>
              <a:rPr lang="en-US" dirty="0" smtClean="0"/>
              <a:t>who think that categorizing</a:t>
            </a:r>
            <a:r>
              <a:rPr lang="en-US" dirty="0"/>
              <a:t/>
            </a:r>
            <a:br>
              <a:rPr lang="en-US" dirty="0"/>
            </a:br>
            <a:r>
              <a:rPr lang="en-US" dirty="0" smtClean="0"/>
              <a:t>the news makes it convenient for them to read newspaper.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986" y="1543050"/>
            <a:ext cx="2186740" cy="21867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4358" y="3864727"/>
            <a:ext cx="1887168" cy="1547480"/>
          </a:xfrm>
          <a:prstGeom prst="rect">
            <a:avLst/>
          </a:prstGeom>
        </p:spPr>
      </p:pic>
    </p:spTree>
    <p:extLst>
      <p:ext uri="{BB962C8B-B14F-4D97-AF65-F5344CB8AC3E}">
        <p14:creationId xmlns:p14="http://schemas.microsoft.com/office/powerpoint/2010/main" val="4785114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Team Members:</a:t>
            </a:r>
            <a:endParaRPr lang="en-US" b="1" dirty="0">
              <a:solidFill>
                <a:schemeClr val="bg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5382620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long (in paragraphs) should be an Article?</a:t>
            </a:r>
            <a:endParaRPr lang="en-US" b="1"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sz="9600" b="1" dirty="0">
                <a:solidFill>
                  <a:schemeClr val="bg1"/>
                </a:solidFill>
              </a:rPr>
              <a:t>3</a:t>
            </a:r>
            <a:endParaRPr lang="en-US" sz="9600" b="1" dirty="0" smtClean="0">
              <a:solidFill>
                <a:schemeClr val="bg1"/>
              </a:solidFill>
            </a:endParaRPr>
          </a:p>
          <a:p>
            <a:pPr marL="0" indent="0" algn="ctr">
              <a:buNone/>
            </a:pPr>
            <a:r>
              <a:rPr lang="en-US" sz="4400" dirty="0" smtClean="0"/>
              <a:t>The no of paragraphs that are enough for an article.</a:t>
            </a:r>
            <a:r>
              <a:rPr lang="en-US" dirty="0" smtClean="0"/>
              <a:t/>
            </a:r>
            <a:br>
              <a:rPr lang="en-US" dirty="0" smtClean="0"/>
            </a:br>
            <a:r>
              <a:rPr lang="en-US" dirty="0" smtClean="0"/>
              <a:t/>
            </a:r>
            <a:br>
              <a:rPr lang="en-US" dirty="0" smtClean="0"/>
            </a:br>
            <a:r>
              <a:rPr lang="en-US" dirty="0" smtClean="0"/>
              <a:t>This result was gained by computing the average of all</a:t>
            </a:r>
            <a:br>
              <a:rPr lang="en-US" dirty="0" smtClean="0"/>
            </a:br>
            <a:r>
              <a:rPr lang="en-US" dirty="0" smtClean="0"/>
              <a:t>the responses given by the respondents.</a:t>
            </a:r>
            <a:br>
              <a:rPr lang="en-US" dirty="0" smtClean="0"/>
            </a:br>
            <a:endParaRPr lang="en-US" dirty="0" smtClean="0"/>
          </a:p>
          <a:p>
            <a:pPr marL="0" indent="0" algn="ctr">
              <a:buNone/>
            </a:pPr>
            <a:r>
              <a:rPr lang="en-US" sz="3500" dirty="0" smtClean="0"/>
              <a:t>This implies that people are interested in reading short</a:t>
            </a:r>
            <a:br>
              <a:rPr lang="en-US" sz="3500" dirty="0" smtClean="0"/>
            </a:br>
            <a:r>
              <a:rPr lang="en-US" sz="3500" dirty="0" smtClean="0"/>
              <a:t>articles rather than longer ones.</a:t>
            </a:r>
            <a:endParaRPr lang="en-US" sz="3500" dirty="0"/>
          </a:p>
        </p:txBody>
      </p:sp>
    </p:spTree>
    <p:extLst>
      <p:ext uri="{BB962C8B-B14F-4D97-AF65-F5344CB8AC3E}">
        <p14:creationId xmlns:p14="http://schemas.microsoft.com/office/powerpoint/2010/main" val="113545564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2693670"/>
            <a:ext cx="10515600" cy="1325563"/>
          </a:xfrm>
        </p:spPr>
        <p:txBody>
          <a:bodyPr>
            <a:noAutofit/>
          </a:bodyPr>
          <a:lstStyle/>
          <a:p>
            <a:pPr algn="ctr"/>
            <a:r>
              <a:rPr lang="en-US" sz="8000" b="1" dirty="0" smtClean="0">
                <a:solidFill>
                  <a:schemeClr val="bg1"/>
                </a:solidFill>
              </a:rPr>
              <a:t>Methods to make News More Captivating</a:t>
            </a:r>
            <a:endParaRPr lang="en-US" sz="8000" b="1" dirty="0">
              <a:solidFill>
                <a:schemeClr val="bg1"/>
              </a:solidFill>
            </a:endParaRPr>
          </a:p>
        </p:txBody>
      </p:sp>
    </p:spTree>
    <p:extLst>
      <p:ext uri="{BB962C8B-B14F-4D97-AF65-F5344CB8AC3E}">
        <p14:creationId xmlns:p14="http://schemas.microsoft.com/office/powerpoint/2010/main" val="40971057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Slide Show</a:t>
            </a:r>
            <a:endParaRPr lang="en-US" b="1" dirty="0">
              <a:solidFill>
                <a:schemeClr val="bg1"/>
              </a:solidFill>
            </a:endParaRPr>
          </a:p>
        </p:txBody>
      </p:sp>
      <p:sp>
        <p:nvSpPr>
          <p:cNvPr id="3" name="Content Placeholder 2"/>
          <p:cNvSpPr>
            <a:spLocks noGrp="1"/>
          </p:cNvSpPr>
          <p:nvPr>
            <p:ph idx="1"/>
          </p:nvPr>
        </p:nvSpPr>
        <p:spPr/>
        <p:txBody>
          <a:bodyPr>
            <a:normAutofit/>
          </a:bodyPr>
          <a:lstStyle/>
          <a:p>
            <a:pPr marL="0" indent="0" algn="ctr">
              <a:buNone/>
            </a:pPr>
            <a:r>
              <a:rPr lang="en-US" sz="8800" b="1" dirty="0" smtClean="0">
                <a:solidFill>
                  <a:schemeClr val="bg1"/>
                </a:solidFill>
              </a:rPr>
              <a:t>66.7 %</a:t>
            </a:r>
          </a:p>
          <a:p>
            <a:pPr marL="0" indent="0" algn="ctr">
              <a:buNone/>
            </a:pPr>
            <a:r>
              <a:rPr lang="en-US" sz="3200" dirty="0" smtClean="0"/>
              <a:t>The percentage of people</a:t>
            </a:r>
            <a:br>
              <a:rPr lang="en-US" sz="3200" dirty="0" smtClean="0"/>
            </a:br>
            <a:r>
              <a:rPr lang="en-US" sz="3200" dirty="0" smtClean="0"/>
              <a:t>who said that they would like to see the news</a:t>
            </a:r>
            <a:br>
              <a:rPr lang="en-US" sz="3200" dirty="0" smtClean="0"/>
            </a:br>
            <a:r>
              <a:rPr lang="en-US" sz="3200" dirty="0" smtClean="0"/>
              <a:t>as a slideshow.</a:t>
            </a:r>
          </a:p>
          <a:p>
            <a:pPr marL="0" indent="0" algn="ctr">
              <a:buNone/>
            </a:pPr>
            <a:endParaRPr lang="en-US" sz="32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320" y="365125"/>
            <a:ext cx="2316480" cy="2316480"/>
          </a:xfrm>
          <a:prstGeom prst="rect">
            <a:avLst/>
          </a:prstGeom>
        </p:spPr>
      </p:pic>
    </p:spTree>
    <p:extLst>
      <p:ext uri="{BB962C8B-B14F-4D97-AF65-F5344CB8AC3E}">
        <p14:creationId xmlns:p14="http://schemas.microsoft.com/office/powerpoint/2010/main" val="369596081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Infographics</a:t>
            </a:r>
            <a:endParaRPr lang="en-US" b="1" dirty="0">
              <a:solidFill>
                <a:schemeClr val="bg1"/>
              </a:solidFill>
            </a:endParaRPr>
          </a:p>
        </p:txBody>
      </p:sp>
      <p:sp>
        <p:nvSpPr>
          <p:cNvPr id="3" name="Content Placeholder 2"/>
          <p:cNvSpPr>
            <a:spLocks noGrp="1"/>
          </p:cNvSpPr>
          <p:nvPr>
            <p:ph idx="1"/>
          </p:nvPr>
        </p:nvSpPr>
        <p:spPr/>
        <p:txBody>
          <a:bodyPr/>
          <a:lstStyle/>
          <a:p>
            <a:r>
              <a:rPr lang="en-US" b="1" dirty="0"/>
              <a:t>I</a:t>
            </a:r>
            <a:r>
              <a:rPr lang="en-US" b="1" dirty="0" smtClean="0"/>
              <a:t>nfographics</a:t>
            </a:r>
            <a:r>
              <a:rPr lang="en-US" dirty="0"/>
              <a:t> are graphic visual representations of </a:t>
            </a:r>
            <a:r>
              <a:rPr lang="en-US" dirty="0">
                <a:hlinkClick r:id="rId2" tooltip="Information"/>
              </a:rPr>
              <a:t>information</a:t>
            </a:r>
            <a:r>
              <a:rPr lang="en-US" dirty="0"/>
              <a:t>, </a:t>
            </a:r>
            <a:r>
              <a:rPr lang="en-US" dirty="0">
                <a:hlinkClick r:id="rId3" tooltip="Data"/>
              </a:rPr>
              <a:t>data</a:t>
            </a:r>
            <a:r>
              <a:rPr lang="en-US" dirty="0"/>
              <a:t> or </a:t>
            </a:r>
            <a:r>
              <a:rPr lang="en-US" dirty="0">
                <a:hlinkClick r:id="rId4" tooltip="Knowledge"/>
              </a:rPr>
              <a:t>knowledge</a:t>
            </a:r>
            <a:r>
              <a:rPr lang="en-US" dirty="0"/>
              <a:t> intended to present information quickly and clearly</a:t>
            </a:r>
            <a:r>
              <a:rPr lang="en-US" dirty="0" smtClean="0"/>
              <a:t>.</a:t>
            </a:r>
          </a:p>
          <a:p>
            <a:endParaRPr lang="en-US" dirty="0"/>
          </a:p>
          <a:p>
            <a:endParaRPr lang="en-US" dirty="0" smtClean="0"/>
          </a:p>
          <a:p>
            <a:endParaRPr lang="en-US" dirty="0"/>
          </a:p>
          <a:p>
            <a:endParaRPr lang="en-US" dirty="0" smtClean="0"/>
          </a:p>
          <a:p>
            <a:endParaRPr lang="en-US" sz="1600" dirty="0"/>
          </a:p>
          <a:p>
            <a:pPr marL="0" indent="0">
              <a:buNone/>
            </a:pPr>
            <a:endParaRPr lang="en-US" sz="1600" dirty="0" smtClean="0"/>
          </a:p>
          <a:p>
            <a:pPr marL="0" indent="0" algn="ctr">
              <a:buNone/>
            </a:pPr>
            <a:r>
              <a:rPr lang="en-US" sz="1600" dirty="0" smtClean="0"/>
              <a:t>An example of an infographic regarding Student Bullying</a:t>
            </a:r>
            <a:endParaRPr lang="en-US" sz="16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0050" y="3200400"/>
            <a:ext cx="3771900" cy="2514600"/>
          </a:xfrm>
          <a:prstGeom prst="rect">
            <a:avLst/>
          </a:prstGeom>
        </p:spPr>
      </p:pic>
    </p:spTree>
    <p:extLst>
      <p:ext uri="{BB962C8B-B14F-4D97-AF65-F5344CB8AC3E}">
        <p14:creationId xmlns:p14="http://schemas.microsoft.com/office/powerpoint/2010/main" val="1467405477"/>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Would you like to see news as Infographics?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8693352"/>
              </p:ext>
            </p:extLst>
          </p:nvPr>
        </p:nvGraphicFramePr>
        <p:xfrm>
          <a:off x="838200" y="1825625"/>
          <a:ext cx="10515600" cy="290278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txBox="1">
            <a:spLocks/>
          </p:cNvSpPr>
          <p:nvPr/>
        </p:nvSpPr>
        <p:spPr>
          <a:xfrm>
            <a:off x="838200" y="49331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Infographic is a modern approach for dictating information and people are interested in seeing news in the form of it.</a:t>
            </a:r>
          </a:p>
        </p:txBody>
      </p:sp>
    </p:spTree>
    <p:extLst>
      <p:ext uri="{BB962C8B-B14F-4D97-AF65-F5344CB8AC3E}">
        <p14:creationId xmlns:p14="http://schemas.microsoft.com/office/powerpoint/2010/main" val="427320041"/>
      </p:ext>
    </p:extLst>
  </p:cSld>
  <p:clrMapOvr>
    <a:masterClrMapping/>
  </p:clrMapOvr>
  <p:transition spd="slow">
    <p:push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Tell Us your Suggestion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We asked the respondents to reply with a suggestion through which news can be made more engaging. Following are a few of them:</a:t>
            </a:r>
          </a:p>
          <a:p>
            <a:r>
              <a:rPr lang="en-US" dirty="0" smtClean="0"/>
              <a:t>NImR1 said : “By using Colored Newspaper”.</a:t>
            </a:r>
          </a:p>
          <a:p>
            <a:r>
              <a:rPr lang="en-US" dirty="0" smtClean="0"/>
              <a:t>NmR2 said : “Include Infographics and more engaging content”.</a:t>
            </a:r>
          </a:p>
          <a:p>
            <a:r>
              <a:rPr lang="en-US" dirty="0" smtClean="0"/>
              <a:t>ZmR3 said : “By adding more categories to it”.</a:t>
            </a:r>
          </a:p>
          <a:p>
            <a:r>
              <a:rPr lang="en-US" dirty="0" smtClean="0"/>
              <a:t>NSfR4 said : “By adding more colorful pictures”.</a:t>
            </a:r>
          </a:p>
          <a:p>
            <a:pPr algn="ctr"/>
            <a:endParaRPr lang="en-US" dirty="0"/>
          </a:p>
          <a:p>
            <a:pPr marL="0" indent="0" algn="ctr">
              <a:buNone/>
            </a:pPr>
            <a:r>
              <a:rPr lang="en-US" dirty="0" smtClean="0"/>
              <a:t>The above suggestion seconds with our analysis of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339" y="145713"/>
            <a:ext cx="1860913" cy="1679912"/>
          </a:xfrm>
          <a:prstGeom prst="rect">
            <a:avLst/>
          </a:prstGeom>
        </p:spPr>
      </p:pic>
    </p:spTree>
    <p:extLst>
      <p:ext uri="{BB962C8B-B14F-4D97-AF65-F5344CB8AC3E}">
        <p14:creationId xmlns:p14="http://schemas.microsoft.com/office/powerpoint/2010/main" val="1204179995"/>
      </p:ext>
    </p:extLst>
  </p:cSld>
  <p:clrMapOvr>
    <a:masterClrMapping/>
  </p:clrMapOvr>
  <p:transition spd="slow">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Conclusion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The Downfall of Newspaper readers is imminent.</a:t>
            </a:r>
          </a:p>
          <a:p>
            <a:r>
              <a:rPr lang="en-US" dirty="0" smtClean="0"/>
              <a:t>The use of Principles of HCI are vital for the survival of newspapers.</a:t>
            </a:r>
          </a:p>
          <a:p>
            <a:r>
              <a:rPr lang="en-US" dirty="0" smtClean="0"/>
              <a:t>The Data was taken from Students in the age gap of 21-25 for the research report.</a:t>
            </a:r>
          </a:p>
          <a:p>
            <a:r>
              <a:rPr lang="en-US" dirty="0" smtClean="0"/>
              <a:t>The results brought ways through which news reading can gain increase.</a:t>
            </a:r>
          </a:p>
          <a:p>
            <a:r>
              <a:rPr lang="en-US" dirty="0" smtClean="0"/>
              <a:t>Categorization and Color Schemes should be focused on to make newspapers more engaging.</a:t>
            </a:r>
            <a:endParaRPr lang="en-US" dirty="0"/>
          </a:p>
        </p:txBody>
      </p:sp>
    </p:spTree>
    <p:extLst>
      <p:ext uri="{BB962C8B-B14F-4D97-AF65-F5344CB8AC3E}">
        <p14:creationId xmlns:p14="http://schemas.microsoft.com/office/powerpoint/2010/main" val="6322226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Recommendations:</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a:t>The newspaper should have a better color scheme with more </a:t>
            </a:r>
            <a:r>
              <a:rPr lang="en-US" dirty="0" smtClean="0"/>
              <a:t>colors.</a:t>
            </a:r>
            <a:endParaRPr lang="en-US" dirty="0"/>
          </a:p>
          <a:p>
            <a:r>
              <a:rPr lang="en-US" dirty="0" smtClean="0"/>
              <a:t>The </a:t>
            </a:r>
            <a:r>
              <a:rPr lang="en-US" dirty="0"/>
              <a:t>amount of images related to the article should be </a:t>
            </a:r>
            <a:r>
              <a:rPr lang="en-US" dirty="0" smtClean="0"/>
              <a:t>increased.</a:t>
            </a:r>
            <a:endParaRPr lang="en-US" dirty="0"/>
          </a:p>
          <a:p>
            <a:r>
              <a:rPr lang="en-US" dirty="0" smtClean="0"/>
              <a:t>News </a:t>
            </a:r>
            <a:r>
              <a:rPr lang="en-US" dirty="0"/>
              <a:t>should be presented in a categorized manner such that each </a:t>
            </a:r>
            <a:r>
              <a:rPr lang="en-US" dirty="0" smtClean="0"/>
              <a:t>category of </a:t>
            </a:r>
            <a:r>
              <a:rPr lang="en-US" dirty="0"/>
              <a:t>the news should be presented on a different </a:t>
            </a:r>
            <a:r>
              <a:rPr lang="en-US" dirty="0" smtClean="0"/>
              <a:t>page.</a:t>
            </a:r>
            <a:endParaRPr lang="en-US" dirty="0"/>
          </a:p>
          <a:p>
            <a:r>
              <a:rPr lang="en-US" dirty="0" smtClean="0"/>
              <a:t>Attempts </a:t>
            </a:r>
            <a:r>
              <a:rPr lang="en-US" dirty="0"/>
              <a:t>should be made such that the Info-graphics could be </a:t>
            </a:r>
            <a:r>
              <a:rPr lang="en-US" dirty="0" smtClean="0"/>
              <a:t>included which </a:t>
            </a:r>
            <a:r>
              <a:rPr lang="en-US" dirty="0"/>
              <a:t>can convey the information in a better way</a:t>
            </a:r>
            <a:br>
              <a:rPr lang="en-US" dirty="0"/>
            </a:br>
            <a:r>
              <a:rPr lang="en-US" dirty="0"/>
              <a:t/>
            </a:r>
            <a:br>
              <a:rPr lang="en-US" dirty="0"/>
            </a:br>
            <a:endParaRPr lang="en-US" dirty="0"/>
          </a:p>
        </p:txBody>
      </p:sp>
    </p:spTree>
    <p:extLst>
      <p:ext uri="{BB962C8B-B14F-4D97-AF65-F5344CB8AC3E}">
        <p14:creationId xmlns:p14="http://schemas.microsoft.com/office/powerpoint/2010/main" val="1055892458"/>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56" y="2630028"/>
            <a:ext cx="10515600" cy="1325563"/>
          </a:xfrm>
        </p:spPr>
        <p:txBody>
          <a:bodyPr>
            <a:noAutofit/>
          </a:bodyPr>
          <a:lstStyle/>
          <a:p>
            <a:pPr algn="ctr"/>
            <a:r>
              <a:rPr lang="en-US" sz="9600" b="1" dirty="0" smtClean="0">
                <a:solidFill>
                  <a:schemeClr val="bg1"/>
                </a:solidFill>
              </a:rPr>
              <a:t>Thank You! </a:t>
            </a:r>
            <a:endParaRPr lang="en-US" sz="9600" b="1" dirty="0">
              <a:solidFill>
                <a:schemeClr val="bg1"/>
              </a:solidFill>
            </a:endParaRPr>
          </a:p>
        </p:txBody>
      </p:sp>
    </p:spTree>
    <p:extLst>
      <p:ext uri="{BB962C8B-B14F-4D97-AF65-F5344CB8AC3E}">
        <p14:creationId xmlns:p14="http://schemas.microsoft.com/office/powerpoint/2010/main" val="1248663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Introduction</a:t>
            </a:r>
            <a:endParaRPr lang="en-US" b="1" dirty="0">
              <a:solidFill>
                <a:schemeClr val="bg1"/>
              </a:solidFill>
            </a:endParaRPr>
          </a:p>
        </p:txBody>
      </p:sp>
      <p:sp>
        <p:nvSpPr>
          <p:cNvPr id="3" name="Content Placeholder 2"/>
          <p:cNvSpPr>
            <a:spLocks noGrp="1"/>
          </p:cNvSpPr>
          <p:nvPr>
            <p:ph idx="1"/>
          </p:nvPr>
        </p:nvSpPr>
        <p:spPr/>
        <p:txBody>
          <a:bodyPr/>
          <a:lstStyle/>
          <a:p>
            <a:r>
              <a:rPr lang="en-US" dirty="0"/>
              <a:t>Human computer interaction is considered a fundamental when designing a user interface for any software. News reading through machines is no exception.  </a:t>
            </a:r>
            <a:endParaRPr lang="en-US" dirty="0" smtClean="0"/>
          </a:p>
          <a:p>
            <a:r>
              <a:rPr lang="en-US" dirty="0" smtClean="0"/>
              <a:t>This </a:t>
            </a:r>
            <a:r>
              <a:rPr lang="en-US" dirty="0"/>
              <a:t>research is a gateway to making news more appealing to the general public, thereby, increasing the number of active news readers.</a:t>
            </a:r>
          </a:p>
          <a:p>
            <a:endParaRPr lang="en-US" dirty="0"/>
          </a:p>
        </p:txBody>
      </p:sp>
    </p:spTree>
    <p:extLst>
      <p:ext uri="{BB962C8B-B14F-4D97-AF65-F5344CB8AC3E}">
        <p14:creationId xmlns:p14="http://schemas.microsoft.com/office/powerpoint/2010/main" val="3407557943"/>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The Downfall of News Readers</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With the advent of technology, Newspapers have been pushed back in the queue of things which provide education.</a:t>
            </a:r>
          </a:p>
          <a:p>
            <a:r>
              <a:rPr lang="en-US" dirty="0" smtClean="0"/>
              <a:t>Newspapers still remains as of the important ways through which valuable information can be achieved.</a:t>
            </a:r>
          </a:p>
          <a:p>
            <a:r>
              <a:rPr lang="en-US" dirty="0" smtClean="0"/>
              <a:t>There are many reasons which are to blame for the downfall of news reading and HCI can be </a:t>
            </a:r>
            <a:br>
              <a:rPr lang="en-US" dirty="0" smtClean="0"/>
            </a:br>
            <a:r>
              <a:rPr lang="en-US" dirty="0" smtClean="0"/>
              <a:t>used to counter them.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8517" y="4289926"/>
            <a:ext cx="2021974" cy="20219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895" y="4330365"/>
            <a:ext cx="1513652" cy="2121942"/>
          </a:xfrm>
          <a:prstGeom prst="rect">
            <a:avLst/>
          </a:prstGeom>
        </p:spPr>
      </p:pic>
    </p:spTree>
    <p:extLst>
      <p:ext uri="{BB962C8B-B14F-4D97-AF65-F5344CB8AC3E}">
        <p14:creationId xmlns:p14="http://schemas.microsoft.com/office/powerpoint/2010/main" val="797358329"/>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What is HCI?</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HCI stands for Human Computer Interaction.</a:t>
            </a:r>
          </a:p>
          <a:p>
            <a:r>
              <a:rPr lang="en-US" dirty="0" smtClean="0"/>
              <a:t>It researches </a:t>
            </a:r>
            <a:r>
              <a:rPr lang="en-US" dirty="0"/>
              <a:t>the design and use of computer technology, focusing on the interfaces between people (</a:t>
            </a:r>
            <a:r>
              <a:rPr lang="en-US" dirty="0">
                <a:hlinkClick r:id="rId2" tooltip="User (computing)"/>
              </a:rPr>
              <a:t>users</a:t>
            </a:r>
            <a:r>
              <a:rPr lang="en-US" dirty="0"/>
              <a:t>) and computers. </a:t>
            </a:r>
            <a:endParaRPr lang="en-US" dirty="0" smtClean="0"/>
          </a:p>
          <a:p>
            <a:r>
              <a:rPr lang="en-US" dirty="0" smtClean="0"/>
              <a:t>Researchers </a:t>
            </a:r>
            <a:r>
              <a:rPr lang="en-US" dirty="0"/>
              <a:t>in the field of HCI both </a:t>
            </a:r>
            <a:r>
              <a:rPr lang="en-US" i="1" dirty="0" smtClean="0"/>
              <a:t>observe</a:t>
            </a:r>
            <a:r>
              <a:rPr lang="en-US" dirty="0"/>
              <a:t> the ways in which humans interact with computers and design technologies that let humans interact with computers in </a:t>
            </a:r>
            <a:r>
              <a:rPr lang="en-US" dirty="0" smtClean="0"/>
              <a:t>novel </a:t>
            </a:r>
            <a:r>
              <a:rPr lang="en-US" dirty="0"/>
              <a:t>ways</a:t>
            </a:r>
            <a:r>
              <a:rPr lang="en-US" dirty="0" smtClean="0"/>
              <a: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390" y="4632449"/>
            <a:ext cx="4703074" cy="1679451"/>
          </a:xfrm>
          <a:prstGeom prst="rect">
            <a:avLst/>
          </a:prstGeom>
        </p:spPr>
      </p:pic>
    </p:spTree>
    <p:extLst>
      <p:ext uri="{BB962C8B-B14F-4D97-AF65-F5344CB8AC3E}">
        <p14:creationId xmlns:p14="http://schemas.microsoft.com/office/powerpoint/2010/main" val="2761067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Research Question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What are the variables because of which the amount of news readers have fallen down?</a:t>
            </a:r>
          </a:p>
          <a:p>
            <a:r>
              <a:rPr lang="en-US" dirty="0" smtClean="0"/>
              <a:t>How to solve the problem of downfall of news readers with the help of HCI?</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3738563"/>
            <a:ext cx="2438400" cy="243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7254" y="3738563"/>
            <a:ext cx="2457450" cy="24574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358" y="3953377"/>
            <a:ext cx="2008772" cy="2008772"/>
          </a:xfrm>
          <a:prstGeom prst="rect">
            <a:avLst/>
          </a:prstGeom>
        </p:spPr>
      </p:pic>
    </p:spTree>
    <p:extLst>
      <p:ext uri="{BB962C8B-B14F-4D97-AF65-F5344CB8AC3E}">
        <p14:creationId xmlns:p14="http://schemas.microsoft.com/office/powerpoint/2010/main" val="1530069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
                                        </p:tgtEl>
                                        <p:attrNameLst>
                                          <p:attrName>r</p:attrName>
                                        </p:attrNameLst>
                                      </p:cBhvr>
                                    </p:animRot>
                                    <p:animRot by="-240000">
                                      <p:cBhvr>
                                        <p:cTn id="13" dur="200" fill="hold">
                                          <p:stCondLst>
                                            <p:cond delay="200"/>
                                          </p:stCondLst>
                                        </p:cTn>
                                        <p:tgtEl>
                                          <p:spTgt spid="4"/>
                                        </p:tgtEl>
                                        <p:attrNameLst>
                                          <p:attrName>r</p:attrName>
                                        </p:attrNameLst>
                                      </p:cBhvr>
                                    </p:animRot>
                                    <p:animRot by="240000">
                                      <p:cBhvr>
                                        <p:cTn id="14" dur="200" fill="hold">
                                          <p:stCondLst>
                                            <p:cond delay="400"/>
                                          </p:stCondLst>
                                        </p:cTn>
                                        <p:tgtEl>
                                          <p:spTgt spid="4"/>
                                        </p:tgtEl>
                                        <p:attrNameLst>
                                          <p:attrName>r</p:attrName>
                                        </p:attrNameLst>
                                      </p:cBhvr>
                                    </p:animRot>
                                    <p:animRot by="-240000">
                                      <p:cBhvr>
                                        <p:cTn id="15" dur="200" fill="hold">
                                          <p:stCondLst>
                                            <p:cond delay="600"/>
                                          </p:stCondLst>
                                        </p:cTn>
                                        <p:tgtEl>
                                          <p:spTgt spid="4"/>
                                        </p:tgtEl>
                                        <p:attrNameLst>
                                          <p:attrName>r</p:attrName>
                                        </p:attrNameLst>
                                      </p:cBhvr>
                                    </p:animRot>
                                    <p:animRot by="120000">
                                      <p:cBhvr>
                                        <p:cTn id="16" dur="200" fill="hold">
                                          <p:stCondLst>
                                            <p:cond delay="800"/>
                                          </p:stCondLst>
                                        </p:cTn>
                                        <p:tgtEl>
                                          <p:spTgt spid="4"/>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Literature Review</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Following are the key points that we discovered by reviewing the literature in the relevant field of study:</a:t>
            </a:r>
          </a:p>
          <a:p>
            <a:pPr lvl="0"/>
            <a:r>
              <a:rPr lang="en-US" dirty="0" smtClean="0"/>
              <a:t>1. Newspapers have become dull and boring due to obvious reasons - </a:t>
            </a:r>
            <a:r>
              <a:rPr lang="en-US" sz="1800" dirty="0" err="1"/>
              <a:t>Cleghorn</a:t>
            </a:r>
            <a:r>
              <a:rPr lang="en-US" sz="1800" dirty="0"/>
              <a:t>, Reese. </a:t>
            </a:r>
            <a:r>
              <a:rPr lang="en-US" sz="1800" dirty="0" smtClean="0"/>
              <a:t>"Why are so many newspapers boring?" </a:t>
            </a:r>
            <a:endParaRPr lang="en-US" dirty="0"/>
          </a:p>
          <a:p>
            <a:r>
              <a:rPr lang="en-US" dirty="0"/>
              <a:t>2</a:t>
            </a:r>
            <a:r>
              <a:rPr lang="en-US" dirty="0" smtClean="0"/>
              <a:t>. </a:t>
            </a:r>
            <a:r>
              <a:rPr lang="en-US" dirty="0"/>
              <a:t>News with just text is not appealing enough to capture a large audience, to make it more appealing an integrated, coherent model of human information processing is </a:t>
            </a:r>
            <a:r>
              <a:rPr lang="en-US" dirty="0" smtClean="0"/>
              <a:t>required. - </a:t>
            </a:r>
            <a:r>
              <a:rPr lang="en-US" sz="1800" dirty="0"/>
              <a:t>John and Newell, </a:t>
            </a:r>
            <a:r>
              <a:rPr lang="en-US" sz="1800" dirty="0" smtClean="0"/>
              <a:t>1989</a:t>
            </a:r>
          </a:p>
          <a:p>
            <a:endParaRPr lang="en-US" sz="1800" dirty="0"/>
          </a:p>
          <a:p>
            <a:pPr lvl="0"/>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589" y="4956342"/>
            <a:ext cx="1355558" cy="1355558"/>
          </a:xfrm>
          <a:prstGeom prst="rect">
            <a:avLst/>
          </a:prstGeom>
        </p:spPr>
      </p:pic>
    </p:spTree>
    <p:extLst>
      <p:ext uri="{BB962C8B-B14F-4D97-AF65-F5344CB8AC3E}">
        <p14:creationId xmlns:p14="http://schemas.microsoft.com/office/powerpoint/2010/main" val="3337463693"/>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Continued</a:t>
            </a:r>
            <a:endParaRPr lang="en-US" b="1" dirty="0">
              <a:solidFill>
                <a:schemeClr val="bg1"/>
              </a:solidFill>
            </a:endParaRPr>
          </a:p>
        </p:txBody>
      </p:sp>
      <p:sp>
        <p:nvSpPr>
          <p:cNvPr id="3" name="Content Placeholder 2"/>
          <p:cNvSpPr>
            <a:spLocks noGrp="1"/>
          </p:cNvSpPr>
          <p:nvPr>
            <p:ph idx="1"/>
          </p:nvPr>
        </p:nvSpPr>
        <p:spPr/>
        <p:txBody>
          <a:bodyPr>
            <a:normAutofit/>
          </a:bodyPr>
          <a:lstStyle/>
          <a:p>
            <a:pPr lvl="0"/>
            <a:r>
              <a:rPr lang="en-US" dirty="0"/>
              <a:t>The layout of the news matters a lot as it affects what people remember from it. The Experiment done by selecting two different news sites, classic  and contemporary showed that later was chosen more and reported more than 90% more unique page </a:t>
            </a:r>
            <a:r>
              <a:rPr lang="en-US" dirty="0" smtClean="0"/>
              <a:t>views. </a:t>
            </a:r>
            <a:r>
              <a:rPr lang="en-US" sz="1800" dirty="0" smtClean="0"/>
              <a:t>- </a:t>
            </a:r>
            <a:r>
              <a:rPr lang="en-US" sz="1800" b="1" dirty="0"/>
              <a:t>The Engaging News Project - </a:t>
            </a:r>
            <a:r>
              <a:rPr lang="en-US" sz="1800" dirty="0"/>
              <a:t>Natalie </a:t>
            </a:r>
            <a:r>
              <a:rPr lang="en-US" sz="1800" dirty="0" err="1"/>
              <a:t>Jomini</a:t>
            </a:r>
            <a:r>
              <a:rPr lang="en-US" sz="1800" dirty="0"/>
              <a:t> Stroud, Alex Curry, Arielle Cardona, and Cynthia </a:t>
            </a:r>
            <a:r>
              <a:rPr lang="en-US" sz="1800" dirty="0" smtClean="0"/>
              <a:t>Peacock</a:t>
            </a:r>
            <a:endParaRPr lang="en-US" dirty="0" smtClean="0"/>
          </a:p>
          <a:p>
            <a:r>
              <a:rPr lang="en-US" dirty="0" smtClean="0"/>
              <a:t>Other </a:t>
            </a:r>
            <a:r>
              <a:rPr lang="en-US" dirty="0"/>
              <a:t>than the visual effects, the length of the news also matters a lot as the experiments showed that the short news features were the most fully read objects in the </a:t>
            </a:r>
            <a:r>
              <a:rPr lang="en-US" dirty="0" smtClean="0"/>
              <a:t>newspaper </a:t>
            </a:r>
            <a:r>
              <a:rPr lang="en-US" sz="1800" dirty="0" smtClean="0"/>
              <a:t>- </a:t>
            </a:r>
            <a:r>
              <a:rPr lang="en-US" sz="1800" dirty="0"/>
              <a:t>The role of local design factors for newspaper reading behavior - Kenneth </a:t>
            </a:r>
            <a:r>
              <a:rPr lang="en-US" sz="1800" dirty="0" err="1"/>
              <a:t>Holmqvist</a:t>
            </a:r>
            <a:r>
              <a:rPr lang="en-US" sz="1800" dirty="0"/>
              <a:t> and </a:t>
            </a:r>
            <a:r>
              <a:rPr lang="en-US" sz="1800" dirty="0" err="1"/>
              <a:t>Constanze</a:t>
            </a:r>
            <a:r>
              <a:rPr lang="en-US" sz="1800" dirty="0"/>
              <a:t> </a:t>
            </a:r>
            <a:r>
              <a:rPr lang="en-US" sz="1800" dirty="0" err="1"/>
              <a:t>Wartenberg</a:t>
            </a:r>
            <a:r>
              <a:rPr lang="en-US" sz="1800" dirty="0"/>
              <a:t> </a:t>
            </a:r>
          </a:p>
        </p:txBody>
      </p:sp>
    </p:spTree>
    <p:extLst>
      <p:ext uri="{BB962C8B-B14F-4D97-AF65-F5344CB8AC3E}">
        <p14:creationId xmlns:p14="http://schemas.microsoft.com/office/powerpoint/2010/main" val="2024322810"/>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137"/>
            <a:ext cx="10515600" cy="5743826"/>
          </a:xfrm>
        </p:spPr>
        <p:txBody>
          <a:bodyPr/>
          <a:lstStyle/>
          <a:p>
            <a:pPr marL="0" indent="0">
              <a:buNone/>
            </a:pPr>
            <a:r>
              <a:rPr lang="en-US" sz="4400" b="1" dirty="0" smtClean="0">
                <a:solidFill>
                  <a:schemeClr val="bg1"/>
                </a:solidFill>
              </a:rPr>
              <a:t>Objective : </a:t>
            </a:r>
            <a:r>
              <a:rPr lang="en-US" dirty="0"/>
              <a:t>The Objectives of this study is to make news reading interesting and engaging for the modern day </a:t>
            </a:r>
            <a:r>
              <a:rPr lang="en-US" dirty="0" smtClean="0"/>
              <a:t>populace</a:t>
            </a:r>
            <a:r>
              <a:rPr lang="en-US" dirty="0"/>
              <a:t>. </a:t>
            </a:r>
            <a:endParaRPr lang="en-US" dirty="0" smtClean="0"/>
          </a:p>
          <a:p>
            <a:pPr marL="0" indent="0">
              <a:buNone/>
            </a:pPr>
            <a:endParaRPr lang="en-US" dirty="0" smtClean="0"/>
          </a:p>
          <a:p>
            <a:pPr marL="0" indent="0">
              <a:buNone/>
            </a:pPr>
            <a:r>
              <a:rPr lang="en-US" sz="4400" b="1" dirty="0" smtClean="0">
                <a:solidFill>
                  <a:schemeClr val="bg1"/>
                </a:solidFill>
              </a:rPr>
              <a:t>Significance : </a:t>
            </a:r>
            <a:r>
              <a:rPr lang="en-US" dirty="0"/>
              <a:t>People rely on the news and constantly seek more of it, to learn new information and to seek reassurance amidst feelings of fear and uncertainty. Modern day readers seek less reading and more information on their menu</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417" y="3643452"/>
            <a:ext cx="2565079" cy="25142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413" y="3963308"/>
            <a:ext cx="2117401" cy="211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98422359"/>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FFFFFF"/>
      </a:dk1>
      <a:lt1>
        <a:srgbClr val="FFC000"/>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Biko"/>
        <a:ea typeface=""/>
        <a:cs typeface=""/>
      </a:majorFont>
      <a:minorFont>
        <a:latin typeface="Bik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1096</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Biko</vt:lpstr>
      <vt:lpstr>Calibri</vt:lpstr>
      <vt:lpstr>Calibri Light</vt:lpstr>
      <vt:lpstr>Office Theme</vt:lpstr>
      <vt:lpstr>Custom Design</vt:lpstr>
      <vt:lpstr>News Reading  Through HCI</vt:lpstr>
      <vt:lpstr>Team Members:</vt:lpstr>
      <vt:lpstr>Introduction</vt:lpstr>
      <vt:lpstr>The Downfall of News Readers</vt:lpstr>
      <vt:lpstr>What is HCI?</vt:lpstr>
      <vt:lpstr>Research Question</vt:lpstr>
      <vt:lpstr>Literature Review</vt:lpstr>
      <vt:lpstr>Continued</vt:lpstr>
      <vt:lpstr>PowerPoint Presentation</vt:lpstr>
      <vt:lpstr>Limitations</vt:lpstr>
      <vt:lpstr>Research Methodology</vt:lpstr>
      <vt:lpstr>Research Instrument</vt:lpstr>
      <vt:lpstr>PowerPoint Presentation</vt:lpstr>
      <vt:lpstr>Findings</vt:lpstr>
      <vt:lpstr>Demographic Information</vt:lpstr>
      <vt:lpstr>PowerPoint Presentation</vt:lpstr>
      <vt:lpstr>Do You feel uninterested while reading the newspaper?</vt:lpstr>
      <vt:lpstr>Do You think newspaper should be made more engaging?</vt:lpstr>
      <vt:lpstr>Important Features of an engaging Newspaper</vt:lpstr>
      <vt:lpstr>How long (in paragraphs) should be an Article?</vt:lpstr>
      <vt:lpstr>Methods to make News More Captivating</vt:lpstr>
      <vt:lpstr>Slide Show</vt:lpstr>
      <vt:lpstr>Infographics</vt:lpstr>
      <vt:lpstr>Would you like to see news as Infographics?</vt:lpstr>
      <vt:lpstr>Tell Us your Suggestion</vt:lpstr>
      <vt:lpstr>Conclusion</vt:lpstr>
      <vt:lpstr>Recommendations:</vt:lpstr>
      <vt:lpstr>Thank You! </vt:lpstr>
    </vt:vector>
  </TitlesOfParts>
  <Company>Shabaym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Reading Through HCI</dc:title>
  <dc:creator>Saad Bin Yousuf</dc:creator>
  <cp:lastModifiedBy>Microsoft account</cp:lastModifiedBy>
  <cp:revision>24</cp:revision>
  <dcterms:created xsi:type="dcterms:W3CDTF">2016-04-25T11:21:05Z</dcterms:created>
  <dcterms:modified xsi:type="dcterms:W3CDTF">2021-05-18T09:25:23Z</dcterms:modified>
</cp:coreProperties>
</file>