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ucida Handwriting" panose="03010101010101010101" pitchFamily="66" charset="0"/>
      <p:regular r:id="rId15"/>
    </p:embeddedFont>
    <p:embeddedFont>
      <p:font typeface="Proxima Nova" panose="020B0604020202020204" charset="0"/>
      <p:regular r:id="rId16"/>
      <p:bold r:id="rId17"/>
      <p:italic r:id="rId18"/>
      <p:boldItalic r:id="rId19"/>
    </p:embeddedFont>
    <p:embeddedFont>
      <p:font typeface="Wingdings 2" panose="05020102010507070707" pitchFamily="18" charset="2"/>
      <p:regular r:id="rId20"/>
    </p:embeddedFont>
    <p:embeddedFont>
      <p:font typeface="Baskerville Old Face" panose="02020602080505020303" pitchFamily="18" charset="0"/>
      <p:regular r:id="rId21"/>
    </p:embeddedFont>
    <p:embeddedFont>
      <p:font typeface="Calibri" panose="020F0502020204030204"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
      <p:font typeface="Gill Sans MT" panose="020B050202010402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103192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1374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Reasons:</a:t>
            </a:r>
          </a:p>
          <a:p>
            <a:pPr lvl="0">
              <a:spcBef>
                <a:spcPts val="0"/>
              </a:spcBef>
              <a:buNone/>
            </a:pPr>
            <a:endParaRPr/>
          </a:p>
          <a:p>
            <a:pPr lvl="0">
              <a:spcBef>
                <a:spcPts val="0"/>
              </a:spcBef>
              <a:buNone/>
            </a:pPr>
            <a:r>
              <a:rPr lang="en"/>
              <a:t>1) </a:t>
            </a:r>
            <a:r>
              <a:rPr lang="en">
                <a:solidFill>
                  <a:schemeClr val="dk1"/>
                </a:solidFill>
              </a:rPr>
              <a:t> so that student can learn how to convert their pseudo code or logic into programing language.</a:t>
            </a:r>
          </a:p>
          <a:p>
            <a:pPr lvl="0" rtl="0">
              <a:spcBef>
                <a:spcPts val="0"/>
              </a:spcBef>
              <a:buNone/>
            </a:pPr>
            <a:r>
              <a:rPr lang="en">
                <a:solidFill>
                  <a:schemeClr val="dk1"/>
                </a:solidFill>
              </a:rPr>
              <a:t>2) so that they get familiar with coding style and learn the expertise.</a:t>
            </a:r>
          </a:p>
          <a:p>
            <a:pPr lvl="0">
              <a:spcBef>
                <a:spcPts val="0"/>
              </a:spcBef>
              <a:buNone/>
            </a:pPr>
            <a:endParaRPr/>
          </a:p>
        </p:txBody>
      </p:sp>
    </p:spTree>
    <p:extLst>
      <p:ext uri="{BB962C8B-B14F-4D97-AF65-F5344CB8AC3E}">
        <p14:creationId xmlns:p14="http://schemas.microsoft.com/office/powerpoint/2010/main" val="100545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1448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222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910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Clr>
                <a:schemeClr val="dk1"/>
              </a:buClr>
              <a:buSzPct val="91666"/>
              <a:buFont typeface="Arial"/>
              <a:buNone/>
            </a:pPr>
            <a:r>
              <a:rPr lang="en" sz="1200">
                <a:solidFill>
                  <a:schemeClr val="dk1"/>
                </a:solidFill>
                <a:latin typeface="Calibri"/>
                <a:ea typeface="Calibri"/>
                <a:cs typeface="Calibri"/>
                <a:sym typeface="Calibri"/>
              </a:rPr>
              <a:t>Point 2 =  In August 2013, the effect of showing videos to 10th grade biology students was analyzed by testing two groups of students. One was showed videos in the classroom while the other was not. At the end of the procedure, the students were interviewed for their opinion for videos, and their subject scores were also taken. </a:t>
            </a:r>
          </a:p>
          <a:p>
            <a:pPr lvl="0">
              <a:spcBef>
                <a:spcPts val="0"/>
              </a:spcBef>
              <a:buNone/>
            </a:pPr>
            <a:endParaRPr/>
          </a:p>
        </p:txBody>
      </p:sp>
    </p:spTree>
    <p:extLst>
      <p:ext uri="{BB962C8B-B14F-4D97-AF65-F5344CB8AC3E}">
        <p14:creationId xmlns:p14="http://schemas.microsoft.com/office/powerpoint/2010/main" val="328098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104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56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24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Smja do</a:t>
            </a:r>
          </a:p>
        </p:txBody>
      </p:sp>
    </p:spTree>
    <p:extLst>
      <p:ext uri="{BB962C8B-B14F-4D97-AF65-F5344CB8AC3E}">
        <p14:creationId xmlns:p14="http://schemas.microsoft.com/office/powerpoint/2010/main" val="114988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A758369-3A7E-489B-997F-3B013F0B4AC8}" type="datetimeFigureOut">
              <a:rPr lang="en-US" smtClean="0"/>
              <a:pPr/>
              <a:t>5/18/2021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A758369-3A7E-489B-997F-3B013F0B4AC8}" type="datetimeFigureOut">
              <a:rPr lang="en-US" smtClean="0"/>
              <a:pPr/>
              <a:t>5/18/2021</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lvl="0" algn="r">
              <a:spcBef>
                <a:spcPts val="0"/>
              </a:spcBef>
              <a:buNone/>
            </a:pPr>
            <a:fld id="{00000000-1234-1234-1234-123412341234}" type="slidenum">
              <a:rPr lang="en" sz="1000" smtClean="0">
                <a:solidFill>
                  <a:schemeClr val="dk2"/>
                </a:solidFill>
                <a:latin typeface="Proxima Nova"/>
                <a:ea typeface="Proxima Nova"/>
                <a:cs typeface="Proxima Nova"/>
                <a:sym typeface="Proxima Nova"/>
              </a:rPr>
              <a:pPr lvl="0" algn="r">
                <a:spcBef>
                  <a:spcPts val="0"/>
                </a:spcBef>
                <a:buNone/>
              </a:pPr>
              <a:t>‹#›</a:t>
            </a:fld>
            <a:endParaRPr lang="en" sz="1000">
              <a:solidFill>
                <a:schemeClr val="dk2"/>
              </a:solidFill>
              <a:latin typeface="Proxima Nova"/>
              <a:ea typeface="Proxima Nova"/>
              <a:cs typeface="Proxima Nova"/>
              <a:sym typeface="Proxima Nova"/>
            </a:endParaRPr>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p:nvPr/>
        </p:nvSpPr>
        <p:spPr>
          <a:xfrm>
            <a:off x="0" y="0"/>
            <a:ext cx="8880000" cy="3000000"/>
          </a:xfrm>
          <a:prstGeom prst="rect">
            <a:avLst/>
          </a:prstGeom>
          <a:noFill/>
          <a:ln>
            <a:noFill/>
          </a:ln>
        </p:spPr>
        <p:txBody>
          <a:bodyPr lIns="91425" tIns="91425" rIns="91425" bIns="91425" anchor="ctr" anchorCtr="0">
            <a:noAutofit/>
          </a:bodyPr>
          <a:lstStyle/>
          <a:p>
            <a:pPr lvl="0" algn="ctr" rtl="0">
              <a:spcBef>
                <a:spcPts val="0"/>
              </a:spcBef>
              <a:buNone/>
            </a:pPr>
            <a:r>
              <a:rPr lang="en" sz="3000" b="1" dirty="0">
                <a:solidFill>
                  <a:schemeClr val="accent3"/>
                </a:solidFill>
                <a:latin typeface="Baskerville Old Face" pitchFamily="18" charset="0"/>
                <a:ea typeface="Calibri"/>
                <a:cs typeface="Calibri"/>
                <a:sym typeface="Calibri"/>
              </a:rPr>
              <a:t>How does usage of visual aid by showing code compilation during classroom lectures affect a student's understanding?</a:t>
            </a:r>
          </a:p>
        </p:txBody>
      </p:sp>
      <p:sp>
        <p:nvSpPr>
          <p:cNvPr id="57" name="Shape 57"/>
          <p:cNvSpPr txBox="1"/>
          <p:nvPr/>
        </p:nvSpPr>
        <p:spPr>
          <a:xfrm>
            <a:off x="2059650" y="2971300"/>
            <a:ext cx="4603200" cy="1440600"/>
          </a:xfrm>
          <a:prstGeom prst="rect">
            <a:avLst/>
          </a:prstGeom>
          <a:noFill/>
          <a:ln>
            <a:noFill/>
          </a:ln>
        </p:spPr>
        <p:txBody>
          <a:bodyPr lIns="91425" tIns="91425" rIns="91425" bIns="91425" anchor="t" anchorCtr="0">
            <a:noAutofit/>
          </a:bodyPr>
          <a:lstStyle/>
          <a:p>
            <a:pPr lvl="0" algn="r">
              <a:spcBef>
                <a:spcPts val="0"/>
              </a:spcBef>
              <a:buNone/>
            </a:pPr>
            <a:r>
              <a:rPr lang="en" smtClean="0">
                <a:latin typeface="Lucida Handwriting" pitchFamily="66" charset="0"/>
              </a:rPr>
              <a:t>K1xxx- XYZ</a:t>
            </a:r>
            <a:endParaRPr lang="en" dirty="0">
              <a:latin typeface="Lucida Handwriting" pitchFamily="66" charset="0"/>
            </a:endParaRPr>
          </a:p>
          <a:p>
            <a:pPr lvl="0" algn="r">
              <a:spcBef>
                <a:spcPts val="0"/>
              </a:spcBef>
              <a:buNone/>
            </a:pPr>
            <a:r>
              <a:rPr lang="en" dirty="0" smtClean="0">
                <a:latin typeface="Lucida Handwriting" pitchFamily="66" charset="0"/>
              </a:rPr>
              <a:t>K1xxxxx-Shokat </a:t>
            </a:r>
          </a:p>
          <a:p>
            <a:pPr lvl="0" algn="r">
              <a:spcBef>
                <a:spcPts val="0"/>
              </a:spcBef>
              <a:buNone/>
            </a:pPr>
            <a:r>
              <a:rPr lang="en" dirty="0" smtClean="0">
                <a:latin typeface="Lucida Handwriting" pitchFamily="66" charset="0"/>
              </a:rPr>
              <a:t>K1xxxxx9- Azeeb </a:t>
            </a:r>
          </a:p>
          <a:p>
            <a:pPr lvl="0" algn="r">
              <a:spcBef>
                <a:spcPts val="0"/>
              </a:spcBef>
              <a:buNone/>
            </a:pPr>
            <a:r>
              <a:rPr lang="en" dirty="0" smtClean="0">
                <a:latin typeface="Lucida Handwriting" pitchFamily="66" charset="0"/>
              </a:rPr>
              <a:t>k1xxxx- ABC</a:t>
            </a:r>
            <a:endParaRPr lang="en" dirty="0">
              <a:latin typeface="Lucida Handwriting" pitchFamily="66"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p:spPr>
        <p:txBody>
          <a:bodyPr lIns="91425" tIns="91425" rIns="91425" bIns="91425" anchor="t" anchorCtr="0">
            <a:noAutofit/>
          </a:bodyPr>
          <a:lstStyle/>
          <a:p>
            <a:pPr lvl="0" algn="just">
              <a:lnSpc>
                <a:spcPct val="115000"/>
              </a:lnSpc>
              <a:spcBef>
                <a:spcPts val="0"/>
              </a:spcBef>
              <a:buClr>
                <a:schemeClr val="dk1"/>
              </a:buClr>
              <a:buSzPct val="30555"/>
              <a:buFont typeface="Arial"/>
              <a:buNone/>
            </a:pPr>
            <a:r>
              <a:rPr lang="en" sz="3600"/>
              <a:t>Recommendation:</a:t>
            </a:r>
          </a:p>
          <a:p>
            <a:pPr lvl="0">
              <a:spcBef>
                <a:spcPts val="0"/>
              </a:spcBef>
              <a:buNone/>
            </a:pPr>
            <a:endParaRPr sz="3600"/>
          </a:p>
        </p:txBody>
      </p:sp>
      <p:sp>
        <p:nvSpPr>
          <p:cNvPr id="111" name="Shape 111"/>
          <p:cNvSpPr txBox="1">
            <a:spLocks noGrp="1"/>
          </p:cNvSpPr>
          <p:nvPr>
            <p:ph type="body" idx="1"/>
          </p:nvPr>
        </p:nvSpPr>
        <p:spPr>
          <a:prstGeom prst="rect">
            <a:avLst/>
          </a:prstGeom>
        </p:spPr>
        <p:txBody>
          <a:bodyPr lIns="91425" tIns="91425" rIns="91425" bIns="91425" anchor="t" anchorCtr="0">
            <a:noAutofit/>
          </a:bodyPr>
          <a:lstStyle/>
          <a:p>
            <a:pPr marL="457200" lvl="0" indent="-381000" algn="just" rtl="0">
              <a:spcBef>
                <a:spcPts val="0"/>
              </a:spcBef>
              <a:spcAft>
                <a:spcPts val="0"/>
              </a:spcAft>
              <a:buClr>
                <a:schemeClr val="dk1"/>
              </a:buClr>
              <a:buSzPct val="100000"/>
              <a:buFont typeface="Wingdings" pitchFamily="2" charset="2"/>
              <a:buChar char="Ø"/>
            </a:pPr>
            <a:r>
              <a:rPr lang="en" sz="2400" dirty="0">
                <a:solidFill>
                  <a:schemeClr val="dk1"/>
                </a:solidFill>
              </a:rPr>
              <a:t>Teacher should try to display or atleast give a demo of code in any programing language </a:t>
            </a:r>
          </a:p>
          <a:p>
            <a:pPr marL="457200" lvl="0" indent="-381000" algn="just" rtl="0">
              <a:spcBef>
                <a:spcPts val="0"/>
              </a:spcBef>
              <a:spcAft>
                <a:spcPts val="0"/>
              </a:spcAft>
              <a:buClr>
                <a:schemeClr val="dk1"/>
              </a:buClr>
              <a:buSzPct val="100000"/>
              <a:buFont typeface="Wingdings" pitchFamily="2" charset="2"/>
              <a:buChar char="Ø"/>
            </a:pPr>
            <a:r>
              <a:rPr lang="en" sz="2400" dirty="0">
                <a:solidFill>
                  <a:schemeClr val="dk1"/>
                </a:solidFill>
              </a:rPr>
              <a:t>Student should ask teachers to show sample code. They should not hesitate on asking such questions.</a:t>
            </a:r>
          </a:p>
          <a:p>
            <a:pPr marL="457200" lvl="0" indent="-381000" algn="just">
              <a:spcBef>
                <a:spcPts val="0"/>
              </a:spcBef>
              <a:spcAft>
                <a:spcPts val="0"/>
              </a:spcAft>
              <a:buClr>
                <a:schemeClr val="dk1"/>
              </a:buClr>
              <a:buSzPct val="100000"/>
              <a:buFont typeface="Wingdings" pitchFamily="2" charset="2"/>
              <a:buChar char="Ø"/>
            </a:pPr>
            <a:r>
              <a:rPr lang="en" sz="2400" dirty="0">
                <a:solidFill>
                  <a:schemeClr val="dk1"/>
                </a:solidFill>
              </a:rPr>
              <a:t>It is recommended for the researchers persuading such problem to perform their surveys in a variety of  institutions to get better results.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2259" y="1352550"/>
            <a:ext cx="553869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Lucida Handwriting" pitchFamily="66" charset="0"/>
              </a:rPr>
              <a:t>Any Queries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Lucida Handwriting"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6915" y="1352550"/>
            <a:ext cx="526939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Lucida Handwriting" pitchFamily="66" charset="0"/>
              </a:rPr>
              <a:t>Thank you </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Lucida Handwriting" pitchFamily="66" charset="0"/>
                <a:sym typeface="Wingdings" pitchFamily="2" charset="2"/>
              </a:rPr>
              <a: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Lucida Handwriting"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311700" y="679750"/>
            <a:ext cx="8520600" cy="3416400"/>
          </a:xfrm>
          <a:prstGeom prst="rect">
            <a:avLst/>
          </a:prstGeom>
        </p:spPr>
        <p:txBody>
          <a:bodyPr lIns="91425" tIns="91425" rIns="91425" bIns="91425" anchor="t" anchorCtr="0">
            <a:noAutofit/>
          </a:bodyPr>
          <a:lstStyle/>
          <a:p>
            <a:pPr lvl="0">
              <a:spcBef>
                <a:spcPts val="600"/>
              </a:spcBef>
              <a:spcAft>
                <a:spcPts val="0"/>
              </a:spcAft>
              <a:buClr>
                <a:schemeClr val="dk1"/>
              </a:buClr>
              <a:buSzPct val="45833"/>
              <a:buFont typeface="Arial"/>
              <a:buNone/>
            </a:pPr>
            <a:r>
              <a:rPr lang="en" sz="2400" b="1" u="sng">
                <a:solidFill>
                  <a:schemeClr val="dk1"/>
                </a:solidFill>
                <a:latin typeface="Calibri"/>
                <a:ea typeface="Calibri"/>
                <a:cs typeface="Calibri"/>
                <a:sym typeface="Calibri"/>
              </a:rPr>
              <a:t>Purpose</a:t>
            </a:r>
            <a:r>
              <a:rPr lang="en" sz="2400" b="1">
                <a:solidFill>
                  <a:schemeClr val="dk1"/>
                </a:solidFill>
                <a:latin typeface="Calibri"/>
                <a:ea typeface="Calibri"/>
                <a:cs typeface="Calibri"/>
                <a:sym typeface="Calibri"/>
              </a:rPr>
              <a:t> :</a:t>
            </a:r>
          </a:p>
          <a:p>
            <a:pPr lvl="0">
              <a:lnSpc>
                <a:spcPct val="150000"/>
              </a:lnSpc>
              <a:spcBef>
                <a:spcPts val="500"/>
              </a:spcBef>
              <a:spcAft>
                <a:spcPts val="0"/>
              </a:spcAft>
              <a:buClr>
                <a:schemeClr val="dk1"/>
              </a:buClr>
              <a:buSzPct val="55000"/>
              <a:buFont typeface="Arial"/>
              <a:buNone/>
            </a:pPr>
            <a:r>
              <a:rPr lang="en" sz="2000">
                <a:solidFill>
                  <a:schemeClr val="dk1"/>
                </a:solidFill>
              </a:rPr>
              <a:t>–</a:t>
            </a:r>
            <a:r>
              <a:rPr lang="en" sz="2000">
                <a:solidFill>
                  <a:schemeClr val="dk1"/>
                </a:solidFill>
                <a:latin typeface="Calibri"/>
                <a:ea typeface="Calibri"/>
                <a:cs typeface="Calibri"/>
                <a:sym typeface="Calibri"/>
              </a:rPr>
              <a:t>How audio or visual aids affect a student's understanding.</a:t>
            </a:r>
          </a:p>
          <a:p>
            <a:pPr lvl="0">
              <a:lnSpc>
                <a:spcPct val="150000"/>
              </a:lnSpc>
              <a:spcBef>
                <a:spcPts val="500"/>
              </a:spcBef>
              <a:spcAft>
                <a:spcPts val="0"/>
              </a:spcAft>
              <a:buClr>
                <a:schemeClr val="dk1"/>
              </a:buClr>
              <a:buSzPct val="55000"/>
              <a:buFont typeface="Arial"/>
              <a:buNone/>
            </a:pPr>
            <a:r>
              <a:rPr lang="en" sz="2000">
                <a:solidFill>
                  <a:schemeClr val="dk1"/>
                </a:solidFill>
              </a:rPr>
              <a:t>–</a:t>
            </a:r>
            <a:r>
              <a:rPr lang="en" sz="2000">
                <a:solidFill>
                  <a:schemeClr val="dk1"/>
                </a:solidFill>
                <a:latin typeface="Calibri"/>
                <a:ea typeface="Calibri"/>
                <a:cs typeface="Calibri"/>
                <a:sym typeface="Calibri"/>
              </a:rPr>
              <a:t>Help different colleges decide whether to hold similar assistance with lectures or not.</a:t>
            </a:r>
          </a:p>
          <a:p>
            <a:pPr lvl="0">
              <a:spcBef>
                <a:spcPts val="600"/>
              </a:spcBef>
              <a:spcAft>
                <a:spcPts val="0"/>
              </a:spcAft>
              <a:buClr>
                <a:schemeClr val="dk1"/>
              </a:buClr>
              <a:buSzPct val="45833"/>
              <a:buFont typeface="Arial"/>
              <a:buNone/>
            </a:pPr>
            <a:r>
              <a:rPr lang="en" sz="2400" b="1" u="sng">
                <a:solidFill>
                  <a:schemeClr val="dk1"/>
                </a:solidFill>
                <a:latin typeface="Calibri"/>
                <a:ea typeface="Calibri"/>
                <a:cs typeface="Calibri"/>
                <a:sym typeface="Calibri"/>
              </a:rPr>
              <a:t>Limitations:</a:t>
            </a:r>
            <a:r>
              <a:rPr lang="en" sz="2400" b="1">
                <a:solidFill>
                  <a:schemeClr val="dk1"/>
                </a:solidFill>
                <a:latin typeface="Calibri"/>
                <a:ea typeface="Calibri"/>
                <a:cs typeface="Calibri"/>
                <a:sym typeface="Calibri"/>
              </a:rPr>
              <a:t>  </a:t>
            </a:r>
            <a:r>
              <a:rPr lang="en" sz="2000">
                <a:solidFill>
                  <a:schemeClr val="dk1"/>
                </a:solidFill>
                <a:latin typeface="Calibri"/>
                <a:ea typeface="Calibri"/>
                <a:cs typeface="Calibri"/>
                <a:sym typeface="Calibri"/>
              </a:rPr>
              <a:t>This study is focused on University teachers and students.</a:t>
            </a:r>
          </a:p>
          <a:p>
            <a:pPr lvl="0">
              <a:spcBef>
                <a:spcPts val="600"/>
              </a:spcBef>
              <a:spcAft>
                <a:spcPts val="0"/>
              </a:spcAft>
              <a:buClr>
                <a:schemeClr val="dk1"/>
              </a:buClr>
              <a:buSzPct val="45833"/>
              <a:buFont typeface="Arial"/>
              <a:buNone/>
            </a:pPr>
            <a:r>
              <a:rPr lang="en" sz="2400">
                <a:solidFill>
                  <a:schemeClr val="dk1"/>
                </a:solidFill>
                <a:latin typeface="Calibri"/>
                <a:ea typeface="Calibri"/>
                <a:cs typeface="Calibri"/>
                <a:sym typeface="Calibri"/>
              </a:rPr>
              <a:t>  </a:t>
            </a:r>
            <a:r>
              <a:rPr lang="en" sz="2400" b="1">
                <a:solidFill>
                  <a:schemeClr val="dk1"/>
                </a:solidFill>
                <a:latin typeface="Calibri"/>
                <a:ea typeface="Calibri"/>
                <a:cs typeface="Calibri"/>
                <a:sym typeface="Calibri"/>
              </a:rPr>
              <a:t>May Not be Generalized to Other Levels!!</a:t>
            </a:r>
          </a:p>
          <a:p>
            <a:pPr lvl="0">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521225"/>
            <a:ext cx="8520600" cy="572700"/>
          </a:xfrm>
          <a:prstGeom prst="rect">
            <a:avLst/>
          </a:prstGeom>
        </p:spPr>
        <p:txBody>
          <a:bodyPr lIns="91425" tIns="91425" rIns="91425" bIns="91425" anchor="t" anchorCtr="0">
            <a:noAutofit/>
          </a:bodyPr>
          <a:lstStyle/>
          <a:p>
            <a:pPr lvl="0">
              <a:lnSpc>
                <a:spcPct val="130000"/>
              </a:lnSpc>
              <a:spcBef>
                <a:spcPts val="1000"/>
              </a:spcBef>
              <a:buClr>
                <a:schemeClr val="dk1"/>
              </a:buClr>
              <a:buSzPct val="36666"/>
              <a:buFont typeface="Arial"/>
              <a:buNone/>
            </a:pPr>
            <a:r>
              <a:rPr lang="en"/>
              <a:t>Significance of the Study</a:t>
            </a:r>
          </a:p>
        </p:txBody>
      </p:sp>
      <p:sp>
        <p:nvSpPr>
          <p:cNvPr id="68" name="Shape 68"/>
          <p:cNvSpPr txBox="1">
            <a:spLocks noGrp="1"/>
          </p:cNvSpPr>
          <p:nvPr>
            <p:ph type="body" idx="1"/>
          </p:nvPr>
        </p:nvSpPr>
        <p:spPr>
          <a:xfrm>
            <a:off x="311700" y="1504950"/>
            <a:ext cx="8520600" cy="2370300"/>
          </a:xfrm>
          <a:prstGeom prst="rect">
            <a:avLst/>
          </a:prstGeom>
        </p:spPr>
        <p:txBody>
          <a:bodyPr lIns="91425" tIns="91425" rIns="91425" bIns="91425" anchor="t" anchorCtr="0">
            <a:noAutofit/>
          </a:bodyPr>
          <a:lstStyle/>
          <a:p>
            <a:pPr lvl="0">
              <a:buNone/>
            </a:pPr>
            <a:r>
              <a:rPr lang="en-US" sz="2400" dirty="0" smtClean="0">
                <a:solidFill>
                  <a:schemeClr val="dk1"/>
                </a:solidFill>
                <a:latin typeface="Calibri"/>
                <a:ea typeface="Calibri"/>
                <a:cs typeface="Calibri"/>
                <a:sym typeface="Calibri"/>
              </a:rPr>
              <a:t>This research will help identify whether students can understand lectures better, hence bringing possible enhancements to the current methods of teaching. </a:t>
            </a:r>
          </a:p>
          <a:p>
            <a:pPr lvl="0">
              <a:buNone/>
            </a:pPr>
            <a:endParaRPr lang="en-US" sz="2400" dirty="0" smtClean="0">
              <a:solidFill>
                <a:schemeClr val="dk1"/>
              </a:solidFill>
              <a:latin typeface="Calibri"/>
              <a:ea typeface="Calibri"/>
              <a:cs typeface="Calibri"/>
              <a:sym typeface="Calibri"/>
            </a:endParaRPr>
          </a:p>
          <a:p>
            <a:pPr lvl="0">
              <a:spcBef>
                <a:spcPts val="0"/>
              </a:spcBef>
              <a:buNone/>
            </a:pPr>
            <a:endParaRPr sz="240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311700" y="157575"/>
            <a:ext cx="8520600" cy="4862100"/>
          </a:xfrm>
          <a:prstGeom prst="rect">
            <a:avLst/>
          </a:prstGeom>
        </p:spPr>
        <p:txBody>
          <a:bodyPr lIns="91425" tIns="91425" rIns="91425" bIns="91425" anchor="t" anchorCtr="0">
            <a:noAutofit/>
          </a:bodyPr>
          <a:lstStyle/>
          <a:p>
            <a:pPr lvl="0">
              <a:lnSpc>
                <a:spcPct val="120000"/>
              </a:lnSpc>
              <a:spcBef>
                <a:spcPts val="600"/>
              </a:spcBef>
              <a:spcAft>
                <a:spcPts val="0"/>
              </a:spcAft>
              <a:buClr>
                <a:schemeClr val="dk1"/>
              </a:buClr>
              <a:buSzPct val="45833"/>
              <a:buFont typeface="Arial"/>
              <a:buNone/>
            </a:pPr>
            <a:r>
              <a:rPr lang="en" sz="2400" b="1" u="sng">
                <a:solidFill>
                  <a:schemeClr val="dk1"/>
                </a:solidFill>
                <a:latin typeface="Calibri"/>
                <a:ea typeface="Calibri"/>
                <a:cs typeface="Calibri"/>
                <a:sym typeface="Calibri"/>
              </a:rPr>
              <a:t>Research Methodology</a:t>
            </a:r>
            <a:r>
              <a:rPr lang="en" sz="2400">
                <a:solidFill>
                  <a:schemeClr val="dk1"/>
                </a:solidFill>
                <a:latin typeface="Calibri"/>
                <a:ea typeface="Calibri"/>
                <a:cs typeface="Calibri"/>
                <a:sym typeface="Calibri"/>
              </a:rPr>
              <a:t>:</a:t>
            </a:r>
          </a:p>
          <a:p>
            <a:pPr marL="457200" lvl="0" indent="0" rtl="0">
              <a:lnSpc>
                <a:spcPct val="120000"/>
              </a:lnSpc>
              <a:spcBef>
                <a:spcPts val="500"/>
              </a:spcBef>
              <a:spcAft>
                <a:spcPts val="0"/>
              </a:spcAft>
              <a:buNone/>
            </a:pPr>
            <a:r>
              <a:rPr lang="en" sz="2000">
                <a:solidFill>
                  <a:schemeClr val="dk1"/>
                </a:solidFill>
              </a:rPr>
              <a:t>–</a:t>
            </a:r>
            <a:r>
              <a:rPr lang="en" sz="2000">
                <a:solidFill>
                  <a:schemeClr val="dk1"/>
                </a:solidFill>
                <a:latin typeface="Calibri"/>
                <a:ea typeface="Calibri"/>
                <a:cs typeface="Calibri"/>
                <a:sym typeface="Calibri"/>
              </a:rPr>
              <a:t>Survey data was collected personally from teachers and students of the computer science department.</a:t>
            </a:r>
          </a:p>
          <a:p>
            <a:pPr lvl="0">
              <a:lnSpc>
                <a:spcPct val="120000"/>
              </a:lnSpc>
              <a:spcBef>
                <a:spcPts val="500"/>
              </a:spcBef>
              <a:spcAft>
                <a:spcPts val="0"/>
              </a:spcAft>
              <a:buClr>
                <a:schemeClr val="dk1"/>
              </a:buClr>
              <a:buSzPct val="55000"/>
              <a:buFont typeface="Arial"/>
              <a:buNone/>
            </a:pPr>
            <a:endParaRPr sz="2000">
              <a:solidFill>
                <a:schemeClr val="dk1"/>
              </a:solidFill>
              <a:latin typeface="Calibri"/>
              <a:ea typeface="Calibri"/>
              <a:cs typeface="Calibri"/>
              <a:sym typeface="Calibri"/>
            </a:endParaRPr>
          </a:p>
          <a:p>
            <a:pPr lvl="0">
              <a:lnSpc>
                <a:spcPct val="120000"/>
              </a:lnSpc>
              <a:spcBef>
                <a:spcPts val="600"/>
              </a:spcBef>
              <a:spcAft>
                <a:spcPts val="0"/>
              </a:spcAft>
              <a:buClr>
                <a:schemeClr val="dk1"/>
              </a:buClr>
              <a:buSzPct val="45833"/>
              <a:buFont typeface="Arial"/>
              <a:buNone/>
            </a:pPr>
            <a:r>
              <a:rPr lang="en" sz="2400" b="1" u="sng">
                <a:solidFill>
                  <a:schemeClr val="dk1"/>
                </a:solidFill>
                <a:latin typeface="Calibri"/>
                <a:ea typeface="Calibri"/>
                <a:cs typeface="Calibri"/>
                <a:sym typeface="Calibri"/>
              </a:rPr>
              <a:t>Sampling Technique</a:t>
            </a:r>
          </a:p>
          <a:p>
            <a:pPr lvl="0" indent="387350">
              <a:lnSpc>
                <a:spcPct val="120000"/>
              </a:lnSpc>
              <a:spcBef>
                <a:spcPts val="500"/>
              </a:spcBef>
              <a:spcAft>
                <a:spcPts val="0"/>
              </a:spcAft>
              <a:buClr>
                <a:schemeClr val="dk1"/>
              </a:buClr>
              <a:buSzPct val="55000"/>
              <a:buFont typeface="Arial"/>
              <a:buNone/>
            </a:pPr>
            <a:r>
              <a:rPr lang="en" sz="2000">
                <a:solidFill>
                  <a:schemeClr val="dk1"/>
                </a:solidFill>
              </a:rPr>
              <a:t>–</a:t>
            </a:r>
            <a:r>
              <a:rPr lang="en" sz="2000">
                <a:solidFill>
                  <a:schemeClr val="dk1"/>
                </a:solidFill>
                <a:latin typeface="Calibri"/>
                <a:ea typeface="Calibri"/>
                <a:cs typeface="Calibri"/>
                <a:sym typeface="Calibri"/>
              </a:rPr>
              <a:t>The selected population is unbiased.</a:t>
            </a:r>
          </a:p>
          <a:p>
            <a:pPr lvl="0" indent="387350">
              <a:lnSpc>
                <a:spcPct val="120000"/>
              </a:lnSpc>
              <a:spcBef>
                <a:spcPts val="500"/>
              </a:spcBef>
              <a:spcAft>
                <a:spcPts val="0"/>
              </a:spcAft>
              <a:buClr>
                <a:schemeClr val="dk1"/>
              </a:buClr>
              <a:buSzPct val="55000"/>
              <a:buFont typeface="Arial"/>
              <a:buNone/>
            </a:pPr>
            <a:r>
              <a:rPr lang="en" sz="2000">
                <a:solidFill>
                  <a:schemeClr val="dk1"/>
                </a:solidFill>
              </a:rPr>
              <a:t>–</a:t>
            </a:r>
            <a:r>
              <a:rPr lang="en" sz="2000">
                <a:solidFill>
                  <a:schemeClr val="dk1"/>
                </a:solidFill>
                <a:latin typeface="Calibri"/>
                <a:ea typeface="Calibri"/>
                <a:cs typeface="Calibri"/>
                <a:sym typeface="Calibri"/>
              </a:rPr>
              <a:t>Quota sampling was used.</a:t>
            </a:r>
          </a:p>
          <a:p>
            <a:pPr lvl="0" indent="387350">
              <a:lnSpc>
                <a:spcPct val="120000"/>
              </a:lnSpc>
              <a:spcBef>
                <a:spcPts val="500"/>
              </a:spcBef>
              <a:spcAft>
                <a:spcPts val="0"/>
              </a:spcAft>
              <a:buClr>
                <a:schemeClr val="dk1"/>
              </a:buClr>
              <a:buSzPct val="55000"/>
              <a:buFont typeface="Arial"/>
              <a:buNone/>
            </a:pPr>
            <a:r>
              <a:rPr lang="en" sz="2000">
                <a:solidFill>
                  <a:schemeClr val="dk1"/>
                </a:solidFill>
              </a:rPr>
              <a:t>–</a:t>
            </a:r>
            <a:r>
              <a:rPr lang="en" sz="2000">
                <a:solidFill>
                  <a:schemeClr val="dk1"/>
                </a:solidFill>
                <a:latin typeface="Calibri"/>
                <a:ea typeface="Calibri"/>
                <a:cs typeface="Calibri"/>
                <a:sym typeface="Calibri"/>
              </a:rPr>
              <a:t>Selection of people from sub group was random.</a:t>
            </a:r>
          </a:p>
          <a:p>
            <a:pPr lvl="0" indent="387350">
              <a:lnSpc>
                <a:spcPct val="120000"/>
              </a:lnSpc>
              <a:spcBef>
                <a:spcPts val="500"/>
              </a:spcBef>
              <a:spcAft>
                <a:spcPts val="0"/>
              </a:spcAft>
              <a:buClr>
                <a:schemeClr val="dk1"/>
              </a:buClr>
              <a:buSzPct val="55000"/>
              <a:buFont typeface="Arial"/>
              <a:buNone/>
            </a:pPr>
            <a:r>
              <a:rPr lang="en" sz="2000">
                <a:solidFill>
                  <a:schemeClr val="dk1"/>
                </a:solidFill>
              </a:rPr>
              <a:t>–</a:t>
            </a:r>
            <a:r>
              <a:rPr lang="en" sz="2000">
                <a:solidFill>
                  <a:schemeClr val="dk1"/>
                </a:solidFill>
                <a:latin typeface="Calibri"/>
                <a:ea typeface="Calibri"/>
                <a:cs typeface="Calibri"/>
                <a:sym typeface="Calibri"/>
              </a:rPr>
              <a:t>The Second population selected is from the faculty members of FAST .</a:t>
            </a:r>
          </a:p>
          <a:p>
            <a:pPr marL="457200" lvl="0" indent="387350">
              <a:lnSpc>
                <a:spcPct val="120000"/>
              </a:lnSpc>
              <a:spcBef>
                <a:spcPts val="500"/>
              </a:spcBef>
              <a:spcAft>
                <a:spcPts val="0"/>
              </a:spcAft>
              <a:buClr>
                <a:schemeClr val="dk1"/>
              </a:buClr>
              <a:buSzPct val="55000"/>
              <a:buFont typeface="Arial"/>
              <a:buNone/>
            </a:pPr>
            <a:r>
              <a:rPr lang="en" sz="2000">
                <a:solidFill>
                  <a:schemeClr val="dk1"/>
                </a:solidFill>
              </a:rPr>
              <a:t>•</a:t>
            </a:r>
            <a:r>
              <a:rPr lang="en" sz="2000">
                <a:solidFill>
                  <a:schemeClr val="dk1"/>
                </a:solidFill>
                <a:latin typeface="Calibri"/>
                <a:ea typeface="Calibri"/>
                <a:cs typeface="Calibri"/>
                <a:sym typeface="Calibri"/>
              </a:rPr>
              <a:t>Only teachers related to programming have been selected.</a:t>
            </a:r>
          </a:p>
          <a:p>
            <a:pPr lvl="0">
              <a:lnSpc>
                <a:spcPct val="100000"/>
              </a:lnSpc>
              <a:spcBef>
                <a:spcPts val="500"/>
              </a:spcBef>
              <a:spcAft>
                <a:spcPts val="0"/>
              </a:spcAft>
              <a:buClr>
                <a:schemeClr val="dk1"/>
              </a:buClr>
              <a:buSzPct val="55000"/>
              <a:buFont typeface="Arial"/>
              <a:buNone/>
            </a:pPr>
            <a:endParaRPr sz="2000">
              <a:solidFill>
                <a:schemeClr val="dk1"/>
              </a:solidFill>
              <a:latin typeface="Calibri"/>
              <a:ea typeface="Calibri"/>
              <a:cs typeface="Calibri"/>
              <a:sym typeface="Calibri"/>
            </a:endParaRPr>
          </a:p>
          <a:p>
            <a:pPr lvl="0">
              <a:lnSpc>
                <a:spcPct val="100000"/>
              </a:lnSpc>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53700"/>
            <a:ext cx="8520600" cy="572700"/>
          </a:xfrm>
          <a:prstGeom prst="rect">
            <a:avLst/>
          </a:prstGeom>
        </p:spPr>
        <p:txBody>
          <a:bodyPr lIns="91425" tIns="91425" rIns="91425" bIns="91425" anchor="t" anchorCtr="0">
            <a:noAutofit/>
          </a:bodyPr>
          <a:lstStyle/>
          <a:p>
            <a:pPr lvl="0">
              <a:spcBef>
                <a:spcPts val="0"/>
              </a:spcBef>
              <a:buNone/>
            </a:pPr>
            <a:r>
              <a:rPr lang="en"/>
              <a:t>Review of Related literature:</a:t>
            </a:r>
          </a:p>
        </p:txBody>
      </p:sp>
      <p:sp>
        <p:nvSpPr>
          <p:cNvPr id="79" name="Shape 79"/>
          <p:cNvSpPr txBox="1">
            <a:spLocks noGrp="1"/>
          </p:cNvSpPr>
          <p:nvPr>
            <p:ph type="body" idx="1"/>
          </p:nvPr>
        </p:nvSpPr>
        <p:spPr>
          <a:prstGeom prst="rect">
            <a:avLst/>
          </a:prstGeom>
        </p:spPr>
        <p:txBody>
          <a:bodyPr lIns="91425" tIns="91425" rIns="91425" bIns="91425" anchor="t" anchorCtr="0">
            <a:noAutofit/>
          </a:bodyPr>
          <a:lstStyle/>
          <a:p>
            <a:pPr marL="457200" lvl="0" indent="-355600">
              <a:lnSpc>
                <a:spcPct val="150000"/>
              </a:lnSpc>
              <a:spcBef>
                <a:spcPts val="500"/>
              </a:spcBef>
              <a:spcAft>
                <a:spcPts val="0"/>
              </a:spcAft>
              <a:buClr>
                <a:schemeClr val="dk1"/>
              </a:buClr>
              <a:buSzPct val="100000"/>
              <a:buFont typeface="Calibri"/>
              <a:buChar char="●"/>
            </a:pPr>
            <a:r>
              <a:rPr lang="en" sz="2000">
                <a:solidFill>
                  <a:schemeClr val="dk1"/>
                </a:solidFill>
                <a:latin typeface="Calibri"/>
                <a:ea typeface="Calibri"/>
                <a:cs typeface="Calibri"/>
                <a:sym typeface="Calibri"/>
              </a:rPr>
              <a:t>“The use of technologies like interactive whiteboards in classrooms can contribute positively to the learning process of a student”  ~ William D. Beeland</a:t>
            </a:r>
          </a:p>
          <a:p>
            <a:pPr marL="457200" lvl="0" indent="-355600">
              <a:lnSpc>
                <a:spcPct val="150000"/>
              </a:lnSpc>
              <a:spcBef>
                <a:spcPts val="500"/>
              </a:spcBef>
              <a:spcAft>
                <a:spcPts val="0"/>
              </a:spcAft>
              <a:buClr>
                <a:schemeClr val="dk1"/>
              </a:buClr>
              <a:buSzPct val="100000"/>
              <a:buFont typeface="Calibri"/>
              <a:buChar char="●"/>
            </a:pPr>
            <a:r>
              <a:rPr lang="en" sz="2000">
                <a:solidFill>
                  <a:schemeClr val="dk1"/>
                </a:solidFill>
                <a:latin typeface="Calibri"/>
                <a:ea typeface="Calibri"/>
                <a:cs typeface="Calibri"/>
                <a:sym typeface="Calibri"/>
              </a:rPr>
              <a:t>t-test showed there was no significant difference between the scores amongst groups, but the students preferred and felt positive with the idea of showing videos during lectures</a:t>
            </a:r>
          </a:p>
          <a:p>
            <a:pPr marL="457200" lvl="0" indent="-355600">
              <a:lnSpc>
                <a:spcPct val="150000"/>
              </a:lnSpc>
              <a:spcBef>
                <a:spcPts val="500"/>
              </a:spcBef>
              <a:spcAft>
                <a:spcPts val="0"/>
              </a:spcAft>
              <a:buClr>
                <a:schemeClr val="dk1"/>
              </a:buClr>
              <a:buSzPct val="100000"/>
              <a:buFont typeface="Calibri"/>
              <a:buChar char="●"/>
            </a:pPr>
            <a:r>
              <a:rPr lang="en" sz="2000">
                <a:solidFill>
                  <a:schemeClr val="dk1"/>
                </a:solidFill>
                <a:latin typeface="Calibri"/>
                <a:ea typeface="Calibri"/>
                <a:cs typeface="Calibri"/>
                <a:sym typeface="Calibri"/>
              </a:rPr>
              <a:t>“Concept of pair programming improve the quality of code” Laurie A. Williams and Robert R. Kessler. </a:t>
            </a:r>
          </a:p>
          <a:p>
            <a:pPr lvl="0">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sz="3600"/>
              <a:t>Findings And Discussion</a:t>
            </a:r>
          </a:p>
        </p:txBody>
      </p:sp>
      <p:pic>
        <p:nvPicPr>
          <p:cNvPr id="85" name="Shape 85"/>
          <p:cNvPicPr preferRelativeResize="0"/>
          <p:nvPr/>
        </p:nvPicPr>
        <p:blipFill>
          <a:blip r:embed="rId3">
            <a:alphaModFix/>
          </a:blip>
          <a:stretch>
            <a:fillRect/>
          </a:stretch>
        </p:blipFill>
        <p:spPr>
          <a:xfrm>
            <a:off x="311687" y="1152475"/>
            <a:ext cx="4143375" cy="3314700"/>
          </a:xfrm>
          <a:prstGeom prst="rect">
            <a:avLst/>
          </a:prstGeom>
          <a:noFill/>
          <a:ln>
            <a:noFill/>
          </a:ln>
        </p:spPr>
      </p:pic>
      <p:pic>
        <p:nvPicPr>
          <p:cNvPr id="86" name="Shape 86"/>
          <p:cNvPicPr preferRelativeResize="0"/>
          <p:nvPr/>
        </p:nvPicPr>
        <p:blipFill>
          <a:blip r:embed="rId4">
            <a:alphaModFix/>
          </a:blip>
          <a:stretch>
            <a:fillRect/>
          </a:stretch>
        </p:blipFill>
        <p:spPr>
          <a:xfrm>
            <a:off x="4742012" y="1157237"/>
            <a:ext cx="4143375" cy="33051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218675" y="633825"/>
            <a:ext cx="3924300" cy="3352800"/>
          </a:xfrm>
          <a:prstGeom prst="rect">
            <a:avLst/>
          </a:prstGeom>
          <a:noFill/>
          <a:ln>
            <a:noFill/>
          </a:ln>
        </p:spPr>
      </p:pic>
      <p:pic>
        <p:nvPicPr>
          <p:cNvPr id="92" name="Shape 92"/>
          <p:cNvPicPr preferRelativeResize="0"/>
          <p:nvPr/>
        </p:nvPicPr>
        <p:blipFill>
          <a:blip r:embed="rId4">
            <a:alphaModFix/>
          </a:blip>
          <a:stretch>
            <a:fillRect/>
          </a:stretch>
        </p:blipFill>
        <p:spPr>
          <a:xfrm>
            <a:off x="4438762" y="633825"/>
            <a:ext cx="3952875" cy="33909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52048" y="28762"/>
            <a:ext cx="3447524" cy="2754699"/>
          </a:xfrm>
          <a:prstGeom prst="rect">
            <a:avLst/>
          </a:prstGeom>
          <a:noFill/>
          <a:ln>
            <a:noFill/>
          </a:ln>
        </p:spPr>
      </p:pic>
      <p:pic>
        <p:nvPicPr>
          <p:cNvPr id="98" name="Shape 98"/>
          <p:cNvPicPr preferRelativeResize="0"/>
          <p:nvPr/>
        </p:nvPicPr>
        <p:blipFill>
          <a:blip r:embed="rId4">
            <a:alphaModFix/>
          </a:blip>
          <a:stretch>
            <a:fillRect/>
          </a:stretch>
        </p:blipFill>
        <p:spPr>
          <a:xfrm>
            <a:off x="5644398" y="78550"/>
            <a:ext cx="3316800" cy="2655125"/>
          </a:xfrm>
          <a:prstGeom prst="rect">
            <a:avLst/>
          </a:prstGeom>
          <a:noFill/>
          <a:ln>
            <a:noFill/>
          </a:ln>
        </p:spPr>
      </p:pic>
      <p:pic>
        <p:nvPicPr>
          <p:cNvPr id="99" name="Shape 99"/>
          <p:cNvPicPr preferRelativeResize="0"/>
          <p:nvPr/>
        </p:nvPicPr>
        <p:blipFill>
          <a:blip r:embed="rId5">
            <a:alphaModFix/>
          </a:blip>
          <a:stretch>
            <a:fillRect/>
          </a:stretch>
        </p:blipFill>
        <p:spPr>
          <a:xfrm>
            <a:off x="2913600" y="2488383"/>
            <a:ext cx="3316799" cy="265511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Conclusion</a:t>
            </a:r>
          </a:p>
        </p:txBody>
      </p:sp>
      <p:sp>
        <p:nvSpPr>
          <p:cNvPr id="105" name="Shape 105"/>
          <p:cNvSpPr txBox="1">
            <a:spLocks noGrp="1"/>
          </p:cNvSpPr>
          <p:nvPr>
            <p:ph type="body" idx="1"/>
          </p:nvPr>
        </p:nvSpPr>
        <p:spPr>
          <a:prstGeom prst="rect">
            <a:avLst/>
          </a:prstGeom>
        </p:spPr>
        <p:txBody>
          <a:bodyPr lIns="91425" tIns="91425" rIns="91425" bIns="91425" anchor="t" anchorCtr="0">
            <a:noAutofit/>
          </a:bodyPr>
          <a:lstStyle/>
          <a:p>
            <a:pPr lvl="0" algn="just">
              <a:lnSpc>
                <a:spcPct val="130000"/>
              </a:lnSpc>
              <a:spcBef>
                <a:spcPts val="1000"/>
              </a:spcBef>
              <a:spcAft>
                <a:spcPts val="0"/>
              </a:spcAft>
              <a:buFont typeface="Wingdings" pitchFamily="2" charset="2"/>
              <a:buChar char="Ø"/>
            </a:pPr>
            <a:endParaRPr lang="en-US" sz="2000" dirty="0" smtClean="0">
              <a:solidFill>
                <a:schemeClr val="dk1"/>
              </a:solidFill>
              <a:highlight>
                <a:srgbClr val="FEFEFE"/>
              </a:highlight>
              <a:latin typeface="Calibri"/>
              <a:ea typeface="Calibri"/>
              <a:cs typeface="Calibri"/>
              <a:sym typeface="Calibri"/>
            </a:endParaRPr>
          </a:p>
          <a:p>
            <a:pPr lvl="0" algn="just">
              <a:lnSpc>
                <a:spcPct val="130000"/>
              </a:lnSpc>
              <a:spcBef>
                <a:spcPts val="1000"/>
              </a:spcBef>
              <a:spcAft>
                <a:spcPts val="0"/>
              </a:spcAft>
              <a:buFont typeface="Wingdings" pitchFamily="2" charset="2"/>
              <a:buChar char="Ø"/>
            </a:pPr>
            <a:r>
              <a:rPr lang="en-US" sz="2000" dirty="0" smtClean="0">
                <a:solidFill>
                  <a:schemeClr val="dk1"/>
                </a:solidFill>
                <a:highlight>
                  <a:srgbClr val="FEFEFE"/>
                </a:highlight>
                <a:latin typeface="Calibri"/>
                <a:ea typeface="Calibri"/>
                <a:cs typeface="Calibri"/>
                <a:sym typeface="Calibri"/>
              </a:rPr>
              <a:t>This research was to determine the impact on student’s learning and understanding of programming by showing code compilation in classroom. </a:t>
            </a:r>
          </a:p>
          <a:p>
            <a:pPr lvl="0" algn="just">
              <a:lnSpc>
                <a:spcPct val="130000"/>
              </a:lnSpc>
              <a:spcBef>
                <a:spcPts val="1000"/>
              </a:spcBef>
              <a:spcAft>
                <a:spcPts val="0"/>
              </a:spcAft>
              <a:buFont typeface="Wingdings" pitchFamily="2" charset="2"/>
              <a:buChar char="Ø"/>
            </a:pPr>
            <a:r>
              <a:rPr lang="en-US" sz="2000" dirty="0" smtClean="0">
                <a:solidFill>
                  <a:schemeClr val="dk1"/>
                </a:solidFill>
                <a:highlight>
                  <a:srgbClr val="FEFEFE"/>
                </a:highlight>
                <a:latin typeface="Calibri"/>
                <a:ea typeface="Calibri"/>
                <a:cs typeface="Calibri"/>
                <a:sym typeface="Calibri"/>
              </a:rPr>
              <a:t>student showed positive response towards using such technique in class.</a:t>
            </a:r>
          </a:p>
          <a:p>
            <a:pPr lvl="0" algn="just">
              <a:lnSpc>
                <a:spcPct val="130000"/>
              </a:lnSpc>
              <a:spcBef>
                <a:spcPts val="1000"/>
              </a:spcBef>
              <a:spcAft>
                <a:spcPts val="0"/>
              </a:spcAft>
              <a:buNone/>
            </a:pPr>
            <a:endParaRPr lang="en-US" sz="2000" dirty="0" smtClean="0">
              <a:solidFill>
                <a:schemeClr val="dk1"/>
              </a:solidFill>
              <a:highlight>
                <a:srgbClr val="FEFEFE"/>
              </a:highlight>
              <a:latin typeface="Calibri"/>
              <a:ea typeface="Calibri"/>
              <a:cs typeface="Calibri"/>
              <a:sym typeface="Calibri"/>
            </a:endParaRPr>
          </a:p>
          <a:p>
            <a:pPr lvl="0" algn="just">
              <a:lnSpc>
                <a:spcPct val="130000"/>
              </a:lnSpc>
              <a:spcBef>
                <a:spcPts val="1000"/>
              </a:spcBef>
              <a:spcAft>
                <a:spcPts val="0"/>
              </a:spcAft>
              <a:buNone/>
            </a:pPr>
            <a:endParaRPr lang="en-US" sz="2000" dirty="0" smtClean="0">
              <a:solidFill>
                <a:schemeClr val="dk1"/>
              </a:solidFill>
              <a:highlight>
                <a:srgbClr val="FEFEFE"/>
              </a:highlight>
              <a:latin typeface="Calibri"/>
              <a:ea typeface="Calibri"/>
              <a:cs typeface="Calibri"/>
              <a:sym typeface="Calibri"/>
            </a:endParaRPr>
          </a:p>
          <a:p>
            <a:pPr lvl="0" algn="just">
              <a:lnSpc>
                <a:spcPct val="130000"/>
              </a:lnSpc>
              <a:spcBef>
                <a:spcPts val="1000"/>
              </a:spcBef>
              <a:spcAft>
                <a:spcPts val="0"/>
              </a:spcAft>
              <a:buNone/>
            </a:pPr>
            <a:endParaRPr sz="2000" dirty="0">
              <a:solidFill>
                <a:schemeClr val="dk1"/>
              </a:solidFill>
              <a:highlight>
                <a:srgbClr val="FEFEFE"/>
              </a:highlight>
              <a:latin typeface="Calibri"/>
              <a:ea typeface="Calibri"/>
              <a:cs typeface="Calibri"/>
              <a:sym typeface="Calibri"/>
            </a:endParaRPr>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TotalTime>
  <Words>451</Words>
  <Application>Microsoft Office PowerPoint</Application>
  <PresentationFormat>On-screen Show (16:9)</PresentationFormat>
  <Paragraphs>43</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Lucida Handwriting</vt:lpstr>
      <vt:lpstr>Proxima Nova</vt:lpstr>
      <vt:lpstr>Wingdings 2</vt:lpstr>
      <vt:lpstr>Arial</vt:lpstr>
      <vt:lpstr>Baskerville Old Face</vt:lpstr>
      <vt:lpstr>Calibri</vt:lpstr>
      <vt:lpstr>Verdana</vt:lpstr>
      <vt:lpstr>Gill Sans MT</vt:lpstr>
      <vt:lpstr>Wingdings</vt:lpstr>
      <vt:lpstr>Solstice</vt:lpstr>
      <vt:lpstr>PowerPoint Presentation</vt:lpstr>
      <vt:lpstr>PowerPoint Presentation</vt:lpstr>
      <vt:lpstr>Significance of the Study</vt:lpstr>
      <vt:lpstr>PowerPoint Presentation</vt:lpstr>
      <vt:lpstr>Review of Related literature:</vt:lpstr>
      <vt:lpstr>Findings And Discussion</vt:lpstr>
      <vt:lpstr>PowerPoint Presentation</vt:lpstr>
      <vt:lpstr>PowerPoint Presentation</vt:lpstr>
      <vt:lpstr>Conclusion</vt:lpstr>
      <vt:lpstr>Recommendation: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Microsoft account</cp:lastModifiedBy>
  <cp:revision>3</cp:revision>
  <dcterms:modified xsi:type="dcterms:W3CDTF">2021-05-18T09:22:37Z</dcterms:modified>
</cp:coreProperties>
</file>