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7"/>
  </p:notesMasterIdLst>
  <p:handoutMasterIdLst>
    <p:handoutMasterId r:id="rId18"/>
  </p:handoutMasterIdLst>
  <p:sldIdLst>
    <p:sldId id="689" r:id="rId3"/>
    <p:sldId id="687" r:id="rId4"/>
    <p:sldId id="691" r:id="rId5"/>
    <p:sldId id="690" r:id="rId6"/>
    <p:sldId id="692" r:id="rId7"/>
    <p:sldId id="693" r:id="rId8"/>
    <p:sldId id="694" r:id="rId9"/>
    <p:sldId id="695" r:id="rId10"/>
    <p:sldId id="696" r:id="rId11"/>
    <p:sldId id="697" r:id="rId12"/>
    <p:sldId id="698" r:id="rId13"/>
    <p:sldId id="700" r:id="rId14"/>
    <p:sldId id="699" r:id="rId15"/>
    <p:sldId id="676" r:id="rId16"/>
  </p:sldIdLst>
  <p:sldSz cx="9144000" cy="6858000" type="screen4x3"/>
  <p:notesSz cx="6788150" cy="9917113"/>
  <p:defaultTextStyle>
    <a:defPPr>
      <a:defRPr lang="en-US"/>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7E8EB"/>
    <a:srgbClr val="008000"/>
    <a:srgbClr val="77D4FD"/>
    <a:srgbClr val="0000FF"/>
    <a:srgbClr val="A50021"/>
    <a:srgbClr val="CCFFFF"/>
    <a:srgbClr val="0279AE"/>
    <a:srgbClr val="CCCCFF"/>
    <a:srgbClr val="D3FC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6462" autoAdjust="0"/>
  </p:normalViewPr>
  <p:slideViewPr>
    <p:cSldViewPr>
      <p:cViewPr varScale="1">
        <p:scale>
          <a:sx n="83" d="100"/>
          <a:sy n="83" d="100"/>
        </p:scale>
        <p:origin x="1474" y="77"/>
      </p:cViewPr>
      <p:guideLst>
        <p:guide orient="horz" pos="2160"/>
        <p:guide pos="2880"/>
      </p:guideLst>
    </p:cSldViewPr>
  </p:slideViewPr>
  <p:outlineViewPr>
    <p:cViewPr>
      <p:scale>
        <a:sx n="33" d="100"/>
        <a:sy n="33" d="100"/>
      </p:scale>
      <p:origin x="0" y="287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3846513" y="0"/>
            <a:ext cx="29416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spcBef>
                <a:spcPct val="0"/>
              </a:spcBef>
              <a:defRPr sz="1200">
                <a:latin typeface="Arial" charset="0"/>
                <a:cs typeface="+mn-cs"/>
              </a:defRPr>
            </a:lvl1pPr>
          </a:lstStyle>
          <a:p>
            <a:pPr>
              <a:defRPr/>
            </a:pPr>
            <a:endParaRPr lang="en-US"/>
          </a:p>
        </p:txBody>
      </p:sp>
      <p:sp>
        <p:nvSpPr>
          <p:cNvPr id="329731" name="Rectangle 3"/>
          <p:cNvSpPr>
            <a:spLocks noGrp="1" noChangeArrowheads="1"/>
          </p:cNvSpPr>
          <p:nvPr>
            <p:ph type="dt" sz="quarter" idx="1"/>
          </p:nvPr>
        </p:nvSpPr>
        <p:spPr bwMode="auto">
          <a:xfrm>
            <a:off x="1588" y="0"/>
            <a:ext cx="29416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spcBef>
                <a:spcPct val="0"/>
              </a:spcBef>
              <a:defRPr sz="1200">
                <a:latin typeface="Arial" charset="0"/>
                <a:cs typeface="+mn-cs"/>
              </a:defRPr>
            </a:lvl1pPr>
          </a:lstStyle>
          <a:p>
            <a:pPr>
              <a:defRPr/>
            </a:pPr>
            <a:endParaRPr lang="en-US"/>
          </a:p>
        </p:txBody>
      </p:sp>
      <p:sp>
        <p:nvSpPr>
          <p:cNvPr id="329732" name="Rectangle 4"/>
          <p:cNvSpPr>
            <a:spLocks noGrp="1" noChangeArrowheads="1"/>
          </p:cNvSpPr>
          <p:nvPr>
            <p:ph type="ftr" sz="quarter" idx="2"/>
          </p:nvPr>
        </p:nvSpPr>
        <p:spPr bwMode="auto">
          <a:xfrm>
            <a:off x="3846513" y="9420225"/>
            <a:ext cx="29416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0">
              <a:spcBef>
                <a:spcPct val="0"/>
              </a:spcBef>
              <a:defRPr sz="1200">
                <a:latin typeface="Arial" charset="0"/>
                <a:cs typeface="+mn-cs"/>
              </a:defRPr>
            </a:lvl1pPr>
          </a:lstStyle>
          <a:p>
            <a:pPr>
              <a:defRPr/>
            </a:pPr>
            <a:endParaRPr lang="en-US"/>
          </a:p>
        </p:txBody>
      </p:sp>
      <p:sp>
        <p:nvSpPr>
          <p:cNvPr id="329733" name="Rectangle 5"/>
          <p:cNvSpPr>
            <a:spLocks noGrp="1" noChangeArrowheads="1"/>
          </p:cNvSpPr>
          <p:nvPr>
            <p:ph type="sldNum" sz="quarter" idx="3"/>
          </p:nvPr>
        </p:nvSpPr>
        <p:spPr bwMode="auto">
          <a:xfrm>
            <a:off x="1588" y="9420225"/>
            <a:ext cx="29416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spcBef>
                <a:spcPct val="0"/>
              </a:spcBef>
              <a:defRPr sz="1200">
                <a:latin typeface="Arial" charset="0"/>
                <a:cs typeface="+mn-cs"/>
              </a:defRPr>
            </a:lvl1pPr>
          </a:lstStyle>
          <a:p>
            <a:pPr>
              <a:defRPr/>
            </a:pPr>
            <a:fld id="{91FDE71A-9BB6-4A31-8DCC-6B849731897E}" type="slidenum">
              <a:rPr lang="ar-SA"/>
              <a:pPr>
                <a:defRPr/>
              </a:pPr>
              <a:t>‹#›</a:t>
            </a:fld>
            <a:endParaRPr lang="en-US"/>
          </a:p>
        </p:txBody>
      </p:sp>
    </p:spTree>
    <p:extLst>
      <p:ext uri="{BB962C8B-B14F-4D97-AF65-F5344CB8AC3E}">
        <p14:creationId xmlns:p14="http://schemas.microsoft.com/office/powerpoint/2010/main" val="2599239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416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spcBef>
                <a:spcPct val="0"/>
              </a:spcBef>
              <a:defRPr sz="1200">
                <a:latin typeface="Arial" charset="0"/>
                <a:cs typeface="+mn-cs"/>
              </a:defRPr>
            </a:lvl1pPr>
          </a:lstStyle>
          <a:p>
            <a:pPr>
              <a:defRPr/>
            </a:pPr>
            <a:endParaRPr lang="en-US"/>
          </a:p>
        </p:txBody>
      </p:sp>
      <p:sp>
        <p:nvSpPr>
          <p:cNvPr id="115715" name="Rectangle 3"/>
          <p:cNvSpPr>
            <a:spLocks noGrp="1" noChangeArrowheads="1"/>
          </p:cNvSpPr>
          <p:nvPr>
            <p:ph type="dt" idx="1"/>
          </p:nvPr>
        </p:nvSpPr>
        <p:spPr bwMode="auto">
          <a:xfrm>
            <a:off x="3844925" y="0"/>
            <a:ext cx="29416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spcBef>
                <a:spcPct val="0"/>
              </a:spcBef>
              <a:defRPr sz="1200">
                <a:latin typeface="Arial" charset="0"/>
                <a:cs typeface="+mn-cs"/>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15988" y="744538"/>
            <a:ext cx="4957762" cy="3717925"/>
          </a:xfrm>
          <a:prstGeom prst="rect">
            <a:avLst/>
          </a:prstGeom>
          <a:noFill/>
          <a:ln w="9525">
            <a:solidFill>
              <a:srgbClr val="000000"/>
            </a:solidFill>
            <a:miter lim="800000"/>
            <a:headEnd/>
            <a:tailEnd/>
          </a:ln>
        </p:spPr>
      </p:sp>
      <p:sp>
        <p:nvSpPr>
          <p:cNvPr id="115717" name="Rectangle 5"/>
          <p:cNvSpPr>
            <a:spLocks noGrp="1" noChangeArrowheads="1"/>
          </p:cNvSpPr>
          <p:nvPr>
            <p:ph type="body" sz="quarter" idx="3"/>
          </p:nvPr>
        </p:nvSpPr>
        <p:spPr bwMode="auto">
          <a:xfrm>
            <a:off x="679450" y="4710113"/>
            <a:ext cx="5429250" cy="4462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5718" name="Rectangle 6"/>
          <p:cNvSpPr>
            <a:spLocks noGrp="1" noChangeArrowheads="1"/>
          </p:cNvSpPr>
          <p:nvPr>
            <p:ph type="ftr" sz="quarter" idx="4"/>
          </p:nvPr>
        </p:nvSpPr>
        <p:spPr bwMode="auto">
          <a:xfrm>
            <a:off x="0" y="9420225"/>
            <a:ext cx="29416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spcBef>
                <a:spcPct val="0"/>
              </a:spcBef>
              <a:defRPr sz="1200">
                <a:latin typeface="Arial" charset="0"/>
                <a:cs typeface="+mn-cs"/>
              </a:defRPr>
            </a:lvl1pPr>
          </a:lstStyle>
          <a:p>
            <a:pPr>
              <a:defRPr/>
            </a:pPr>
            <a:endParaRPr lang="en-US"/>
          </a:p>
        </p:txBody>
      </p:sp>
      <p:sp>
        <p:nvSpPr>
          <p:cNvPr id="115719" name="Rectangle 7"/>
          <p:cNvSpPr>
            <a:spLocks noGrp="1" noChangeArrowheads="1"/>
          </p:cNvSpPr>
          <p:nvPr>
            <p:ph type="sldNum" sz="quarter" idx="5"/>
          </p:nvPr>
        </p:nvSpPr>
        <p:spPr bwMode="auto">
          <a:xfrm>
            <a:off x="3844925" y="9420225"/>
            <a:ext cx="29416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0">
              <a:spcBef>
                <a:spcPct val="0"/>
              </a:spcBef>
              <a:defRPr sz="1200">
                <a:latin typeface="Arial" charset="0"/>
                <a:cs typeface="+mn-cs"/>
              </a:defRPr>
            </a:lvl1pPr>
          </a:lstStyle>
          <a:p>
            <a:pPr>
              <a:defRPr/>
            </a:pPr>
            <a:fld id="{FAE6E8E1-35A4-417A-9397-B221997CA7B0}" type="slidenum">
              <a:rPr lang="ar-SA"/>
              <a:pPr>
                <a:defRPr/>
              </a:pPr>
              <a:t>‹#›</a:t>
            </a:fld>
            <a:endParaRPr lang="en-US"/>
          </a:p>
        </p:txBody>
      </p:sp>
    </p:spTree>
    <p:extLst>
      <p:ext uri="{BB962C8B-B14F-4D97-AF65-F5344CB8AC3E}">
        <p14:creationId xmlns:p14="http://schemas.microsoft.com/office/powerpoint/2010/main" val="1885138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635F6B3-66F9-42B0-8776-3AC80819A7CD}"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5EF0EE6D-75FA-4D47-B3CA-4232DC4F13BA}"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4C7286D-A3C7-452B-B9C2-4119E197238D}"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7E955143-D560-4441-B09F-F41428FD6CB2}"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BE805D8-9809-4F70-975B-A35AFE90A35C}"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CAF1560-A648-4F02-9064-C4A2B5EB1010}" type="slidenum">
              <a:rPr lang="ar-SA"/>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6575FD8-134D-4C11-BE6F-6D23DACCCB63}"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F615518E-2688-4C99-AAE1-BEFEB586E63D}" type="slidenum">
              <a:rPr lang="ar-SA"/>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2FBCA412-E4C2-4109-AA3E-D7E60A45CB78}" type="datetime1">
              <a:rPr lang="en-US" smtClean="0"/>
              <a:pPr>
                <a:defRPr/>
              </a:pPr>
              <a:t>5/10/2022</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8" name="Rectangle 6"/>
          <p:cNvSpPr>
            <a:spLocks noGrp="1" noChangeArrowheads="1"/>
          </p:cNvSpPr>
          <p:nvPr>
            <p:ph type="sldNum" sz="quarter" idx="12"/>
          </p:nvPr>
        </p:nvSpPr>
        <p:spPr>
          <a:ln/>
        </p:spPr>
        <p:txBody>
          <a:bodyPr/>
          <a:lstStyle>
            <a:lvl1pPr>
              <a:defRPr/>
            </a:lvl1pPr>
          </a:lstStyle>
          <a:p>
            <a:pPr>
              <a:defRPr/>
            </a:pPr>
            <a:fld id="{E92DDB76-7496-455C-B2B0-B3B0BDC49396}" type="slidenum">
              <a:rPr lang="ar-SA"/>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29BEBA4-1218-4E68-BDF5-0A88F404E055}"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BB177B33-32E2-4BE7-95C5-EE292FA90B68}" type="slidenum">
              <a:rPr lang="ar-SA"/>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0EA118D-5F13-4013-92CA-834565FF3C16}"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7195027D-E206-4DD4-B0CD-5887FFBFE802}" type="slidenum">
              <a:rPr lang="ar-SA"/>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C3F64C8-01BC-474E-A4C2-3B272CD3FFCA}"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CD201631-B951-4632-A51C-02D899AC68C7}" type="slidenum">
              <a:rPr lang="ar-SA"/>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5E48008-4C90-4970-8C83-EB00D8CBCED1}" type="datetime1">
              <a:rPr lang="en-US" smtClean="0"/>
              <a:pPr>
                <a:defRPr/>
              </a:pPr>
              <a:t>5/10/2022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88BF5399-DD2C-4255-8F47-FDCEC196ECDC}" type="slidenum">
              <a:rPr lang="ar-SA"/>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19338C66-3C6E-47B4-9DA3-55A5A7CD6254}" type="datetime1">
              <a:rPr lang="en-US" smtClean="0"/>
              <a:pPr>
                <a:defRPr/>
              </a:pPr>
              <a:t>5/10/2022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42F6D2AC-3356-427B-8A4C-A8F9C2AD2080}" type="slidenum">
              <a:rPr lang="ar-SA"/>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983F6A7-33AF-4F7B-B032-7E4F30DDF27A}" type="datetime1">
              <a:rPr lang="en-US" smtClean="0"/>
              <a:pPr>
                <a:defRPr/>
              </a:pPr>
              <a:t>5/10/2022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5EAE06BF-2433-4AF3-A477-A6D4278DEAC5}"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A132F73-CCBB-4224-B0DC-14DFE238C19B}"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B917EE3A-621F-46CA-9721-49864360F28E}" type="slidenum">
              <a:rPr lang="ar-SA"/>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3FBDF95-E777-42F2-8D1E-D4742DD1D053}" type="datetime1">
              <a:rPr lang="en-US" smtClean="0"/>
              <a:pPr>
                <a:defRPr/>
              </a:pPr>
              <a:t>5/10/2022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521A4D6D-7D03-4030-8BA6-6CFFEC5185C5}" type="slidenum">
              <a:rPr lang="ar-SA"/>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4EB0464-3668-4205-85AE-9C38E3FDC219}" type="datetime1">
              <a:rPr lang="en-US" smtClean="0"/>
              <a:pPr>
                <a:defRPr/>
              </a:pPr>
              <a:t>5/10/2022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425D07A2-36B4-4D36-A2EE-CA6FBA29E797}" type="slidenum">
              <a:rPr lang="ar-SA"/>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5437864-E23D-4750-8C0E-768CF58CE245}" type="datetime1">
              <a:rPr lang="en-US" smtClean="0"/>
              <a:pPr>
                <a:defRPr/>
              </a:pPr>
              <a:t>5/10/2022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F753DB38-5A38-4ACF-9A5B-5A3733727883}" type="slidenum">
              <a:rPr lang="ar-SA"/>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48B1E04-2288-4FE4-A512-4EB99CC5536A}"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302A406F-C092-40B7-B5CE-7C8E4043C354}" type="slidenum">
              <a:rPr lang="ar-SA"/>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AEF344A-40F1-46AA-99CA-AB452BD30308}"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3C28AC5E-A6A3-49B2-958D-5B24F8EADB1B}"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9AC183F-1BA7-4EEC-8958-DE4FF39F51F3}" type="datetime1">
              <a:rPr lang="en-US" smtClean="0"/>
              <a:pPr>
                <a:defRPr/>
              </a:pPr>
              <a:t>5/10/2022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6" name="Rectangle 6"/>
          <p:cNvSpPr>
            <a:spLocks noGrp="1" noChangeArrowheads="1"/>
          </p:cNvSpPr>
          <p:nvPr>
            <p:ph type="sldNum" sz="quarter" idx="12"/>
          </p:nvPr>
        </p:nvSpPr>
        <p:spPr>
          <a:ln/>
        </p:spPr>
        <p:txBody>
          <a:bodyPr/>
          <a:lstStyle>
            <a:lvl1pPr>
              <a:defRPr/>
            </a:lvl1pPr>
          </a:lstStyle>
          <a:p>
            <a:pPr>
              <a:defRPr/>
            </a:pPr>
            <a:fld id="{82F50BDC-B623-477F-A8FD-6E80D147BB59}"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CE59916C-7A83-473E-B85D-A90005269CF0}" type="datetime1">
              <a:rPr lang="en-US" smtClean="0"/>
              <a:pPr>
                <a:defRPr/>
              </a:pPr>
              <a:t>5/10/2022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AF101344-14E4-4886-A109-70FD56B1CD37}"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93AF240-73B1-45B5-AF90-0E6F099638F1}" type="datetime1">
              <a:rPr lang="en-US" smtClean="0"/>
              <a:pPr>
                <a:defRPr/>
              </a:pPr>
              <a:t>5/10/2022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9" name="Rectangle 6"/>
          <p:cNvSpPr>
            <a:spLocks noGrp="1" noChangeArrowheads="1"/>
          </p:cNvSpPr>
          <p:nvPr>
            <p:ph type="sldNum" sz="quarter" idx="12"/>
          </p:nvPr>
        </p:nvSpPr>
        <p:spPr>
          <a:ln/>
        </p:spPr>
        <p:txBody>
          <a:bodyPr/>
          <a:lstStyle>
            <a:lvl1pPr>
              <a:defRPr/>
            </a:lvl1pPr>
          </a:lstStyle>
          <a:p>
            <a:pPr>
              <a:defRPr/>
            </a:pPr>
            <a:fld id="{6C9C20F6-F139-4B27-BD92-12ACFD22B0A1}"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2F74E9C-9CFD-421C-8915-AF26ACC00597}" type="datetime1">
              <a:rPr lang="en-US" smtClean="0"/>
              <a:pPr>
                <a:defRPr/>
              </a:pPr>
              <a:t>5/10/2022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5" name="Rectangle 6"/>
          <p:cNvSpPr>
            <a:spLocks noGrp="1" noChangeArrowheads="1"/>
          </p:cNvSpPr>
          <p:nvPr>
            <p:ph type="sldNum" sz="quarter" idx="12"/>
          </p:nvPr>
        </p:nvSpPr>
        <p:spPr>
          <a:ln/>
        </p:spPr>
        <p:txBody>
          <a:bodyPr/>
          <a:lstStyle>
            <a:lvl1pPr>
              <a:defRPr/>
            </a:lvl1pPr>
          </a:lstStyle>
          <a:p>
            <a:pPr>
              <a:defRPr/>
            </a:pPr>
            <a:fld id="{503AE871-B729-438A-BB37-EF629655C2D7}"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38D8719-58D7-484A-A65D-E72A7D6CE83A}" type="datetime1">
              <a:rPr lang="en-US" smtClean="0"/>
              <a:pPr>
                <a:defRPr/>
              </a:pPr>
              <a:t>5/10/2022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4" name="Rectangle 6"/>
          <p:cNvSpPr>
            <a:spLocks noGrp="1" noChangeArrowheads="1"/>
          </p:cNvSpPr>
          <p:nvPr>
            <p:ph type="sldNum" sz="quarter" idx="12"/>
          </p:nvPr>
        </p:nvSpPr>
        <p:spPr>
          <a:ln/>
        </p:spPr>
        <p:txBody>
          <a:bodyPr/>
          <a:lstStyle>
            <a:lvl1pPr>
              <a:defRPr/>
            </a:lvl1pPr>
          </a:lstStyle>
          <a:p>
            <a:pPr>
              <a:defRPr/>
            </a:pPr>
            <a:fld id="{B5DA7525-55C6-478C-8BFB-01E449D636E7}"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F053D5E-64B8-4D71-9922-1A08079EF449}" type="datetime1">
              <a:rPr lang="en-US" smtClean="0"/>
              <a:pPr>
                <a:defRPr/>
              </a:pPr>
              <a:t>5/10/2022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A77623BE-B860-4469-BE02-2722C44139FA}"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61EE291-F157-42BB-A353-72B4F60E6998}" type="datetime1">
              <a:rPr lang="en-US" smtClean="0"/>
              <a:pPr>
                <a:defRPr/>
              </a:pPr>
              <a:t>5/10/2022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 Scala Experience, EPFL, Feb 08</a:t>
            </a:r>
          </a:p>
        </p:txBody>
      </p:sp>
      <p:sp>
        <p:nvSpPr>
          <p:cNvPr id="7" name="Rectangle 6"/>
          <p:cNvSpPr>
            <a:spLocks noGrp="1" noChangeArrowheads="1"/>
          </p:cNvSpPr>
          <p:nvPr>
            <p:ph type="sldNum" sz="quarter" idx="12"/>
          </p:nvPr>
        </p:nvSpPr>
        <p:spPr>
          <a:ln/>
        </p:spPr>
        <p:txBody>
          <a:bodyPr/>
          <a:lstStyle>
            <a:lvl1pPr>
              <a:defRPr/>
            </a:lvl1pPr>
          </a:lstStyle>
          <a:p>
            <a:pPr>
              <a:defRPr/>
            </a:pPr>
            <a:fld id="{E81367E7-6ABD-4C5D-964B-8101EF244D78}"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spcBef>
                <a:spcPct val="0"/>
              </a:spcBef>
              <a:defRPr sz="1400">
                <a:latin typeface="Arial" charset="0"/>
                <a:cs typeface="+mn-cs"/>
              </a:defRPr>
            </a:lvl1pPr>
          </a:lstStyle>
          <a:p>
            <a:pPr>
              <a:defRPr/>
            </a:pPr>
            <a:fld id="{61EE67E4-D11A-4B78-85B1-DF189E98C8D2}" type="datetime1">
              <a:rPr lang="en-US" smtClean="0"/>
              <a:pPr>
                <a:defRPr/>
              </a:pPr>
              <a:t>5/10/2022</a:t>
            </a:fld>
            <a:endParaRPr lang="en-US"/>
          </a:p>
        </p:txBody>
      </p:sp>
      <p:sp>
        <p:nvSpPr>
          <p:cNvPr id="1029" name="Rectangle 5"/>
          <p:cNvSpPr>
            <a:spLocks noGrp="1" noChangeArrowheads="1"/>
          </p:cNvSpPr>
          <p:nvPr>
            <p:ph type="ftr" sz="quarter" idx="3"/>
          </p:nvPr>
        </p:nvSpPr>
        <p:spPr bwMode="auto">
          <a:xfrm>
            <a:off x="2667000" y="6381750"/>
            <a:ext cx="4419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a:spcBef>
                <a:spcPct val="0"/>
              </a:spcBef>
              <a:defRPr sz="1400">
                <a:latin typeface="Arial" charset="0"/>
                <a:cs typeface="+mn-cs"/>
              </a:defRPr>
            </a:lvl1pPr>
          </a:lstStyle>
          <a:p>
            <a:pPr>
              <a:defRPr/>
            </a:pPr>
            <a:r>
              <a:rPr lang="en-US"/>
              <a:t>The Scala Experience, EPFL, Feb 08</a:t>
            </a:r>
          </a:p>
        </p:txBody>
      </p:sp>
      <p:sp>
        <p:nvSpPr>
          <p:cNvPr id="1030" name="Rectangle 6"/>
          <p:cNvSpPr>
            <a:spLocks noGrp="1" noChangeArrowheads="1"/>
          </p:cNvSpPr>
          <p:nvPr>
            <p:ph type="sldNum" sz="quarter" idx="4"/>
          </p:nvPr>
        </p:nvSpPr>
        <p:spPr bwMode="auto">
          <a:xfrm>
            <a:off x="6553200" y="64008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spcBef>
                <a:spcPct val="0"/>
              </a:spcBef>
              <a:defRPr sz="1400">
                <a:latin typeface="Arial" charset="0"/>
                <a:cs typeface="Arial" charset="0"/>
              </a:defRPr>
            </a:lvl1pPr>
          </a:lstStyle>
          <a:p>
            <a:pPr>
              <a:defRPr/>
            </a:pPr>
            <a:fld id="{3D79C455-89DB-42F9-99A1-6496667AAED6}"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Narrow" pitchFamily="34" charset="0"/>
        </a:defRPr>
      </a:lvl2pPr>
      <a:lvl3pPr algn="ctr" rtl="0" eaLnBrk="0" fontAlgn="base" hangingPunct="0">
        <a:spcBef>
          <a:spcPct val="0"/>
        </a:spcBef>
        <a:spcAft>
          <a:spcPct val="0"/>
        </a:spcAft>
        <a:defRPr sz="4400">
          <a:solidFill>
            <a:srgbClr val="CC0000"/>
          </a:solidFill>
          <a:latin typeface="Arial Narrow" pitchFamily="34" charset="0"/>
        </a:defRPr>
      </a:lvl3pPr>
      <a:lvl4pPr algn="ctr" rtl="0" eaLnBrk="0" fontAlgn="base" hangingPunct="0">
        <a:spcBef>
          <a:spcPct val="0"/>
        </a:spcBef>
        <a:spcAft>
          <a:spcPct val="0"/>
        </a:spcAft>
        <a:defRPr sz="4400">
          <a:solidFill>
            <a:srgbClr val="CC0000"/>
          </a:solidFill>
          <a:latin typeface="Arial Narrow" pitchFamily="34" charset="0"/>
        </a:defRPr>
      </a:lvl4pPr>
      <a:lvl5pPr algn="ctr" rtl="0" eaLnBrk="0" fontAlgn="base" hangingPunct="0">
        <a:spcBef>
          <a:spcPct val="0"/>
        </a:spcBef>
        <a:spcAft>
          <a:spcPct val="0"/>
        </a:spcAft>
        <a:defRPr sz="4400">
          <a:solidFill>
            <a:srgbClr val="CC0000"/>
          </a:solidFill>
          <a:latin typeface="Arial Narrow" pitchFamily="34" charset="0"/>
        </a:defRPr>
      </a:lvl5pPr>
      <a:lvl6pPr marL="457200" algn="ctr" rtl="0" fontAlgn="base">
        <a:spcBef>
          <a:spcPct val="0"/>
        </a:spcBef>
        <a:spcAft>
          <a:spcPct val="0"/>
        </a:spcAft>
        <a:defRPr sz="4400">
          <a:solidFill>
            <a:srgbClr val="CC0000"/>
          </a:solidFill>
          <a:latin typeface="Arial Narrow" pitchFamily="34" charset="0"/>
        </a:defRPr>
      </a:lvl6pPr>
      <a:lvl7pPr marL="914400" algn="ctr" rtl="0" fontAlgn="base">
        <a:spcBef>
          <a:spcPct val="0"/>
        </a:spcBef>
        <a:spcAft>
          <a:spcPct val="0"/>
        </a:spcAft>
        <a:defRPr sz="4400">
          <a:solidFill>
            <a:srgbClr val="CC0000"/>
          </a:solidFill>
          <a:latin typeface="Arial Narrow" pitchFamily="34" charset="0"/>
        </a:defRPr>
      </a:lvl7pPr>
      <a:lvl8pPr marL="1371600" algn="ctr" rtl="0" fontAlgn="base">
        <a:spcBef>
          <a:spcPct val="0"/>
        </a:spcBef>
        <a:spcAft>
          <a:spcPct val="0"/>
        </a:spcAft>
        <a:defRPr sz="4400">
          <a:solidFill>
            <a:srgbClr val="CC0000"/>
          </a:solidFill>
          <a:latin typeface="Arial Narrow" pitchFamily="34" charset="0"/>
        </a:defRPr>
      </a:lvl8pPr>
      <a:lvl9pPr marL="1828800" algn="ctr" rtl="0" fontAlgn="base">
        <a:spcBef>
          <a:spcPct val="0"/>
        </a:spcBef>
        <a:spcAft>
          <a:spcPct val="0"/>
        </a:spcAft>
        <a:defRPr sz="4400">
          <a:solidFill>
            <a:srgbClr val="CC0000"/>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Arial" charset="0"/>
        </a:defRPr>
      </a:lvl3pPr>
      <a:lvl4pPr marL="16002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4pPr>
      <a:lvl5pPr marL="2057400" indent="-228600" algn="l" rtl="0" eaLnBrk="0" fontAlgn="base" hangingPunct="0">
        <a:spcBef>
          <a:spcPct val="20000"/>
        </a:spcBef>
        <a:spcAft>
          <a:spcPct val="0"/>
        </a:spcAft>
        <a:buFont typeface="Wingdings" pitchFamily="2" charset="2"/>
        <a:buChar char="v"/>
        <a:defRPr sz="2000">
          <a:solidFill>
            <a:srgbClr val="003399"/>
          </a:solidFill>
          <a:latin typeface="Arial" charset="0"/>
        </a:defRPr>
      </a:lvl5pPr>
      <a:lvl6pPr marL="2514600" indent="-228600" algn="l" rtl="0" fontAlgn="base">
        <a:spcBef>
          <a:spcPct val="20000"/>
        </a:spcBef>
        <a:spcAft>
          <a:spcPct val="0"/>
        </a:spcAft>
        <a:buFont typeface="Wingdings" pitchFamily="2" charset="2"/>
        <a:buChar char="v"/>
        <a:defRPr sz="2000">
          <a:solidFill>
            <a:srgbClr val="003399"/>
          </a:solidFill>
          <a:latin typeface="Arial" charset="0"/>
        </a:defRPr>
      </a:lvl6pPr>
      <a:lvl7pPr marL="2971800" indent="-228600" algn="l" rtl="0" fontAlgn="base">
        <a:spcBef>
          <a:spcPct val="20000"/>
        </a:spcBef>
        <a:spcAft>
          <a:spcPct val="0"/>
        </a:spcAft>
        <a:buFont typeface="Wingdings" pitchFamily="2" charset="2"/>
        <a:buChar char="v"/>
        <a:defRPr sz="2000">
          <a:solidFill>
            <a:srgbClr val="003399"/>
          </a:solidFill>
          <a:latin typeface="Arial" charset="0"/>
        </a:defRPr>
      </a:lvl7pPr>
      <a:lvl8pPr marL="3429000" indent="-228600" algn="l" rtl="0" fontAlgn="base">
        <a:spcBef>
          <a:spcPct val="20000"/>
        </a:spcBef>
        <a:spcAft>
          <a:spcPct val="0"/>
        </a:spcAft>
        <a:buFont typeface="Wingdings" pitchFamily="2" charset="2"/>
        <a:buChar char="v"/>
        <a:defRPr sz="2000">
          <a:solidFill>
            <a:srgbClr val="003399"/>
          </a:solidFill>
          <a:latin typeface="Arial" charset="0"/>
        </a:defRPr>
      </a:lvl8pPr>
      <a:lvl9pPr marL="3886200" indent="-228600" algn="l" rtl="0" fontAlgn="base">
        <a:spcBef>
          <a:spcPct val="20000"/>
        </a:spcBef>
        <a:spcAft>
          <a:spcPct val="0"/>
        </a:spcAft>
        <a:buFont typeface="Wingdings" pitchFamily="2" charset="2"/>
        <a:buChar char="v"/>
        <a:defRPr sz="2000">
          <a:solidFill>
            <a:srgbClr val="003399"/>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spcBef>
                <a:spcPct val="0"/>
              </a:spcBef>
              <a:defRPr sz="1400">
                <a:latin typeface="Arial" charset="0"/>
                <a:cs typeface="+mn-cs"/>
              </a:defRPr>
            </a:lvl1pPr>
          </a:lstStyle>
          <a:p>
            <a:pPr>
              <a:defRPr/>
            </a:pPr>
            <a:fld id="{8DFC4C3C-4928-45CE-91D3-0A7B32776AED}" type="datetime1">
              <a:rPr lang="en-US" smtClean="0"/>
              <a:pPr>
                <a:defRPr/>
              </a:pPr>
              <a:t>5/10/2022</a:t>
            </a:fld>
            <a:endParaRPr lang="en-US"/>
          </a:p>
        </p:txBody>
      </p:sp>
      <p:sp>
        <p:nvSpPr>
          <p:cNvPr id="614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a:spcBef>
                <a:spcPct val="0"/>
              </a:spcBef>
              <a:defRPr sz="1400">
                <a:latin typeface="Arial" charset="0"/>
                <a:cs typeface="+mn-cs"/>
              </a:defRPr>
            </a:lvl1pPr>
          </a:lstStyle>
          <a:p>
            <a:pPr>
              <a:defRPr/>
            </a:pPr>
            <a:r>
              <a:rPr lang="en-US"/>
              <a:t>The Scala Experience, EPFL, Feb 08</a:t>
            </a:r>
          </a:p>
        </p:txBody>
      </p:sp>
      <p:sp>
        <p:nvSpPr>
          <p:cNvPr id="614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0">
              <a:spcBef>
                <a:spcPct val="0"/>
              </a:spcBef>
              <a:defRPr sz="1400">
                <a:latin typeface="Arial" charset="0"/>
                <a:cs typeface="Arial" charset="0"/>
              </a:defRPr>
            </a:lvl1pPr>
          </a:lstStyle>
          <a:p>
            <a:pPr>
              <a:defRPr/>
            </a:pPr>
            <a:fld id="{2644041F-35B5-49CA-8A00-EB0AA2287E94}"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Project </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1</a:t>
            </a:fld>
            <a:endParaRPr lang="en-US"/>
          </a:p>
        </p:txBody>
      </p:sp>
      <p:pic>
        <p:nvPicPr>
          <p:cNvPr id="16386" name="Picture 2" descr="×ª××¦××ª ×ª××× × ×¢×××¨ âªproject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3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latin typeface="Arial" panose="020B0604020202020204" pitchFamily="34" charset="0"/>
                <a:cs typeface="Arial" panose="020B0604020202020204" pitchFamily="34" charset="0"/>
              </a:rPr>
              <a:t>Part 4 </a:t>
            </a:r>
          </a:p>
        </p:txBody>
      </p:sp>
      <p:sp>
        <p:nvSpPr>
          <p:cNvPr id="3" name="Content Placeholder 2"/>
          <p:cNvSpPr>
            <a:spLocks noGrp="1"/>
          </p:cNvSpPr>
          <p:nvPr>
            <p:ph idx="1"/>
          </p:nvPr>
        </p:nvSpPr>
        <p:spPr>
          <a:xfrm>
            <a:off x="431800" y="990600"/>
            <a:ext cx="8231909" cy="4830763"/>
          </a:xfrm>
        </p:spPr>
        <p:txBody>
          <a:bodyPr/>
          <a:lstStyle/>
          <a:p>
            <a:r>
              <a:rPr lang="en-US" sz="2400" dirty="0">
                <a:latin typeface="Times New Roman" panose="02020603050405020304" pitchFamily="18" charset="0"/>
                <a:cs typeface="Times New Roman" panose="02020603050405020304" pitchFamily="18" charset="0"/>
              </a:rPr>
              <a:t>Now after you finished to decrypt the message you like to use the information that was written to your new text file. </a:t>
            </a:r>
          </a:p>
          <a:p>
            <a:r>
              <a:rPr lang="en-US" sz="2400" dirty="0">
                <a:latin typeface="Times New Roman" panose="02020603050405020304" pitchFamily="18" charset="0"/>
                <a:cs typeface="Times New Roman" panose="02020603050405020304" pitchFamily="18" charset="0"/>
              </a:rPr>
              <a:t>Create a function that will find the longest word in the results.txt file, please count in each word just alphabetical characters.</a:t>
            </a:r>
          </a:p>
          <a:p>
            <a:r>
              <a:rPr lang="en-US" sz="2400" dirty="0">
                <a:latin typeface="Times New Roman" panose="02020603050405020304" pitchFamily="18" charset="0"/>
                <a:cs typeface="Times New Roman" panose="02020603050405020304" pitchFamily="18" charset="0"/>
              </a:rPr>
              <a:t>Put all words that have the maximum size of into a list. Please return the list of the longest words.</a:t>
            </a:r>
          </a:p>
          <a:p>
            <a:r>
              <a:rPr lang="en-US" sz="2400" dirty="0">
                <a:solidFill>
                  <a:srgbClr val="FF0000"/>
                </a:solidFill>
                <a:latin typeface="Times New Roman" panose="02020603050405020304" pitchFamily="18" charset="0"/>
                <a:cs typeface="Times New Roman" panose="02020603050405020304" pitchFamily="18" charset="0"/>
              </a:rPr>
              <a:t>Hint: In order to remove all non alphabetical characters use the following command:</a:t>
            </a:r>
          </a:p>
          <a:p>
            <a:pPr lvl="1"/>
            <a:r>
              <a:rPr lang="en-US" sz="2400" dirty="0">
                <a:solidFill>
                  <a:srgbClr val="FF0000"/>
                </a:solidFill>
                <a:latin typeface="Times New Roman" panose="02020603050405020304" pitchFamily="18" charset="0"/>
                <a:cs typeface="Times New Roman" panose="02020603050405020304" pitchFamily="18" charset="0"/>
              </a:rPr>
              <a:t>Import re </a:t>
            </a:r>
          </a:p>
          <a:p>
            <a:pPr lvl="1"/>
            <a:r>
              <a:rPr lang="en-US" sz="2400" dirty="0">
                <a:solidFill>
                  <a:srgbClr val="FF0000"/>
                </a:solidFill>
                <a:latin typeface="Times New Roman" panose="02020603050405020304" pitchFamily="18" charset="0"/>
                <a:cs typeface="Times New Roman" panose="02020603050405020304" pitchFamily="18" charset="0"/>
              </a:rPr>
              <a:t>regex = </a:t>
            </a:r>
            <a:r>
              <a:rPr lang="en-US" sz="2400" dirty="0" err="1">
                <a:solidFill>
                  <a:srgbClr val="FF0000"/>
                </a:solidFill>
                <a:latin typeface="Times New Roman" panose="02020603050405020304" pitchFamily="18" charset="0"/>
                <a:cs typeface="Times New Roman" panose="02020603050405020304" pitchFamily="18" charset="0"/>
              </a:rPr>
              <a:t>re.compile</a:t>
            </a:r>
            <a:r>
              <a:rPr lang="en-US" sz="2400" dirty="0">
                <a:solidFill>
                  <a:srgbClr val="FF0000"/>
                </a:solidFill>
                <a:latin typeface="Times New Roman" panose="02020603050405020304" pitchFamily="18" charset="0"/>
                <a:cs typeface="Times New Roman" panose="02020603050405020304" pitchFamily="18" charset="0"/>
              </a:rPr>
              <a:t>('[^a-</a:t>
            </a:r>
            <a:r>
              <a:rPr lang="en-US" sz="2400" dirty="0" err="1">
                <a:solidFill>
                  <a:srgbClr val="FF0000"/>
                </a:solidFill>
                <a:latin typeface="Times New Roman" panose="02020603050405020304" pitchFamily="18" charset="0"/>
                <a:cs typeface="Times New Roman" panose="02020603050405020304" pitchFamily="18" charset="0"/>
              </a:rPr>
              <a:t>zA</a:t>
            </a:r>
            <a:r>
              <a:rPr lang="en-US" sz="2400" dirty="0">
                <a:solidFill>
                  <a:srgbClr val="FF0000"/>
                </a:solidFill>
                <a:latin typeface="Times New Roman" panose="02020603050405020304" pitchFamily="18" charset="0"/>
                <a:cs typeface="Times New Roman" panose="02020603050405020304" pitchFamily="18" charset="0"/>
              </a:rPr>
              <a:t>-Z]')</a:t>
            </a:r>
          </a:p>
          <a:p>
            <a:pPr lvl="1"/>
            <a:r>
              <a:rPr lang="en-US" sz="2400" dirty="0">
                <a:solidFill>
                  <a:srgbClr val="FF0000"/>
                </a:solidFill>
                <a:latin typeface="Times New Roman" panose="02020603050405020304" pitchFamily="18" charset="0"/>
                <a:cs typeface="Times New Roman" panose="02020603050405020304" pitchFamily="18" charset="0"/>
              </a:rPr>
              <a:t>list[</a:t>
            </a:r>
            <a:r>
              <a:rPr lang="en-US" sz="2400"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regex.sub</a:t>
            </a:r>
            <a:r>
              <a:rPr lang="en-US" sz="2400" dirty="0">
                <a:solidFill>
                  <a:srgbClr val="FF0000"/>
                </a:solidFill>
                <a:latin typeface="Times New Roman" panose="02020603050405020304" pitchFamily="18" charset="0"/>
                <a:cs typeface="Times New Roman" panose="02020603050405020304" pitchFamily="18" charset="0"/>
              </a:rPr>
              <a:t>('', &lt;Your string&gt;)</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10</a:t>
            </a:fld>
            <a:endParaRPr lang="en-US"/>
          </a:p>
        </p:txBody>
      </p:sp>
    </p:spTree>
    <p:extLst>
      <p:ext uri="{BB962C8B-B14F-4D97-AF65-F5344CB8AC3E}">
        <p14:creationId xmlns:p14="http://schemas.microsoft.com/office/powerpoint/2010/main" val="243731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Part 4 continue</a:t>
            </a:r>
          </a:p>
        </p:txBody>
      </p:sp>
      <p:sp>
        <p:nvSpPr>
          <p:cNvPr id="3" name="Content Placeholder 2"/>
          <p:cNvSpPr>
            <a:spLocks noGrp="1"/>
          </p:cNvSpPr>
          <p:nvPr>
            <p:ph idx="1"/>
          </p:nvPr>
        </p:nvSpPr>
        <p:spPr>
          <a:xfrm>
            <a:off x="284018" y="1295400"/>
            <a:ext cx="8382000" cy="5105400"/>
          </a:xfrm>
        </p:spPr>
        <p:txBody>
          <a:bodyPr/>
          <a:lstStyle/>
          <a:p>
            <a:r>
              <a:rPr lang="en-US" sz="2800" dirty="0">
                <a:latin typeface="Times New Roman" panose="02020603050405020304" pitchFamily="18" charset="0"/>
                <a:cs typeface="Times New Roman" panose="02020603050405020304" pitchFamily="18" charset="0"/>
              </a:rPr>
              <a:t>Create a function that will count the number of lines in the results.txt file. The function will return the number of lines in the text file. </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11</a:t>
            </a:fld>
            <a:endParaRPr lang="en-US"/>
          </a:p>
        </p:txBody>
      </p:sp>
      <p:pic>
        <p:nvPicPr>
          <p:cNvPr id="4098" name="Picture 2" descr="×ª××¦××ª ×ª××× × ×¢×××¨ âªcounter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95600"/>
            <a:ext cx="3020291" cy="302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3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4525963"/>
          </a:xfrm>
        </p:spPr>
        <p:txBody>
          <a:bodyPr/>
          <a:lstStyle/>
          <a:p>
            <a:r>
              <a:rPr lang="en-US" sz="2400" dirty="0">
                <a:latin typeface="Times New Roman" panose="02020603050405020304" pitchFamily="18" charset="0"/>
                <a:cs typeface="Times New Roman" panose="02020603050405020304" pitchFamily="18" charset="0"/>
              </a:rPr>
              <a:t>Finally,  our “Mossad” agent needs to receive your decrypted message with several agreed marks in the message, in order to do so we will declare our main function.</a:t>
            </a:r>
          </a:p>
          <a:p>
            <a:r>
              <a:rPr lang="en-US" sz="2400" dirty="0">
                <a:latin typeface="Times New Roman" panose="02020603050405020304" pitchFamily="18" charset="0"/>
                <a:cs typeface="Times New Roman" panose="02020603050405020304" pitchFamily="18" charset="0"/>
              </a:rPr>
              <a:t>Your main function will decrypt your encrypted message as was mentioned in parts 1,2 and 3. After it, the function will write to the original message file the first value of the longest words list that you are created in the first function of part 4  by a number of times that you received from the function that counted the number of lines in the results file. </a:t>
            </a:r>
          </a:p>
          <a:p>
            <a:r>
              <a:rPr lang="en-US" sz="2400" b="1" dirty="0">
                <a:solidFill>
                  <a:srgbClr val="FF0000"/>
                </a:solidFill>
                <a:latin typeface="Times New Roman" panose="02020603050405020304" pitchFamily="18" charset="0"/>
                <a:cs typeface="Times New Roman" panose="02020603050405020304" pitchFamily="18" charset="0"/>
              </a:rPr>
              <a:t>For example: </a:t>
            </a:r>
          </a:p>
          <a:p>
            <a:pPr lvl="1"/>
            <a:r>
              <a:rPr lang="en-US" sz="2000" dirty="0">
                <a:solidFill>
                  <a:srgbClr val="00B050"/>
                </a:solidFill>
                <a:latin typeface="Times New Roman" panose="02020603050405020304" pitchFamily="18" charset="0"/>
                <a:cs typeface="Times New Roman" panose="02020603050405020304" pitchFamily="18" charset="0"/>
              </a:rPr>
              <a:t>Your longest word is “BOOBOBA”</a:t>
            </a:r>
          </a:p>
          <a:p>
            <a:pPr lvl="1"/>
            <a:r>
              <a:rPr lang="en-US" sz="2000" dirty="0">
                <a:solidFill>
                  <a:srgbClr val="00B050"/>
                </a:solidFill>
                <a:latin typeface="Times New Roman" panose="02020603050405020304" pitchFamily="18" charset="0"/>
                <a:cs typeface="Times New Roman" panose="02020603050405020304" pitchFamily="18" charset="0"/>
              </a:rPr>
              <a:t>The number of lines is 2. </a:t>
            </a:r>
          </a:p>
          <a:p>
            <a:r>
              <a:rPr lang="en-US" sz="2400" b="1" dirty="0">
                <a:solidFill>
                  <a:srgbClr val="FF0000"/>
                </a:solidFill>
                <a:latin typeface="Times New Roman" panose="02020603050405020304" pitchFamily="18" charset="0"/>
                <a:cs typeface="Times New Roman" panose="02020603050405020304" pitchFamily="18" charset="0"/>
              </a:rPr>
              <a:t>Then the text that will be added to the file will be:</a:t>
            </a:r>
          </a:p>
          <a:p>
            <a:pPr lvl="1"/>
            <a:r>
              <a:rPr lang="en-US" sz="2000" dirty="0">
                <a:solidFill>
                  <a:srgbClr val="00B050"/>
                </a:solidFill>
                <a:latin typeface="Times New Roman" panose="02020603050405020304" pitchFamily="18" charset="0"/>
                <a:cs typeface="Times New Roman" panose="02020603050405020304" pitchFamily="18" charset="0"/>
              </a:rPr>
              <a:t>BOOBOBA </a:t>
            </a:r>
            <a:r>
              <a:rPr lang="en-US" sz="2000" dirty="0" err="1">
                <a:solidFill>
                  <a:srgbClr val="00B050"/>
                </a:solidFill>
                <a:latin typeface="Times New Roman" panose="02020603050405020304" pitchFamily="18" charset="0"/>
                <a:cs typeface="Times New Roman" panose="02020603050405020304" pitchFamily="18" charset="0"/>
              </a:rPr>
              <a:t>BOOBOBA</a:t>
            </a:r>
            <a:endParaRPr lang="en-US" sz="20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12</a:t>
            </a:fld>
            <a:endParaRPr lang="en-US" dirty="0"/>
          </a:p>
        </p:txBody>
      </p:sp>
      <p:sp>
        <p:nvSpPr>
          <p:cNvPr id="6" name="Title 1"/>
          <p:cNvSpPr>
            <a:spLocks noGrp="1"/>
          </p:cNvSpPr>
          <p:nvPr>
            <p:ph type="title"/>
          </p:nvPr>
        </p:nvSpPr>
        <p:spPr>
          <a:xfrm>
            <a:off x="457200" y="143309"/>
            <a:ext cx="8229600" cy="1143000"/>
          </a:xfrm>
        </p:spPr>
        <p:txBody>
          <a:bodyPr/>
          <a:lstStyle/>
          <a:p>
            <a:r>
              <a:rPr lang="en-US" b="1" dirty="0">
                <a:latin typeface="Arial" panose="020B0604020202020204" pitchFamily="34" charset="0"/>
                <a:cs typeface="Arial" panose="020B0604020202020204" pitchFamily="34" charset="0"/>
              </a:rPr>
              <a:t>Conclusion</a:t>
            </a:r>
          </a:p>
        </p:txBody>
      </p:sp>
      <p:pic>
        <p:nvPicPr>
          <p:cNvPr id="7" name="Picture 3" descr="×ª××¦××ª ×ª××× × ×¢×××¨ âªmossadâ¬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2891" y="4737172"/>
            <a:ext cx="1297709" cy="129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 continue</a:t>
            </a:r>
          </a:p>
        </p:txBody>
      </p:sp>
      <p:sp>
        <p:nvSpPr>
          <p:cNvPr id="3" name="Content Placeholder 2"/>
          <p:cNvSpPr>
            <a:spLocks noGrp="1"/>
          </p:cNvSpPr>
          <p:nvPr>
            <p:ph idx="1"/>
          </p:nvPr>
        </p:nvSpPr>
        <p:spPr>
          <a:xfrm>
            <a:off x="457200" y="1295400"/>
            <a:ext cx="8229600" cy="4525963"/>
          </a:xfrm>
        </p:spPr>
        <p:txBody>
          <a:bodyPr/>
          <a:lstStyle/>
          <a:p>
            <a:r>
              <a:rPr lang="en-US" sz="2400" b="1" dirty="0">
                <a:solidFill>
                  <a:srgbClr val="FF0000"/>
                </a:solidFill>
                <a:latin typeface="Times New Roman" panose="02020603050405020304" pitchFamily="18" charset="0"/>
                <a:cs typeface="Times New Roman" panose="02020603050405020304" pitchFamily="18" charset="0"/>
              </a:rPr>
              <a:t>The final mark is: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Please write this mark to your original text file in your main function. </a:t>
            </a:r>
          </a:p>
          <a:p>
            <a:r>
              <a:rPr lang="en-US" sz="2400" b="1" dirty="0">
                <a:solidFill>
                  <a:srgbClr val="FF0000"/>
                </a:solidFill>
                <a:latin typeface="Times New Roman" panose="02020603050405020304" pitchFamily="18" charset="0"/>
                <a:cs typeface="Times New Roman" panose="02020603050405020304" pitchFamily="18" charset="0"/>
              </a:rPr>
              <a:t>Reminder: In order to execute your main function please run the following command line:</a:t>
            </a:r>
          </a:p>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13</a:t>
            </a:fld>
            <a:endParaRPr lang="en-US"/>
          </a:p>
        </p:txBody>
      </p:sp>
      <p:pic>
        <p:nvPicPr>
          <p:cNvPr id="6" name="Picture 5"/>
          <p:cNvPicPr>
            <a:picLocks noChangeAspect="1"/>
          </p:cNvPicPr>
          <p:nvPr/>
        </p:nvPicPr>
        <p:blipFill>
          <a:blip r:embed="rId2"/>
          <a:stretch>
            <a:fillRect/>
          </a:stretch>
        </p:blipFill>
        <p:spPr>
          <a:xfrm>
            <a:off x="2544618" y="1981200"/>
            <a:ext cx="762000" cy="1745943"/>
          </a:xfrm>
          <a:prstGeom prst="rect">
            <a:avLst/>
          </a:prstGeom>
        </p:spPr>
      </p:pic>
      <p:pic>
        <p:nvPicPr>
          <p:cNvPr id="7" name="Picture 6"/>
          <p:cNvPicPr>
            <a:picLocks noChangeAspect="1"/>
          </p:cNvPicPr>
          <p:nvPr/>
        </p:nvPicPr>
        <p:blipFill>
          <a:blip r:embed="rId3"/>
          <a:stretch>
            <a:fillRect/>
          </a:stretch>
        </p:blipFill>
        <p:spPr>
          <a:xfrm>
            <a:off x="2643187" y="5689600"/>
            <a:ext cx="3857625" cy="695325"/>
          </a:xfrm>
          <a:prstGeom prst="rect">
            <a:avLst/>
          </a:prstGeom>
        </p:spPr>
      </p:pic>
      <p:pic>
        <p:nvPicPr>
          <p:cNvPr id="2053" name="Picture 5" descr="×ª××¦××ª ×ª××× × ×¢×××¨ âªaeroplane  movie we allâ¬â"/>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488279"/>
            <a:ext cx="3541890" cy="1992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53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rial" panose="020B0604020202020204" pitchFamily="34" charset="0"/>
                <a:cs typeface="Arial" panose="020B0604020202020204" pitchFamily="34" charset="0"/>
              </a:rPr>
              <a:t>Thank you for your time</a:t>
            </a:r>
          </a:p>
        </p:txBody>
      </p:sp>
      <p:sp>
        <p:nvSpPr>
          <p:cNvPr id="4" name="Slide Number Placeholder 3"/>
          <p:cNvSpPr>
            <a:spLocks noGrp="1"/>
          </p:cNvSpPr>
          <p:nvPr>
            <p:ph type="sldNum" sz="quarter" idx="12"/>
          </p:nvPr>
        </p:nvSpPr>
        <p:spPr/>
        <p:txBody>
          <a:bodyPr/>
          <a:lstStyle/>
          <a:p>
            <a:pPr>
              <a:defRPr/>
            </a:pPr>
            <a:fld id="{E7BA87EF-257A-4E5C-A00D-BA9DB5BF2987}" type="slidenum">
              <a:rPr lang="ar-SA" smtClean="0"/>
              <a:pPr>
                <a:defRPr/>
              </a:pPr>
              <a:t>14</a:t>
            </a:fld>
            <a:endParaRPr lang="en-US"/>
          </a:p>
        </p:txBody>
      </p:sp>
      <p:pic>
        <p:nvPicPr>
          <p:cNvPr id="5" name="Picture 6" descr="https://i2.wp.com/whataftercollege.com/wp-content/uploads/2017/07/Is-my-flight-on-time.gif?fit=300%2C18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916832"/>
            <a:ext cx="3744416" cy="2309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25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7BA87EF-257A-4E5C-A00D-BA9DB5BF2987}" type="slidenum">
              <a:rPr lang="ar-SA" smtClean="0"/>
              <a:pPr>
                <a:defRPr/>
              </a:pPr>
              <a:t>2</a:t>
            </a:fld>
            <a:endParaRPr lang="en-US"/>
          </a:p>
        </p:txBody>
      </p:sp>
      <p:sp>
        <p:nvSpPr>
          <p:cNvPr id="6" name="Content Placeholder 5"/>
          <p:cNvSpPr>
            <a:spLocks noGrp="1"/>
          </p:cNvSpPr>
          <p:nvPr>
            <p:ph idx="1"/>
          </p:nvPr>
        </p:nvSpPr>
        <p:spPr>
          <a:xfrm>
            <a:off x="457200" y="1351277"/>
            <a:ext cx="8229600" cy="4525963"/>
          </a:xfrm>
        </p:spPr>
        <p:txBody>
          <a:bodyPr/>
          <a:lstStyle/>
          <a:p>
            <a:r>
              <a:rPr lang="en-US" sz="2400" dirty="0">
                <a:latin typeface="Times New Roman" panose="02020603050405020304" pitchFamily="18" charset="0"/>
                <a:cs typeface="Times New Roman" panose="02020603050405020304" pitchFamily="18" charset="0"/>
              </a:rPr>
              <a:t>In your final project for this part of the course, you will create a decoding algorithm. </a:t>
            </a:r>
          </a:p>
          <a:p>
            <a:r>
              <a:rPr lang="en-US" sz="2400" dirty="0">
                <a:latin typeface="Times New Roman" panose="02020603050405020304" pitchFamily="18" charset="0"/>
                <a:cs typeface="Times New Roman" panose="02020603050405020304" pitchFamily="18" charset="0"/>
              </a:rPr>
              <a:t>Imagine that you received a secret text file from Israeli intelligence forces. The text in the text file is encrypted. Every letter in the text replaced by a different letter in the English alphabet. </a:t>
            </a:r>
          </a:p>
          <a:p>
            <a:pPr marL="0" indent="0">
              <a:buNone/>
            </a:pPr>
            <a:r>
              <a:rPr lang="en-US" sz="2400" dirty="0">
                <a:latin typeface="Times New Roman" panose="02020603050405020304" pitchFamily="18" charset="0"/>
                <a:cs typeface="Times New Roman" panose="02020603050405020304" pitchFamily="18" charset="0"/>
              </a:rPr>
              <a:t>    Example:</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Original text: </a:t>
            </a:r>
            <a:r>
              <a:rPr lang="en-US" sz="2400" dirty="0">
                <a:latin typeface="Times New Roman" panose="02020603050405020304" pitchFamily="18" charset="0"/>
                <a:cs typeface="Times New Roman" panose="02020603050405020304" pitchFamily="18" charset="0"/>
              </a:rPr>
              <a:t>AB DMF GR YGI</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Decrypted text:</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MY CAT IS BIG.</a:t>
            </a:r>
          </a:p>
          <a:p>
            <a:pPr marL="0" indent="0">
              <a:buNone/>
            </a:pPr>
            <a:r>
              <a:rPr lang="en-US" sz="2400" dirty="0">
                <a:latin typeface="Times New Roman" panose="02020603050405020304" pitchFamily="18" charset="0"/>
                <a:cs typeface="Times New Roman" panose="02020603050405020304" pitchFamily="18" charset="0"/>
              </a:rPr>
              <a:t>    Letters:</a:t>
            </a:r>
          </a:p>
          <a:p>
            <a:pPr marL="0" indent="0">
              <a:buNone/>
            </a:pPr>
            <a:r>
              <a:rPr lang="en-US" sz="2400" dirty="0">
                <a:latin typeface="Times New Roman" panose="02020603050405020304" pitchFamily="18" charset="0"/>
                <a:cs typeface="Times New Roman" panose="02020603050405020304" pitchFamily="18" charset="0"/>
              </a:rPr>
              <a:t>	M=A, Y=B, C=D, A=M, T=F, I=G,</a:t>
            </a:r>
          </a:p>
          <a:p>
            <a:pPr marL="0" indent="0">
              <a:buNone/>
            </a:pPr>
            <a:r>
              <a:rPr lang="en-US" sz="2400" dirty="0">
                <a:latin typeface="Times New Roman" panose="02020603050405020304" pitchFamily="18" charset="0"/>
                <a:cs typeface="Times New Roman" panose="02020603050405020304" pitchFamily="18" charset="0"/>
              </a:rPr>
              <a:t>	S=R, B=Y and G=I</a:t>
            </a: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7" name="Title 6"/>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Project</a:t>
            </a:r>
          </a:p>
        </p:txBody>
      </p:sp>
      <p:pic>
        <p:nvPicPr>
          <p:cNvPr id="1027" name="Picture 3" descr="×ª××¦××ª ×ª××× × ×¢×××¨ âªzodiac letter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388039"/>
            <a:ext cx="2438400" cy="324136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ª××¦××ª ×ª××× × ×¢×××¨ âªisraeli intelligence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35252"/>
            <a:ext cx="1216025" cy="121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60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Your text file</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Puackich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hvhnkrally</a:t>
            </a:r>
            <a:r>
              <a:rPr lang="en-US" dirty="0">
                <a:latin typeface="Times New Roman" panose="02020603050405020304" pitchFamily="18" charset="0"/>
                <a:cs typeface="Times New Roman" panose="02020603050405020304" pitchFamily="18" charset="0"/>
              </a:rPr>
              <a:t> oaths </a:t>
            </a:r>
            <a:r>
              <a:rPr lang="en-US" dirty="0" err="1">
                <a:latin typeface="Times New Roman" panose="02020603050405020304" pitchFamily="18" charset="0"/>
                <a:cs typeface="Times New Roman" panose="02020603050405020304" pitchFamily="18" charset="0"/>
              </a:rPr>
              <a:t>phufhck</a:t>
            </a:r>
            <a:r>
              <a:rPr lang="en-US" dirty="0">
                <a:latin typeface="Times New Roman" panose="02020603050405020304" pitchFamily="18" charset="0"/>
                <a:cs typeface="Times New Roman" panose="02020603050405020304" pitchFamily="18" charset="0"/>
              </a:rPr>
              <a:t>. All </a:t>
            </a:r>
            <a:r>
              <a:rPr lang="en-US" dirty="0" err="1">
                <a:latin typeface="Times New Roman" panose="02020603050405020304" pitchFamily="18" charset="0"/>
                <a:cs typeface="Times New Roman" panose="02020603050405020304" pitchFamily="18" charset="0"/>
              </a:rPr>
              <a:t>ymr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nhhd</a:t>
            </a:r>
            <a:r>
              <a:rPr lang="en-US" dirty="0">
                <a:latin typeface="Times New Roman" panose="02020603050405020304" pitchFamily="18" charset="0"/>
                <a:cs typeface="Times New Roman" panose="02020603050405020304" pitchFamily="18" charset="0"/>
              </a:rPr>
              <a:t> is </a:t>
            </a:r>
            <a:r>
              <a:rPr lang="en-US" dirty="0" err="1">
                <a:latin typeface="Times New Roman" panose="02020603050405020304" pitchFamily="18" charset="0"/>
                <a:cs typeface="Times New Roman" panose="02020603050405020304" pitchFamily="18" charset="0"/>
              </a:rPr>
              <a:t>Pykemn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J.U.U.U </a:t>
            </a:r>
            <a:r>
              <a:rPr lang="en-US" dirty="0" err="1">
                <a:latin typeface="Times New Roman" panose="02020603050405020304" pitchFamily="18" charset="0"/>
                <a:cs typeface="Times New Roman" panose="02020603050405020304" pitchFamily="18" charset="0"/>
              </a:rPr>
              <a:t>Kmltin</a:t>
            </a:r>
            <a:r>
              <a:rPr lang="en-US" dirty="0">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mmps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nmk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eio</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hkmu</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3</a:t>
            </a:fld>
            <a:endParaRPr lang="en-US"/>
          </a:p>
        </p:txBody>
      </p:sp>
      <p:pic>
        <p:nvPicPr>
          <p:cNvPr id="2050" name="Picture 2" descr="×ª××¦××ª ×ª××× × ×¢×××¨ âªlord of the rings ring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819400"/>
            <a:ext cx="32385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66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82" y="152400"/>
            <a:ext cx="8229600" cy="1143000"/>
          </a:xfrm>
        </p:spPr>
        <p:txBody>
          <a:bodyPr/>
          <a:lstStyle/>
          <a:p>
            <a:r>
              <a:rPr lang="en-US" b="1" dirty="0">
                <a:latin typeface="Arial" panose="020B0604020202020204" pitchFamily="34" charset="0"/>
                <a:cs typeface="Arial" panose="020B0604020202020204" pitchFamily="34" charset="0"/>
              </a:rPr>
              <a:t>Part1</a:t>
            </a:r>
          </a:p>
        </p:txBody>
      </p:sp>
      <p:sp>
        <p:nvSpPr>
          <p:cNvPr id="3" name="Content Placeholder 2"/>
          <p:cNvSpPr>
            <a:spLocks noGrp="1"/>
          </p:cNvSpPr>
          <p:nvPr>
            <p:ph idx="1"/>
          </p:nvPr>
        </p:nvSpPr>
        <p:spPr>
          <a:xfrm>
            <a:off x="304800" y="1295400"/>
            <a:ext cx="8229600" cy="4525963"/>
          </a:xfrm>
        </p:spPr>
        <p:txBody>
          <a:bodyPr/>
          <a:lstStyle/>
          <a:p>
            <a:r>
              <a:rPr lang="en-US" sz="2800" dirty="0">
                <a:latin typeface="Times New Roman" panose="02020603050405020304" pitchFamily="18" charset="0"/>
                <a:cs typeface="Times New Roman" panose="02020603050405020304" pitchFamily="18" charset="0"/>
              </a:rPr>
              <a:t>You can notice that some letters are more common and some letters are less common in the text.</a:t>
            </a:r>
          </a:p>
          <a:p>
            <a:r>
              <a:rPr lang="en-US" sz="2800" dirty="0">
                <a:latin typeface="Times New Roman" panose="02020603050405020304" pitchFamily="18" charset="0"/>
                <a:cs typeface="Times New Roman" panose="02020603050405020304" pitchFamily="18" charset="0"/>
              </a:rPr>
              <a:t>In order to read the encrypted text suddenly a brilliant idea appears in your head. You want to replace 4 most common letters in the text with 4 most common letters in the English language </a:t>
            </a:r>
            <a:r>
              <a:rPr lang="en-US" sz="2800" dirty="0">
                <a:solidFill>
                  <a:srgbClr val="FF0000"/>
                </a:solidFill>
                <a:latin typeface="Times New Roman" panose="02020603050405020304" pitchFamily="18" charset="0"/>
                <a:cs typeface="Times New Roman" panose="02020603050405020304" pitchFamily="18" charset="0"/>
              </a:rPr>
              <a:t>‘</a:t>
            </a:r>
            <a:r>
              <a:rPr lang="en-US" sz="2800" dirty="0" err="1">
                <a:solidFill>
                  <a:srgbClr val="FF0000"/>
                </a:solidFill>
                <a:latin typeface="Times New Roman" panose="02020603050405020304" pitchFamily="18" charset="0"/>
                <a:cs typeface="Times New Roman" panose="02020603050405020304" pitchFamily="18" charset="0"/>
              </a:rPr>
              <a:t>e’,’t’,’o’,’r</a:t>
            </a:r>
            <a:r>
              <a:rPr lang="en-US" sz="2800" dirty="0">
                <a:solidFill>
                  <a:srgbClr val="FF0000"/>
                </a:solidFill>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Assume that if for example, </a:t>
            </a:r>
            <a:r>
              <a:rPr lang="en-US" sz="2800" b="1" dirty="0">
                <a:solidFill>
                  <a:srgbClr val="FF0000"/>
                </a:solidFill>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is the most common then it will be replaced by the letter </a:t>
            </a:r>
            <a:r>
              <a:rPr lang="en-US" sz="2800" dirty="0">
                <a:solidFill>
                  <a:srgbClr val="FF0000"/>
                </a:solidFill>
                <a:latin typeface="Times New Roman" panose="02020603050405020304" pitchFamily="18" charset="0"/>
                <a:cs typeface="Times New Roman" panose="02020603050405020304" pitchFamily="18" charset="0"/>
              </a:rPr>
              <a:t>‘e’ </a:t>
            </a:r>
            <a:r>
              <a:rPr lang="en-US" sz="2800" dirty="0">
                <a:latin typeface="Times New Roman" panose="02020603050405020304" pitchFamily="18" charset="0"/>
                <a:cs typeface="Times New Roman" panose="02020603050405020304" pitchFamily="18" charset="0"/>
              </a:rPr>
              <a:t>and the letter </a:t>
            </a:r>
            <a:r>
              <a:rPr lang="en-US" sz="2800" dirty="0">
                <a:solidFill>
                  <a:srgbClr val="FF0000"/>
                </a:solidFill>
                <a:latin typeface="Times New Roman" panose="02020603050405020304" pitchFamily="18" charset="0"/>
                <a:cs typeface="Times New Roman" panose="02020603050405020304" pitchFamily="18" charset="0"/>
              </a:rPr>
              <a:t>‘e’ </a:t>
            </a:r>
            <a:r>
              <a:rPr lang="en-US" sz="2800" dirty="0">
                <a:latin typeface="Times New Roman" panose="02020603050405020304" pitchFamily="18" charset="0"/>
                <a:cs typeface="Times New Roman" panose="02020603050405020304" pitchFamily="18" charset="0"/>
              </a:rPr>
              <a:t>will be replaced by the </a:t>
            </a:r>
            <a:r>
              <a:rPr lang="en-US" sz="2800" dirty="0">
                <a:solidFill>
                  <a:srgbClr val="FF0000"/>
                </a:solidFill>
                <a:latin typeface="Times New Roman" panose="02020603050405020304" pitchFamily="18" charset="0"/>
                <a:cs typeface="Times New Roman" panose="02020603050405020304" pitchFamily="18" charset="0"/>
              </a:rPr>
              <a:t>‘a’. </a:t>
            </a:r>
          </a:p>
          <a:p>
            <a:r>
              <a:rPr lang="en-US" sz="2800" dirty="0">
                <a:latin typeface="Times New Roman" panose="02020603050405020304" pitchFamily="18" charset="0"/>
                <a:cs typeface="Times New Roman" panose="02020603050405020304" pitchFamily="18" charset="0"/>
              </a:rPr>
              <a:t>After these changes will receive 8 changed characters. </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4</a:t>
            </a:fld>
            <a:endParaRPr lang="en-US"/>
          </a:p>
        </p:txBody>
      </p:sp>
    </p:spTree>
    <p:extLst>
      <p:ext uri="{BB962C8B-B14F-4D97-AF65-F5344CB8AC3E}">
        <p14:creationId xmlns:p14="http://schemas.microsoft.com/office/powerpoint/2010/main" val="71797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Part1 continue </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For example: If the most common letters are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abcd</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than the replacement will be: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the first part please create a function that will include the most common letters and their replacers. The function will receive a text as a string and will return the relevant dictionary. </a:t>
            </a:r>
          </a:p>
          <a:p>
            <a:r>
              <a:rPr lang="en-US" sz="2400" dirty="0">
                <a:latin typeface="Times New Roman" panose="02020603050405020304" pitchFamily="18" charset="0"/>
                <a:cs typeface="Times New Roman" panose="02020603050405020304" pitchFamily="18" charset="0"/>
              </a:rPr>
              <a:t>For example:</a:t>
            </a: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{'a': 'e', 'c': 'o', 'b': 't', 'e': 'a', 'd': 'r', 'o': 'c', 'r': 'd', 't': 'b'} </a:t>
            </a:r>
          </a:p>
          <a:p>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5</a:t>
            </a:fld>
            <a:endParaRPr lang="en-US"/>
          </a:p>
        </p:txBody>
      </p:sp>
      <p:pic>
        <p:nvPicPr>
          <p:cNvPr id="5" name="Picture 4"/>
          <p:cNvPicPr>
            <a:picLocks noChangeAspect="1"/>
          </p:cNvPicPr>
          <p:nvPr/>
        </p:nvPicPr>
        <p:blipFill>
          <a:blip r:embed="rId2"/>
          <a:stretch>
            <a:fillRect/>
          </a:stretch>
        </p:blipFill>
        <p:spPr>
          <a:xfrm>
            <a:off x="3581400" y="2438400"/>
            <a:ext cx="1978134" cy="1396683"/>
          </a:xfrm>
          <a:prstGeom prst="rect">
            <a:avLst/>
          </a:prstGeom>
        </p:spPr>
      </p:pic>
    </p:spTree>
    <p:extLst>
      <p:ext uri="{BB962C8B-B14F-4D97-AF65-F5344CB8AC3E}">
        <p14:creationId xmlns:p14="http://schemas.microsoft.com/office/powerpoint/2010/main" val="414265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282"/>
            <a:ext cx="8229600" cy="1143000"/>
          </a:xfrm>
        </p:spPr>
        <p:txBody>
          <a:bodyPr/>
          <a:lstStyle/>
          <a:p>
            <a:r>
              <a:rPr lang="en-US" b="1" dirty="0">
                <a:latin typeface="Arial" panose="020B0604020202020204" pitchFamily="34" charset="0"/>
                <a:cs typeface="Arial" panose="020B0604020202020204" pitchFamily="34" charset="0"/>
              </a:rPr>
              <a:t>Part 1 notes</a:t>
            </a:r>
          </a:p>
        </p:txBody>
      </p:sp>
      <p:sp>
        <p:nvSpPr>
          <p:cNvPr id="3" name="Content Placeholder 2"/>
          <p:cNvSpPr>
            <a:spLocks noGrp="1"/>
          </p:cNvSpPr>
          <p:nvPr>
            <p:ph idx="1"/>
          </p:nvPr>
        </p:nvSpPr>
        <p:spPr>
          <a:xfrm>
            <a:off x="457200" y="1554559"/>
            <a:ext cx="8229600" cy="4525963"/>
          </a:xfrm>
        </p:spPr>
        <p:txBody>
          <a:bodyPr/>
          <a:lstStyle/>
          <a:p>
            <a:r>
              <a:rPr lang="en-US" sz="2400" dirty="0">
                <a:latin typeface="Times New Roman" panose="02020603050405020304" pitchFamily="18" charset="0"/>
                <a:cs typeface="Times New Roman" panose="02020603050405020304" pitchFamily="18" charset="0"/>
              </a:rPr>
              <a:t>The dictionary will not include letters that weren’t changed.</a:t>
            </a:r>
          </a:p>
          <a:p>
            <a:r>
              <a:rPr lang="en-US" sz="2400" dirty="0">
                <a:latin typeface="Times New Roman" panose="02020603050405020304" pitchFamily="18" charset="0"/>
                <a:cs typeface="Times New Roman" panose="02020603050405020304" pitchFamily="18" charset="0"/>
              </a:rPr>
              <a:t>Some characters may be not letters, numbers, spaces, etc. Please specify your code just on letters search.</a:t>
            </a:r>
          </a:p>
          <a:p>
            <a:r>
              <a:rPr lang="en-US" sz="2400" dirty="0">
                <a:latin typeface="Times New Roman" panose="02020603050405020304" pitchFamily="18" charset="0"/>
                <a:cs typeface="Times New Roman" panose="02020603050405020304" pitchFamily="18" charset="0"/>
              </a:rPr>
              <a:t>Your code must be case insensitive but in your dictionary please present just the lower case of the letters. </a:t>
            </a:r>
          </a:p>
          <a:p>
            <a:r>
              <a:rPr lang="en-US" sz="2400" dirty="0">
                <a:latin typeface="Times New Roman" panose="02020603050405020304" pitchFamily="18" charset="0"/>
                <a:cs typeface="Times New Roman" panose="02020603050405020304" pitchFamily="18" charset="0"/>
              </a:rPr>
              <a:t>Please consider:</a:t>
            </a:r>
          </a:p>
          <a:p>
            <a:pPr lvl="1"/>
            <a:r>
              <a:rPr lang="en-US" sz="2400" dirty="0">
                <a:latin typeface="Times New Roman" panose="02020603050405020304" pitchFamily="18" charset="0"/>
                <a:cs typeface="Times New Roman" panose="02020603050405020304" pitchFamily="18" charset="0"/>
              </a:rPr>
              <a:t>There are at least four different letters in your text.</a:t>
            </a:r>
          </a:p>
          <a:p>
            <a:pPr lvl="1"/>
            <a:r>
              <a:rPr lang="en-US" sz="2400" dirty="0">
                <a:latin typeface="Times New Roman" panose="02020603050405020304" pitchFamily="18" charset="0"/>
                <a:cs typeface="Times New Roman" panose="02020603050405020304" pitchFamily="18" charset="0"/>
              </a:rPr>
              <a:t>For every popular letter, there is no letter that appears the same number of times.</a:t>
            </a:r>
          </a:p>
          <a:p>
            <a:pPr lvl="1"/>
            <a:r>
              <a:rPr lang="en-US" sz="2400" dirty="0">
                <a:latin typeface="Times New Roman" panose="02020603050405020304" pitchFamily="18" charset="0"/>
                <a:cs typeface="Times New Roman" panose="02020603050405020304" pitchFamily="18" charset="0"/>
              </a:rPr>
              <a:t>The most popular letters are different from </a:t>
            </a:r>
            <a:r>
              <a:rPr lang="en-US" sz="2400" b="1" dirty="0">
                <a:solidFill>
                  <a:srgbClr val="FF0000"/>
                </a:solidFill>
                <a:latin typeface="Times New Roman" panose="02020603050405020304" pitchFamily="18" charset="0"/>
                <a:cs typeface="Times New Roman" panose="02020603050405020304" pitchFamily="18" charset="0"/>
              </a:rPr>
              <a:t>‘</a:t>
            </a:r>
            <a:r>
              <a:rPr lang="en-US" sz="2400" b="1" dirty="0" err="1">
                <a:solidFill>
                  <a:srgbClr val="FF0000"/>
                </a:solidFill>
                <a:latin typeface="Times New Roman" panose="02020603050405020304" pitchFamily="18" charset="0"/>
                <a:cs typeface="Times New Roman" panose="02020603050405020304" pitchFamily="18" charset="0"/>
              </a:rPr>
              <a:t>e’,’t’,’o’,’r</a:t>
            </a:r>
            <a:r>
              <a:rPr lang="en-US" sz="2400" b="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6</a:t>
            </a:fld>
            <a:endParaRPr lang="en-US"/>
          </a:p>
        </p:txBody>
      </p:sp>
    </p:spTree>
    <p:extLst>
      <p:ext uri="{BB962C8B-B14F-4D97-AF65-F5344CB8AC3E}">
        <p14:creationId xmlns:p14="http://schemas.microsoft.com/office/powerpoint/2010/main" val="83739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7"/>
            <a:ext cx="8229600" cy="1143000"/>
          </a:xfrm>
        </p:spPr>
        <p:txBody>
          <a:bodyPr/>
          <a:lstStyle/>
          <a:p>
            <a:r>
              <a:rPr lang="en-US" b="1" dirty="0">
                <a:latin typeface="Arial" panose="020B0604020202020204" pitchFamily="34" charset="0"/>
                <a:cs typeface="Arial" panose="020B0604020202020204" pitchFamily="34" charset="0"/>
              </a:rPr>
              <a:t>Part 2</a:t>
            </a:r>
          </a:p>
        </p:txBody>
      </p:sp>
      <p:sp>
        <p:nvSpPr>
          <p:cNvPr id="3" name="Content Placeholder 2"/>
          <p:cNvSpPr>
            <a:spLocks noGrp="1"/>
          </p:cNvSpPr>
          <p:nvPr>
            <p:ph idx="1"/>
          </p:nvPr>
        </p:nvSpPr>
        <p:spPr>
          <a:xfrm>
            <a:off x="457200" y="1036637"/>
            <a:ext cx="8229600" cy="4525963"/>
          </a:xfrm>
        </p:spPr>
        <p:txBody>
          <a:bodyPr/>
          <a:lstStyle/>
          <a:p>
            <a:r>
              <a:rPr lang="en-US" sz="2000" dirty="0">
                <a:latin typeface="Times New Roman" panose="02020603050405020304" pitchFamily="18" charset="0"/>
                <a:cs typeface="Times New Roman" panose="02020603050405020304" pitchFamily="18" charset="0"/>
              </a:rPr>
              <a:t>Write a function that will receive a text as a string and the dictionary that you built in the previous part. </a:t>
            </a:r>
          </a:p>
          <a:p>
            <a:r>
              <a:rPr lang="en-US" sz="2000" dirty="0">
                <a:latin typeface="Times New Roman" panose="02020603050405020304" pitchFamily="18" charset="0"/>
                <a:cs typeface="Times New Roman" panose="02020603050405020304" pitchFamily="18" charset="0"/>
              </a:rPr>
              <a:t>The function will go over every character in your string. If a character will be found as a key in your dictionary, then you will replace the character in the string with the key value. </a:t>
            </a:r>
          </a:p>
          <a:p>
            <a:r>
              <a:rPr lang="en-US" sz="2000" dirty="0">
                <a:latin typeface="Times New Roman" panose="02020603050405020304" pitchFamily="18" charset="0"/>
                <a:cs typeface="Times New Roman" panose="02020603050405020304" pitchFamily="18" charset="0"/>
              </a:rPr>
              <a:t>In case that a character doesn’t appear in your dictionary then the character will stay the same. </a:t>
            </a:r>
          </a:p>
          <a:p>
            <a:r>
              <a:rPr lang="en-US" sz="2000" dirty="0">
                <a:latin typeface="Times New Roman" panose="02020603050405020304" pitchFamily="18" charset="0"/>
                <a:cs typeface="Times New Roman" panose="02020603050405020304" pitchFamily="18" charset="0"/>
              </a:rPr>
              <a:t>The function will return the changed text file.</a:t>
            </a:r>
          </a:p>
          <a:p>
            <a:r>
              <a:rPr lang="en-US" sz="2000" dirty="0">
                <a:latin typeface="Times New Roman" panose="02020603050405020304" pitchFamily="18" charset="0"/>
                <a:cs typeface="Times New Roman" panose="02020603050405020304" pitchFamily="18" charset="0"/>
              </a:rPr>
              <a:t>For example:</a:t>
            </a:r>
          </a:p>
          <a:p>
            <a:pPr lvl="1"/>
            <a:r>
              <a:rPr lang="en-US" sz="2000" dirty="0">
                <a:latin typeface="Times New Roman" panose="02020603050405020304" pitchFamily="18" charset="0"/>
                <a:cs typeface="Times New Roman" panose="02020603050405020304" pitchFamily="18" charset="0"/>
              </a:rPr>
              <a:t>Original text: </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err="1">
                <a:solidFill>
                  <a:srgbClr val="FF0000"/>
                </a:solidFill>
                <a:latin typeface="Times New Roman" panose="02020603050405020304" pitchFamily="18" charset="0"/>
                <a:cs typeface="Times New Roman" panose="02020603050405020304" pitchFamily="18" charset="0"/>
              </a:rPr>
              <a:t>bha</a:t>
            </a:r>
            <a:r>
              <a:rPr lang="en-US" sz="2000" b="1" dirty="0">
                <a:solidFill>
                  <a:srgbClr val="FF0000"/>
                </a:solidFill>
                <a:latin typeface="Times New Roman" panose="02020603050405020304" pitchFamily="18" charset="0"/>
                <a:cs typeface="Times New Roman" panose="02020603050405020304" pitchFamily="18" charset="0"/>
              </a:rPr>
              <a:t> Taa3add, </a:t>
            </a:r>
            <a:r>
              <a:rPr lang="en-US" sz="2000" b="1" dirty="0" err="1">
                <a:solidFill>
                  <a:srgbClr val="FF0000"/>
                </a:solidFill>
                <a:latin typeface="Times New Roman" panose="02020603050405020304" pitchFamily="18" charset="0"/>
                <a:cs typeface="Times New Roman" panose="02020603050405020304" pitchFamily="18" charset="0"/>
              </a:rPr>
              <a:t>bha</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Tdaer</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enr</a:t>
            </a:r>
            <a:r>
              <a:rPr lang="en-US" sz="2000" b="1" dirty="0">
                <a:solidFill>
                  <a:srgbClr val="FF0000"/>
                </a:solidFill>
                <a:latin typeface="Times New Roman" panose="02020603050405020304" pitchFamily="18" charset="0"/>
                <a:cs typeface="Times New Roman" panose="02020603050405020304" pitchFamily="18" charset="0"/>
              </a:rPr>
              <a:t> b7ha </a:t>
            </a:r>
            <a:r>
              <a:rPr lang="en-US" sz="2000" b="1" dirty="0" err="1">
                <a:solidFill>
                  <a:srgbClr val="FF0000"/>
                </a:solidFill>
                <a:latin typeface="Times New Roman" panose="02020603050405020304" pitchFamily="18" charset="0"/>
                <a:cs typeface="Times New Roman" panose="02020603050405020304" pitchFamily="18" charset="0"/>
              </a:rPr>
              <a:t>Fdcccccbbb</a:t>
            </a:r>
            <a:r>
              <a:rPr lang="en-US" sz="2000" b="1" dirty="0">
                <a:solidFill>
                  <a:srgbClr val="FF0000"/>
                </a:solidFill>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The dictionary that we created in the first part is:</a:t>
            </a:r>
          </a:p>
          <a:p>
            <a:pPr marL="457200" lvl="1" indent="0">
              <a:buNone/>
            </a:pPr>
            <a:r>
              <a:rPr lang="en-US" sz="2000" b="1" dirty="0">
                <a:solidFill>
                  <a:srgbClr val="FF0000"/>
                </a:solidFill>
                <a:latin typeface="Times New Roman" panose="02020603050405020304" pitchFamily="18" charset="0"/>
                <a:cs typeface="Times New Roman" panose="02020603050405020304" pitchFamily="18" charset="0"/>
              </a:rPr>
              <a:t>{'a': 'e', 'c': 'o', 'b': 't', 'e': 'a', 'd': 'r', 'o': 'c', 'r': 'd', 't': 'b'} </a:t>
            </a:r>
          </a:p>
          <a:p>
            <a:pPr lvl="1"/>
            <a:r>
              <a:rPr lang="en-US" sz="2000" dirty="0">
                <a:latin typeface="Times New Roman" panose="02020603050405020304" pitchFamily="18" charset="0"/>
                <a:cs typeface="Times New Roman" panose="02020603050405020304" pitchFamily="18" charset="0"/>
              </a:rPr>
              <a:t>The returned string will be: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'///the bee3err, the bread, and t7he </a:t>
            </a:r>
            <a:r>
              <a:rPr lang="en-US" sz="2000" b="1" dirty="0" err="1">
                <a:solidFill>
                  <a:srgbClr val="FF0000"/>
                </a:solidFill>
                <a:latin typeface="Times New Roman" panose="02020603050405020304" pitchFamily="18" charset="0"/>
                <a:cs typeface="Times New Roman" panose="02020603050405020304" pitchFamily="18" charset="0"/>
              </a:rPr>
              <a:t>frooooottt</a:t>
            </a:r>
            <a:r>
              <a:rPr lang="en-US" sz="2000" b="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7</a:t>
            </a:fld>
            <a:endParaRPr lang="en-US"/>
          </a:p>
        </p:txBody>
      </p:sp>
    </p:spTree>
    <p:extLst>
      <p:ext uri="{BB962C8B-B14F-4D97-AF65-F5344CB8AC3E}">
        <p14:creationId xmlns:p14="http://schemas.microsoft.com/office/powerpoint/2010/main" val="299910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652"/>
            <a:ext cx="8229600" cy="1143000"/>
          </a:xfrm>
        </p:spPr>
        <p:txBody>
          <a:bodyPr/>
          <a:lstStyle/>
          <a:p>
            <a:r>
              <a:rPr lang="en-US" b="1" dirty="0">
                <a:latin typeface="Arial" panose="020B0604020202020204" pitchFamily="34" charset="0"/>
                <a:cs typeface="Arial" panose="020B0604020202020204" pitchFamily="34" charset="0"/>
              </a:rPr>
              <a:t>Part 3</a:t>
            </a:r>
          </a:p>
        </p:txBody>
      </p:sp>
      <p:sp>
        <p:nvSpPr>
          <p:cNvPr id="3" name="Content Placeholder 2"/>
          <p:cNvSpPr>
            <a:spLocks noGrp="1"/>
          </p:cNvSpPr>
          <p:nvPr>
            <p:ph idx="1"/>
          </p:nvPr>
        </p:nvSpPr>
        <p:spPr>
          <a:xfrm>
            <a:off x="457200" y="846138"/>
            <a:ext cx="8229600" cy="4525963"/>
          </a:xfrm>
        </p:spPr>
        <p:txBody>
          <a:bodyPr/>
          <a:lstStyle/>
          <a:p>
            <a:r>
              <a:rPr lang="en-US" sz="2000" dirty="0">
                <a:latin typeface="Times New Roman" panose="02020603050405020304" pitchFamily="18" charset="0"/>
                <a:cs typeface="Times New Roman" panose="02020603050405020304" pitchFamily="18" charset="0"/>
              </a:rPr>
              <a:t>Create a function that will receive as an input a path to the text file that includes the encrypted text. </a:t>
            </a:r>
          </a:p>
          <a:p>
            <a:r>
              <a:rPr lang="en-US" sz="2000" dirty="0">
                <a:latin typeface="Times New Roman" panose="02020603050405020304" pitchFamily="18" charset="0"/>
                <a:cs typeface="Times New Roman" panose="02020603050405020304" pitchFamily="18" charset="0"/>
              </a:rPr>
              <a:t>The function will use functions from part 1 and part 2 and will add the decrypted text to the original text file. </a:t>
            </a:r>
          </a:p>
          <a:p>
            <a:r>
              <a:rPr lang="en-US" sz="2000" dirty="0">
                <a:latin typeface="Times New Roman" panose="02020603050405020304" pitchFamily="18" charset="0"/>
                <a:cs typeface="Times New Roman" panose="02020603050405020304" pitchFamily="18" charset="0"/>
              </a:rPr>
              <a:t>First of all please add the following line to the end of your original text file: </a:t>
            </a:r>
            <a:r>
              <a:rPr lang="en-US" sz="2000" dirty="0">
                <a:solidFill>
                  <a:schemeClr val="accent2"/>
                </a:solidFill>
                <a:latin typeface="Times New Roman" panose="02020603050405020304" pitchFamily="18" charset="0"/>
                <a:cs typeface="Times New Roman" panose="02020603050405020304" pitchFamily="18" charset="0"/>
              </a:rPr>
              <a:t>‘The encryption for the above text is’: </a:t>
            </a:r>
          </a:p>
          <a:p>
            <a:r>
              <a:rPr lang="en-US" sz="2000" dirty="0">
                <a:solidFill>
                  <a:schemeClr val="accent2"/>
                </a:solidFill>
                <a:latin typeface="Times New Roman" panose="02020603050405020304" pitchFamily="18" charset="0"/>
                <a:cs typeface="Times New Roman" panose="02020603050405020304" pitchFamily="18" charset="0"/>
              </a:rPr>
              <a:t>Make the function create another txt file called results.txt that will contain just the decrypted text results.</a:t>
            </a: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a:t>
            </a:r>
          </a:p>
          <a:p>
            <a:pPr lvl="1"/>
            <a:r>
              <a:rPr lang="en-US" sz="2000" b="1" dirty="0">
                <a:solidFill>
                  <a:srgbClr val="FF0000"/>
                </a:solidFill>
                <a:latin typeface="Times New Roman" panose="02020603050405020304" pitchFamily="18" charset="0"/>
                <a:cs typeface="Times New Roman" panose="02020603050405020304" pitchFamily="18" charset="0"/>
              </a:rPr>
              <a:t>Original text file:</a:t>
            </a:r>
          </a:p>
          <a:p>
            <a:pPr marL="457200" lvl="1" indent="0">
              <a:buNone/>
            </a:pPr>
            <a:r>
              <a:rPr lang="en-US" sz="2000" dirty="0">
                <a:solidFill>
                  <a:srgbClr val="92D050"/>
                </a:solidFill>
                <a:latin typeface="Times New Roman" panose="02020603050405020304" pitchFamily="18" charset="0"/>
                <a:cs typeface="Times New Roman" panose="02020603050405020304" pitchFamily="18" charset="0"/>
              </a:rPr>
              <a:t>///</a:t>
            </a:r>
            <a:r>
              <a:rPr lang="en-US" sz="2000" dirty="0" err="1">
                <a:solidFill>
                  <a:srgbClr val="92D050"/>
                </a:solidFill>
                <a:latin typeface="Times New Roman" panose="02020603050405020304" pitchFamily="18" charset="0"/>
                <a:cs typeface="Times New Roman" panose="02020603050405020304" pitchFamily="18" charset="0"/>
              </a:rPr>
              <a:t>bha</a:t>
            </a:r>
            <a:r>
              <a:rPr lang="en-US" sz="2000" dirty="0">
                <a:solidFill>
                  <a:srgbClr val="92D050"/>
                </a:solidFill>
                <a:latin typeface="Times New Roman" panose="02020603050405020304" pitchFamily="18" charset="0"/>
                <a:cs typeface="Times New Roman" panose="02020603050405020304" pitchFamily="18" charset="0"/>
              </a:rPr>
              <a:t> Taa3add, </a:t>
            </a:r>
            <a:r>
              <a:rPr lang="en-US" sz="2000" dirty="0" err="1">
                <a:solidFill>
                  <a:srgbClr val="92D050"/>
                </a:solidFill>
                <a:latin typeface="Times New Roman" panose="02020603050405020304" pitchFamily="18" charset="0"/>
                <a:cs typeface="Times New Roman" panose="02020603050405020304" pitchFamily="18" charset="0"/>
              </a:rPr>
              <a:t>bha</a:t>
            </a:r>
            <a:r>
              <a:rPr lang="en-US" sz="2000" dirty="0">
                <a:solidFill>
                  <a:srgbClr val="92D050"/>
                </a:solidFill>
                <a:latin typeface="Times New Roman" panose="02020603050405020304" pitchFamily="18" charset="0"/>
                <a:cs typeface="Times New Roman" panose="02020603050405020304" pitchFamily="18" charset="0"/>
              </a:rPr>
              <a:t> </a:t>
            </a:r>
            <a:r>
              <a:rPr lang="en-US" sz="2000" dirty="0" err="1">
                <a:solidFill>
                  <a:srgbClr val="92D050"/>
                </a:solidFill>
                <a:latin typeface="Times New Roman" panose="02020603050405020304" pitchFamily="18" charset="0"/>
                <a:cs typeface="Times New Roman" panose="02020603050405020304" pitchFamily="18" charset="0"/>
              </a:rPr>
              <a:t>Tdaer</a:t>
            </a:r>
            <a:r>
              <a:rPr lang="en-US" sz="2000" dirty="0">
                <a:solidFill>
                  <a:srgbClr val="92D050"/>
                </a:solidFill>
                <a:latin typeface="Times New Roman" panose="02020603050405020304" pitchFamily="18" charset="0"/>
                <a:cs typeface="Times New Roman" panose="02020603050405020304" pitchFamily="18" charset="0"/>
              </a:rPr>
              <a:t>,  </a:t>
            </a:r>
            <a:r>
              <a:rPr lang="en-US" sz="2000" dirty="0" err="1">
                <a:solidFill>
                  <a:srgbClr val="92D050"/>
                </a:solidFill>
                <a:latin typeface="Times New Roman" panose="02020603050405020304" pitchFamily="18" charset="0"/>
                <a:cs typeface="Times New Roman" panose="02020603050405020304" pitchFamily="18" charset="0"/>
              </a:rPr>
              <a:t>enr</a:t>
            </a:r>
            <a:r>
              <a:rPr lang="en-US" sz="2000" dirty="0">
                <a:solidFill>
                  <a:srgbClr val="92D050"/>
                </a:solidFill>
                <a:latin typeface="Times New Roman" panose="02020603050405020304" pitchFamily="18" charset="0"/>
                <a:cs typeface="Times New Roman" panose="02020603050405020304" pitchFamily="18" charset="0"/>
              </a:rPr>
              <a:t> b7ha </a:t>
            </a:r>
            <a:r>
              <a:rPr lang="en-US" sz="2000" dirty="0" err="1">
                <a:solidFill>
                  <a:srgbClr val="92D050"/>
                </a:solidFill>
                <a:latin typeface="Times New Roman" panose="02020603050405020304" pitchFamily="18" charset="0"/>
                <a:cs typeface="Times New Roman" panose="02020603050405020304" pitchFamily="18" charset="0"/>
              </a:rPr>
              <a:t>Fdcccccbbb</a:t>
            </a:r>
            <a:r>
              <a:rPr lang="en-US" sz="2000" dirty="0">
                <a:solidFill>
                  <a:srgbClr val="92D050"/>
                </a:solidFill>
                <a:latin typeface="Times New Roman" panose="02020603050405020304" pitchFamily="18" charset="0"/>
                <a:cs typeface="Times New Roman" panose="02020603050405020304" pitchFamily="18" charset="0"/>
              </a:rPr>
              <a:t>…</a:t>
            </a:r>
          </a:p>
          <a:p>
            <a:pPr lvl="1"/>
            <a:r>
              <a:rPr lang="en-US" sz="2000" b="1" dirty="0">
                <a:solidFill>
                  <a:srgbClr val="FF0000"/>
                </a:solidFill>
                <a:latin typeface="Times New Roman" panose="02020603050405020304" pitchFamily="18" charset="0"/>
                <a:cs typeface="Times New Roman" panose="02020603050405020304" pitchFamily="18" charset="0"/>
              </a:rPr>
              <a:t>Translated text file:</a:t>
            </a:r>
          </a:p>
          <a:p>
            <a:pPr marL="457200" lvl="1" indent="0">
              <a:buNone/>
            </a:pPr>
            <a:r>
              <a:rPr lang="en-US" sz="2000" dirty="0">
                <a:solidFill>
                  <a:srgbClr val="92D050"/>
                </a:solidFill>
                <a:latin typeface="Times New Roman" panose="02020603050405020304" pitchFamily="18" charset="0"/>
                <a:cs typeface="Times New Roman" panose="02020603050405020304" pitchFamily="18" charset="0"/>
              </a:rPr>
              <a:t>///</a:t>
            </a:r>
            <a:r>
              <a:rPr lang="en-US" sz="2000" dirty="0" err="1">
                <a:solidFill>
                  <a:srgbClr val="92D050"/>
                </a:solidFill>
                <a:latin typeface="Times New Roman" panose="02020603050405020304" pitchFamily="18" charset="0"/>
                <a:cs typeface="Times New Roman" panose="02020603050405020304" pitchFamily="18" charset="0"/>
              </a:rPr>
              <a:t>bha</a:t>
            </a:r>
            <a:r>
              <a:rPr lang="en-US" sz="2000" dirty="0">
                <a:solidFill>
                  <a:srgbClr val="92D050"/>
                </a:solidFill>
                <a:latin typeface="Times New Roman" panose="02020603050405020304" pitchFamily="18" charset="0"/>
                <a:cs typeface="Times New Roman" panose="02020603050405020304" pitchFamily="18" charset="0"/>
              </a:rPr>
              <a:t> Taa3add, </a:t>
            </a:r>
            <a:r>
              <a:rPr lang="en-US" sz="2000" dirty="0" err="1">
                <a:solidFill>
                  <a:srgbClr val="92D050"/>
                </a:solidFill>
                <a:latin typeface="Times New Roman" panose="02020603050405020304" pitchFamily="18" charset="0"/>
                <a:cs typeface="Times New Roman" panose="02020603050405020304" pitchFamily="18" charset="0"/>
              </a:rPr>
              <a:t>bha</a:t>
            </a:r>
            <a:r>
              <a:rPr lang="en-US" sz="2000" dirty="0">
                <a:solidFill>
                  <a:srgbClr val="92D050"/>
                </a:solidFill>
                <a:latin typeface="Times New Roman" panose="02020603050405020304" pitchFamily="18" charset="0"/>
                <a:cs typeface="Times New Roman" panose="02020603050405020304" pitchFamily="18" charset="0"/>
              </a:rPr>
              <a:t> </a:t>
            </a:r>
            <a:r>
              <a:rPr lang="en-US" sz="2000" dirty="0" err="1">
                <a:solidFill>
                  <a:srgbClr val="92D050"/>
                </a:solidFill>
                <a:latin typeface="Times New Roman" panose="02020603050405020304" pitchFamily="18" charset="0"/>
                <a:cs typeface="Times New Roman" panose="02020603050405020304" pitchFamily="18" charset="0"/>
              </a:rPr>
              <a:t>Tdaer</a:t>
            </a:r>
            <a:r>
              <a:rPr lang="en-US" sz="2000" dirty="0">
                <a:solidFill>
                  <a:srgbClr val="92D050"/>
                </a:solidFill>
                <a:latin typeface="Times New Roman" panose="02020603050405020304" pitchFamily="18" charset="0"/>
                <a:cs typeface="Times New Roman" panose="02020603050405020304" pitchFamily="18" charset="0"/>
              </a:rPr>
              <a:t>,  </a:t>
            </a:r>
            <a:r>
              <a:rPr lang="en-US" sz="2000" dirty="0" err="1">
                <a:solidFill>
                  <a:srgbClr val="92D050"/>
                </a:solidFill>
                <a:latin typeface="Times New Roman" panose="02020603050405020304" pitchFamily="18" charset="0"/>
                <a:cs typeface="Times New Roman" panose="02020603050405020304" pitchFamily="18" charset="0"/>
              </a:rPr>
              <a:t>enr</a:t>
            </a:r>
            <a:r>
              <a:rPr lang="en-US" sz="2000" dirty="0">
                <a:solidFill>
                  <a:srgbClr val="92D050"/>
                </a:solidFill>
                <a:latin typeface="Times New Roman" panose="02020603050405020304" pitchFamily="18" charset="0"/>
                <a:cs typeface="Times New Roman" panose="02020603050405020304" pitchFamily="18" charset="0"/>
              </a:rPr>
              <a:t> b7ha </a:t>
            </a:r>
            <a:r>
              <a:rPr lang="en-US" sz="2000" dirty="0" err="1">
                <a:solidFill>
                  <a:srgbClr val="92D050"/>
                </a:solidFill>
                <a:latin typeface="Times New Roman" panose="02020603050405020304" pitchFamily="18" charset="0"/>
                <a:cs typeface="Times New Roman" panose="02020603050405020304" pitchFamily="18" charset="0"/>
              </a:rPr>
              <a:t>Fdcccccbbb</a:t>
            </a:r>
            <a:r>
              <a:rPr lang="en-US" sz="2000" dirty="0">
                <a:solidFill>
                  <a:srgbClr val="92D050"/>
                </a:solidFill>
                <a:latin typeface="Times New Roman" panose="02020603050405020304" pitchFamily="18" charset="0"/>
                <a:cs typeface="Times New Roman" panose="02020603050405020304" pitchFamily="18" charset="0"/>
              </a:rPr>
              <a:t>… </a:t>
            </a:r>
          </a:p>
          <a:p>
            <a:pPr marL="457200" lvl="1" indent="0">
              <a:buNone/>
            </a:pPr>
            <a:r>
              <a:rPr lang="en-US" sz="2000" b="1" dirty="0">
                <a:solidFill>
                  <a:srgbClr val="FF0000"/>
                </a:solidFill>
                <a:latin typeface="Times New Roman" panose="02020603050405020304" pitchFamily="18" charset="0"/>
                <a:cs typeface="Times New Roman" panose="02020603050405020304" pitchFamily="18" charset="0"/>
              </a:rPr>
              <a:t>The encryption for the above text is:  </a:t>
            </a:r>
          </a:p>
          <a:p>
            <a:pPr marL="457200" lvl="1" indent="0">
              <a:buNone/>
            </a:pPr>
            <a:r>
              <a:rPr lang="en-US" sz="2000" dirty="0">
                <a:solidFill>
                  <a:srgbClr val="92D050"/>
                </a:solidFill>
                <a:latin typeface="Times New Roman" panose="02020603050405020304" pitchFamily="18" charset="0"/>
                <a:cs typeface="Times New Roman" panose="02020603050405020304" pitchFamily="18" charset="0"/>
              </a:rPr>
              <a:t>///the bee3err, the bread,  and t7he </a:t>
            </a:r>
            <a:r>
              <a:rPr lang="en-US" sz="2000" dirty="0" err="1">
                <a:solidFill>
                  <a:srgbClr val="92D050"/>
                </a:solidFill>
                <a:latin typeface="Times New Roman" panose="02020603050405020304" pitchFamily="18" charset="0"/>
                <a:cs typeface="Times New Roman" panose="02020603050405020304" pitchFamily="18" charset="0"/>
              </a:rPr>
              <a:t>frooooottt</a:t>
            </a:r>
            <a:r>
              <a:rPr lang="en-US" sz="2000" dirty="0">
                <a:solidFill>
                  <a:srgbClr val="92D050"/>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8</a:t>
            </a:fld>
            <a:endParaRPr lang="en-US"/>
          </a:p>
        </p:txBody>
      </p:sp>
    </p:spTree>
    <p:extLst>
      <p:ext uri="{BB962C8B-B14F-4D97-AF65-F5344CB8AC3E}">
        <p14:creationId xmlns:p14="http://schemas.microsoft.com/office/powerpoint/2010/main" val="48291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Part 3 notes</a:t>
            </a:r>
          </a:p>
        </p:txBody>
      </p:sp>
      <p:sp>
        <p:nvSpPr>
          <p:cNvPr id="3" name="Content Placeholder 2"/>
          <p:cNvSpPr>
            <a:spLocks noGrp="1"/>
          </p:cNvSpPr>
          <p:nvPr>
            <p:ph idx="1"/>
          </p:nvPr>
        </p:nvSpPr>
        <p:spPr>
          <a:xfrm>
            <a:off x="457200" y="1524000"/>
            <a:ext cx="8229600" cy="4525963"/>
          </a:xfrm>
        </p:spPr>
        <p:txBody>
          <a:bodyPr/>
          <a:lstStyle/>
          <a:p>
            <a:r>
              <a:rPr lang="en-US" dirty="0">
                <a:latin typeface="Times New Roman" panose="02020603050405020304" pitchFamily="18" charset="0"/>
                <a:cs typeface="Times New Roman" panose="02020603050405020304" pitchFamily="18" charset="0"/>
              </a:rPr>
              <a:t>The function will not return anything it will just update the text file. </a:t>
            </a:r>
          </a:p>
          <a:p>
            <a:r>
              <a:rPr lang="en-US" dirty="0">
                <a:latin typeface="Times New Roman" panose="02020603050405020304" pitchFamily="18" charset="0"/>
                <a:cs typeface="Times New Roman" panose="02020603050405020304" pitchFamily="18" charset="0"/>
              </a:rPr>
              <a:t>The common character search must be done on all text file and not line by line.</a:t>
            </a:r>
          </a:p>
          <a:p>
            <a:r>
              <a:rPr lang="en-US" dirty="0">
                <a:latin typeface="Times New Roman" panose="02020603050405020304" pitchFamily="18" charset="0"/>
                <a:cs typeface="Times New Roman" panose="02020603050405020304" pitchFamily="18" charset="0"/>
              </a:rPr>
              <a:t>Please ignore the \n characters. </a:t>
            </a:r>
          </a:p>
          <a:p>
            <a:r>
              <a:rPr lang="en-US" dirty="0">
                <a:latin typeface="Times New Roman" panose="02020603050405020304" pitchFamily="18" charset="0"/>
                <a:cs typeface="Times New Roman" panose="02020603050405020304" pitchFamily="18" charset="0"/>
              </a:rPr>
              <a:t>The text message file will be added to the project description as well.</a:t>
            </a:r>
          </a:p>
        </p:txBody>
      </p:sp>
      <p:sp>
        <p:nvSpPr>
          <p:cNvPr id="4" name="Slide Number Placeholder 3"/>
          <p:cNvSpPr>
            <a:spLocks noGrp="1"/>
          </p:cNvSpPr>
          <p:nvPr>
            <p:ph type="sldNum" sz="quarter" idx="12"/>
          </p:nvPr>
        </p:nvSpPr>
        <p:spPr/>
        <p:txBody>
          <a:bodyPr/>
          <a:lstStyle/>
          <a:p>
            <a:pPr>
              <a:defRPr/>
            </a:pPr>
            <a:fld id="{B917EE3A-621F-46CA-9721-49864360F28E}" type="slidenum">
              <a:rPr lang="ar-SA" smtClean="0"/>
              <a:pPr>
                <a:defRPr/>
              </a:pPr>
              <a:t>9</a:t>
            </a:fld>
            <a:endParaRPr lang="en-US"/>
          </a:p>
        </p:txBody>
      </p:sp>
    </p:spTree>
    <p:extLst>
      <p:ext uri="{BB962C8B-B14F-4D97-AF65-F5344CB8AC3E}">
        <p14:creationId xmlns:p14="http://schemas.microsoft.com/office/powerpoint/2010/main" val="82290918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33192</TotalTime>
  <Words>1156</Words>
  <Application>Microsoft Office PowerPoint</Application>
  <PresentationFormat>On-screen Show (4:3)</PresentationFormat>
  <Paragraphs>108</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Narrow</vt:lpstr>
      <vt:lpstr>Times New Roman</vt:lpstr>
      <vt:lpstr>Wingdings</vt:lpstr>
      <vt:lpstr>Default Design</vt:lpstr>
      <vt:lpstr>Custom Design</vt:lpstr>
      <vt:lpstr>Project </vt:lpstr>
      <vt:lpstr>Project</vt:lpstr>
      <vt:lpstr>Your text file</vt:lpstr>
      <vt:lpstr>Part1</vt:lpstr>
      <vt:lpstr>Part1 continue </vt:lpstr>
      <vt:lpstr>Part 1 notes</vt:lpstr>
      <vt:lpstr>Part 2</vt:lpstr>
      <vt:lpstr>Part 3</vt:lpstr>
      <vt:lpstr>Part 3 notes</vt:lpstr>
      <vt:lpstr>Part 4 </vt:lpstr>
      <vt:lpstr>Part 4 continue</vt:lpstr>
      <vt:lpstr>Conclusion</vt:lpstr>
      <vt:lpstr>Conclusion continue</vt:lpstr>
      <vt:lpstr>Thank you for your time</vt:lpstr>
    </vt:vector>
  </TitlesOfParts>
  <Company>epfl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Scala Experience  Safe Programming Can be Fun!</dc:title>
  <dc:creator>odersky</dc:creator>
  <cp:lastModifiedBy>Mohammed Joubat</cp:lastModifiedBy>
  <cp:revision>2156</cp:revision>
  <dcterms:created xsi:type="dcterms:W3CDTF">2007-03-25T12:09:30Z</dcterms:created>
  <dcterms:modified xsi:type="dcterms:W3CDTF">2022-05-10T20:33:04Z</dcterms:modified>
</cp:coreProperties>
</file>