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698"/>
    <a:srgbClr val="000000"/>
    <a:srgbClr val="FFD54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7" autoAdjust="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3AB5-08D6-443E-9225-7C7B510C96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34ADF-C3BC-4BD2-A2FA-96266DA2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 are not suitable for repetitive simulation/optimization and also real-time decision making and control management</a:t>
            </a:r>
          </a:p>
          <a:p>
            <a:pPr rtl="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These models bypass the computational intensity of HFHMs by learning the relationships between input parameters and output responses directly from precomputed simulations</a:t>
            </a:r>
            <a:endParaRPr lang="en-US" dirty="0"/>
          </a:p>
          <a:p>
            <a:r>
              <a:rPr lang="en-US" dirty="0"/>
              <a:t>SMs can be easily coupled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34ADF-C3BC-4BD2-A2FA-96266DA2F3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1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Nash-Sutcliffe efficiency (NSE)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is calculated by subtracting the ratio of the error variance of the modeled time-series from the variance of the observed time-series from 1.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34ADF-C3BC-4BD2-A2FA-96266DA2F3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5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Surcharge caused by storm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34ADF-C3BC-4BD2-A2FA-96266DA2F3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4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3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1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7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6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4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3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0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5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A50B3-C601-4B19-5B36-B35B1810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3705737"/>
            <a:ext cx="6638544" cy="1650381"/>
          </a:xfrm>
        </p:spPr>
        <p:txBody>
          <a:bodyPr/>
          <a:lstStyle/>
          <a:p>
            <a:r>
              <a:rPr lang="en-US" sz="3200" dirty="0">
                <a:latin typeface="Aptos Display" panose="020B0004020202020204"/>
              </a:rPr>
              <a:t>Mohammad Movahhed</a:t>
            </a:r>
          </a:p>
          <a:p>
            <a:r>
              <a:rPr lang="en-US" sz="3200" dirty="0">
                <a:latin typeface="Aptos Display" panose="020B0004020202020204"/>
              </a:rPr>
              <a:t>AI for Urban Water Networks</a:t>
            </a:r>
          </a:p>
          <a:p>
            <a:r>
              <a:rPr lang="en-US" sz="3200" dirty="0">
                <a:latin typeface="Aptos Display" panose="020B0004020202020204"/>
              </a:rPr>
              <a:t>Instructor: Dr. Fan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ED8583-73E6-D2FC-55C9-F36A5C37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937312"/>
            <a:ext cx="7171839" cy="2386584"/>
          </a:xfrm>
        </p:spPr>
        <p:txBody>
          <a:bodyPr/>
          <a:lstStyle/>
          <a:p>
            <a:r>
              <a:rPr lang="en-US" sz="2800" dirty="0">
                <a:latin typeface="Aptos Display" panose="020B0004020202020204"/>
              </a:rPr>
              <a:t>A preliminary review on:</a:t>
            </a:r>
            <a:br>
              <a:rPr lang="en-US" sz="3200" dirty="0">
                <a:latin typeface="Aptos Display" panose="020B0004020202020204"/>
              </a:rPr>
            </a:br>
            <a:r>
              <a:rPr lang="en-US" sz="3200" dirty="0">
                <a:latin typeface="Aptos Display" panose="020B0004020202020204"/>
              </a:rPr>
              <a:t>surrogate models for stormwater networks</a:t>
            </a:r>
          </a:p>
        </p:txBody>
      </p:sp>
    </p:spTree>
    <p:extLst>
      <p:ext uri="{BB962C8B-B14F-4D97-AF65-F5344CB8AC3E}">
        <p14:creationId xmlns:p14="http://schemas.microsoft.com/office/powerpoint/2010/main" val="417626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E38-01B6-4F51-AFAD-F0CE09C09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8" y="1775143"/>
            <a:ext cx="7134352" cy="2387600"/>
          </a:xfrm>
        </p:spPr>
        <p:txBody>
          <a:bodyPr/>
          <a:lstStyle/>
          <a:p>
            <a:r>
              <a:rPr lang="en-US" sz="3600" dirty="0">
                <a:latin typeface="Aptos Display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87628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CF4E-5467-CAD6-CBB2-B3CB4849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13" y="971775"/>
            <a:ext cx="6951472" cy="480131"/>
          </a:xfrm>
        </p:spPr>
        <p:txBody>
          <a:bodyPr/>
          <a:lstStyle/>
          <a:p>
            <a:r>
              <a:rPr lang="en-US" sz="2800" b="1" dirty="0">
                <a:latin typeface="Aptos Display" panose="020B0004020202020204"/>
              </a:rPr>
              <a:t>Why surrogate modeling?</a:t>
            </a:r>
          </a:p>
        </p:txBody>
      </p:sp>
      <p:sp>
        <p:nvSpPr>
          <p:cNvPr id="4" name="Google Shape;150;p4">
            <a:extLst>
              <a:ext uri="{FF2B5EF4-FFF2-40B4-BE49-F238E27FC236}">
                <a16:creationId xmlns:a16="http://schemas.microsoft.com/office/drawing/2014/main" id="{5CCC5468-9692-17FC-7C19-8078EDAC4C6C}"/>
              </a:ext>
            </a:extLst>
          </p:cNvPr>
          <p:cNvSpPr/>
          <p:nvPr/>
        </p:nvSpPr>
        <p:spPr>
          <a:xfrm>
            <a:off x="711479" y="3477952"/>
            <a:ext cx="5808864" cy="51119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ptos Display" panose="020B0004020202020204"/>
                <a:ea typeface="Calibri"/>
                <a:cs typeface="Calibri"/>
                <a:sym typeface="Calibri"/>
              </a:rPr>
              <a:t>Need for accurate flood realization</a:t>
            </a:r>
            <a:endParaRPr sz="2000" b="1" i="0" u="none" strike="noStrike" cap="none" dirty="0">
              <a:solidFill>
                <a:schemeClr val="lt1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44;p4">
            <a:extLst>
              <a:ext uri="{FF2B5EF4-FFF2-40B4-BE49-F238E27FC236}">
                <a16:creationId xmlns:a16="http://schemas.microsoft.com/office/drawing/2014/main" id="{1B54D650-2049-2893-90CD-D066379643F9}"/>
              </a:ext>
            </a:extLst>
          </p:cNvPr>
          <p:cNvSpPr/>
          <p:nvPr/>
        </p:nvSpPr>
        <p:spPr>
          <a:xfrm>
            <a:off x="711479" y="2565955"/>
            <a:ext cx="5808864" cy="51119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ptos Display" panose="020B0004020202020204"/>
                <a:ea typeface="Calibri"/>
                <a:cs typeface="Calibri"/>
                <a:sym typeface="Calibri"/>
              </a:rPr>
              <a:t>Resilient infrastru</a:t>
            </a:r>
            <a:r>
              <a:rPr lang="en-US" sz="2000" b="1" dirty="0">
                <a:solidFill>
                  <a:schemeClr val="lt1"/>
                </a:solidFill>
                <a:latin typeface="Aptos Display" panose="020B0004020202020204"/>
                <a:ea typeface="Calibri"/>
                <a:cs typeface="Calibri"/>
                <a:sym typeface="Calibri"/>
              </a:rPr>
              <a:t>cture</a:t>
            </a:r>
            <a:endParaRPr sz="2000" b="1" i="0" u="none" strike="noStrike" cap="none" dirty="0">
              <a:solidFill>
                <a:schemeClr val="lt1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33F8C4-1140-711C-4C94-352489F4FDC0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3615911" y="3077145"/>
            <a:ext cx="0" cy="400807"/>
          </a:xfrm>
          <a:prstGeom prst="straightConnector1">
            <a:avLst/>
          </a:prstGeom>
          <a:ln w="57150">
            <a:solidFill>
              <a:srgbClr val="30569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Google Shape;150;p4">
            <a:extLst>
              <a:ext uri="{FF2B5EF4-FFF2-40B4-BE49-F238E27FC236}">
                <a16:creationId xmlns:a16="http://schemas.microsoft.com/office/drawing/2014/main" id="{B5668808-21C5-30A8-8CFA-EBDB52F71E61}"/>
              </a:ext>
            </a:extLst>
          </p:cNvPr>
          <p:cNvSpPr/>
          <p:nvPr/>
        </p:nvSpPr>
        <p:spPr>
          <a:xfrm>
            <a:off x="711479" y="4389950"/>
            <a:ext cx="5808864" cy="487317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ptos Display" panose="020B0004020202020204"/>
                <a:ea typeface="Calibri"/>
                <a:cs typeface="Calibri"/>
                <a:sym typeface="Calibri"/>
              </a:rPr>
              <a:t>Role of stormwater drainage network</a:t>
            </a:r>
            <a:endParaRPr sz="2000" b="1" i="0" u="none" strike="noStrike" cap="none" dirty="0">
              <a:solidFill>
                <a:schemeClr val="lt1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4;p4">
            <a:extLst>
              <a:ext uri="{FF2B5EF4-FFF2-40B4-BE49-F238E27FC236}">
                <a16:creationId xmlns:a16="http://schemas.microsoft.com/office/drawing/2014/main" id="{193C249D-CADF-8C6D-1650-9D7FFF763B49}"/>
              </a:ext>
            </a:extLst>
          </p:cNvPr>
          <p:cNvSpPr/>
          <p:nvPr/>
        </p:nvSpPr>
        <p:spPr>
          <a:xfrm>
            <a:off x="711479" y="1603912"/>
            <a:ext cx="5808864" cy="51119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ptos Display" panose="020B0004020202020204"/>
                <a:ea typeface="Calibri"/>
                <a:cs typeface="Calibri"/>
                <a:sym typeface="Calibri"/>
              </a:rPr>
              <a:t>Climate change</a:t>
            </a:r>
            <a:endParaRPr sz="2000" b="1" i="0" u="none" strike="noStrike" cap="none" dirty="0">
              <a:solidFill>
                <a:schemeClr val="lt1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C9B9F6-49DA-7D36-905E-37CF6CF88B60}"/>
              </a:ext>
            </a:extLst>
          </p:cNvPr>
          <p:cNvSpPr/>
          <p:nvPr/>
        </p:nvSpPr>
        <p:spPr>
          <a:xfrm>
            <a:off x="7330214" y="4061728"/>
            <a:ext cx="4563379" cy="26498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Display" panose="020B0004020202020204"/>
            </a:endParaRPr>
          </a:p>
        </p:txBody>
      </p:sp>
      <p:sp>
        <p:nvSpPr>
          <p:cNvPr id="24" name="Google Shape;157;p4">
            <a:extLst>
              <a:ext uri="{FF2B5EF4-FFF2-40B4-BE49-F238E27FC236}">
                <a16:creationId xmlns:a16="http://schemas.microsoft.com/office/drawing/2014/main" id="{E9E07934-28D3-19B6-201B-D806B1B89493}"/>
              </a:ext>
            </a:extLst>
          </p:cNvPr>
          <p:cNvSpPr/>
          <p:nvPr/>
        </p:nvSpPr>
        <p:spPr>
          <a:xfrm>
            <a:off x="1880644" y="5302160"/>
            <a:ext cx="3470536" cy="730899"/>
          </a:xfrm>
          <a:prstGeom prst="wave">
            <a:avLst>
              <a:gd name="adj1" fmla="val 12500"/>
              <a:gd name="adj2" fmla="val 0"/>
            </a:avLst>
          </a:prstGeom>
          <a:solidFill>
            <a:srgbClr val="2E75B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58;p4">
            <a:extLst>
              <a:ext uri="{FF2B5EF4-FFF2-40B4-BE49-F238E27FC236}">
                <a16:creationId xmlns:a16="http://schemas.microsoft.com/office/drawing/2014/main" id="{5D8FE0A6-BE8D-7252-6896-463704C8689A}"/>
              </a:ext>
            </a:extLst>
          </p:cNvPr>
          <p:cNvSpPr/>
          <p:nvPr/>
        </p:nvSpPr>
        <p:spPr>
          <a:xfrm>
            <a:off x="1880644" y="5439943"/>
            <a:ext cx="3470536" cy="730899"/>
          </a:xfrm>
          <a:prstGeom prst="wave">
            <a:avLst>
              <a:gd name="adj1" fmla="val 12500"/>
              <a:gd name="adj2" fmla="val 0"/>
            </a:avLst>
          </a:prstGeom>
          <a:solidFill>
            <a:srgbClr val="9CC2E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59;p4">
            <a:extLst>
              <a:ext uri="{FF2B5EF4-FFF2-40B4-BE49-F238E27FC236}">
                <a16:creationId xmlns:a16="http://schemas.microsoft.com/office/drawing/2014/main" id="{3D453A9E-7F91-30EB-CB37-E9764117F813}"/>
              </a:ext>
            </a:extLst>
          </p:cNvPr>
          <p:cNvSpPr/>
          <p:nvPr/>
        </p:nvSpPr>
        <p:spPr>
          <a:xfrm>
            <a:off x="1880643" y="5559547"/>
            <a:ext cx="3470536" cy="956952"/>
          </a:xfrm>
          <a:prstGeom prst="wave">
            <a:avLst>
              <a:gd name="adj1" fmla="val 12500"/>
              <a:gd name="adj2" fmla="val 0"/>
            </a:avLst>
          </a:prstGeom>
          <a:solidFill>
            <a:srgbClr val="DDEAF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ptos Display" panose="020B0004020202020204"/>
                <a:ea typeface="Calibri"/>
                <a:cs typeface="Calibri"/>
                <a:sym typeface="Calibri"/>
              </a:rPr>
              <a:t>Physics-based models</a:t>
            </a:r>
            <a:endParaRPr sz="2000" b="1" i="0" u="none" strike="noStrike" cap="none" dirty="0">
              <a:solidFill>
                <a:srgbClr val="000000"/>
              </a:solidFill>
              <a:latin typeface="Aptos Display" panose="020B0004020202020204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385;p18">
            <a:extLst>
              <a:ext uri="{FF2B5EF4-FFF2-40B4-BE49-F238E27FC236}">
                <a16:creationId xmlns:a16="http://schemas.microsoft.com/office/drawing/2014/main" id="{A9F505DE-F584-0969-EAF0-39242A74EFCF}"/>
              </a:ext>
            </a:extLst>
          </p:cNvPr>
          <p:cNvGrpSpPr/>
          <p:nvPr/>
        </p:nvGrpSpPr>
        <p:grpSpPr>
          <a:xfrm>
            <a:off x="6832491" y="3849516"/>
            <a:ext cx="5606213" cy="3755922"/>
            <a:chOff x="868616" y="2054941"/>
            <a:chExt cx="8618876" cy="3755922"/>
          </a:xfrm>
        </p:grpSpPr>
        <p:sp>
          <p:nvSpPr>
            <p:cNvPr id="28" name="Google Shape;387;p18">
              <a:extLst>
                <a:ext uri="{FF2B5EF4-FFF2-40B4-BE49-F238E27FC236}">
                  <a16:creationId xmlns:a16="http://schemas.microsoft.com/office/drawing/2014/main" id="{AB8CC635-49F1-C4DB-BEE6-7F133D8EDA59}"/>
                </a:ext>
              </a:extLst>
            </p:cNvPr>
            <p:cNvSpPr/>
            <p:nvPr/>
          </p:nvSpPr>
          <p:spPr>
            <a:xfrm>
              <a:off x="1641004" y="2054941"/>
              <a:ext cx="3207151" cy="1577487"/>
            </a:xfrm>
            <a:custGeom>
              <a:avLst/>
              <a:gdLst/>
              <a:ahLst/>
              <a:cxnLst/>
              <a:rect l="l" t="t" r="r" b="b"/>
              <a:pathLst>
                <a:path w="3207151" h="1577487" extrusionOk="0">
                  <a:moveTo>
                    <a:pt x="0" y="0"/>
                  </a:moveTo>
                  <a:lnTo>
                    <a:pt x="3207151" y="0"/>
                  </a:lnTo>
                  <a:lnTo>
                    <a:pt x="3207151" y="1577487"/>
                  </a:lnTo>
                  <a:lnTo>
                    <a:pt x="0" y="15774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391150" tIns="391150" rIns="391150" bIns="39115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Calibri"/>
                <a:buNone/>
                <a:tabLst/>
                <a:defRPr/>
              </a:pPr>
              <a:endParaRPr kumimoji="0" sz="5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0B0004020202020204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88;p18">
              <a:extLst>
                <a:ext uri="{FF2B5EF4-FFF2-40B4-BE49-F238E27FC236}">
                  <a16:creationId xmlns:a16="http://schemas.microsoft.com/office/drawing/2014/main" id="{11E70C15-B89B-36FA-FDBA-F9B216720652}"/>
                </a:ext>
              </a:extLst>
            </p:cNvPr>
            <p:cNvSpPr/>
            <p:nvPr/>
          </p:nvSpPr>
          <p:spPr>
            <a:xfrm>
              <a:off x="2114906" y="3694333"/>
              <a:ext cx="1202011" cy="74695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2E75B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0B0004020202020204"/>
                <a:cs typeface="Arial"/>
                <a:sym typeface="Arial"/>
              </a:endParaRPr>
            </a:p>
          </p:txBody>
        </p:sp>
        <p:sp>
          <p:nvSpPr>
            <p:cNvPr id="30" name="Google Shape;389;p18">
              <a:extLst>
                <a:ext uri="{FF2B5EF4-FFF2-40B4-BE49-F238E27FC236}">
                  <a16:creationId xmlns:a16="http://schemas.microsoft.com/office/drawing/2014/main" id="{62F6C1AF-C3A1-1DAB-F7E9-FD6C84ECAD40}"/>
                </a:ext>
              </a:extLst>
            </p:cNvPr>
            <p:cNvSpPr/>
            <p:nvPr/>
          </p:nvSpPr>
          <p:spPr>
            <a:xfrm>
              <a:off x="5449496" y="4233376"/>
              <a:ext cx="3207151" cy="1577487"/>
            </a:xfrm>
            <a:custGeom>
              <a:avLst/>
              <a:gdLst/>
              <a:ahLst/>
              <a:cxnLst/>
              <a:rect l="l" t="t" r="r" b="b"/>
              <a:pathLst>
                <a:path w="3207151" h="1577487" extrusionOk="0">
                  <a:moveTo>
                    <a:pt x="0" y="0"/>
                  </a:moveTo>
                  <a:lnTo>
                    <a:pt x="3207151" y="0"/>
                  </a:lnTo>
                  <a:lnTo>
                    <a:pt x="3207151" y="1577487"/>
                  </a:lnTo>
                  <a:lnTo>
                    <a:pt x="0" y="157748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391150" tIns="391150" rIns="391150" bIns="39115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Calibri"/>
                <a:buNone/>
                <a:tabLst/>
                <a:defRPr/>
              </a:pPr>
              <a:endParaRPr kumimoji="0" sz="5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0B0004020202020204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86;p18">
              <a:extLst>
                <a:ext uri="{FF2B5EF4-FFF2-40B4-BE49-F238E27FC236}">
                  <a16:creationId xmlns:a16="http://schemas.microsoft.com/office/drawing/2014/main" id="{996AC5FA-246C-AC45-F71D-716C3C6ECE7E}"/>
                </a:ext>
              </a:extLst>
            </p:cNvPr>
            <p:cNvSpPr/>
            <p:nvPr/>
          </p:nvSpPr>
          <p:spPr>
            <a:xfrm rot="300000">
              <a:off x="868616" y="2575160"/>
              <a:ext cx="8618876" cy="2023624"/>
            </a:xfrm>
            <a:prstGeom prst="mathMinus">
              <a:avLst>
                <a:gd name="adj1" fmla="val 23520"/>
              </a:avLst>
            </a:prstGeom>
            <a:solidFill>
              <a:srgbClr val="BBD6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 Display" panose="020B0004020202020204"/>
                  <a:ea typeface="Calibri"/>
                  <a:cs typeface="Calibri"/>
                  <a:sym typeface="Calibri"/>
                </a:rPr>
                <a:t>Saint-</a:t>
              </a:r>
              <a:r>
                <a:rPr kumimoji="0" lang="en-US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 Display" panose="020B0004020202020204"/>
                  <a:ea typeface="Calibri"/>
                  <a:cs typeface="Calibri"/>
                  <a:sym typeface="Calibri"/>
                </a:rPr>
                <a:t>Venant</a:t>
              </a: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ptos Display" panose="020B0004020202020204"/>
                  <a:ea typeface="Calibri"/>
                  <a:cs typeface="Calibri"/>
                  <a:sym typeface="Calibri"/>
                </a:rPr>
                <a:t> Equation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0B0004020202020204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93;p18">
            <a:extLst>
              <a:ext uri="{FF2B5EF4-FFF2-40B4-BE49-F238E27FC236}">
                <a16:creationId xmlns:a16="http://schemas.microsoft.com/office/drawing/2014/main" id="{ED1DA886-09D9-8B36-CD10-F2E08AF2CF23}"/>
              </a:ext>
            </a:extLst>
          </p:cNvPr>
          <p:cNvSpPr txBox="1"/>
          <p:nvPr/>
        </p:nvSpPr>
        <p:spPr>
          <a:xfrm>
            <a:off x="9924951" y="4110670"/>
            <a:ext cx="184911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0B0004020202020204"/>
                <a:ea typeface="Times New Roman"/>
                <a:cs typeface="Times New Roman"/>
                <a:sym typeface="Times New Roman"/>
              </a:rPr>
              <a:t>Efficiency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 Display" panose="020B0004020202020204"/>
              <a:cs typeface="Arial"/>
              <a:sym typeface="Arial"/>
            </a:endParaRPr>
          </a:p>
        </p:txBody>
      </p:sp>
      <p:sp>
        <p:nvSpPr>
          <p:cNvPr id="33" name="Google Shape;394;p18">
            <a:extLst>
              <a:ext uri="{FF2B5EF4-FFF2-40B4-BE49-F238E27FC236}">
                <a16:creationId xmlns:a16="http://schemas.microsoft.com/office/drawing/2014/main" id="{F22CB422-5359-8D6C-69B5-8296D32D5E0B}"/>
              </a:ext>
            </a:extLst>
          </p:cNvPr>
          <p:cNvSpPr txBox="1"/>
          <p:nvPr/>
        </p:nvSpPr>
        <p:spPr>
          <a:xfrm>
            <a:off x="7302912" y="6215108"/>
            <a:ext cx="14623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0B0004020202020204"/>
                <a:ea typeface="Times New Roman"/>
                <a:cs typeface="Times New Roman"/>
                <a:sym typeface="Times New Roman"/>
              </a:rPr>
              <a:t>Accuracy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 Display" panose="020B0004020202020204"/>
              <a:cs typeface="Arial"/>
              <a:sym typeface="Arial"/>
            </a:endParaRPr>
          </a:p>
        </p:txBody>
      </p:sp>
      <p:sp>
        <p:nvSpPr>
          <p:cNvPr id="34" name="Google Shape;390;p18">
            <a:extLst>
              <a:ext uri="{FF2B5EF4-FFF2-40B4-BE49-F238E27FC236}">
                <a16:creationId xmlns:a16="http://schemas.microsoft.com/office/drawing/2014/main" id="{C3DC57A5-677A-8890-1215-904702081465}"/>
              </a:ext>
            </a:extLst>
          </p:cNvPr>
          <p:cNvSpPr/>
          <p:nvPr/>
        </p:nvSpPr>
        <p:spPr>
          <a:xfrm rot="10800000">
            <a:off x="10485989" y="4476825"/>
            <a:ext cx="717229" cy="733021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2E75B5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ptos Display" panose="020B0004020202020204"/>
              <a:cs typeface="Arial"/>
              <a:sym typeface="Arial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89901E-B3CE-F34E-E64D-A1DD73DB1CB6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3615911" y="2115102"/>
            <a:ext cx="0" cy="450853"/>
          </a:xfrm>
          <a:prstGeom prst="straightConnector1">
            <a:avLst/>
          </a:prstGeom>
          <a:ln w="57150">
            <a:solidFill>
              <a:srgbClr val="3056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FF5A23-EAD5-ED14-A8EE-9C74A04F546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615911" y="3989142"/>
            <a:ext cx="0" cy="400808"/>
          </a:xfrm>
          <a:prstGeom prst="straightConnector1">
            <a:avLst/>
          </a:prstGeom>
          <a:ln w="57150">
            <a:solidFill>
              <a:srgbClr val="3056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236365-E263-CA79-CF2E-F20DC4824CA5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>
            <a:off x="3615911" y="4877267"/>
            <a:ext cx="1" cy="516255"/>
          </a:xfrm>
          <a:prstGeom prst="straightConnector1">
            <a:avLst/>
          </a:prstGeom>
          <a:ln w="57150">
            <a:solidFill>
              <a:srgbClr val="3056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D362B2-FC01-4EC5-24CB-A5E5DDE34444}"/>
              </a:ext>
            </a:extLst>
          </p:cNvPr>
          <p:cNvCxnSpPr>
            <a:stCxn id="26" idx="3"/>
          </p:cNvCxnSpPr>
          <p:nvPr/>
        </p:nvCxnSpPr>
        <p:spPr>
          <a:xfrm flipV="1">
            <a:off x="5351179" y="5164377"/>
            <a:ext cx="1990111" cy="873646"/>
          </a:xfrm>
          <a:prstGeom prst="bentConnector3">
            <a:avLst/>
          </a:prstGeom>
          <a:ln w="57150">
            <a:solidFill>
              <a:srgbClr val="3056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Diagonal Corners Snipped 62">
            <a:extLst>
              <a:ext uri="{FF2B5EF4-FFF2-40B4-BE49-F238E27FC236}">
                <a16:creationId xmlns:a16="http://schemas.microsoft.com/office/drawing/2014/main" id="{D90F5C74-0899-AD8D-9254-FAEE4C7D716C}"/>
              </a:ext>
            </a:extLst>
          </p:cNvPr>
          <p:cNvSpPr/>
          <p:nvPr/>
        </p:nvSpPr>
        <p:spPr>
          <a:xfrm>
            <a:off x="8034077" y="1992898"/>
            <a:ext cx="3142080" cy="1215229"/>
          </a:xfrm>
          <a:prstGeom prst="snip2DiagRect">
            <a:avLst>
              <a:gd name="adj1" fmla="val 0"/>
              <a:gd name="adj2" fmla="val 32235"/>
            </a:avLst>
          </a:prstGeom>
          <a:solidFill>
            <a:srgbClr val="FFD54F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ptos Display" panose="020B0004020202020204"/>
              </a:rPr>
              <a:t>Surrogate modeling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510F1A-DB63-430D-A8BD-987F9A15D51D}"/>
              </a:ext>
            </a:extLst>
          </p:cNvPr>
          <p:cNvCxnSpPr>
            <a:cxnSpLocks/>
            <a:stCxn id="23" idx="0"/>
            <a:endCxn id="63" idx="1"/>
          </p:cNvCxnSpPr>
          <p:nvPr/>
        </p:nvCxnSpPr>
        <p:spPr>
          <a:xfrm flipH="1" flipV="1">
            <a:off x="9605117" y="3208127"/>
            <a:ext cx="6787" cy="853601"/>
          </a:xfrm>
          <a:prstGeom prst="straightConnector1">
            <a:avLst/>
          </a:prstGeom>
          <a:ln w="57150">
            <a:solidFill>
              <a:srgbClr val="3056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8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/>
      <p:bldP spid="33" grpId="0"/>
      <p:bldP spid="34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EE154A-01D1-4BF0-A1EF-9CDB02E01C29}"/>
              </a:ext>
            </a:extLst>
          </p:cNvPr>
          <p:cNvSpPr txBox="1">
            <a:spLocks/>
          </p:cNvSpPr>
          <p:nvPr/>
        </p:nvSpPr>
        <p:spPr>
          <a:xfrm>
            <a:off x="248112" y="971775"/>
            <a:ext cx="11078255" cy="4801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ptos Display" panose="020B0004020202020204"/>
              </a:rPr>
              <a:t>Conventional neural networks as surrogate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5ED39-2B53-48F2-B9B6-036BA774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2" y="1667636"/>
            <a:ext cx="6152383" cy="499682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F398A4-8F9C-49BF-91BB-AD66C53A5447}"/>
              </a:ext>
            </a:extLst>
          </p:cNvPr>
          <p:cNvSpPr/>
          <p:nvPr/>
        </p:nvSpPr>
        <p:spPr>
          <a:xfrm>
            <a:off x="518160" y="1701165"/>
            <a:ext cx="2245360" cy="351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Display" panose="020B00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AF811-E1C6-4946-9556-498F6DA185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639"/>
          <a:stretch/>
        </p:blipFill>
        <p:spPr>
          <a:xfrm>
            <a:off x="7151702" y="4711119"/>
            <a:ext cx="4792186" cy="193810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60C3F-E8B5-4555-A61D-23F07991AC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822"/>
          <a:stretch/>
        </p:blipFill>
        <p:spPr>
          <a:xfrm>
            <a:off x="7462697" y="3038693"/>
            <a:ext cx="3863669" cy="147828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D634F-3483-4170-9C14-416F249BD3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858" r="39096" b="46522"/>
          <a:stretch/>
        </p:blipFill>
        <p:spPr>
          <a:xfrm>
            <a:off x="9140189" y="1481453"/>
            <a:ext cx="697231" cy="1080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25850E-C9E7-4A26-84EE-84484FEE5985}"/>
              </a:ext>
            </a:extLst>
          </p:cNvPr>
          <p:cNvSpPr txBox="1"/>
          <p:nvPr/>
        </p:nvSpPr>
        <p:spPr>
          <a:xfrm>
            <a:off x="7863839" y="2561788"/>
            <a:ext cx="3136835" cy="461665"/>
          </a:xfrm>
          <a:prstGeom prst="rect">
            <a:avLst/>
          </a:prstGeom>
          <a:solidFill>
            <a:srgbClr val="FFD54F"/>
          </a:solidFill>
          <a:ln>
            <a:solidFill>
              <a:srgbClr val="30569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05698"/>
                </a:solidFill>
                <a:latin typeface="Aptos Display" panose="020B0004020202020204"/>
              </a:rPr>
              <a:t>Neural Network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9D5E575-5ADD-4CA9-9348-2391BCB45744}"/>
              </a:ext>
            </a:extLst>
          </p:cNvPr>
          <p:cNvSpPr/>
          <p:nvPr/>
        </p:nvSpPr>
        <p:spPr>
          <a:xfrm>
            <a:off x="6431280" y="5547360"/>
            <a:ext cx="682322" cy="58928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Display" panose="020B0004020202020204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FB60AC-146E-42D0-9CD8-31D1B77EFB92}"/>
              </a:ext>
            </a:extLst>
          </p:cNvPr>
          <p:cNvCxnSpPr>
            <a:cxnSpLocks/>
          </p:cNvCxnSpPr>
          <p:nvPr/>
        </p:nvCxnSpPr>
        <p:spPr>
          <a:xfrm flipH="1">
            <a:off x="7151702" y="4516973"/>
            <a:ext cx="310996" cy="194146"/>
          </a:xfrm>
          <a:prstGeom prst="line">
            <a:avLst/>
          </a:prstGeom>
          <a:ln w="12700">
            <a:solidFill>
              <a:srgbClr val="3056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01A74A-6001-4EDD-8CB4-EB9F2F067C24}"/>
              </a:ext>
            </a:extLst>
          </p:cNvPr>
          <p:cNvCxnSpPr>
            <a:cxnSpLocks/>
          </p:cNvCxnSpPr>
          <p:nvPr/>
        </p:nvCxnSpPr>
        <p:spPr>
          <a:xfrm>
            <a:off x="11326366" y="4516973"/>
            <a:ext cx="617522" cy="194146"/>
          </a:xfrm>
          <a:prstGeom prst="line">
            <a:avLst/>
          </a:prstGeom>
          <a:ln w="12700">
            <a:solidFill>
              <a:srgbClr val="3056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02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CA30E-28D7-CF6F-FCE1-F8E89776C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ECDA-F638-710D-8F90-0E63669A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12" y="971775"/>
            <a:ext cx="11078255" cy="480131"/>
          </a:xfrm>
        </p:spPr>
        <p:txBody>
          <a:bodyPr/>
          <a:lstStyle/>
          <a:p>
            <a:r>
              <a:rPr lang="en-US" sz="2800" b="1" dirty="0">
                <a:latin typeface="Aptos Display" panose="020B0004020202020204"/>
              </a:rPr>
              <a:t>Machine learning-based surrogate models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D0453B1-422A-83EE-2D26-A5A2C4541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966656"/>
              </p:ext>
            </p:extLst>
          </p:nvPr>
        </p:nvGraphicFramePr>
        <p:xfrm>
          <a:off x="321807" y="1543729"/>
          <a:ext cx="11200720" cy="461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993">
                  <a:extLst>
                    <a:ext uri="{9D8B030D-6E8A-4147-A177-3AD203B41FA5}">
                      <a16:colId xmlns:a16="http://schemas.microsoft.com/office/drawing/2014/main" val="928177329"/>
                    </a:ext>
                  </a:extLst>
                </a:gridCol>
                <a:gridCol w="2631440">
                  <a:extLst>
                    <a:ext uri="{9D8B030D-6E8A-4147-A177-3AD203B41FA5}">
                      <a16:colId xmlns:a16="http://schemas.microsoft.com/office/drawing/2014/main" val="335402188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066112405"/>
                    </a:ext>
                  </a:extLst>
                </a:gridCol>
                <a:gridCol w="2083887">
                  <a:extLst>
                    <a:ext uri="{9D8B030D-6E8A-4147-A177-3AD203B41FA5}">
                      <a16:colId xmlns:a16="http://schemas.microsoft.com/office/drawing/2014/main" val="3633029409"/>
                    </a:ext>
                  </a:extLst>
                </a:gridCol>
              </a:tblGrid>
              <a:tr h="9221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Aptos Display" panose="020B0004020202020204"/>
                        </a:rPr>
                        <a:t>Surrogate model</a:t>
                      </a:r>
                    </a:p>
                  </a:txBody>
                  <a:tcPr anchor="ctr">
                    <a:solidFill>
                      <a:srgbClr val="305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Aptos Display" panose="020B0004020202020204"/>
                        </a:rPr>
                        <a:t>Computational savings</a:t>
                      </a:r>
                    </a:p>
                  </a:txBody>
                  <a:tcPr anchor="ctr">
                    <a:solidFill>
                      <a:srgbClr val="305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Aptos Display" panose="020B0004020202020204"/>
                        </a:rPr>
                        <a:t>Accuracy</a:t>
                      </a:r>
                    </a:p>
                  </a:txBody>
                  <a:tcPr anchor="ctr">
                    <a:solidFill>
                      <a:srgbClr val="305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latin typeface="Aptos Display" panose="020B0004020202020204"/>
                        </a:rPr>
                        <a:t>Reference</a:t>
                      </a:r>
                    </a:p>
                  </a:txBody>
                  <a:tcPr anchor="ctr">
                    <a:solidFill>
                      <a:srgbClr val="3056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613069"/>
                  </a:ext>
                </a:extLst>
              </a:tr>
              <a:tr h="9221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Aptos Display" panose="020B0004020202020204"/>
                        </a:rPr>
                        <a:t>MLP with 8 hidden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99.6%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Mean relative errors between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2% and 62%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Kim and Han, 2020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964230"/>
                  </a:ext>
                </a:extLst>
              </a:tr>
              <a:tr h="9221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Aptos Display" panose="020B0004020202020204"/>
                        </a:rPr>
                        <a:t>Ensemble of 100 MLPs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80%–90%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Nash-Sutcliffe efficiency (NSE)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0.66&lt;NSE&lt;0.92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Zhang et al., 2019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16405"/>
                  </a:ext>
                </a:extLst>
              </a:tr>
              <a:tr h="9221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Aptos Display" panose="020B0004020202020204"/>
                        </a:rPr>
                        <a:t>Radial basis 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Not reported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0.273 Sum Squared Error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She and You, 2019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362407"/>
                  </a:ext>
                </a:extLst>
              </a:tr>
              <a:tr h="92211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Aptos Display" panose="020B0004020202020204"/>
                        </a:rPr>
                        <a:t>Recurrent 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Not reported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NSE (&gt;0.97),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NRMSE(&lt;0.26)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rgbClr val="000000"/>
                          </a:solidFill>
                          <a:latin typeface="Aptos Display" panose="020B0004020202020204"/>
                          <a:ea typeface="+mn-ea"/>
                          <a:cs typeface="+mn-cs"/>
                        </a:rPr>
                        <a:t>Chiang et al., 2010</a:t>
                      </a:r>
                      <a:endParaRPr lang="en-US" dirty="0">
                        <a:solidFill>
                          <a:srgbClr val="000000"/>
                        </a:solidFill>
                        <a:latin typeface="Aptos Display" panose="020B00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44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E694A8-6919-B22F-D6AF-61643274977C}"/>
              </a:ext>
            </a:extLst>
          </p:cNvPr>
          <p:cNvSpPr txBox="1">
            <a:spLocks/>
          </p:cNvSpPr>
          <p:nvPr/>
        </p:nvSpPr>
        <p:spPr>
          <a:xfrm>
            <a:off x="248112" y="971775"/>
            <a:ext cx="11078255" cy="4801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ptos Display" panose="020B0004020202020204"/>
              </a:rPr>
              <a:t>Graph Neural Networks (emerging alternative)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66986-9DD6-4668-A976-3EF432C30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2" y="1843941"/>
            <a:ext cx="4977094" cy="404228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5B71EB7-5AFE-438A-8FE9-E92D7699847C}"/>
              </a:ext>
            </a:extLst>
          </p:cNvPr>
          <p:cNvSpPr/>
          <p:nvPr/>
        </p:nvSpPr>
        <p:spPr>
          <a:xfrm>
            <a:off x="5319442" y="4810661"/>
            <a:ext cx="1172798" cy="58928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Display" panose="020B000402020202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02E4D-AB1C-4426-8E2C-D52826B8398D}"/>
              </a:ext>
            </a:extLst>
          </p:cNvPr>
          <p:cNvSpPr/>
          <p:nvPr/>
        </p:nvSpPr>
        <p:spPr>
          <a:xfrm>
            <a:off x="390525" y="1885852"/>
            <a:ext cx="1773555" cy="196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Display" panose="020B00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463EE-3075-4F30-806B-12544ED53D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5" r="1612" b="5373"/>
          <a:stretch/>
        </p:blipFill>
        <p:spPr>
          <a:xfrm>
            <a:off x="6632020" y="3740299"/>
            <a:ext cx="5191763" cy="2984464"/>
          </a:xfrm>
          <a:prstGeom prst="rect">
            <a:avLst/>
          </a:prstGeom>
          <a:ln>
            <a:solidFill>
              <a:srgbClr val="305698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C76FEF-7F80-4848-B562-B9E167A0E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120" y="1021141"/>
            <a:ext cx="2482155" cy="23134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D9AF41-DE33-4E9C-9955-068E95AAA61A}"/>
              </a:ext>
            </a:extLst>
          </p:cNvPr>
          <p:cNvSpPr/>
          <p:nvPr/>
        </p:nvSpPr>
        <p:spPr>
          <a:xfrm>
            <a:off x="248112" y="2142484"/>
            <a:ext cx="62441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0000"/>
                </a:solidFill>
                <a:latin typeface="Aptos Display" panose="020B0004020202020204"/>
              </a:rPr>
              <a:t>GNN advantages: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Fully-connected NNs have redundant neural connections.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GNNs can naturally capture and propagate information across nodes connected via edges.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GNNs can infer missing data using neighboring node embeddings</a:t>
            </a: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Aptos Display" panose="020B0004020202020204"/>
              </a:rPr>
              <a:t>In stormwater networks: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Drainage flow routing follows the topological structure from upstream to downstream, and hydraulic state transitions are highly related to neighbors in the drainage network.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D3FDBE6-1E9D-4418-94B3-D8CD765135FE}"/>
              </a:ext>
            </a:extLst>
          </p:cNvPr>
          <p:cNvSpPr/>
          <p:nvPr/>
        </p:nvSpPr>
        <p:spPr>
          <a:xfrm rot="16200000">
            <a:off x="9702597" y="3092998"/>
            <a:ext cx="610995" cy="58928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tos Display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7107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8CD3CA-269B-4E38-84AB-4CBA2FB7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36" y="1445675"/>
            <a:ext cx="8290005" cy="54123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7AF5E9-2805-4AE9-8716-8C9FD2AB5B2A}"/>
              </a:ext>
            </a:extLst>
          </p:cNvPr>
          <p:cNvSpPr txBox="1">
            <a:spLocks/>
          </p:cNvSpPr>
          <p:nvPr/>
        </p:nvSpPr>
        <p:spPr>
          <a:xfrm>
            <a:off x="248112" y="971775"/>
            <a:ext cx="11078255" cy="4801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ptos Display" panose="020B0004020202020204"/>
              </a:rPr>
              <a:t>GNN-based surrogate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A8F53-7007-462D-9F12-CFBEB2DF7A2C}"/>
              </a:ext>
            </a:extLst>
          </p:cNvPr>
          <p:cNvSpPr/>
          <p:nvPr/>
        </p:nvSpPr>
        <p:spPr>
          <a:xfrm>
            <a:off x="7400752" y="6366295"/>
            <a:ext cx="2234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Garzón et al. (2024)</a:t>
            </a:r>
          </a:p>
        </p:txBody>
      </p:sp>
    </p:spTree>
    <p:extLst>
      <p:ext uri="{BB962C8B-B14F-4D97-AF65-F5344CB8AC3E}">
        <p14:creationId xmlns:p14="http://schemas.microsoft.com/office/powerpoint/2010/main" val="363839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D9F907-CAF7-4AD3-B8FF-765B8562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" y="1451906"/>
            <a:ext cx="10480915" cy="51826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C7AF5E9-2805-4AE9-8716-8C9FD2AB5B2A}"/>
              </a:ext>
            </a:extLst>
          </p:cNvPr>
          <p:cNvSpPr txBox="1">
            <a:spLocks/>
          </p:cNvSpPr>
          <p:nvPr/>
        </p:nvSpPr>
        <p:spPr>
          <a:xfrm>
            <a:off x="248112" y="971775"/>
            <a:ext cx="12787168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ptos Display" panose="020B0004020202020204"/>
              </a:rPr>
              <a:t>Spatio-temporal GNN-based surrogate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FA8F53-7007-462D-9F12-CFBEB2DF7A2C}"/>
              </a:ext>
            </a:extLst>
          </p:cNvPr>
          <p:cNvSpPr/>
          <p:nvPr/>
        </p:nvSpPr>
        <p:spPr>
          <a:xfrm>
            <a:off x="9249872" y="6434515"/>
            <a:ext cx="2127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Zhang et al. (2024)</a:t>
            </a:r>
          </a:p>
        </p:txBody>
      </p:sp>
    </p:spTree>
    <p:extLst>
      <p:ext uri="{BB962C8B-B14F-4D97-AF65-F5344CB8AC3E}">
        <p14:creationId xmlns:p14="http://schemas.microsoft.com/office/powerpoint/2010/main" val="26097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B22D62-ACE1-40AE-8C08-F1302A68A214}"/>
              </a:ext>
            </a:extLst>
          </p:cNvPr>
          <p:cNvSpPr txBox="1">
            <a:spLocks/>
          </p:cNvSpPr>
          <p:nvPr/>
        </p:nvSpPr>
        <p:spPr>
          <a:xfrm>
            <a:off x="248112" y="1266415"/>
            <a:ext cx="12787168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ptos Display" panose="020B0004020202020204"/>
              </a:rPr>
              <a:t>Identified gaps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42E4D5-C7B9-4C91-BE80-8DD25C35FD15}"/>
              </a:ext>
            </a:extLst>
          </p:cNvPr>
          <p:cNvSpPr/>
          <p:nvPr/>
        </p:nvSpPr>
        <p:spPr>
          <a:xfrm>
            <a:off x="248112" y="2142484"/>
            <a:ext cx="1158828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ptos Display" panose="020B0004020202020204"/>
              </a:rPr>
              <a:t>Physics-guided constraints can be applied to the output of GNNs to improve their prediction capability.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ptos Display" panose="020B0004020202020204"/>
              </a:rPr>
              <a:t>Real stormwater networks are dynamic, with infrastructure updates and failures. A dynamic GNN can better represent the network rather than a static graph.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Aptos Display" panose="020B0004020202020204"/>
              </a:rPr>
              <a:t>No GNN-based stormwater surrogate model is yet developed for coastal flooding.</a:t>
            </a:r>
          </a:p>
          <a:p>
            <a:pPr marL="914400" indent="-45720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0000"/>
                </a:solidFill>
                <a:latin typeface="Aptos Display" panose="020B0004020202020204"/>
              </a:rPr>
              <a:t>Such model can be coupled with the hydrodynamic flood model to simulate the propagation of flood in urban areas more accurately.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000000"/>
              </a:solidFill>
              <a:latin typeface="Aptos Display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2984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2439B8-9185-4158-90DD-927B4311CE5A}"/>
              </a:ext>
            </a:extLst>
          </p:cNvPr>
          <p:cNvSpPr txBox="1">
            <a:spLocks/>
          </p:cNvSpPr>
          <p:nvPr/>
        </p:nvSpPr>
        <p:spPr>
          <a:xfrm>
            <a:off x="248112" y="1002255"/>
            <a:ext cx="11250064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Aptos Display" panose="020B0004020202020204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789D5-FBBB-42CA-ABD8-EA73A23B65ED}"/>
              </a:ext>
            </a:extLst>
          </p:cNvPr>
          <p:cNvSpPr/>
          <p:nvPr/>
        </p:nvSpPr>
        <p:spPr>
          <a:xfrm>
            <a:off x="248112" y="1553506"/>
            <a:ext cx="11250064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Chiang, Y.M., Chang, L.C., Tsai, M.J., Wang, Y.F. and Chang, F.J., 2010. Dynamic neural networks for real-time water level predictions of sewerage systems-covering gauged and ungauged sites. Hydrology and Earth System Sciences, 14(7), pp.1309-1319.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Garzón, A., </a:t>
            </a:r>
            <a:r>
              <a:rPr lang="en-US" sz="2000" dirty="0" err="1">
                <a:solidFill>
                  <a:srgbClr val="000000"/>
                </a:solidFill>
                <a:latin typeface="Aptos Display" panose="020B0004020202020204"/>
              </a:rPr>
              <a:t>Kapelan</a:t>
            </a: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, Z., </a:t>
            </a:r>
            <a:r>
              <a:rPr lang="en-US" sz="2000" dirty="0" err="1">
                <a:solidFill>
                  <a:srgbClr val="000000"/>
                </a:solidFill>
                <a:latin typeface="Aptos Display" panose="020B0004020202020204"/>
              </a:rPr>
              <a:t>Langeveld</a:t>
            </a: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, J. and Taormina, R., 2024. Transferable and data efficient metamodeling of storm water system nodal depths using auto-regressive graph neural networks. Water Research, 266, p.122396.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Kim, H.I. and Han, K.Y., 2020. Urban flood prediction using deep neural network with data augmentation. Water, 12(3), p.899.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She, L. and You, X.Y., 2019. A dynamic flow forecast model for urban drainage using the coupled artificial neural network. Water Resources Management, 33, pp.3143-3153.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Zhang, W., Li, J., Chen, Y. and Li, Y., 2019. A surrogate-based optimization design and uncertainty analysis for urban flood mitigation. Water Resources Management, 33, pp.4201-4214.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 Display" panose="020B0004020202020204"/>
              </a:rPr>
              <a:t>Zhang, Z., Tian, W., Lu, C., Liao, Z. and Yuan, Z., 2024. Graph neural network-based surrogate modelling for real-time hydraulic prediction of urban drainage networks. Water Research, 263, p.122142.</a:t>
            </a:r>
          </a:p>
        </p:txBody>
      </p:sp>
    </p:spTree>
    <p:extLst>
      <p:ext uri="{BB962C8B-B14F-4D97-AF65-F5344CB8AC3E}">
        <p14:creationId xmlns:p14="http://schemas.microsoft.com/office/powerpoint/2010/main" val="1387189969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_Powerpoint_Master_Brand_Widescreen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Formal_Powerpoint_Master_Brand_Widescreen</Template>
  <TotalTime>566</TotalTime>
  <Words>664</Words>
  <Application>Microsoft Office PowerPoint</Application>
  <PresentationFormat>Widescreen</PresentationFormat>
  <Paragraphs>72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Georgia</vt:lpstr>
      <vt:lpstr>Google Sans</vt:lpstr>
      <vt:lpstr>System Font Regular</vt:lpstr>
      <vt:lpstr>Times New Roman</vt:lpstr>
      <vt:lpstr>Wingdings</vt:lpstr>
      <vt:lpstr>Formal_Powerpoint_Master_Brand_Widescreen</vt:lpstr>
      <vt:lpstr>A preliminary review on: surrogate models for stormwater networks</vt:lpstr>
      <vt:lpstr>Why surrogate modeling?</vt:lpstr>
      <vt:lpstr>PowerPoint Presentation</vt:lpstr>
      <vt:lpstr>Machine learning-based surrogate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GNN-based surrogate model for stormwater networks</dc:title>
  <dc:creator>Mohammad Movahhed</dc:creator>
  <cp:lastModifiedBy>Mohammad Movahhed</cp:lastModifiedBy>
  <cp:revision>14</cp:revision>
  <dcterms:created xsi:type="dcterms:W3CDTF">2025-02-11T17:25:05Z</dcterms:created>
  <dcterms:modified xsi:type="dcterms:W3CDTF">2025-02-12T15:46:51Z</dcterms:modified>
</cp:coreProperties>
</file>