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DD09A8-AA54-4FE9-AE39-C718BD7D8ED3}">
  <a:tblStyle styleId="{C5DD09A8-AA54-4FE9-AE39-C718BD7D8ED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b3a949d552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b3a949d55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b3a949d552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b3a949d552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~Sourav</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a7f5e1e231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a7f5e1e231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cbd0ff11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acbd0ff11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~Sakshi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ab623c331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ab623c331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a7f5e1e231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a7f5e1e231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a7f5e1e231_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a7f5e1e231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a7f5e1e231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a7f5e1e231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~Siddhant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a7f5e1e231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a7f5e1e23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a7f5e1e231_9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a7f5e1e231_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fd8c6fed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fd8c6fed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a7f5e1e231_9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a7f5e1e231_9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a7f5e1e231_9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a7f5e1e231_9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~Vanshika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a7f5e1e23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a7f5e1e23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a7f5e1e23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a7f5e1e23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acbd0ff11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acbd0ff11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acbd0ff11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acbd0ff11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accf810524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accf810524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~Shivam</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accf810524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accf810524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accf810524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accf810524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7fd8c6fed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7fd8c6fed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7fd8c6fed1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7fd8c6fed1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7fd8c6fed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7fd8c6fed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7fd8c6fed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7fd8c6fed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7fd8c6fed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7fd8c6fed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~Sufyan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7fd8c6fed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7fd8c6fed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7fd8c6fed1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7fd8c6fed1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7fd8c6fed1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7fd8c6fed1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7fd8c6fed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7fd8c6fed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~Sufyan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b3a949d55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b3a949d55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b3a949d55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b3a949d55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4.png"/><Relationship Id="rId7"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jpg"/><Relationship Id="rId4" Type="http://schemas.openxmlformats.org/officeDocument/2006/relationships/image" Target="../media/image2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jpg"/><Relationship Id="rId4" Type="http://schemas.openxmlformats.org/officeDocument/2006/relationships/image" Target="../media/image28.png"/><Relationship Id="rId5" Type="http://schemas.openxmlformats.org/officeDocument/2006/relationships/image" Target="../media/image26.png"/><Relationship Id="rId6" Type="http://schemas.openxmlformats.org/officeDocument/2006/relationships/image" Target="../media/image2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researchgate.net/publication/335125226_Forecasting_the_loan_repayment_behavior_by_banks_loan_receivers_using_discrete_Markov_chain" TargetMode="External"/><Relationship Id="rId4" Type="http://schemas.openxmlformats.org/officeDocument/2006/relationships/hyperlink" Target="https://www.bankbazaar.com/home-loan/secured-vs-unsecured-loan.html" TargetMode="External"/><Relationship Id="rId5" Type="http://schemas.openxmlformats.org/officeDocument/2006/relationships/hyperlink" Target="https://www.bankbazaar.com/personal-loan/unsecured-loans.html" TargetMode="External"/><Relationship Id="rId6" Type="http://schemas.openxmlformats.org/officeDocument/2006/relationships/hyperlink" Target="https://www.analyticsvidhya.com/blog/2014/07/solve-business-case-simple-markov-chain/"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6.jpg"/><Relationship Id="rId5"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raw.githubusercontent.com/Sourav20341/DataSet/main/.github/workflows/Data_SPA.csv"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79675" y="896902"/>
            <a:ext cx="8222100" cy="132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 sz="3480"/>
              <a:t>Predictive</a:t>
            </a:r>
            <a:r>
              <a:rPr lang="en" sz="3480"/>
              <a:t> Analysis of Loan Repayment</a:t>
            </a:r>
            <a:endParaRPr sz="3480"/>
          </a:p>
        </p:txBody>
      </p:sp>
      <p:pic>
        <p:nvPicPr>
          <p:cNvPr id="86" name="Google Shape;86;p13"/>
          <p:cNvPicPr preferRelativeResize="0"/>
          <p:nvPr/>
        </p:nvPicPr>
        <p:blipFill>
          <a:blip r:embed="rId3">
            <a:alphaModFix/>
          </a:blip>
          <a:stretch>
            <a:fillRect/>
          </a:stretch>
        </p:blipFill>
        <p:spPr>
          <a:xfrm>
            <a:off x="4878162" y="2526335"/>
            <a:ext cx="3727800" cy="2130000"/>
          </a:xfrm>
          <a:prstGeom prst="roundRect">
            <a:avLst>
              <a:gd fmla="val 16667" name="adj"/>
            </a:avLst>
          </a:prstGeom>
          <a:noFill/>
          <a:ln>
            <a:noFill/>
          </a:ln>
        </p:spPr>
      </p:pic>
      <p:sp>
        <p:nvSpPr>
          <p:cNvPr id="87" name="Google Shape;87;p13"/>
          <p:cNvSpPr txBox="1"/>
          <p:nvPr/>
        </p:nvSpPr>
        <p:spPr>
          <a:xfrm>
            <a:off x="428625" y="2265600"/>
            <a:ext cx="31023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EBE9E6"/>
                </a:solidFill>
                <a:latin typeface="Roboto"/>
                <a:ea typeface="Roboto"/>
                <a:cs typeface="Roboto"/>
                <a:sym typeface="Roboto"/>
              </a:rPr>
              <a:t>Group 7 Members -</a:t>
            </a:r>
            <a:endParaRPr sz="1800">
              <a:solidFill>
                <a:srgbClr val="EBE9E6"/>
              </a:solidFill>
              <a:latin typeface="Roboto"/>
              <a:ea typeface="Roboto"/>
              <a:cs typeface="Roboto"/>
              <a:sym typeface="Roboto"/>
            </a:endParaRPr>
          </a:p>
          <a:p>
            <a:pPr indent="0" lvl="0" marL="0" rtl="0" algn="l">
              <a:spcBef>
                <a:spcPts val="0"/>
              </a:spcBef>
              <a:spcAft>
                <a:spcPts val="0"/>
              </a:spcAft>
              <a:buNone/>
            </a:pPr>
            <a:r>
              <a:t/>
            </a:r>
            <a:endParaRPr sz="1800">
              <a:solidFill>
                <a:srgbClr val="EBE9E6"/>
              </a:solidFill>
              <a:latin typeface="Roboto"/>
              <a:ea typeface="Roboto"/>
              <a:cs typeface="Roboto"/>
              <a:sym typeface="Roboto"/>
            </a:endParaRPr>
          </a:p>
          <a:p>
            <a:pPr indent="-317500" lvl="0" marL="457200" rtl="0" algn="l">
              <a:spcBef>
                <a:spcPts val="0"/>
              </a:spcBef>
              <a:spcAft>
                <a:spcPts val="0"/>
              </a:spcAft>
              <a:buClr>
                <a:srgbClr val="EBE9E6"/>
              </a:buClr>
              <a:buSzPts val="1400"/>
              <a:buChar char="●"/>
            </a:pPr>
            <a:r>
              <a:rPr lang="en" sz="1800">
                <a:solidFill>
                  <a:srgbClr val="EBE9E6"/>
                </a:solidFill>
                <a:latin typeface="Roboto"/>
                <a:ea typeface="Roboto"/>
                <a:cs typeface="Roboto"/>
                <a:sym typeface="Roboto"/>
              </a:rPr>
              <a:t>M. Sufyan (2020312)</a:t>
            </a:r>
            <a:endParaRPr sz="1800">
              <a:solidFill>
                <a:srgbClr val="EBE9E6"/>
              </a:solidFill>
              <a:latin typeface="Roboto"/>
              <a:ea typeface="Roboto"/>
              <a:cs typeface="Roboto"/>
              <a:sym typeface="Roboto"/>
            </a:endParaRPr>
          </a:p>
          <a:p>
            <a:pPr indent="-317500" lvl="0" marL="457200" rtl="0" algn="l">
              <a:spcBef>
                <a:spcPts val="0"/>
              </a:spcBef>
              <a:spcAft>
                <a:spcPts val="0"/>
              </a:spcAft>
              <a:buClr>
                <a:srgbClr val="EBE9E6"/>
              </a:buClr>
              <a:buSzPts val="1400"/>
              <a:buChar char="●"/>
            </a:pPr>
            <a:r>
              <a:rPr lang="en" sz="1800">
                <a:solidFill>
                  <a:srgbClr val="EBE9E6"/>
                </a:solidFill>
                <a:latin typeface="Roboto"/>
                <a:ea typeface="Roboto"/>
                <a:cs typeface="Roboto"/>
                <a:sym typeface="Roboto"/>
              </a:rPr>
              <a:t>Shivam (2020332)</a:t>
            </a:r>
            <a:endParaRPr sz="1800">
              <a:solidFill>
                <a:srgbClr val="EBE9E6"/>
              </a:solidFill>
              <a:latin typeface="Roboto"/>
              <a:ea typeface="Roboto"/>
              <a:cs typeface="Roboto"/>
              <a:sym typeface="Roboto"/>
            </a:endParaRPr>
          </a:p>
          <a:p>
            <a:pPr indent="-317500" lvl="0" marL="457200" rtl="0" algn="l">
              <a:spcBef>
                <a:spcPts val="0"/>
              </a:spcBef>
              <a:spcAft>
                <a:spcPts val="0"/>
              </a:spcAft>
              <a:buClr>
                <a:srgbClr val="EBE9E6"/>
              </a:buClr>
              <a:buSzPts val="1400"/>
              <a:buChar char="●"/>
            </a:pPr>
            <a:r>
              <a:rPr lang="en" sz="1800">
                <a:solidFill>
                  <a:srgbClr val="EBE9E6"/>
                </a:solidFill>
                <a:latin typeface="Roboto"/>
                <a:ea typeface="Roboto"/>
                <a:cs typeface="Roboto"/>
                <a:sym typeface="Roboto"/>
              </a:rPr>
              <a:t>Sakshi (2020328)</a:t>
            </a:r>
            <a:endParaRPr sz="1800">
              <a:solidFill>
                <a:srgbClr val="EBE9E6"/>
              </a:solidFill>
              <a:latin typeface="Roboto"/>
              <a:ea typeface="Roboto"/>
              <a:cs typeface="Roboto"/>
              <a:sym typeface="Roboto"/>
            </a:endParaRPr>
          </a:p>
          <a:p>
            <a:pPr indent="-317500" lvl="0" marL="457200" rtl="0" algn="l">
              <a:spcBef>
                <a:spcPts val="0"/>
              </a:spcBef>
              <a:spcAft>
                <a:spcPts val="0"/>
              </a:spcAft>
              <a:buClr>
                <a:srgbClr val="EBE9E6"/>
              </a:buClr>
              <a:buSzPts val="1400"/>
              <a:buChar char="●"/>
            </a:pPr>
            <a:r>
              <a:rPr lang="en" sz="1800">
                <a:solidFill>
                  <a:srgbClr val="EBE9E6"/>
                </a:solidFill>
                <a:latin typeface="Roboto"/>
                <a:ea typeface="Roboto"/>
                <a:cs typeface="Roboto"/>
                <a:sym typeface="Roboto"/>
              </a:rPr>
              <a:t>Vanshika (2020413)</a:t>
            </a:r>
            <a:endParaRPr sz="1800">
              <a:solidFill>
                <a:srgbClr val="EBE9E6"/>
              </a:solidFill>
              <a:latin typeface="Roboto"/>
              <a:ea typeface="Roboto"/>
              <a:cs typeface="Roboto"/>
              <a:sym typeface="Roboto"/>
            </a:endParaRPr>
          </a:p>
          <a:p>
            <a:pPr indent="-317500" lvl="0" marL="457200" rtl="0" algn="l">
              <a:spcBef>
                <a:spcPts val="0"/>
              </a:spcBef>
              <a:spcAft>
                <a:spcPts val="0"/>
              </a:spcAft>
              <a:buClr>
                <a:srgbClr val="EBE9E6"/>
              </a:buClr>
              <a:buSzPts val="1400"/>
              <a:buChar char="●"/>
            </a:pPr>
            <a:r>
              <a:rPr lang="en" sz="1800">
                <a:solidFill>
                  <a:srgbClr val="EBE9E6"/>
                </a:solidFill>
                <a:latin typeface="Roboto"/>
                <a:ea typeface="Roboto"/>
                <a:cs typeface="Roboto"/>
                <a:sym typeface="Roboto"/>
              </a:rPr>
              <a:t>Saurabh (2020331)</a:t>
            </a:r>
            <a:endParaRPr sz="1800">
              <a:solidFill>
                <a:srgbClr val="EBE9E6"/>
              </a:solidFill>
              <a:latin typeface="Roboto"/>
              <a:ea typeface="Roboto"/>
              <a:cs typeface="Roboto"/>
              <a:sym typeface="Roboto"/>
            </a:endParaRPr>
          </a:p>
          <a:p>
            <a:pPr indent="-317500" lvl="0" marL="457200" rtl="0" algn="l">
              <a:spcBef>
                <a:spcPts val="0"/>
              </a:spcBef>
              <a:spcAft>
                <a:spcPts val="0"/>
              </a:spcAft>
              <a:buClr>
                <a:srgbClr val="EBE9E6"/>
              </a:buClr>
              <a:buSzPts val="1400"/>
              <a:buChar char="●"/>
            </a:pPr>
            <a:r>
              <a:rPr lang="en" sz="1800">
                <a:solidFill>
                  <a:srgbClr val="EBE9E6"/>
                </a:solidFill>
                <a:latin typeface="Roboto"/>
                <a:ea typeface="Roboto"/>
                <a:cs typeface="Roboto"/>
                <a:sym typeface="Roboto"/>
              </a:rPr>
              <a:t>Sourav Goyal (2020341)</a:t>
            </a:r>
            <a:endParaRPr sz="1800">
              <a:solidFill>
                <a:srgbClr val="EBE9E6"/>
              </a:solidFill>
              <a:latin typeface="Roboto"/>
              <a:ea typeface="Roboto"/>
              <a:cs typeface="Roboto"/>
              <a:sym typeface="Roboto"/>
            </a:endParaRPr>
          </a:p>
          <a:p>
            <a:pPr indent="-317500" lvl="0" marL="457200" rtl="0" algn="l">
              <a:spcBef>
                <a:spcPts val="0"/>
              </a:spcBef>
              <a:spcAft>
                <a:spcPts val="0"/>
              </a:spcAft>
              <a:buClr>
                <a:srgbClr val="EBE9E6"/>
              </a:buClr>
              <a:buSzPts val="1400"/>
              <a:buChar char="●"/>
            </a:pPr>
            <a:r>
              <a:rPr lang="en" sz="1800">
                <a:solidFill>
                  <a:srgbClr val="EBE9E6"/>
                </a:solidFill>
                <a:latin typeface="Roboto"/>
                <a:ea typeface="Roboto"/>
                <a:cs typeface="Roboto"/>
                <a:sym typeface="Roboto"/>
              </a:rPr>
              <a:t>Siddhant (2020338)</a:t>
            </a:r>
            <a:endParaRPr sz="1800">
              <a:solidFill>
                <a:srgbClr val="EBE9E6"/>
              </a:solidFill>
              <a:latin typeface="Roboto"/>
              <a:ea typeface="Roboto"/>
              <a:cs typeface="Roboto"/>
              <a:sym typeface="Roboto"/>
            </a:endParaRPr>
          </a:p>
          <a:p>
            <a:pPr indent="0" lvl="0" marL="0" rtl="0" algn="l">
              <a:spcBef>
                <a:spcPts val="0"/>
              </a:spcBef>
              <a:spcAft>
                <a:spcPts val="0"/>
              </a:spcAft>
              <a:buNone/>
            </a:pPr>
            <a:r>
              <a:t/>
            </a:r>
            <a:endParaRPr>
              <a:solidFill>
                <a:srgbClr val="EBE9E6"/>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Probability Transition Matrix</a:t>
            </a:r>
            <a:endParaRPr/>
          </a:p>
        </p:txBody>
      </p:sp>
      <p:graphicFrame>
        <p:nvGraphicFramePr>
          <p:cNvPr id="146" name="Google Shape;146;p22"/>
          <p:cNvGraphicFramePr/>
          <p:nvPr/>
        </p:nvGraphicFramePr>
        <p:xfrm>
          <a:off x="311700" y="1259625"/>
          <a:ext cx="3000000" cy="3000000"/>
        </p:xfrm>
        <a:graphic>
          <a:graphicData uri="http://schemas.openxmlformats.org/drawingml/2006/table">
            <a:tbl>
              <a:tblPr>
                <a:noFill/>
                <a:tableStyleId>{C5DD09A8-AA54-4FE9-AE39-C718BD7D8ED3}</a:tableStyleId>
              </a:tblPr>
              <a:tblGrid>
                <a:gridCol w="2052150"/>
                <a:gridCol w="842525"/>
                <a:gridCol w="1365625"/>
                <a:gridCol w="1420100"/>
                <a:gridCol w="1420100"/>
                <a:gridCol w="1420100"/>
              </a:tblGrid>
              <a:tr h="696475">
                <a:tc>
                  <a:txBody>
                    <a:bodyPr/>
                    <a:lstStyle/>
                    <a:p>
                      <a:pPr indent="0" lvl="0" marL="0" rtl="0" algn="ctr">
                        <a:spcBef>
                          <a:spcPts val="0"/>
                        </a:spcBef>
                        <a:spcAft>
                          <a:spcPts val="0"/>
                        </a:spcAft>
                        <a:buNone/>
                      </a:pPr>
                      <a:r>
                        <a:rPr lang="en"/>
                        <a:t>Loan Type</a:t>
                      </a:r>
                      <a:endParaRPr/>
                    </a:p>
                  </a:txBody>
                  <a:tcPr marT="91425" marB="91425" marR="91425" marL="91425"/>
                </a:tc>
                <a:tc>
                  <a:txBody>
                    <a:bodyPr/>
                    <a:lstStyle/>
                    <a:p>
                      <a:pPr indent="0" lvl="0" marL="0" rtl="0" algn="ctr">
                        <a:spcBef>
                          <a:spcPts val="0"/>
                        </a:spcBef>
                        <a:spcAft>
                          <a:spcPts val="0"/>
                        </a:spcAft>
                        <a:buNone/>
                      </a:pPr>
                      <a:r>
                        <a:rPr lang="en"/>
                        <a:t>Good Loan</a:t>
                      </a:r>
                      <a:endParaRPr/>
                    </a:p>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High Risk Loan</a:t>
                      </a:r>
                      <a:endParaRPr/>
                    </a:p>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Low Risk Loan</a:t>
                      </a:r>
                      <a:endParaRPr/>
                    </a:p>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Bad Loan</a:t>
                      </a:r>
                      <a:endParaRPr/>
                    </a:p>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Paid up</a:t>
                      </a:r>
                      <a:endParaRPr/>
                    </a:p>
                    <a:p>
                      <a:pPr indent="0" lvl="0" marL="0" rtl="0" algn="ctr">
                        <a:spcBef>
                          <a:spcPts val="0"/>
                        </a:spcBef>
                        <a:spcAft>
                          <a:spcPts val="0"/>
                        </a:spcAft>
                        <a:buNone/>
                      </a:pPr>
                      <a:r>
                        <a:rPr lang="en"/>
                        <a:t>(4)</a:t>
                      </a:r>
                      <a:endParaRPr/>
                    </a:p>
                  </a:txBody>
                  <a:tcPr marT="91425" marB="91425" marR="91425" marL="91425"/>
                </a:tc>
              </a:tr>
              <a:tr h="452700">
                <a:tc>
                  <a:txBody>
                    <a:bodyPr/>
                    <a:lstStyle/>
                    <a:p>
                      <a:pPr indent="0" lvl="0" marL="0" rtl="0" algn="ctr">
                        <a:spcBef>
                          <a:spcPts val="0"/>
                        </a:spcBef>
                        <a:spcAft>
                          <a:spcPts val="0"/>
                        </a:spcAft>
                        <a:buNone/>
                      </a:pPr>
                      <a:r>
                        <a:rPr lang="en"/>
                        <a:t>Good Loan (0)</a:t>
                      </a:r>
                      <a:endParaRPr/>
                    </a:p>
                  </a:txBody>
                  <a:tcPr marT="91425" marB="91425" marR="91425" marL="91425"/>
                </a:tc>
                <a:tc>
                  <a:txBody>
                    <a:bodyPr/>
                    <a:lstStyle/>
                    <a:p>
                      <a:pPr indent="0" lvl="0" marL="0" rtl="0" algn="ctr">
                        <a:spcBef>
                          <a:spcPts val="0"/>
                        </a:spcBef>
                        <a:spcAft>
                          <a:spcPts val="0"/>
                        </a:spcAft>
                        <a:buNone/>
                      </a:pPr>
                      <a:r>
                        <a:rPr lang="en"/>
                        <a:t>0.47</a:t>
                      </a:r>
                      <a:endParaRPr/>
                    </a:p>
                  </a:txBody>
                  <a:tcPr marT="91425" marB="91425" marR="91425" marL="91425"/>
                </a:tc>
                <a:tc>
                  <a:txBody>
                    <a:bodyPr/>
                    <a:lstStyle/>
                    <a:p>
                      <a:pPr indent="0" lvl="0" marL="0" rtl="0" algn="ctr">
                        <a:spcBef>
                          <a:spcPts val="0"/>
                        </a:spcBef>
                        <a:spcAft>
                          <a:spcPts val="0"/>
                        </a:spcAft>
                        <a:buNone/>
                      </a:pPr>
                      <a:r>
                        <a:rPr lang="en"/>
                        <a:t>0.1</a:t>
                      </a:r>
                      <a:endParaRPr/>
                    </a:p>
                  </a:txBody>
                  <a:tcPr marT="91425" marB="91425" marR="91425" marL="91425"/>
                </a:tc>
                <a:tc>
                  <a:txBody>
                    <a:bodyPr/>
                    <a:lstStyle/>
                    <a:p>
                      <a:pPr indent="0" lvl="0" marL="0" rtl="0" algn="ctr">
                        <a:spcBef>
                          <a:spcPts val="0"/>
                        </a:spcBef>
                        <a:spcAft>
                          <a:spcPts val="0"/>
                        </a:spcAft>
                        <a:buNone/>
                      </a:pPr>
                      <a:r>
                        <a:rPr lang="en"/>
                        <a:t>0.16</a:t>
                      </a:r>
                      <a:endParaRPr/>
                    </a:p>
                  </a:txBody>
                  <a:tcPr marT="91425" marB="91425" marR="91425" marL="91425"/>
                </a:tc>
                <a:tc>
                  <a:txBody>
                    <a:bodyPr/>
                    <a:lstStyle/>
                    <a:p>
                      <a:pPr indent="0" lvl="0" marL="0" rtl="0" algn="ctr">
                        <a:spcBef>
                          <a:spcPts val="0"/>
                        </a:spcBef>
                        <a:spcAft>
                          <a:spcPts val="0"/>
                        </a:spcAft>
                        <a:buNone/>
                      </a:pPr>
                      <a:r>
                        <a:rPr lang="en"/>
                        <a:t>0.01</a:t>
                      </a:r>
                      <a:endParaRPr/>
                    </a:p>
                  </a:txBody>
                  <a:tcPr marT="91425" marB="91425" marR="91425" marL="91425"/>
                </a:tc>
                <a:tc>
                  <a:txBody>
                    <a:bodyPr/>
                    <a:lstStyle/>
                    <a:p>
                      <a:pPr indent="0" lvl="0" marL="0" rtl="0" algn="ctr">
                        <a:spcBef>
                          <a:spcPts val="0"/>
                        </a:spcBef>
                        <a:spcAft>
                          <a:spcPts val="0"/>
                        </a:spcAft>
                        <a:buNone/>
                      </a:pPr>
                      <a:r>
                        <a:rPr lang="en"/>
                        <a:t>0.26</a:t>
                      </a:r>
                      <a:endParaRPr/>
                    </a:p>
                  </a:txBody>
                  <a:tcPr marT="91425" marB="91425" marR="91425" marL="91425"/>
                </a:tc>
              </a:tr>
              <a:tr h="500325">
                <a:tc>
                  <a:txBody>
                    <a:bodyPr/>
                    <a:lstStyle/>
                    <a:p>
                      <a:pPr indent="0" lvl="0" marL="0" rtl="0" algn="ctr">
                        <a:spcBef>
                          <a:spcPts val="0"/>
                        </a:spcBef>
                        <a:spcAft>
                          <a:spcPts val="0"/>
                        </a:spcAft>
                        <a:buNone/>
                      </a:pPr>
                      <a:r>
                        <a:rPr lang="en"/>
                        <a:t>High Risk Loan (1)</a:t>
                      </a:r>
                      <a:endParaRPr/>
                    </a:p>
                  </a:txBody>
                  <a:tcPr marT="91425" marB="91425" marR="91425" marL="91425"/>
                </a:tc>
                <a:tc>
                  <a:txBody>
                    <a:bodyPr/>
                    <a:lstStyle/>
                    <a:p>
                      <a:pPr indent="0" lvl="0" marL="0" rtl="0" algn="ctr">
                        <a:spcBef>
                          <a:spcPts val="0"/>
                        </a:spcBef>
                        <a:spcAft>
                          <a:spcPts val="0"/>
                        </a:spcAft>
                        <a:buNone/>
                      </a:pPr>
                      <a:r>
                        <a:rPr lang="en"/>
                        <a:t>0.2</a:t>
                      </a:r>
                      <a:endParaRPr/>
                    </a:p>
                  </a:txBody>
                  <a:tcPr marT="91425" marB="91425" marR="91425" marL="91425"/>
                </a:tc>
                <a:tc>
                  <a:txBody>
                    <a:bodyPr/>
                    <a:lstStyle/>
                    <a:p>
                      <a:pPr indent="0" lvl="0" marL="0" rtl="0" algn="ctr">
                        <a:spcBef>
                          <a:spcPts val="0"/>
                        </a:spcBef>
                        <a:spcAft>
                          <a:spcPts val="0"/>
                        </a:spcAft>
                        <a:buNone/>
                      </a:pPr>
                      <a:r>
                        <a:rPr lang="en"/>
                        <a:t>0.32</a:t>
                      </a:r>
                      <a:endParaRPr/>
                    </a:p>
                  </a:txBody>
                  <a:tcPr marT="91425" marB="91425" marR="91425" marL="91425"/>
                </a:tc>
                <a:tc>
                  <a:txBody>
                    <a:bodyPr/>
                    <a:lstStyle/>
                    <a:p>
                      <a:pPr indent="0" lvl="0" marL="0" rtl="0" algn="ctr">
                        <a:spcBef>
                          <a:spcPts val="0"/>
                        </a:spcBef>
                        <a:spcAft>
                          <a:spcPts val="0"/>
                        </a:spcAft>
                        <a:buNone/>
                      </a:pPr>
                      <a:r>
                        <a:rPr lang="en"/>
                        <a:t>0.2</a:t>
                      </a:r>
                      <a:endParaRPr/>
                    </a:p>
                  </a:txBody>
                  <a:tcPr marT="91425" marB="91425" marR="91425" marL="91425"/>
                </a:tc>
                <a:tc>
                  <a:txBody>
                    <a:bodyPr/>
                    <a:lstStyle/>
                    <a:p>
                      <a:pPr indent="0" lvl="0" marL="0" rtl="0" algn="ctr">
                        <a:spcBef>
                          <a:spcPts val="0"/>
                        </a:spcBef>
                        <a:spcAft>
                          <a:spcPts val="0"/>
                        </a:spcAft>
                        <a:buNone/>
                      </a:pPr>
                      <a:r>
                        <a:rPr lang="en"/>
                        <a:t>0.22</a:t>
                      </a:r>
                      <a:endParaRPr/>
                    </a:p>
                  </a:txBody>
                  <a:tcPr marT="91425" marB="91425" marR="91425" marL="91425"/>
                </a:tc>
                <a:tc>
                  <a:txBody>
                    <a:bodyPr/>
                    <a:lstStyle/>
                    <a:p>
                      <a:pPr indent="0" lvl="0" marL="0" rtl="0" algn="ctr">
                        <a:spcBef>
                          <a:spcPts val="0"/>
                        </a:spcBef>
                        <a:spcAft>
                          <a:spcPts val="0"/>
                        </a:spcAft>
                        <a:buNone/>
                      </a:pPr>
                      <a:r>
                        <a:rPr lang="en"/>
                        <a:t>0.06</a:t>
                      </a:r>
                      <a:endParaRPr/>
                    </a:p>
                  </a:txBody>
                  <a:tcPr marT="91425" marB="91425" marR="91425" marL="91425"/>
                </a:tc>
              </a:tr>
              <a:tr h="452700">
                <a:tc>
                  <a:txBody>
                    <a:bodyPr/>
                    <a:lstStyle/>
                    <a:p>
                      <a:pPr indent="0" lvl="0" marL="0" rtl="0" algn="ctr">
                        <a:spcBef>
                          <a:spcPts val="0"/>
                        </a:spcBef>
                        <a:spcAft>
                          <a:spcPts val="0"/>
                        </a:spcAft>
                        <a:buNone/>
                      </a:pPr>
                      <a:r>
                        <a:rPr lang="en"/>
                        <a:t>Low Risk Loan (2)</a:t>
                      </a:r>
                      <a:endParaRPr/>
                    </a:p>
                  </a:txBody>
                  <a:tcPr marT="91425" marB="91425" marR="91425" marL="91425"/>
                </a:tc>
                <a:tc>
                  <a:txBody>
                    <a:bodyPr/>
                    <a:lstStyle/>
                    <a:p>
                      <a:pPr indent="0" lvl="0" marL="0" rtl="0" algn="ctr">
                        <a:spcBef>
                          <a:spcPts val="0"/>
                        </a:spcBef>
                        <a:spcAft>
                          <a:spcPts val="0"/>
                        </a:spcAft>
                        <a:buNone/>
                      </a:pPr>
                      <a:r>
                        <a:rPr lang="en"/>
                        <a:t>0.3</a:t>
                      </a:r>
                      <a:endParaRPr/>
                    </a:p>
                  </a:txBody>
                  <a:tcPr marT="91425" marB="91425" marR="91425" marL="91425"/>
                </a:tc>
                <a:tc>
                  <a:txBody>
                    <a:bodyPr/>
                    <a:lstStyle/>
                    <a:p>
                      <a:pPr indent="0" lvl="0" marL="0" rtl="0" algn="ctr">
                        <a:spcBef>
                          <a:spcPts val="0"/>
                        </a:spcBef>
                        <a:spcAft>
                          <a:spcPts val="0"/>
                        </a:spcAft>
                        <a:buNone/>
                      </a:pPr>
                      <a:r>
                        <a:rPr lang="en"/>
                        <a:t>0.2</a:t>
                      </a:r>
                      <a:endParaRPr/>
                    </a:p>
                  </a:txBody>
                  <a:tcPr marT="91425" marB="91425" marR="91425" marL="91425"/>
                </a:tc>
                <a:tc>
                  <a:txBody>
                    <a:bodyPr/>
                    <a:lstStyle/>
                    <a:p>
                      <a:pPr indent="0" lvl="0" marL="0" rtl="0" algn="ctr">
                        <a:spcBef>
                          <a:spcPts val="0"/>
                        </a:spcBef>
                        <a:spcAft>
                          <a:spcPts val="0"/>
                        </a:spcAft>
                        <a:buNone/>
                      </a:pPr>
                      <a:r>
                        <a:rPr lang="en"/>
                        <a:t>0.38</a:t>
                      </a:r>
                      <a:endParaRPr/>
                    </a:p>
                  </a:txBody>
                  <a:tcPr marT="91425" marB="91425" marR="91425" marL="91425"/>
                </a:tc>
                <a:tc>
                  <a:txBody>
                    <a:bodyPr/>
                    <a:lstStyle/>
                    <a:p>
                      <a:pPr indent="0" lvl="0" marL="0" rtl="0" algn="ctr">
                        <a:spcBef>
                          <a:spcPts val="0"/>
                        </a:spcBef>
                        <a:spcAft>
                          <a:spcPts val="0"/>
                        </a:spcAft>
                        <a:buNone/>
                      </a:pPr>
                      <a:r>
                        <a:rPr lang="en"/>
                        <a:t>0.05</a:t>
                      </a:r>
                      <a:endParaRPr/>
                    </a:p>
                  </a:txBody>
                  <a:tcPr marT="91425" marB="91425" marR="91425" marL="91425"/>
                </a:tc>
                <a:tc>
                  <a:txBody>
                    <a:bodyPr/>
                    <a:lstStyle/>
                    <a:p>
                      <a:pPr indent="0" lvl="0" marL="0" rtl="0" algn="ctr">
                        <a:spcBef>
                          <a:spcPts val="0"/>
                        </a:spcBef>
                        <a:spcAft>
                          <a:spcPts val="0"/>
                        </a:spcAft>
                        <a:buNone/>
                      </a:pPr>
                      <a:r>
                        <a:rPr lang="en"/>
                        <a:t>0.07</a:t>
                      </a:r>
                      <a:endParaRPr/>
                    </a:p>
                  </a:txBody>
                  <a:tcPr marT="91425" marB="91425" marR="91425" marL="91425"/>
                </a:tc>
              </a:tr>
              <a:tr h="452700">
                <a:tc>
                  <a:txBody>
                    <a:bodyPr/>
                    <a:lstStyle/>
                    <a:p>
                      <a:pPr indent="0" lvl="0" marL="0" rtl="0" algn="ctr">
                        <a:spcBef>
                          <a:spcPts val="0"/>
                        </a:spcBef>
                        <a:spcAft>
                          <a:spcPts val="0"/>
                        </a:spcAft>
                        <a:buNone/>
                      </a:pPr>
                      <a:r>
                        <a:rPr lang="en"/>
                        <a:t>Bad Loan (3)</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r>
              <a:tr h="452700">
                <a:tc>
                  <a:txBody>
                    <a:bodyPr/>
                    <a:lstStyle/>
                    <a:p>
                      <a:pPr indent="0" lvl="0" marL="0" rtl="0" algn="ctr">
                        <a:spcBef>
                          <a:spcPts val="0"/>
                        </a:spcBef>
                        <a:spcAft>
                          <a:spcPts val="0"/>
                        </a:spcAft>
                        <a:buNone/>
                      </a:pPr>
                      <a:r>
                        <a:rPr lang="en"/>
                        <a:t>Paid up (4)</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341300"/>
            <a:ext cx="8520600" cy="607800"/>
          </a:xfrm>
          <a:prstGeom prst="rect">
            <a:avLst/>
          </a:prstGeom>
        </p:spPr>
        <p:txBody>
          <a:bodyPr anchorCtr="0" anchor="t" bIns="91425" lIns="91425" spcFirstLastPara="1" rIns="91425" wrap="square" tIns="91425">
            <a:normAutofit fontScale="90000"/>
          </a:bodyPr>
          <a:lstStyle/>
          <a:p>
            <a:pPr indent="457200" lvl="0" marL="914400" rtl="0" algn="l">
              <a:spcBef>
                <a:spcPts val="0"/>
              </a:spcBef>
              <a:spcAft>
                <a:spcPts val="0"/>
              </a:spcAft>
              <a:buNone/>
            </a:pPr>
            <a:r>
              <a:rPr lang="en"/>
              <a:t>STATE TRANSITION DIAGRAM</a:t>
            </a:r>
            <a:endParaRPr/>
          </a:p>
        </p:txBody>
      </p:sp>
      <p:pic>
        <p:nvPicPr>
          <p:cNvPr id="152" name="Google Shape;152;p23"/>
          <p:cNvPicPr preferRelativeResize="0"/>
          <p:nvPr/>
        </p:nvPicPr>
        <p:blipFill>
          <a:blip r:embed="rId3">
            <a:alphaModFix/>
          </a:blip>
          <a:stretch>
            <a:fillRect/>
          </a:stretch>
        </p:blipFill>
        <p:spPr>
          <a:xfrm>
            <a:off x="609175" y="949100"/>
            <a:ext cx="6288875" cy="4102549"/>
          </a:xfrm>
          <a:prstGeom prst="rect">
            <a:avLst/>
          </a:prstGeom>
          <a:noFill/>
          <a:ln>
            <a:noFill/>
          </a:ln>
        </p:spPr>
      </p:pic>
      <p:pic>
        <p:nvPicPr>
          <p:cNvPr id="153" name="Google Shape;153;p23"/>
          <p:cNvPicPr preferRelativeResize="0"/>
          <p:nvPr/>
        </p:nvPicPr>
        <p:blipFill>
          <a:blip r:embed="rId4">
            <a:alphaModFix/>
          </a:blip>
          <a:stretch>
            <a:fillRect/>
          </a:stretch>
        </p:blipFill>
        <p:spPr>
          <a:xfrm>
            <a:off x="6235475" y="4796525"/>
            <a:ext cx="949100" cy="99325"/>
          </a:xfrm>
          <a:prstGeom prst="rect">
            <a:avLst/>
          </a:prstGeom>
          <a:noFill/>
          <a:ln>
            <a:noFill/>
          </a:ln>
        </p:spPr>
      </p:pic>
      <p:pic>
        <p:nvPicPr>
          <p:cNvPr id="154" name="Google Shape;154;p23"/>
          <p:cNvPicPr preferRelativeResize="0"/>
          <p:nvPr/>
        </p:nvPicPr>
        <p:blipFill>
          <a:blip r:embed="rId5">
            <a:alphaModFix/>
          </a:blip>
          <a:stretch>
            <a:fillRect/>
          </a:stretch>
        </p:blipFill>
        <p:spPr>
          <a:xfrm>
            <a:off x="7184575" y="3905225"/>
            <a:ext cx="426500" cy="983150"/>
          </a:xfrm>
          <a:prstGeom prst="rect">
            <a:avLst/>
          </a:prstGeom>
          <a:noFill/>
          <a:ln>
            <a:noFill/>
          </a:ln>
        </p:spPr>
      </p:pic>
      <p:pic>
        <p:nvPicPr>
          <p:cNvPr id="155" name="Google Shape;155;p23"/>
          <p:cNvPicPr preferRelativeResize="0"/>
          <p:nvPr/>
        </p:nvPicPr>
        <p:blipFill>
          <a:blip r:embed="rId6">
            <a:alphaModFix/>
          </a:blip>
          <a:stretch>
            <a:fillRect/>
          </a:stretch>
        </p:blipFill>
        <p:spPr>
          <a:xfrm rot="257221">
            <a:off x="5818824" y="3986514"/>
            <a:ext cx="295277" cy="820573"/>
          </a:xfrm>
          <a:prstGeom prst="rect">
            <a:avLst/>
          </a:prstGeom>
          <a:noFill/>
          <a:ln>
            <a:noFill/>
          </a:ln>
        </p:spPr>
      </p:pic>
      <p:pic>
        <p:nvPicPr>
          <p:cNvPr id="156" name="Google Shape;156;p23"/>
          <p:cNvPicPr preferRelativeResize="0"/>
          <p:nvPr/>
        </p:nvPicPr>
        <p:blipFill>
          <a:blip r:embed="rId7">
            <a:alphaModFix/>
          </a:blip>
          <a:stretch>
            <a:fillRect/>
          </a:stretch>
        </p:blipFill>
        <p:spPr>
          <a:xfrm>
            <a:off x="6457350" y="4663850"/>
            <a:ext cx="727225" cy="174850"/>
          </a:xfrm>
          <a:prstGeom prst="rect">
            <a:avLst/>
          </a:prstGeom>
          <a:noFill/>
          <a:ln>
            <a:noFill/>
          </a:ln>
        </p:spPr>
      </p:pic>
      <p:pic>
        <p:nvPicPr>
          <p:cNvPr id="157" name="Google Shape;157;p23"/>
          <p:cNvPicPr preferRelativeResize="0"/>
          <p:nvPr/>
        </p:nvPicPr>
        <p:blipFill>
          <a:blip r:embed="rId7">
            <a:alphaModFix/>
          </a:blip>
          <a:stretch>
            <a:fillRect/>
          </a:stretch>
        </p:blipFill>
        <p:spPr>
          <a:xfrm>
            <a:off x="6256350" y="4663850"/>
            <a:ext cx="197225" cy="174850"/>
          </a:xfrm>
          <a:prstGeom prst="rect">
            <a:avLst/>
          </a:prstGeom>
          <a:noFill/>
          <a:ln>
            <a:noFill/>
          </a:ln>
        </p:spPr>
      </p:pic>
      <p:pic>
        <p:nvPicPr>
          <p:cNvPr id="158" name="Google Shape;158;p23"/>
          <p:cNvPicPr preferRelativeResize="0"/>
          <p:nvPr/>
        </p:nvPicPr>
        <p:blipFill>
          <a:blip r:embed="rId6">
            <a:alphaModFix/>
          </a:blip>
          <a:stretch>
            <a:fillRect/>
          </a:stretch>
        </p:blipFill>
        <p:spPr>
          <a:xfrm rot="2700000">
            <a:off x="6215713" y="4068525"/>
            <a:ext cx="295274" cy="844299"/>
          </a:xfrm>
          <a:prstGeom prst="rect">
            <a:avLst/>
          </a:prstGeom>
          <a:noFill/>
          <a:ln>
            <a:noFill/>
          </a:ln>
        </p:spPr>
      </p:pic>
      <p:sp>
        <p:nvSpPr>
          <p:cNvPr id="159" name="Google Shape;159;p23"/>
          <p:cNvSpPr/>
          <p:nvPr/>
        </p:nvSpPr>
        <p:spPr>
          <a:xfrm>
            <a:off x="609175" y="949100"/>
            <a:ext cx="1799400" cy="255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Modeling</a:t>
            </a:r>
            <a:endParaRPr/>
          </a:p>
        </p:txBody>
      </p:sp>
      <p:sp>
        <p:nvSpPr>
          <p:cNvPr id="165" name="Google Shape;165;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300"/>
              </a:spcBef>
              <a:spcAft>
                <a:spcPts val="0"/>
              </a:spcAft>
              <a:buNone/>
            </a:pPr>
            <a:r>
              <a:rPr lang="en" sz="1600">
                <a:solidFill>
                  <a:srgbClr val="000000"/>
                </a:solidFill>
                <a:latin typeface="Arial"/>
                <a:ea typeface="Arial"/>
                <a:cs typeface="Arial"/>
                <a:sym typeface="Arial"/>
              </a:rPr>
              <a:t>We define 5 states for our problem.</a:t>
            </a:r>
            <a:endParaRPr sz="1600">
              <a:solidFill>
                <a:srgbClr val="000000"/>
              </a:solidFill>
              <a:latin typeface="Arial"/>
              <a:ea typeface="Arial"/>
              <a:cs typeface="Arial"/>
              <a:sym typeface="Arial"/>
            </a:endParaRPr>
          </a:p>
          <a:p>
            <a:pPr indent="0" lvl="0" marL="0" rtl="0" algn="l">
              <a:spcBef>
                <a:spcPts val="1300"/>
              </a:spcBef>
              <a:spcAft>
                <a:spcPts val="0"/>
              </a:spcAft>
              <a:buNone/>
            </a:pPr>
            <a:r>
              <a:rPr lang="en" sz="1600">
                <a:solidFill>
                  <a:srgbClr val="000000"/>
                </a:solidFill>
                <a:latin typeface="Arial"/>
                <a:ea typeface="Arial"/>
                <a:cs typeface="Arial"/>
                <a:sym typeface="Arial"/>
              </a:rPr>
              <a:t>State Space = {Good Loan (0), High Risk Loan (1), Low Risk Loan (2), Bad Loan (3), Paid up (4)}.</a:t>
            </a:r>
            <a:endParaRPr b="1" sz="1600">
              <a:solidFill>
                <a:srgbClr val="000000"/>
              </a:solidFill>
              <a:latin typeface="Arial"/>
              <a:ea typeface="Arial"/>
              <a:cs typeface="Arial"/>
              <a:sym typeface="Arial"/>
            </a:endParaRPr>
          </a:p>
          <a:p>
            <a:pPr indent="-330200" lvl="0" marL="457200" rtl="0" algn="l">
              <a:spcBef>
                <a:spcPts val="1300"/>
              </a:spcBef>
              <a:spcAft>
                <a:spcPts val="0"/>
              </a:spcAft>
              <a:buClr>
                <a:srgbClr val="000000"/>
              </a:buClr>
              <a:buSzPts val="1600"/>
              <a:buFont typeface="Arial"/>
              <a:buChar char="●"/>
            </a:pPr>
            <a:r>
              <a:rPr b="1" lang="en" sz="1600">
                <a:solidFill>
                  <a:srgbClr val="000000"/>
                </a:solidFill>
                <a:latin typeface="Arial"/>
                <a:ea typeface="Arial"/>
                <a:cs typeface="Arial"/>
                <a:sym typeface="Arial"/>
              </a:rPr>
              <a:t>Bad Loan:</a:t>
            </a:r>
            <a:r>
              <a:rPr lang="en" sz="1600">
                <a:solidFill>
                  <a:srgbClr val="000000"/>
                </a:solidFill>
                <a:latin typeface="Arial"/>
                <a:ea typeface="Arial"/>
                <a:cs typeface="Arial"/>
                <a:sym typeface="Arial"/>
              </a:rPr>
              <a:t> These are the loans that has been defaulted. Once a loan becomes a bad loan, it remains a bad loan forever. Thus, it’s an absorbing state.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Paid up:</a:t>
            </a:r>
            <a:r>
              <a:rPr lang="en" sz="1600">
                <a:solidFill>
                  <a:srgbClr val="000000"/>
                </a:solidFill>
                <a:latin typeface="Arial"/>
                <a:ea typeface="Arial"/>
                <a:cs typeface="Arial"/>
                <a:sym typeface="Arial"/>
              </a:rPr>
              <a:t> These are the loans that have been paid successfully. Once a loan has been paid up, it will remain paid up forever. Thus, it’s an absorbing state.</a:t>
            </a:r>
            <a:endParaRPr sz="1600">
              <a:solidFill>
                <a:srgbClr val="000000"/>
              </a:solidFill>
              <a:latin typeface="Arial"/>
              <a:ea typeface="Arial"/>
              <a:cs typeface="Arial"/>
              <a:sym typeface="Arial"/>
            </a:endParaRPr>
          </a:p>
          <a:p>
            <a:pPr indent="0" lvl="0" marL="0" rtl="0" algn="l">
              <a:spcBef>
                <a:spcPts val="1300"/>
              </a:spcBef>
              <a:spcAft>
                <a:spcPts val="12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Modeling</a:t>
            </a:r>
            <a:endParaRPr/>
          </a:p>
        </p:txBody>
      </p:sp>
      <p:sp>
        <p:nvSpPr>
          <p:cNvPr id="171" name="Google Shape;171;p25"/>
          <p:cNvSpPr txBox="1"/>
          <p:nvPr>
            <p:ph idx="1" type="body"/>
          </p:nvPr>
        </p:nvSpPr>
        <p:spPr>
          <a:xfrm>
            <a:off x="311700" y="11954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A loan is a good loan, a high-r</a:t>
            </a:r>
            <a:r>
              <a:rPr lang="en" sz="1600">
                <a:solidFill>
                  <a:srgbClr val="000000"/>
                </a:solidFill>
                <a:latin typeface="Arial"/>
                <a:ea typeface="Arial"/>
                <a:cs typeface="Arial"/>
                <a:sym typeface="Arial"/>
              </a:rPr>
              <a:t>isk loan and  a low-risk loan is decided on the basis of credit score of a person. Credit score (or Cibil score) of a person is </a:t>
            </a:r>
            <a:r>
              <a:rPr lang="en" sz="1600">
                <a:solidFill>
                  <a:srgbClr val="444444"/>
                </a:solidFill>
                <a:highlight>
                  <a:srgbClr val="FFFFFF"/>
                </a:highlight>
                <a:latin typeface="Arial"/>
                <a:ea typeface="Arial"/>
                <a:cs typeface="Arial"/>
                <a:sym typeface="Arial"/>
              </a:rPr>
              <a:t>number is usually between 300-900, and it depicts the individual’s ability to repay borrowed credit. </a:t>
            </a:r>
            <a:endParaRPr sz="1600">
              <a:solidFill>
                <a:srgbClr val="000000"/>
              </a:solidFill>
              <a:latin typeface="Arial"/>
              <a:ea typeface="Arial"/>
              <a:cs typeface="Arial"/>
              <a:sym typeface="Arial"/>
            </a:endParaRPr>
          </a:p>
          <a:p>
            <a:pPr indent="0" lvl="0" marL="0" rtl="0" algn="l">
              <a:spcBef>
                <a:spcPts val="1200"/>
              </a:spcBef>
              <a:spcAft>
                <a:spcPts val="1200"/>
              </a:spcAft>
              <a:buNone/>
            </a:pPr>
            <a:r>
              <a:rPr lang="en" sz="1600">
                <a:solidFill>
                  <a:srgbClr val="000000"/>
                </a:solidFill>
                <a:latin typeface="Arial"/>
                <a:ea typeface="Arial"/>
                <a:cs typeface="Arial"/>
                <a:sym typeface="Arial"/>
              </a:rPr>
              <a:t>Loans with loan holder having a credit score in range of poor are considered as high-risk </a:t>
            </a:r>
            <a:endParaRPr sz="1600">
              <a:solidFill>
                <a:srgbClr val="000000"/>
              </a:solidFill>
              <a:latin typeface="Arial"/>
              <a:ea typeface="Arial"/>
              <a:cs typeface="Arial"/>
              <a:sym typeface="Arial"/>
            </a:endParaRPr>
          </a:p>
        </p:txBody>
      </p:sp>
      <p:pic>
        <p:nvPicPr>
          <p:cNvPr id="172" name="Google Shape;172;p25"/>
          <p:cNvPicPr preferRelativeResize="0"/>
          <p:nvPr/>
        </p:nvPicPr>
        <p:blipFill>
          <a:blip r:embed="rId3">
            <a:alphaModFix/>
          </a:blip>
          <a:stretch>
            <a:fillRect/>
          </a:stretch>
        </p:blipFill>
        <p:spPr>
          <a:xfrm>
            <a:off x="0" y="2478100"/>
            <a:ext cx="4772774" cy="2056376"/>
          </a:xfrm>
          <a:prstGeom prst="rect">
            <a:avLst/>
          </a:prstGeom>
          <a:noFill/>
          <a:ln>
            <a:noFill/>
          </a:ln>
        </p:spPr>
      </p:pic>
      <p:sp>
        <p:nvSpPr>
          <p:cNvPr id="173" name="Google Shape;173;p25"/>
          <p:cNvSpPr txBox="1"/>
          <p:nvPr/>
        </p:nvSpPr>
        <p:spPr>
          <a:xfrm>
            <a:off x="4291050" y="2571750"/>
            <a:ext cx="4369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loan while it is in range of average and good are considered as low-risk loans and ones in range of excellent are  </a:t>
            </a:r>
            <a:r>
              <a:rPr lang="en" sz="1600"/>
              <a:t>considered as good loans.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Modeling</a:t>
            </a:r>
            <a:endParaRPr/>
          </a:p>
          <a:p>
            <a:pPr indent="0" lvl="0" marL="0" rtl="0" algn="l">
              <a:spcBef>
                <a:spcPts val="0"/>
              </a:spcBef>
              <a:spcAft>
                <a:spcPts val="0"/>
              </a:spcAft>
              <a:buNone/>
            </a:pPr>
            <a:r>
              <a:t/>
            </a:r>
            <a:endParaRPr/>
          </a:p>
        </p:txBody>
      </p:sp>
      <p:sp>
        <p:nvSpPr>
          <p:cNvPr id="179" name="Google Shape;179;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300"/>
              </a:spcBef>
              <a:spcAft>
                <a:spcPts val="0"/>
              </a:spcAft>
              <a:buNone/>
            </a:pPr>
            <a:r>
              <a:rPr lang="en" sz="1600">
                <a:solidFill>
                  <a:srgbClr val="000000"/>
                </a:solidFill>
                <a:latin typeface="Arial"/>
                <a:ea typeface="Arial"/>
                <a:cs typeface="Arial"/>
                <a:sym typeface="Arial"/>
              </a:rPr>
              <a:t>We model our problem as a discrete time Markov chain due to the following assumptions:</a:t>
            </a:r>
            <a:endParaRPr sz="1600">
              <a:solidFill>
                <a:srgbClr val="000000"/>
              </a:solidFill>
              <a:latin typeface="Arial"/>
              <a:ea typeface="Arial"/>
              <a:cs typeface="Arial"/>
              <a:sym typeface="Arial"/>
            </a:endParaRPr>
          </a:p>
          <a:p>
            <a:pPr indent="-330200" lvl="0" marL="457200" rtl="0" algn="l">
              <a:lnSpc>
                <a:spcPct val="150000"/>
              </a:lnSpc>
              <a:spcBef>
                <a:spcPts val="1300"/>
              </a:spcBef>
              <a:spcAft>
                <a:spcPts val="0"/>
              </a:spcAft>
              <a:buClr>
                <a:srgbClr val="000000"/>
              </a:buClr>
              <a:buSzPts val="1600"/>
              <a:buFont typeface="Arial"/>
              <a:buChar char="●"/>
            </a:pPr>
            <a:r>
              <a:rPr lang="en" sz="1600">
                <a:solidFill>
                  <a:srgbClr val="000000"/>
                </a:solidFill>
                <a:latin typeface="Arial"/>
                <a:ea typeface="Arial"/>
                <a:cs typeface="Arial"/>
                <a:sym typeface="Arial"/>
              </a:rPr>
              <a:t>The status of the loan in the next time step depends only upon the current status of the loan, and the past status of the loan is irrelevant. Thus, our problem follows the Markov property.</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state space is discrete in nature.</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Our system is evolving in discrete time. In our case, the time step is 1 month. Thus, we are trying to predict the probability of the status of loan after 1 month.</a:t>
            </a:r>
            <a:endParaRPr sz="1600">
              <a:solidFill>
                <a:srgbClr val="000000"/>
              </a:solidFill>
              <a:latin typeface="Arial"/>
              <a:ea typeface="Arial"/>
              <a:cs typeface="Arial"/>
              <a:sym typeface="Arial"/>
            </a:endParaRPr>
          </a:p>
          <a:p>
            <a:pPr indent="0" lvl="0" marL="0" rtl="0" algn="l">
              <a:spcBef>
                <a:spcPts val="1300"/>
              </a:spcBef>
              <a:spcAft>
                <a:spcPts val="12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Modeling</a:t>
            </a:r>
            <a:endParaRPr/>
          </a:p>
          <a:p>
            <a:pPr indent="0" lvl="0" marL="0" rtl="0" algn="l">
              <a:spcBef>
                <a:spcPts val="0"/>
              </a:spcBef>
              <a:spcAft>
                <a:spcPts val="0"/>
              </a:spcAft>
              <a:buNone/>
            </a:pPr>
            <a:r>
              <a:t/>
            </a:r>
            <a:endParaRPr/>
          </a:p>
        </p:txBody>
      </p:sp>
      <p:sp>
        <p:nvSpPr>
          <p:cNvPr id="185" name="Google Shape;185;p27"/>
          <p:cNvSpPr txBox="1"/>
          <p:nvPr>
            <p:ph idx="1" type="body"/>
          </p:nvPr>
        </p:nvSpPr>
        <p:spPr>
          <a:xfrm>
            <a:off x="311700" y="1229875"/>
            <a:ext cx="8520600" cy="3770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Classes: </a:t>
            </a:r>
            <a:endParaRPr b="1"/>
          </a:p>
          <a:p>
            <a:pPr indent="0" lvl="0" marL="0" rtl="0" algn="l">
              <a:spcBef>
                <a:spcPts val="1300"/>
              </a:spcBef>
              <a:spcAft>
                <a:spcPts val="0"/>
              </a:spcAft>
              <a:buNone/>
            </a:pPr>
            <a:r>
              <a:rPr lang="en" sz="1600">
                <a:solidFill>
                  <a:srgbClr val="000000"/>
                </a:solidFill>
                <a:latin typeface="Arial"/>
                <a:ea typeface="Arial"/>
                <a:cs typeface="Arial"/>
                <a:sym typeface="Arial"/>
              </a:rPr>
              <a:t>There are 3 classes in the problem:</a:t>
            </a:r>
            <a:endParaRPr sz="1600">
              <a:solidFill>
                <a:srgbClr val="000000"/>
              </a:solidFill>
              <a:latin typeface="Arial"/>
              <a:ea typeface="Arial"/>
              <a:cs typeface="Arial"/>
              <a:sym typeface="Arial"/>
            </a:endParaRPr>
          </a:p>
          <a:p>
            <a:pPr indent="0" lvl="0" marL="0" rtl="0" algn="l">
              <a:spcBef>
                <a:spcPts val="1300"/>
              </a:spcBef>
              <a:spcAft>
                <a:spcPts val="0"/>
              </a:spcAft>
              <a:buNone/>
            </a:pPr>
            <a:r>
              <a:rPr lang="en" sz="1600">
                <a:solidFill>
                  <a:srgbClr val="000000"/>
                </a:solidFill>
                <a:latin typeface="Arial"/>
                <a:ea typeface="Arial"/>
                <a:cs typeface="Arial"/>
                <a:sym typeface="Arial"/>
              </a:rPr>
              <a:t>C</a:t>
            </a:r>
            <a:r>
              <a:rPr baseline="-25000" lang="en" sz="1600">
                <a:solidFill>
                  <a:srgbClr val="000000"/>
                </a:solidFill>
                <a:latin typeface="Arial"/>
                <a:ea typeface="Arial"/>
                <a:cs typeface="Arial"/>
                <a:sym typeface="Arial"/>
              </a:rPr>
              <a:t>1</a:t>
            </a:r>
            <a:r>
              <a:rPr lang="en" sz="1600">
                <a:solidFill>
                  <a:srgbClr val="000000"/>
                </a:solidFill>
                <a:latin typeface="Arial"/>
                <a:ea typeface="Arial"/>
                <a:cs typeface="Arial"/>
                <a:sym typeface="Arial"/>
              </a:rPr>
              <a:t> = {</a:t>
            </a:r>
            <a:r>
              <a:rPr lang="en" sz="1400">
                <a:solidFill>
                  <a:srgbClr val="000000"/>
                </a:solidFill>
                <a:latin typeface="Arial"/>
                <a:ea typeface="Arial"/>
                <a:cs typeface="Arial"/>
                <a:sym typeface="Arial"/>
              </a:rPr>
              <a:t>Good Loan (0), High Risk Loan (1), Low Risk Loan (2)}</a:t>
            </a:r>
            <a:endParaRPr sz="1400">
              <a:solidFill>
                <a:srgbClr val="000000"/>
              </a:solidFill>
              <a:latin typeface="Arial"/>
              <a:ea typeface="Arial"/>
              <a:cs typeface="Arial"/>
              <a:sym typeface="Arial"/>
            </a:endParaRPr>
          </a:p>
          <a:p>
            <a:pPr indent="0" lvl="0" marL="0" rtl="0" algn="l">
              <a:spcBef>
                <a:spcPts val="1300"/>
              </a:spcBef>
              <a:spcAft>
                <a:spcPts val="0"/>
              </a:spcAft>
              <a:buNone/>
            </a:pPr>
            <a:r>
              <a:rPr lang="en" sz="1600">
                <a:solidFill>
                  <a:srgbClr val="000000"/>
                </a:solidFill>
                <a:latin typeface="Arial"/>
                <a:ea typeface="Arial"/>
                <a:cs typeface="Arial"/>
                <a:sym typeface="Arial"/>
              </a:rPr>
              <a:t>C</a:t>
            </a:r>
            <a:r>
              <a:rPr baseline="-25000" lang="en" sz="1600">
                <a:solidFill>
                  <a:srgbClr val="000000"/>
                </a:solidFill>
                <a:latin typeface="Arial"/>
                <a:ea typeface="Arial"/>
                <a:cs typeface="Arial"/>
                <a:sym typeface="Arial"/>
              </a:rPr>
              <a:t>2</a:t>
            </a:r>
            <a:r>
              <a:rPr lang="en" sz="1600">
                <a:solidFill>
                  <a:srgbClr val="000000"/>
                </a:solidFill>
                <a:latin typeface="Arial"/>
                <a:ea typeface="Arial"/>
                <a:cs typeface="Arial"/>
                <a:sym typeface="Arial"/>
              </a:rPr>
              <a:t> = {</a:t>
            </a:r>
            <a:r>
              <a:rPr lang="en" sz="1400">
                <a:solidFill>
                  <a:srgbClr val="000000"/>
                </a:solidFill>
                <a:latin typeface="Arial"/>
                <a:ea typeface="Arial"/>
                <a:cs typeface="Arial"/>
                <a:sym typeface="Arial"/>
              </a:rPr>
              <a:t>Bad Loan (3)</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0" lvl="0" marL="0" rtl="0" algn="l">
              <a:spcBef>
                <a:spcPts val="1300"/>
              </a:spcBef>
              <a:spcAft>
                <a:spcPts val="0"/>
              </a:spcAft>
              <a:buNone/>
            </a:pPr>
            <a:r>
              <a:rPr lang="en" sz="1600">
                <a:solidFill>
                  <a:srgbClr val="000000"/>
                </a:solidFill>
                <a:latin typeface="Arial"/>
                <a:ea typeface="Arial"/>
                <a:cs typeface="Arial"/>
                <a:sym typeface="Arial"/>
              </a:rPr>
              <a:t>C</a:t>
            </a:r>
            <a:r>
              <a:rPr baseline="-25000" lang="en" sz="1600">
                <a:solidFill>
                  <a:srgbClr val="000000"/>
                </a:solidFill>
                <a:latin typeface="Arial"/>
                <a:ea typeface="Arial"/>
                <a:cs typeface="Arial"/>
                <a:sym typeface="Arial"/>
              </a:rPr>
              <a:t>3</a:t>
            </a:r>
            <a:r>
              <a:rPr lang="en" sz="1600">
                <a:solidFill>
                  <a:srgbClr val="000000"/>
                </a:solidFill>
                <a:latin typeface="Arial"/>
                <a:ea typeface="Arial"/>
                <a:cs typeface="Arial"/>
                <a:sym typeface="Arial"/>
              </a:rPr>
              <a:t> = {</a:t>
            </a:r>
            <a:r>
              <a:rPr lang="en" sz="1400">
                <a:solidFill>
                  <a:srgbClr val="000000"/>
                </a:solidFill>
                <a:latin typeface="Arial"/>
                <a:ea typeface="Arial"/>
                <a:cs typeface="Arial"/>
                <a:sym typeface="Arial"/>
              </a:rPr>
              <a:t>Paid up (4)</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0" lvl="0" marL="0" rtl="0" algn="l">
              <a:spcBef>
                <a:spcPts val="1300"/>
              </a:spcBef>
              <a:spcAft>
                <a:spcPts val="0"/>
              </a:spcAft>
              <a:buNone/>
            </a:pPr>
            <a:r>
              <a:rPr b="1" lang="en"/>
              <a:t>Irreducibility: </a:t>
            </a:r>
            <a:endParaRPr b="1"/>
          </a:p>
          <a:p>
            <a:pPr indent="0" lvl="0" marL="0" rtl="0" algn="l">
              <a:spcBef>
                <a:spcPts val="1300"/>
              </a:spcBef>
              <a:spcAft>
                <a:spcPts val="0"/>
              </a:spcAft>
              <a:buNone/>
            </a:pPr>
            <a:r>
              <a:rPr lang="en" sz="1400">
                <a:solidFill>
                  <a:srgbClr val="000000"/>
                </a:solidFill>
                <a:latin typeface="Arial"/>
                <a:ea typeface="Arial"/>
                <a:cs typeface="Arial"/>
                <a:sym typeface="Arial"/>
              </a:rPr>
              <a:t>The Markov chain is not irreducible because it has more than 1 communicating class.</a:t>
            </a:r>
            <a:endParaRPr sz="1400">
              <a:solidFill>
                <a:srgbClr val="000000"/>
              </a:solidFill>
              <a:latin typeface="Arial"/>
              <a:ea typeface="Arial"/>
              <a:cs typeface="Arial"/>
              <a:sym typeface="Arial"/>
            </a:endParaRPr>
          </a:p>
          <a:p>
            <a:pPr indent="0" lvl="0" marL="0" rtl="0" algn="l">
              <a:spcBef>
                <a:spcPts val="1300"/>
              </a:spcBef>
              <a:spcAft>
                <a:spcPts val="0"/>
              </a:spcAft>
              <a:buNone/>
            </a:pPr>
            <a:r>
              <a:t/>
            </a:r>
            <a:endParaRPr b="1"/>
          </a:p>
          <a:p>
            <a:pPr indent="0" lvl="0" marL="0" rtl="0" algn="l">
              <a:spcBef>
                <a:spcPts val="13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Modeling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1" name="Google Shape;191;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Recurrent States:</a:t>
            </a:r>
            <a:endParaRPr b="1"/>
          </a:p>
          <a:p>
            <a:pPr indent="0" lvl="0" marL="0" rtl="0" algn="l">
              <a:spcBef>
                <a:spcPts val="1200"/>
              </a:spcBef>
              <a:spcAft>
                <a:spcPts val="0"/>
              </a:spcAft>
              <a:buNone/>
            </a:pPr>
            <a:r>
              <a:rPr lang="en" sz="1400">
                <a:solidFill>
                  <a:srgbClr val="000000"/>
                </a:solidFill>
                <a:latin typeface="Arial"/>
                <a:ea typeface="Arial"/>
                <a:cs typeface="Arial"/>
                <a:sym typeface="Arial"/>
              </a:rPr>
              <a:t>If the loan becomes a bad loan, then the loan can never be recovered, and thus, it remains a bad loan. Similarly, if a loan becomes a paid up loan, then the loan has been paid successfully, and thus, it will remain in the paid up status forever. Thus, there are 2 recurrent states: {</a:t>
            </a:r>
            <a:r>
              <a:rPr lang="en" sz="1400">
                <a:solidFill>
                  <a:srgbClr val="000000"/>
                </a:solidFill>
                <a:latin typeface="Arial"/>
                <a:ea typeface="Arial"/>
                <a:cs typeface="Arial"/>
                <a:sym typeface="Arial"/>
              </a:rPr>
              <a:t>Bad Loan (3), Paid up (4)</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a:t>Transient States:</a:t>
            </a:r>
            <a:endParaRPr b="1"/>
          </a:p>
          <a:p>
            <a:pPr indent="0" lvl="0" marL="0" rtl="0" algn="l">
              <a:spcBef>
                <a:spcPts val="1200"/>
              </a:spcBef>
              <a:spcAft>
                <a:spcPts val="1200"/>
              </a:spcAft>
              <a:buNone/>
            </a:pPr>
            <a:r>
              <a:rPr lang="en" sz="1400">
                <a:solidFill>
                  <a:srgbClr val="000000"/>
                </a:solidFill>
                <a:latin typeface="Arial"/>
                <a:ea typeface="Arial"/>
                <a:cs typeface="Arial"/>
                <a:sym typeface="Arial"/>
              </a:rPr>
              <a:t>If the current status of the loan is </a:t>
            </a:r>
            <a:r>
              <a:rPr lang="en" sz="1400">
                <a:solidFill>
                  <a:srgbClr val="000000"/>
                </a:solidFill>
                <a:latin typeface="Arial"/>
                <a:ea typeface="Arial"/>
                <a:cs typeface="Arial"/>
                <a:sym typeface="Arial"/>
              </a:rPr>
              <a:t>Good Loan, High Risk Loan, or Low Risk Loan, then at some point in time, it will definitely become a paid up load, or a bad loan. Thus, there are 3 transient states: {Good Loan (0), High Risk Loan (1), Low Risk Loan (2)}</a:t>
            </a:r>
            <a:endParaRPr sz="14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Modeling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7" name="Google Shape;197;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Periodicity:</a:t>
            </a:r>
            <a:endParaRPr b="1"/>
          </a:p>
          <a:p>
            <a:pPr indent="0" lvl="0" marL="0" rtl="0" algn="l">
              <a:spcBef>
                <a:spcPts val="1200"/>
              </a:spcBef>
              <a:spcAft>
                <a:spcPts val="0"/>
              </a:spcAft>
              <a:buNone/>
            </a:pPr>
            <a:r>
              <a:rPr lang="en" sz="1400">
                <a:solidFill>
                  <a:srgbClr val="000000"/>
                </a:solidFill>
                <a:latin typeface="Arial"/>
                <a:ea typeface="Arial"/>
                <a:cs typeface="Arial"/>
                <a:sym typeface="Arial"/>
              </a:rPr>
              <a:t>Each state has a self-loop on itself, i.e., it can reach itself in 1 step. Thus, the period of each state is 1. Thus, every state is aperiodic in nature.</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a:t>Ergodic:</a:t>
            </a:r>
            <a:endParaRPr b="1"/>
          </a:p>
          <a:p>
            <a:pPr indent="0" lvl="0" marL="0" rtl="0" algn="l">
              <a:spcBef>
                <a:spcPts val="1200"/>
              </a:spcBef>
              <a:spcAft>
                <a:spcPts val="1200"/>
              </a:spcAft>
              <a:buNone/>
            </a:pPr>
            <a:r>
              <a:rPr lang="en" sz="1400">
                <a:solidFill>
                  <a:srgbClr val="000000"/>
                </a:solidFill>
                <a:latin typeface="Arial"/>
                <a:ea typeface="Arial"/>
                <a:cs typeface="Arial"/>
                <a:sym typeface="Arial"/>
              </a:rPr>
              <a:t>In a finite state Markov chain, if all the states are recurrent and aperiodic, then it’s an ergodic markov chain. In our problem, since all states of the Markov chain are not recurrent, thus, the markov chain is not ergodic.</a:t>
            </a:r>
            <a:endParaRPr sz="14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Calculations</a:t>
            </a:r>
            <a:endParaRPr/>
          </a:p>
        </p:txBody>
      </p:sp>
      <p:sp>
        <p:nvSpPr>
          <p:cNvPr id="203" name="Google Shape;203;p30"/>
          <p:cNvSpPr txBox="1"/>
          <p:nvPr>
            <p:ph idx="1" type="body"/>
          </p:nvPr>
        </p:nvSpPr>
        <p:spPr>
          <a:xfrm>
            <a:off x="311700" y="11637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Assuming the initial vector of the existence of loans being in a particular category (Good, High-risk, Low-risk, Bad and Paid-up) as [45%, 25%, 30%, 0%, 0%], we can estimate the number of loans falling into each of the five categories, after every 1-month period of time.</a:t>
            </a:r>
            <a:endParaRPr sz="1600"/>
          </a:p>
          <a:p>
            <a:pPr indent="0" lvl="0" marL="0" rtl="0" algn="l">
              <a:spcBef>
                <a:spcPts val="1200"/>
              </a:spcBef>
              <a:spcAft>
                <a:spcPts val="0"/>
              </a:spcAft>
              <a:buNone/>
            </a:pPr>
            <a:r>
              <a:rPr lang="en" sz="1600"/>
              <a:t>This can be represented as: -</a:t>
            </a:r>
            <a:endParaRPr sz="1600"/>
          </a:p>
          <a:p>
            <a:pPr indent="0" lvl="0" marL="0" rtl="0" algn="l">
              <a:spcBef>
                <a:spcPts val="1200"/>
              </a:spcBef>
              <a:spcAft>
                <a:spcPts val="0"/>
              </a:spcAft>
              <a:buNone/>
            </a:pPr>
            <a:r>
              <a:rPr lang="en" sz="1600"/>
              <a:t>				</a:t>
            </a:r>
            <a:endParaRPr sz="1600"/>
          </a:p>
          <a:p>
            <a:pPr indent="0" lvl="0" marL="2286000" rtl="0" algn="l">
              <a:spcBef>
                <a:spcPts val="1200"/>
              </a:spcBef>
              <a:spcAft>
                <a:spcPts val="0"/>
              </a:spcAft>
              <a:buNone/>
            </a:pPr>
            <a:r>
              <a:rPr lang="en" sz="1600"/>
              <a:t> X                                                                   =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                                                               </a:t>
            </a:r>
            <a:endParaRPr sz="1600"/>
          </a:p>
        </p:txBody>
      </p:sp>
      <p:pic>
        <p:nvPicPr>
          <p:cNvPr id="204" name="Google Shape;204;p30"/>
          <p:cNvPicPr preferRelativeResize="0"/>
          <p:nvPr/>
        </p:nvPicPr>
        <p:blipFill>
          <a:blip r:embed="rId3">
            <a:alphaModFix/>
          </a:blip>
          <a:stretch>
            <a:fillRect/>
          </a:stretch>
        </p:blipFill>
        <p:spPr>
          <a:xfrm>
            <a:off x="2934374" y="2486313"/>
            <a:ext cx="3466950" cy="1625775"/>
          </a:xfrm>
          <a:prstGeom prst="rect">
            <a:avLst/>
          </a:prstGeom>
          <a:noFill/>
          <a:ln>
            <a:noFill/>
          </a:ln>
        </p:spPr>
      </p:pic>
      <p:pic>
        <p:nvPicPr>
          <p:cNvPr id="205" name="Google Shape;205;p30"/>
          <p:cNvPicPr preferRelativeResize="0"/>
          <p:nvPr/>
        </p:nvPicPr>
        <p:blipFill>
          <a:blip r:embed="rId4">
            <a:alphaModFix/>
          </a:blip>
          <a:stretch>
            <a:fillRect/>
          </a:stretch>
        </p:blipFill>
        <p:spPr>
          <a:xfrm>
            <a:off x="6401325" y="2975875"/>
            <a:ext cx="2629025" cy="418850"/>
          </a:xfrm>
          <a:prstGeom prst="rect">
            <a:avLst/>
          </a:prstGeom>
          <a:noFill/>
          <a:ln>
            <a:noFill/>
          </a:ln>
        </p:spPr>
      </p:pic>
      <p:pic>
        <p:nvPicPr>
          <p:cNvPr id="206" name="Google Shape;206;p30"/>
          <p:cNvPicPr preferRelativeResize="0"/>
          <p:nvPr/>
        </p:nvPicPr>
        <p:blipFill>
          <a:blip r:embed="rId5">
            <a:alphaModFix/>
          </a:blip>
          <a:stretch>
            <a:fillRect/>
          </a:stretch>
        </p:blipFill>
        <p:spPr>
          <a:xfrm>
            <a:off x="66125" y="2975875"/>
            <a:ext cx="2629025" cy="418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Calculations</a:t>
            </a:r>
            <a:endParaRPr/>
          </a:p>
        </p:txBody>
      </p:sp>
      <p:sp>
        <p:nvSpPr>
          <p:cNvPr id="212" name="Google Shape;212;p31"/>
          <p:cNvSpPr txBox="1"/>
          <p:nvPr>
            <p:ph idx="1" type="body"/>
          </p:nvPr>
        </p:nvSpPr>
        <p:spPr>
          <a:xfrm>
            <a:off x="311700" y="1163750"/>
            <a:ext cx="8520600" cy="333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491"/>
              <a:t>After calculating the probabilities for the first month, we continue to do the same for the next 24 months, to estimate the probabilities of loans converging to each category. After the first month, the new probability vector is </a:t>
            </a:r>
            <a:r>
              <a:rPr lang="en" sz="1491"/>
              <a:t>[35.15%, 18.5%, 23.6%, 7.45%, 15.3%]. So, after the first month we can say that the probability of loans becoming bad/default loans is 7.45% and that of loans </a:t>
            </a:r>
            <a:r>
              <a:rPr lang="en" sz="1491"/>
              <a:t>completing</a:t>
            </a:r>
            <a:r>
              <a:rPr lang="en" sz="1491"/>
              <a:t> is 15.3%. </a:t>
            </a:r>
            <a:endParaRPr sz="1491"/>
          </a:p>
          <a:p>
            <a:pPr indent="0" lvl="0" marL="0" rtl="0" algn="l">
              <a:spcBef>
                <a:spcPts val="1200"/>
              </a:spcBef>
              <a:spcAft>
                <a:spcPts val="0"/>
              </a:spcAft>
              <a:buNone/>
            </a:pPr>
            <a:r>
              <a:rPr lang="en" sz="1491"/>
              <a:t>Now, doing the same process again for the second month, we multiply the new vector generated with the probability matrix. This can be represented as: -</a:t>
            </a:r>
            <a:endParaRPr sz="1491"/>
          </a:p>
          <a:p>
            <a:pPr indent="0" lvl="0" marL="0" rtl="0" algn="l">
              <a:spcBef>
                <a:spcPts val="1200"/>
              </a:spcBef>
              <a:spcAft>
                <a:spcPts val="0"/>
              </a:spcAft>
              <a:buNone/>
            </a:pPr>
            <a:r>
              <a:rPr lang="en" sz="1600"/>
              <a:t>				</a:t>
            </a:r>
            <a:endParaRPr sz="1600"/>
          </a:p>
          <a:p>
            <a:pPr indent="0" lvl="0" marL="2286000" rtl="0" algn="l">
              <a:spcBef>
                <a:spcPts val="1200"/>
              </a:spcBef>
              <a:spcAft>
                <a:spcPts val="0"/>
              </a:spcAft>
              <a:buNone/>
            </a:pPr>
            <a:r>
              <a:rPr lang="en" sz="1600"/>
              <a:t> X                                                                         =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                                                               </a:t>
            </a:r>
            <a:endParaRPr sz="1600"/>
          </a:p>
        </p:txBody>
      </p:sp>
      <p:pic>
        <p:nvPicPr>
          <p:cNvPr id="213" name="Google Shape;213;p31"/>
          <p:cNvPicPr preferRelativeResize="0"/>
          <p:nvPr/>
        </p:nvPicPr>
        <p:blipFill>
          <a:blip r:embed="rId3">
            <a:alphaModFix/>
          </a:blip>
          <a:stretch>
            <a:fillRect/>
          </a:stretch>
        </p:blipFill>
        <p:spPr>
          <a:xfrm>
            <a:off x="2927024" y="2809638"/>
            <a:ext cx="3466950" cy="1625775"/>
          </a:xfrm>
          <a:prstGeom prst="rect">
            <a:avLst/>
          </a:prstGeom>
          <a:noFill/>
          <a:ln>
            <a:noFill/>
          </a:ln>
        </p:spPr>
      </p:pic>
      <p:pic>
        <p:nvPicPr>
          <p:cNvPr id="214" name="Google Shape;214;p31"/>
          <p:cNvPicPr preferRelativeResize="0"/>
          <p:nvPr/>
        </p:nvPicPr>
        <p:blipFill>
          <a:blip r:embed="rId4">
            <a:alphaModFix/>
          </a:blip>
          <a:stretch>
            <a:fillRect/>
          </a:stretch>
        </p:blipFill>
        <p:spPr>
          <a:xfrm>
            <a:off x="60100" y="3173250"/>
            <a:ext cx="2629025" cy="418850"/>
          </a:xfrm>
          <a:prstGeom prst="rect">
            <a:avLst/>
          </a:prstGeom>
          <a:noFill/>
          <a:ln>
            <a:noFill/>
          </a:ln>
        </p:spPr>
      </p:pic>
      <p:pic>
        <p:nvPicPr>
          <p:cNvPr id="215" name="Google Shape;215;p31"/>
          <p:cNvPicPr preferRelativeResize="0"/>
          <p:nvPr/>
        </p:nvPicPr>
        <p:blipFill>
          <a:blip r:embed="rId5">
            <a:alphaModFix/>
          </a:blip>
          <a:stretch>
            <a:fillRect/>
          </a:stretch>
        </p:blipFill>
        <p:spPr>
          <a:xfrm>
            <a:off x="6393967" y="3136501"/>
            <a:ext cx="2629025" cy="418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93" name="Google Shape;93;p14"/>
          <p:cNvSpPr txBox="1"/>
          <p:nvPr>
            <p:ph idx="1" type="body"/>
          </p:nvPr>
        </p:nvSpPr>
        <p:spPr>
          <a:xfrm>
            <a:off x="311700" y="11686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
            </a:r>
            <a:r>
              <a:rPr lang="en"/>
              <a:t>ue dates on the loans issued by banks are always among the most significant crisis in the evolution of loan lenders toward clients. The higher the loan amount is, the more significant damage will be done if the repayment is not completed.</a:t>
            </a:r>
            <a:endParaRPr/>
          </a:p>
          <a:p>
            <a:pPr indent="457200" lvl="0" marL="0" rtl="0" algn="l">
              <a:spcBef>
                <a:spcPts val="1200"/>
              </a:spcBef>
              <a:spcAft>
                <a:spcPts val="1200"/>
              </a:spcAft>
              <a:buNone/>
            </a:pPr>
            <a:r>
              <a:rPr lang="en"/>
              <a:t>Banks can avoid suffering from capital losses by appropriately estimating their future costs and adopting choices like determining their surplus budget and conserving their confidence. In this study, we looked into the predictive modelling of client loan repayment patterns by a discrete time markov chain.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Calculations</a:t>
            </a:r>
            <a:endParaRPr/>
          </a:p>
        </p:txBody>
      </p:sp>
      <p:sp>
        <p:nvSpPr>
          <p:cNvPr id="221" name="Google Shape;221;p32"/>
          <p:cNvSpPr txBox="1"/>
          <p:nvPr>
            <p:ph idx="1" type="body"/>
          </p:nvPr>
        </p:nvSpPr>
        <p:spPr>
          <a:xfrm>
            <a:off x="311700" y="1172100"/>
            <a:ext cx="8520600" cy="3486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t>After executing the same process for 24 times for 24 months, the generated </a:t>
            </a:r>
            <a:r>
              <a:rPr lang="en" sz="1500"/>
              <a:t>probability vector is	 </a:t>
            </a:r>
            <a:r>
              <a:rPr lang="en" sz="1500"/>
              <a:t>[0.000964</a:t>
            </a:r>
            <a:r>
              <a:rPr lang="en" sz="1500">
                <a:solidFill>
                  <a:srgbClr val="000000"/>
                </a:solidFill>
              </a:rPr>
              <a:t>%,  0.000496%,  0.000644%,  31.94%,  67.84%</a:t>
            </a:r>
            <a:r>
              <a:rPr lang="en" sz="1500"/>
              <a:t>]. It can be clearly observed that the number of loans under the category of Good, High-risk and Low-risk are converging to zero and the values of Bad and Paid-up loans is converging to a stable value. </a:t>
            </a:r>
            <a:endParaRPr sz="1500"/>
          </a:p>
          <a:p>
            <a:pPr indent="0" lvl="0" marL="0" rtl="0" algn="l">
              <a:spcBef>
                <a:spcPts val="1200"/>
              </a:spcBef>
              <a:spcAft>
                <a:spcPts val="0"/>
              </a:spcAft>
              <a:buNone/>
            </a:pPr>
            <a:r>
              <a:rPr lang="en" sz="1500"/>
              <a:t>When the values of Good, High-risk and Low-risk finally converge to 0, we get the probabilities that we are looking for, that is, the number of loans that have been Paid-up completely and those which have defaulted/bad loans. This will help us to know the risk and loss in providing the loans.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lang="en" sz="1500"/>
              <a:t>Stationary probability vector : -</a:t>
            </a:r>
            <a:r>
              <a:rPr lang="en" sz="1400"/>
              <a:t>  </a:t>
            </a:r>
            <a:r>
              <a:rPr lang="en" sz="1600"/>
              <a:t>                                                           </a:t>
            </a:r>
            <a:r>
              <a:rPr lang="en" sz="1600"/>
              <a:t>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                                                               </a:t>
            </a:r>
            <a:endParaRPr sz="1600"/>
          </a:p>
        </p:txBody>
      </p:sp>
      <p:pic>
        <p:nvPicPr>
          <p:cNvPr id="222" name="Google Shape;222;p32"/>
          <p:cNvPicPr preferRelativeResize="0"/>
          <p:nvPr/>
        </p:nvPicPr>
        <p:blipFill>
          <a:blip r:embed="rId3">
            <a:alphaModFix/>
          </a:blip>
          <a:stretch>
            <a:fillRect/>
          </a:stretch>
        </p:blipFill>
        <p:spPr>
          <a:xfrm>
            <a:off x="3078775" y="3281970"/>
            <a:ext cx="3814807" cy="607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Calculations</a:t>
            </a:r>
            <a:endParaRPr/>
          </a:p>
        </p:txBody>
      </p:sp>
      <p:sp>
        <p:nvSpPr>
          <p:cNvPr id="228" name="Google Shape;228;p33"/>
          <p:cNvSpPr txBox="1"/>
          <p:nvPr>
            <p:ph idx="1" type="body"/>
          </p:nvPr>
        </p:nvSpPr>
        <p:spPr>
          <a:xfrm>
            <a:off x="311700" y="1163750"/>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As we get the Stationary or finally converged probability vector</a:t>
            </a:r>
            <a:r>
              <a:rPr lang="en" sz="1600"/>
              <a:t>, it can be said that the probabilities (in percentage) of all the loans falling into the category of Bad/Default loans is 32.01011% and that of Paid-up loans is 67.98989%. Now this stationary vector will remain the same even after multiplying it with the probability matrix any number of times.</a:t>
            </a:r>
            <a:endParaRPr sz="1600"/>
          </a:p>
          <a:p>
            <a:pPr indent="0" lvl="0" marL="0" rtl="0" algn="l">
              <a:spcBef>
                <a:spcPts val="1200"/>
              </a:spcBef>
              <a:spcAft>
                <a:spcPts val="0"/>
              </a:spcAft>
              <a:buNone/>
            </a:pPr>
            <a:r>
              <a:rPr lang="en" sz="1600"/>
              <a:t>This can be represented as: -</a:t>
            </a:r>
            <a:endParaRPr sz="1600"/>
          </a:p>
          <a:p>
            <a:pPr indent="0" lvl="0" marL="0" rtl="0" algn="l">
              <a:spcBef>
                <a:spcPts val="1200"/>
              </a:spcBef>
              <a:spcAft>
                <a:spcPts val="0"/>
              </a:spcAft>
              <a:buNone/>
            </a:pPr>
            <a:r>
              <a:rPr lang="en" sz="1600"/>
              <a:t>				</a:t>
            </a:r>
            <a:endParaRPr sz="1600"/>
          </a:p>
          <a:p>
            <a:pPr indent="0" lvl="0" marL="2286000" rtl="0" algn="l">
              <a:spcBef>
                <a:spcPts val="1200"/>
              </a:spcBef>
              <a:spcAft>
                <a:spcPts val="0"/>
              </a:spcAft>
              <a:buNone/>
            </a:pPr>
            <a:r>
              <a:rPr lang="en" sz="1600"/>
              <a:t>  X                                                                  =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                                                               </a:t>
            </a:r>
            <a:endParaRPr sz="1600"/>
          </a:p>
        </p:txBody>
      </p:sp>
      <p:pic>
        <p:nvPicPr>
          <p:cNvPr id="229" name="Google Shape;229;p33"/>
          <p:cNvPicPr preferRelativeResize="0"/>
          <p:nvPr/>
        </p:nvPicPr>
        <p:blipFill>
          <a:blip r:embed="rId3">
            <a:alphaModFix/>
          </a:blip>
          <a:stretch>
            <a:fillRect/>
          </a:stretch>
        </p:blipFill>
        <p:spPr>
          <a:xfrm>
            <a:off x="2936974" y="2647963"/>
            <a:ext cx="3466950" cy="1625775"/>
          </a:xfrm>
          <a:prstGeom prst="rect">
            <a:avLst/>
          </a:prstGeom>
          <a:noFill/>
          <a:ln>
            <a:noFill/>
          </a:ln>
        </p:spPr>
      </p:pic>
      <p:pic>
        <p:nvPicPr>
          <p:cNvPr id="230" name="Google Shape;230;p33"/>
          <p:cNvPicPr preferRelativeResize="0"/>
          <p:nvPr/>
        </p:nvPicPr>
        <p:blipFill>
          <a:blip r:embed="rId4">
            <a:alphaModFix/>
          </a:blip>
          <a:stretch>
            <a:fillRect/>
          </a:stretch>
        </p:blipFill>
        <p:spPr>
          <a:xfrm>
            <a:off x="0" y="3061537"/>
            <a:ext cx="2799125" cy="445950"/>
          </a:xfrm>
          <a:prstGeom prst="rect">
            <a:avLst/>
          </a:prstGeom>
          <a:noFill/>
          <a:ln>
            <a:noFill/>
          </a:ln>
        </p:spPr>
      </p:pic>
      <p:pic>
        <p:nvPicPr>
          <p:cNvPr id="231" name="Google Shape;231;p33"/>
          <p:cNvPicPr preferRelativeResize="0"/>
          <p:nvPr/>
        </p:nvPicPr>
        <p:blipFill>
          <a:blip r:embed="rId4">
            <a:alphaModFix/>
          </a:blip>
          <a:stretch>
            <a:fillRect/>
          </a:stretch>
        </p:blipFill>
        <p:spPr>
          <a:xfrm>
            <a:off x="6403918" y="3061525"/>
            <a:ext cx="2799290" cy="445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Analysis</a:t>
            </a:r>
            <a:endParaRPr/>
          </a:p>
          <a:p>
            <a:pPr indent="0" lvl="0" marL="0" rtl="0" algn="l">
              <a:spcBef>
                <a:spcPts val="0"/>
              </a:spcBef>
              <a:spcAft>
                <a:spcPts val="0"/>
              </a:spcAft>
              <a:buNone/>
            </a:pPr>
            <a:r>
              <a:t/>
            </a:r>
            <a:endParaRPr/>
          </a:p>
        </p:txBody>
      </p:sp>
      <p:sp>
        <p:nvSpPr>
          <p:cNvPr id="237" name="Google Shape;237;p34"/>
          <p:cNvSpPr txBox="1"/>
          <p:nvPr>
            <p:ph idx="1" type="body"/>
          </p:nvPr>
        </p:nvSpPr>
        <p:spPr>
          <a:xfrm>
            <a:off x="311700" y="1229875"/>
            <a:ext cx="8520600" cy="33390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8" name="Google Shape;238;p34"/>
          <p:cNvPicPr preferRelativeResize="0"/>
          <p:nvPr/>
        </p:nvPicPr>
        <p:blipFill>
          <a:blip r:embed="rId3">
            <a:alphaModFix/>
          </a:blip>
          <a:stretch>
            <a:fillRect/>
          </a:stretch>
        </p:blipFill>
        <p:spPr>
          <a:xfrm>
            <a:off x="311700" y="1229875"/>
            <a:ext cx="3344324" cy="3339000"/>
          </a:xfrm>
          <a:prstGeom prst="rect">
            <a:avLst/>
          </a:prstGeom>
          <a:noFill/>
          <a:ln>
            <a:noFill/>
          </a:ln>
        </p:spPr>
      </p:pic>
      <p:sp>
        <p:nvSpPr>
          <p:cNvPr id="239" name="Google Shape;239;p34"/>
          <p:cNvSpPr txBox="1"/>
          <p:nvPr/>
        </p:nvSpPr>
        <p:spPr>
          <a:xfrm>
            <a:off x="4010975" y="1229875"/>
            <a:ext cx="4451400" cy="3044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Bad and paid up loans are absorbing states so initially their probability would be 0.</a:t>
            </a:r>
            <a:endParaRPr sz="16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sz="100">
              <a:solidFill>
                <a:schemeClr val="dk2"/>
              </a:solidFill>
              <a:latin typeface="Roboto"/>
              <a:ea typeface="Roboto"/>
              <a:cs typeface="Roboto"/>
              <a:sym typeface="Roboto"/>
            </a:endParaRPr>
          </a:p>
          <a:p>
            <a:pPr indent="-330200" lvl="0" marL="457200" rtl="0" algn="l">
              <a:lnSpc>
                <a:spcPct val="115000"/>
              </a:lnSpc>
              <a:spcBef>
                <a:spcPts val="1200"/>
              </a:spcBef>
              <a:spcAft>
                <a:spcPts val="0"/>
              </a:spcAft>
              <a:buClr>
                <a:schemeClr val="dk2"/>
              </a:buClr>
              <a:buSzPts val="1600"/>
              <a:buFont typeface="Roboto"/>
              <a:buChar char="●"/>
            </a:pPr>
            <a:r>
              <a:rPr lang="en" sz="1600">
                <a:solidFill>
                  <a:schemeClr val="dk2"/>
                </a:solidFill>
                <a:latin typeface="Roboto"/>
                <a:ea typeface="Roboto"/>
                <a:cs typeface="Roboto"/>
                <a:sym typeface="Roboto"/>
              </a:rPr>
              <a:t>We tried all the possible probability values of good, high risk, and low risk loans such that their sum is 1 and we saw that with an increase in probability of high risky loans initially probability of paid loan decreases.</a:t>
            </a:r>
            <a:endParaRPr sz="1600">
              <a:solidFill>
                <a:schemeClr val="dk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311700" y="410000"/>
            <a:ext cx="8520600" cy="9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Probabilities of paid </a:t>
            </a:r>
            <a:r>
              <a:rPr lang="en"/>
              <a:t>and</a:t>
            </a:r>
            <a:r>
              <a:rPr lang="en"/>
              <a:t> bad loans </a:t>
            </a:r>
            <a:r>
              <a:rPr lang="en"/>
              <a:t>when</a:t>
            </a:r>
            <a:r>
              <a:rPr lang="en"/>
              <a:t> initial state is at good loan</a:t>
            </a:r>
            <a:endParaRPr/>
          </a:p>
        </p:txBody>
      </p:sp>
      <p:sp>
        <p:nvSpPr>
          <p:cNvPr id="245" name="Google Shape;245;p35"/>
          <p:cNvSpPr txBox="1"/>
          <p:nvPr/>
        </p:nvSpPr>
        <p:spPr>
          <a:xfrm>
            <a:off x="862275" y="2286000"/>
            <a:ext cx="91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246" name="Google Shape;246;p35"/>
          <p:cNvPicPr preferRelativeResize="0"/>
          <p:nvPr/>
        </p:nvPicPr>
        <p:blipFill>
          <a:blip r:embed="rId3">
            <a:alphaModFix/>
          </a:blip>
          <a:stretch>
            <a:fillRect/>
          </a:stretch>
        </p:blipFill>
        <p:spPr>
          <a:xfrm>
            <a:off x="311700" y="1336200"/>
            <a:ext cx="3626074" cy="3530901"/>
          </a:xfrm>
          <a:prstGeom prst="rect">
            <a:avLst/>
          </a:prstGeom>
          <a:noFill/>
          <a:ln>
            <a:noFill/>
          </a:ln>
        </p:spPr>
      </p:pic>
      <p:sp>
        <p:nvSpPr>
          <p:cNvPr id="247" name="Google Shape;247;p35"/>
          <p:cNvSpPr txBox="1"/>
          <p:nvPr/>
        </p:nvSpPr>
        <p:spPr>
          <a:xfrm>
            <a:off x="842200" y="1824800"/>
            <a:ext cx="10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0.786</a:t>
            </a:r>
            <a:endParaRPr>
              <a:latin typeface="Roboto"/>
              <a:ea typeface="Roboto"/>
              <a:cs typeface="Roboto"/>
              <a:sym typeface="Roboto"/>
            </a:endParaRPr>
          </a:p>
        </p:txBody>
      </p:sp>
      <p:sp>
        <p:nvSpPr>
          <p:cNvPr id="248" name="Google Shape;248;p35"/>
          <p:cNvSpPr txBox="1"/>
          <p:nvPr/>
        </p:nvSpPr>
        <p:spPr>
          <a:xfrm>
            <a:off x="2606850" y="3479150"/>
            <a:ext cx="8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0.263</a:t>
            </a:r>
            <a:endParaRPr>
              <a:latin typeface="Roboto"/>
              <a:ea typeface="Roboto"/>
              <a:cs typeface="Roboto"/>
              <a:sym typeface="Roboto"/>
            </a:endParaRPr>
          </a:p>
        </p:txBody>
      </p:sp>
      <p:sp>
        <p:nvSpPr>
          <p:cNvPr id="249" name="Google Shape;249;p35"/>
          <p:cNvSpPr txBox="1"/>
          <p:nvPr/>
        </p:nvSpPr>
        <p:spPr>
          <a:xfrm>
            <a:off x="5103400" y="1824800"/>
            <a:ext cx="3057900" cy="831300"/>
          </a:xfrm>
          <a:prstGeom prst="rect">
            <a:avLst/>
          </a:prstGeom>
          <a:noFill/>
          <a:ln>
            <a:noFill/>
          </a:ln>
        </p:spPr>
        <p:txBody>
          <a:bodyPr anchorCtr="0" anchor="t" bIns="91425" lIns="91425" spcFirstLastPara="1" rIns="91425" wrap="square" tIns="91425">
            <a:spAutoFit/>
          </a:bodyPr>
          <a:lstStyle/>
          <a:p>
            <a:pPr indent="-317500" lvl="0" marL="342900" rtl="0" algn="just">
              <a:spcBef>
                <a:spcPts val="0"/>
              </a:spcBef>
              <a:spcAft>
                <a:spcPts val="0"/>
              </a:spcAft>
              <a:buSzPts val="1400"/>
              <a:buFont typeface="Roboto"/>
              <a:buChar char="●"/>
            </a:pPr>
            <a:r>
              <a:rPr lang="en">
                <a:latin typeface="Roboto"/>
                <a:ea typeface="Roboto"/>
                <a:cs typeface="Roboto"/>
                <a:sym typeface="Roboto"/>
              </a:rPr>
              <a:t>The paid up loan </a:t>
            </a:r>
            <a:r>
              <a:rPr lang="en">
                <a:latin typeface="Roboto"/>
                <a:ea typeface="Roboto"/>
                <a:cs typeface="Roboto"/>
                <a:sym typeface="Roboto"/>
              </a:rPr>
              <a:t>probability</a:t>
            </a:r>
            <a:r>
              <a:rPr lang="en">
                <a:latin typeface="Roboto"/>
                <a:ea typeface="Roboto"/>
                <a:cs typeface="Roboto"/>
                <a:sym typeface="Roboto"/>
              </a:rPr>
              <a:t> after converging is highest equal to 0.786 or 78.6%.</a:t>
            </a:r>
            <a:endParaRPr>
              <a:latin typeface="Roboto"/>
              <a:ea typeface="Roboto"/>
              <a:cs typeface="Roboto"/>
              <a:sym typeface="Roboto"/>
            </a:endParaRPr>
          </a:p>
        </p:txBody>
      </p:sp>
      <p:sp>
        <p:nvSpPr>
          <p:cNvPr id="250" name="Google Shape;250;p35"/>
          <p:cNvSpPr/>
          <p:nvPr/>
        </p:nvSpPr>
        <p:spPr>
          <a:xfrm>
            <a:off x="1459375" y="1336200"/>
            <a:ext cx="1581900" cy="173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Probabilities of paid and bad loans when initial state is at Low risky loan</a:t>
            </a:r>
            <a:endParaRPr/>
          </a:p>
        </p:txBody>
      </p:sp>
      <p:sp>
        <p:nvSpPr>
          <p:cNvPr id="256" name="Google Shape;256;p36"/>
          <p:cNvSpPr txBox="1"/>
          <p:nvPr/>
        </p:nvSpPr>
        <p:spPr>
          <a:xfrm>
            <a:off x="862275" y="2286000"/>
            <a:ext cx="91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257" name="Google Shape;257;p36"/>
          <p:cNvPicPr preferRelativeResize="0"/>
          <p:nvPr/>
        </p:nvPicPr>
        <p:blipFill>
          <a:blip r:embed="rId3">
            <a:alphaModFix/>
          </a:blip>
          <a:stretch>
            <a:fillRect/>
          </a:stretch>
        </p:blipFill>
        <p:spPr>
          <a:xfrm>
            <a:off x="311700" y="1336200"/>
            <a:ext cx="3626074" cy="3530901"/>
          </a:xfrm>
          <a:prstGeom prst="rect">
            <a:avLst/>
          </a:prstGeom>
          <a:noFill/>
          <a:ln>
            <a:noFill/>
          </a:ln>
        </p:spPr>
      </p:pic>
      <p:sp>
        <p:nvSpPr>
          <p:cNvPr id="258" name="Google Shape;258;p36"/>
          <p:cNvSpPr txBox="1"/>
          <p:nvPr/>
        </p:nvSpPr>
        <p:spPr>
          <a:xfrm>
            <a:off x="842200" y="1824800"/>
            <a:ext cx="10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0.786</a:t>
            </a:r>
            <a:endParaRPr>
              <a:latin typeface="Roboto"/>
              <a:ea typeface="Roboto"/>
              <a:cs typeface="Roboto"/>
              <a:sym typeface="Roboto"/>
            </a:endParaRPr>
          </a:p>
        </p:txBody>
      </p:sp>
      <p:sp>
        <p:nvSpPr>
          <p:cNvPr id="259" name="Google Shape;259;p36"/>
          <p:cNvSpPr txBox="1"/>
          <p:nvPr/>
        </p:nvSpPr>
        <p:spPr>
          <a:xfrm>
            <a:off x="2606850" y="3479150"/>
            <a:ext cx="8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0.263</a:t>
            </a:r>
            <a:endParaRPr>
              <a:latin typeface="Roboto"/>
              <a:ea typeface="Roboto"/>
              <a:cs typeface="Roboto"/>
              <a:sym typeface="Roboto"/>
            </a:endParaRPr>
          </a:p>
        </p:txBody>
      </p:sp>
      <p:sp>
        <p:nvSpPr>
          <p:cNvPr id="260" name="Google Shape;260;p36"/>
          <p:cNvSpPr txBox="1"/>
          <p:nvPr/>
        </p:nvSpPr>
        <p:spPr>
          <a:xfrm>
            <a:off x="5103400" y="1824800"/>
            <a:ext cx="3057900" cy="831300"/>
          </a:xfrm>
          <a:prstGeom prst="rect">
            <a:avLst/>
          </a:prstGeom>
          <a:noFill/>
          <a:ln>
            <a:noFill/>
          </a:ln>
        </p:spPr>
        <p:txBody>
          <a:bodyPr anchorCtr="0" anchor="t" bIns="91425" lIns="91425" spcFirstLastPara="1" rIns="91425" wrap="square" tIns="91425">
            <a:spAutoFit/>
          </a:bodyPr>
          <a:lstStyle/>
          <a:p>
            <a:pPr indent="-317500" lvl="0" marL="342900" rtl="0" algn="just">
              <a:spcBef>
                <a:spcPts val="0"/>
              </a:spcBef>
              <a:spcAft>
                <a:spcPts val="0"/>
              </a:spcAft>
              <a:buSzPts val="1400"/>
              <a:buFont typeface="Roboto"/>
              <a:buChar char="●"/>
            </a:pPr>
            <a:r>
              <a:rPr lang="en">
                <a:latin typeface="Roboto"/>
                <a:ea typeface="Roboto"/>
                <a:cs typeface="Roboto"/>
                <a:sym typeface="Roboto"/>
              </a:rPr>
              <a:t>The paid up loan probability after converging is highest equal to 0.658 or 65.8%</a:t>
            </a:r>
            <a:endParaRPr>
              <a:latin typeface="Roboto"/>
              <a:ea typeface="Roboto"/>
              <a:cs typeface="Roboto"/>
              <a:sym typeface="Roboto"/>
            </a:endParaRPr>
          </a:p>
        </p:txBody>
      </p:sp>
      <p:pic>
        <p:nvPicPr>
          <p:cNvPr id="261" name="Google Shape;261;p36"/>
          <p:cNvPicPr preferRelativeResize="0"/>
          <p:nvPr/>
        </p:nvPicPr>
        <p:blipFill>
          <a:blip r:embed="rId4">
            <a:alphaModFix/>
          </a:blip>
          <a:stretch>
            <a:fillRect/>
          </a:stretch>
        </p:blipFill>
        <p:spPr>
          <a:xfrm>
            <a:off x="311700" y="1457900"/>
            <a:ext cx="3429000" cy="3409200"/>
          </a:xfrm>
          <a:prstGeom prst="rect">
            <a:avLst/>
          </a:prstGeom>
          <a:noFill/>
          <a:ln>
            <a:noFill/>
          </a:ln>
        </p:spPr>
      </p:pic>
      <p:sp>
        <p:nvSpPr>
          <p:cNvPr id="262" name="Google Shape;262;p36"/>
          <p:cNvSpPr txBox="1"/>
          <p:nvPr/>
        </p:nvSpPr>
        <p:spPr>
          <a:xfrm>
            <a:off x="892350" y="2195775"/>
            <a:ext cx="91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0.658</a:t>
            </a:r>
            <a:endParaRPr>
              <a:latin typeface="Roboto"/>
              <a:ea typeface="Roboto"/>
              <a:cs typeface="Roboto"/>
              <a:sym typeface="Roboto"/>
            </a:endParaRPr>
          </a:p>
        </p:txBody>
      </p:sp>
      <p:sp>
        <p:nvSpPr>
          <p:cNvPr id="263" name="Google Shape;263;p36"/>
          <p:cNvSpPr txBox="1"/>
          <p:nvPr/>
        </p:nvSpPr>
        <p:spPr>
          <a:xfrm>
            <a:off x="2396300" y="3168325"/>
            <a:ext cx="8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0.341</a:t>
            </a:r>
            <a:endParaRPr>
              <a:latin typeface="Roboto"/>
              <a:ea typeface="Roboto"/>
              <a:cs typeface="Roboto"/>
              <a:sym typeface="Roboto"/>
            </a:endParaRPr>
          </a:p>
        </p:txBody>
      </p:sp>
      <p:sp>
        <p:nvSpPr>
          <p:cNvPr id="264" name="Google Shape;264;p36"/>
          <p:cNvSpPr/>
          <p:nvPr/>
        </p:nvSpPr>
        <p:spPr>
          <a:xfrm>
            <a:off x="1428750" y="1397050"/>
            <a:ext cx="1581900" cy="173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Probabilities of paid and bad loans when initial state is High risky  loan</a:t>
            </a:r>
            <a:endParaRPr/>
          </a:p>
        </p:txBody>
      </p:sp>
      <p:sp>
        <p:nvSpPr>
          <p:cNvPr id="270" name="Google Shape;270;p37"/>
          <p:cNvSpPr txBox="1"/>
          <p:nvPr/>
        </p:nvSpPr>
        <p:spPr>
          <a:xfrm>
            <a:off x="862275" y="2286000"/>
            <a:ext cx="91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71" name="Google Shape;271;p37"/>
          <p:cNvSpPr txBox="1"/>
          <p:nvPr/>
        </p:nvSpPr>
        <p:spPr>
          <a:xfrm>
            <a:off x="842200" y="1824800"/>
            <a:ext cx="10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0.786</a:t>
            </a:r>
            <a:endParaRPr>
              <a:latin typeface="Roboto"/>
              <a:ea typeface="Roboto"/>
              <a:cs typeface="Roboto"/>
              <a:sym typeface="Roboto"/>
            </a:endParaRPr>
          </a:p>
        </p:txBody>
      </p:sp>
      <p:sp>
        <p:nvSpPr>
          <p:cNvPr id="272" name="Google Shape;272;p37"/>
          <p:cNvSpPr txBox="1"/>
          <p:nvPr/>
        </p:nvSpPr>
        <p:spPr>
          <a:xfrm>
            <a:off x="2606850" y="3479150"/>
            <a:ext cx="8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0.263</a:t>
            </a:r>
            <a:endParaRPr>
              <a:latin typeface="Roboto"/>
              <a:ea typeface="Roboto"/>
              <a:cs typeface="Roboto"/>
              <a:sym typeface="Roboto"/>
            </a:endParaRPr>
          </a:p>
        </p:txBody>
      </p:sp>
      <p:sp>
        <p:nvSpPr>
          <p:cNvPr id="273" name="Google Shape;273;p37"/>
          <p:cNvSpPr txBox="1"/>
          <p:nvPr/>
        </p:nvSpPr>
        <p:spPr>
          <a:xfrm>
            <a:off x="5103400" y="1824800"/>
            <a:ext cx="3057900" cy="831300"/>
          </a:xfrm>
          <a:prstGeom prst="rect">
            <a:avLst/>
          </a:prstGeom>
          <a:noFill/>
          <a:ln>
            <a:noFill/>
          </a:ln>
        </p:spPr>
        <p:txBody>
          <a:bodyPr anchorCtr="0" anchor="t" bIns="91425" lIns="91425" spcFirstLastPara="1" rIns="91425" wrap="square" tIns="91425">
            <a:spAutoFit/>
          </a:bodyPr>
          <a:lstStyle/>
          <a:p>
            <a:pPr indent="-317500" lvl="0" marL="342900" rtl="0" algn="just">
              <a:spcBef>
                <a:spcPts val="0"/>
              </a:spcBef>
              <a:spcAft>
                <a:spcPts val="0"/>
              </a:spcAft>
              <a:buSzPts val="1400"/>
              <a:buFont typeface="Roboto"/>
              <a:buChar char="●"/>
            </a:pPr>
            <a:r>
              <a:rPr lang="en">
                <a:latin typeface="Roboto"/>
                <a:ea typeface="Roboto"/>
                <a:cs typeface="Roboto"/>
                <a:sym typeface="Roboto"/>
              </a:rPr>
              <a:t>The paid up loan probability after converging is highest equal to 0.513 or 51.3%</a:t>
            </a:r>
            <a:endParaRPr>
              <a:latin typeface="Roboto"/>
              <a:ea typeface="Roboto"/>
              <a:cs typeface="Roboto"/>
              <a:sym typeface="Roboto"/>
            </a:endParaRPr>
          </a:p>
        </p:txBody>
      </p:sp>
      <p:pic>
        <p:nvPicPr>
          <p:cNvPr id="274" name="Google Shape;274;p37"/>
          <p:cNvPicPr preferRelativeResize="0"/>
          <p:nvPr/>
        </p:nvPicPr>
        <p:blipFill>
          <a:blip r:embed="rId3">
            <a:alphaModFix/>
          </a:blip>
          <a:stretch>
            <a:fillRect/>
          </a:stretch>
        </p:blipFill>
        <p:spPr>
          <a:xfrm>
            <a:off x="311700" y="1351925"/>
            <a:ext cx="3429000" cy="3339000"/>
          </a:xfrm>
          <a:prstGeom prst="rect">
            <a:avLst/>
          </a:prstGeom>
          <a:noFill/>
          <a:ln>
            <a:noFill/>
          </a:ln>
        </p:spPr>
      </p:pic>
      <p:sp>
        <p:nvSpPr>
          <p:cNvPr id="275" name="Google Shape;275;p37"/>
          <p:cNvSpPr txBox="1"/>
          <p:nvPr/>
        </p:nvSpPr>
        <p:spPr>
          <a:xfrm>
            <a:off x="902375" y="2416350"/>
            <a:ext cx="8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0.513</a:t>
            </a:r>
            <a:endParaRPr>
              <a:latin typeface="Roboto"/>
              <a:ea typeface="Roboto"/>
              <a:cs typeface="Roboto"/>
              <a:sym typeface="Roboto"/>
            </a:endParaRPr>
          </a:p>
        </p:txBody>
      </p:sp>
      <p:sp>
        <p:nvSpPr>
          <p:cNvPr id="276" name="Google Shape;276;p37"/>
          <p:cNvSpPr txBox="1"/>
          <p:nvPr/>
        </p:nvSpPr>
        <p:spPr>
          <a:xfrm>
            <a:off x="2396300" y="2506575"/>
            <a:ext cx="8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77" name="Google Shape;277;p37"/>
          <p:cNvSpPr txBox="1"/>
          <p:nvPr/>
        </p:nvSpPr>
        <p:spPr>
          <a:xfrm>
            <a:off x="2396300" y="2536650"/>
            <a:ext cx="8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0.486</a:t>
            </a:r>
            <a:endParaRPr>
              <a:latin typeface="Roboto"/>
              <a:ea typeface="Roboto"/>
              <a:cs typeface="Roboto"/>
              <a:sym typeface="Roboto"/>
            </a:endParaRPr>
          </a:p>
        </p:txBody>
      </p:sp>
      <p:sp>
        <p:nvSpPr>
          <p:cNvPr id="278" name="Google Shape;278;p37"/>
          <p:cNvSpPr/>
          <p:nvPr/>
        </p:nvSpPr>
        <p:spPr>
          <a:xfrm>
            <a:off x="1428750" y="1397050"/>
            <a:ext cx="1581900" cy="173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8"/>
          <p:cNvSpPr txBox="1"/>
          <p:nvPr>
            <p:ph type="title"/>
          </p:nvPr>
        </p:nvSpPr>
        <p:spPr>
          <a:xfrm>
            <a:off x="311700" y="2256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for generating risk vs paid loan probabilities</a:t>
            </a:r>
            <a:endParaRPr/>
          </a:p>
        </p:txBody>
      </p:sp>
      <p:pic>
        <p:nvPicPr>
          <p:cNvPr id="284" name="Google Shape;284;p38"/>
          <p:cNvPicPr preferRelativeResize="0"/>
          <p:nvPr/>
        </p:nvPicPr>
        <p:blipFill>
          <a:blip r:embed="rId3">
            <a:alphaModFix/>
          </a:blip>
          <a:stretch>
            <a:fillRect/>
          </a:stretch>
        </p:blipFill>
        <p:spPr>
          <a:xfrm>
            <a:off x="403275" y="918475"/>
            <a:ext cx="4046250" cy="3735850"/>
          </a:xfrm>
          <a:prstGeom prst="rect">
            <a:avLst/>
          </a:prstGeom>
          <a:noFill/>
          <a:ln>
            <a:noFill/>
          </a:ln>
        </p:spPr>
      </p:pic>
      <p:pic>
        <p:nvPicPr>
          <p:cNvPr id="285" name="Google Shape;285;p38"/>
          <p:cNvPicPr preferRelativeResize="0"/>
          <p:nvPr/>
        </p:nvPicPr>
        <p:blipFill>
          <a:blip r:embed="rId4">
            <a:alphaModFix/>
          </a:blip>
          <a:stretch>
            <a:fillRect/>
          </a:stretch>
        </p:blipFill>
        <p:spPr>
          <a:xfrm>
            <a:off x="4718450" y="918475"/>
            <a:ext cx="3415225" cy="37358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311700" y="2766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500"/>
              <a:t>Code for Simulating a Random Walk on our Markov Chain</a:t>
            </a:r>
            <a:endParaRPr sz="2500"/>
          </a:p>
        </p:txBody>
      </p:sp>
      <p:pic>
        <p:nvPicPr>
          <p:cNvPr id="291" name="Google Shape;291;p39"/>
          <p:cNvPicPr preferRelativeResize="0"/>
          <p:nvPr/>
        </p:nvPicPr>
        <p:blipFill>
          <a:blip r:embed="rId3">
            <a:alphaModFix/>
          </a:blip>
          <a:stretch>
            <a:fillRect/>
          </a:stretch>
        </p:blipFill>
        <p:spPr>
          <a:xfrm>
            <a:off x="489175" y="966100"/>
            <a:ext cx="3705256" cy="3820900"/>
          </a:xfrm>
          <a:prstGeom prst="rect">
            <a:avLst/>
          </a:prstGeom>
          <a:noFill/>
          <a:ln>
            <a:noFill/>
          </a:ln>
        </p:spPr>
      </p:pic>
      <p:pic>
        <p:nvPicPr>
          <p:cNvPr id="292" name="Google Shape;292;p39"/>
          <p:cNvPicPr preferRelativeResize="0"/>
          <p:nvPr/>
        </p:nvPicPr>
        <p:blipFill>
          <a:blip r:embed="rId4">
            <a:alphaModFix/>
          </a:blip>
          <a:stretch>
            <a:fillRect/>
          </a:stretch>
        </p:blipFill>
        <p:spPr>
          <a:xfrm>
            <a:off x="4316200" y="966100"/>
            <a:ext cx="4516101" cy="3820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For Verifying our Results</a:t>
            </a:r>
            <a:endParaRPr/>
          </a:p>
        </p:txBody>
      </p:sp>
      <p:pic>
        <p:nvPicPr>
          <p:cNvPr id="298" name="Google Shape;298;p40"/>
          <p:cNvPicPr preferRelativeResize="0"/>
          <p:nvPr/>
        </p:nvPicPr>
        <p:blipFill>
          <a:blip r:embed="rId3">
            <a:alphaModFix/>
          </a:blip>
          <a:stretch>
            <a:fillRect/>
          </a:stretch>
        </p:blipFill>
        <p:spPr>
          <a:xfrm>
            <a:off x="448350" y="1508350"/>
            <a:ext cx="5507275" cy="2716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Demerits of this method</a:t>
            </a:r>
            <a:endParaRPr/>
          </a:p>
        </p:txBody>
      </p:sp>
      <p:sp>
        <p:nvSpPr>
          <p:cNvPr id="304" name="Google Shape;304;p41"/>
          <p:cNvSpPr txBox="1"/>
          <p:nvPr>
            <p:ph idx="1" type="body"/>
          </p:nvPr>
        </p:nvSpPr>
        <p:spPr>
          <a:xfrm>
            <a:off x="240275" y="166870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needs a lot of previously available data to be able to construct the transition matrix accurately.</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The model doesn’t account for a sudden change (like economic recessions) and will give </a:t>
            </a:r>
            <a:r>
              <a:rPr lang="en"/>
              <a:t>inaccurate</a:t>
            </a:r>
            <a:r>
              <a:rPr lang="en"/>
              <a:t> results if something like that happens.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 sz="1600"/>
              <a:t>Model a markov chain to classify loan states and find out loan repayment probability.</a:t>
            </a:r>
            <a:endParaRPr sz="1600"/>
          </a:p>
          <a:p>
            <a:pPr indent="-330200" lvl="0" marL="457200" rtl="0" algn="l">
              <a:lnSpc>
                <a:spcPct val="150000"/>
              </a:lnSpc>
              <a:spcBef>
                <a:spcPts val="0"/>
              </a:spcBef>
              <a:spcAft>
                <a:spcPts val="0"/>
              </a:spcAft>
              <a:buSzPts val="1600"/>
              <a:buChar char="●"/>
            </a:pPr>
            <a:r>
              <a:rPr lang="en" sz="1600"/>
              <a:t>Define states, and </a:t>
            </a:r>
            <a:r>
              <a:rPr lang="en" sz="1600"/>
              <a:t>transition</a:t>
            </a:r>
            <a:r>
              <a:rPr lang="en" sz="1600"/>
              <a:t> matrix for our Markov chain.</a:t>
            </a:r>
            <a:endParaRPr sz="1600"/>
          </a:p>
          <a:p>
            <a:pPr indent="-330200" lvl="0" marL="457200" rtl="0" algn="l">
              <a:lnSpc>
                <a:spcPct val="150000"/>
              </a:lnSpc>
              <a:spcBef>
                <a:spcPts val="0"/>
              </a:spcBef>
              <a:spcAft>
                <a:spcPts val="0"/>
              </a:spcAft>
              <a:buSzPts val="1600"/>
              <a:buChar char="●"/>
            </a:pPr>
            <a:r>
              <a:rPr lang="en" sz="1600"/>
              <a:t>Check whether it satisfies the Markov property or not.</a:t>
            </a:r>
            <a:endParaRPr sz="1600"/>
          </a:p>
          <a:p>
            <a:pPr indent="-330200" lvl="0" marL="457200" rtl="0" algn="l">
              <a:lnSpc>
                <a:spcPct val="150000"/>
              </a:lnSpc>
              <a:spcBef>
                <a:spcPts val="0"/>
              </a:spcBef>
              <a:spcAft>
                <a:spcPts val="0"/>
              </a:spcAft>
              <a:buSzPts val="1600"/>
              <a:buChar char="●"/>
            </a:pPr>
            <a:r>
              <a:rPr lang="en" sz="1600"/>
              <a:t>Classify the model as homogeneous (stationary) or non-homogeneous distribution.</a:t>
            </a:r>
            <a:endParaRPr sz="1600"/>
          </a:p>
          <a:p>
            <a:pPr indent="-330200" lvl="0" marL="457200" rtl="0" algn="l">
              <a:lnSpc>
                <a:spcPct val="150000"/>
              </a:lnSpc>
              <a:spcBef>
                <a:spcPts val="0"/>
              </a:spcBef>
              <a:spcAft>
                <a:spcPts val="0"/>
              </a:spcAft>
              <a:buSzPts val="1600"/>
              <a:buChar char="●"/>
            </a:pPr>
            <a:r>
              <a:rPr lang="en" sz="1600"/>
              <a:t>Plot the probability matrix of staying in a particular state after 10000 iterations.</a:t>
            </a:r>
            <a:endParaRPr sz="1600"/>
          </a:p>
          <a:p>
            <a:pPr indent="-330200" lvl="0" marL="457200" rtl="0" algn="l">
              <a:lnSpc>
                <a:spcPct val="150000"/>
              </a:lnSpc>
              <a:spcBef>
                <a:spcPts val="0"/>
              </a:spcBef>
              <a:spcAft>
                <a:spcPts val="0"/>
              </a:spcAft>
              <a:buSzPts val="1600"/>
              <a:buChar char="●"/>
            </a:pPr>
            <a:r>
              <a:rPr lang="en" sz="1600"/>
              <a:t>Plot the probability matrix of generating risk vs paid loans probability.</a:t>
            </a:r>
            <a:endParaRPr sz="1600"/>
          </a:p>
          <a:p>
            <a:pPr indent="-330200" lvl="0" marL="457200" rtl="0" algn="l">
              <a:lnSpc>
                <a:spcPct val="150000"/>
              </a:lnSpc>
              <a:spcBef>
                <a:spcPts val="0"/>
              </a:spcBef>
              <a:spcAft>
                <a:spcPts val="0"/>
              </a:spcAft>
              <a:buSzPts val="1600"/>
              <a:buChar char="●"/>
            </a:pPr>
            <a:r>
              <a:rPr lang="en" sz="1600"/>
              <a:t>Identify the demerits of this method.</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2"/>
          <p:cNvSpPr txBox="1"/>
          <p:nvPr>
            <p:ph type="title"/>
          </p:nvPr>
        </p:nvSpPr>
        <p:spPr>
          <a:xfrm>
            <a:off x="311700" y="287550"/>
            <a:ext cx="8520600" cy="607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Tools Used For the Analysis</a:t>
            </a:r>
            <a:endParaRPr/>
          </a:p>
        </p:txBody>
      </p:sp>
      <p:pic>
        <p:nvPicPr>
          <p:cNvPr id="310" name="Google Shape;310;p42"/>
          <p:cNvPicPr preferRelativeResize="0"/>
          <p:nvPr/>
        </p:nvPicPr>
        <p:blipFill>
          <a:blip r:embed="rId3">
            <a:alphaModFix/>
          </a:blip>
          <a:stretch>
            <a:fillRect/>
          </a:stretch>
        </p:blipFill>
        <p:spPr>
          <a:xfrm>
            <a:off x="6611025" y="1347125"/>
            <a:ext cx="1798175" cy="1790600"/>
          </a:xfrm>
          <a:prstGeom prst="rect">
            <a:avLst/>
          </a:prstGeom>
          <a:noFill/>
          <a:ln>
            <a:noFill/>
          </a:ln>
        </p:spPr>
      </p:pic>
      <p:pic>
        <p:nvPicPr>
          <p:cNvPr id="311" name="Google Shape;311;p42"/>
          <p:cNvPicPr preferRelativeResize="0"/>
          <p:nvPr/>
        </p:nvPicPr>
        <p:blipFill>
          <a:blip r:embed="rId4">
            <a:alphaModFix/>
          </a:blip>
          <a:stretch>
            <a:fillRect/>
          </a:stretch>
        </p:blipFill>
        <p:spPr>
          <a:xfrm>
            <a:off x="942400" y="1541406"/>
            <a:ext cx="4090468" cy="736275"/>
          </a:xfrm>
          <a:prstGeom prst="rect">
            <a:avLst/>
          </a:prstGeom>
          <a:noFill/>
          <a:ln>
            <a:noFill/>
          </a:ln>
        </p:spPr>
      </p:pic>
      <p:pic>
        <p:nvPicPr>
          <p:cNvPr id="312" name="Google Shape;312;p42"/>
          <p:cNvPicPr preferRelativeResize="0"/>
          <p:nvPr/>
        </p:nvPicPr>
        <p:blipFill>
          <a:blip r:embed="rId5">
            <a:alphaModFix/>
          </a:blip>
          <a:stretch>
            <a:fillRect/>
          </a:stretch>
        </p:blipFill>
        <p:spPr>
          <a:xfrm>
            <a:off x="1011025" y="2719625"/>
            <a:ext cx="1827695" cy="736275"/>
          </a:xfrm>
          <a:prstGeom prst="rect">
            <a:avLst/>
          </a:prstGeom>
          <a:noFill/>
          <a:ln>
            <a:noFill/>
          </a:ln>
        </p:spPr>
      </p:pic>
      <p:pic>
        <p:nvPicPr>
          <p:cNvPr id="313" name="Google Shape;313;p42"/>
          <p:cNvPicPr preferRelativeResize="0"/>
          <p:nvPr/>
        </p:nvPicPr>
        <p:blipFill rotWithShape="1">
          <a:blip r:embed="rId6">
            <a:alphaModFix/>
          </a:blip>
          <a:srcRect b="12113" l="23777" r="24911" t="12930"/>
          <a:stretch/>
        </p:blipFill>
        <p:spPr>
          <a:xfrm>
            <a:off x="3777625" y="2923725"/>
            <a:ext cx="1743500" cy="1413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3"/>
          <p:cNvSpPr txBox="1"/>
          <p:nvPr>
            <p:ph type="title"/>
          </p:nvPr>
        </p:nvSpPr>
        <p:spPr>
          <a:xfrm>
            <a:off x="311700" y="2875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19" name="Google Shape;319;p43"/>
          <p:cNvSpPr txBox="1"/>
          <p:nvPr>
            <p:ph idx="1" type="body"/>
          </p:nvPr>
        </p:nvSpPr>
        <p:spPr>
          <a:xfrm>
            <a:off x="311700" y="1056375"/>
            <a:ext cx="8520600" cy="333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Times New Roman"/>
              <a:buChar char="●"/>
            </a:pPr>
            <a:r>
              <a:rPr i="1" lang="en" sz="1300">
                <a:solidFill>
                  <a:srgbClr val="0E101A"/>
                </a:solidFill>
                <a:latin typeface="Times New Roman"/>
                <a:ea typeface="Times New Roman"/>
                <a:cs typeface="Times New Roman"/>
                <a:sym typeface="Times New Roman"/>
              </a:rPr>
              <a:t>(PDF) Forecasting the loan repayment behavior by banks loan receivers using discrete Markov chain</a:t>
            </a:r>
            <a:r>
              <a:rPr lang="en" sz="1300">
                <a:solidFill>
                  <a:srgbClr val="0E101A"/>
                </a:solidFill>
                <a:latin typeface="Times New Roman"/>
                <a:ea typeface="Times New Roman"/>
                <a:cs typeface="Times New Roman"/>
                <a:sym typeface="Times New Roman"/>
              </a:rPr>
              <a:t>. Available from: </a:t>
            </a:r>
            <a:r>
              <a:rPr lang="en" sz="1300"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https://www.researchgate.net/publication/335125226_Forecasting_the_loan_repayment_behavior_by_banks_loan_receivers_using_discrete_Markov_chain</a:t>
            </a:r>
            <a:r>
              <a:rPr lang="en" sz="1300">
                <a:solidFill>
                  <a:srgbClr val="0E101A"/>
                </a:solidFill>
                <a:latin typeface="Times New Roman"/>
                <a:ea typeface="Times New Roman"/>
                <a:cs typeface="Times New Roman"/>
                <a:sym typeface="Times New Roman"/>
              </a:rPr>
              <a:t> [accessed Dec 04 2022].</a:t>
            </a:r>
            <a:endParaRPr sz="1300">
              <a:solidFill>
                <a:srgbClr val="0E101A"/>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Char char="●"/>
            </a:pPr>
            <a:r>
              <a:t/>
            </a:r>
            <a:endParaRPr sz="1300">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solidFill>
                  <a:srgbClr val="000000"/>
                </a:solidFill>
                <a:latin typeface="Times New Roman"/>
                <a:ea typeface="Times New Roman"/>
                <a:cs typeface="Times New Roman"/>
                <a:sym typeface="Times New Roman"/>
              </a:rPr>
              <a:t>Difference Between Secured and Unsecured Loan - BankBazaar. </a:t>
            </a:r>
            <a:r>
              <a:rPr lang="en" sz="1300" u="sng">
                <a:solidFill>
                  <a:schemeClr val="hlink"/>
                </a:solidFill>
                <a:latin typeface="Times New Roman"/>
                <a:ea typeface="Times New Roman"/>
                <a:cs typeface="Times New Roman"/>
                <a:sym typeface="Times New Roman"/>
                <a:hlinkClick r:id="rId4"/>
              </a:rPr>
              <a:t>https://www.bankbazaar.com/home-loan/secured-vs-unsecured-loan.html</a:t>
            </a:r>
            <a:r>
              <a:rPr lang="en" sz="1300">
                <a:solidFill>
                  <a:srgbClr val="000000"/>
                </a:solidFill>
                <a:latin typeface="Times New Roman"/>
                <a:ea typeface="Times New Roman"/>
                <a:cs typeface="Times New Roman"/>
                <a:sym typeface="Times New Roman"/>
              </a:rPr>
              <a:t> </a:t>
            </a:r>
            <a:r>
              <a:rPr lang="en" sz="1300">
                <a:solidFill>
                  <a:srgbClr val="0E101A"/>
                </a:solidFill>
                <a:latin typeface="Times New Roman"/>
                <a:ea typeface="Times New Roman"/>
                <a:cs typeface="Times New Roman"/>
                <a:sym typeface="Times New Roman"/>
              </a:rPr>
              <a:t>[accessed Dec 04 2022]</a:t>
            </a:r>
            <a:endParaRPr sz="1300">
              <a:solidFill>
                <a:srgbClr val="0E101A"/>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Char char="●"/>
            </a:pPr>
            <a:r>
              <a:t/>
            </a:r>
            <a:endParaRPr sz="1300">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solidFill>
                  <a:srgbClr val="000000"/>
                </a:solidFill>
                <a:latin typeface="Times New Roman"/>
                <a:ea typeface="Times New Roman"/>
                <a:cs typeface="Times New Roman"/>
                <a:sym typeface="Times New Roman"/>
              </a:rPr>
              <a:t>Unsecured Loans Eligibility, Interest Rates, Types &amp; Benefits - BankBazaar. </a:t>
            </a:r>
            <a:r>
              <a:rPr lang="en" sz="1300" u="sng">
                <a:solidFill>
                  <a:schemeClr val="hlink"/>
                </a:solidFill>
                <a:latin typeface="Times New Roman"/>
                <a:ea typeface="Times New Roman"/>
                <a:cs typeface="Times New Roman"/>
                <a:sym typeface="Times New Roman"/>
                <a:hlinkClick r:id="rId5"/>
              </a:rPr>
              <a:t>https://www.bankbazaar.com/personal-loan/unsecured-loans.html</a:t>
            </a:r>
            <a:r>
              <a:rPr lang="en" sz="1300">
                <a:solidFill>
                  <a:srgbClr val="000000"/>
                </a:solidFill>
                <a:latin typeface="Times New Roman"/>
                <a:ea typeface="Times New Roman"/>
                <a:cs typeface="Times New Roman"/>
                <a:sym typeface="Times New Roman"/>
              </a:rPr>
              <a:t> </a:t>
            </a:r>
            <a:r>
              <a:rPr lang="en" sz="1300">
                <a:solidFill>
                  <a:srgbClr val="0E101A"/>
                </a:solidFill>
                <a:latin typeface="Times New Roman"/>
                <a:ea typeface="Times New Roman"/>
                <a:cs typeface="Times New Roman"/>
                <a:sym typeface="Times New Roman"/>
              </a:rPr>
              <a:t>[accessed Dec 04 2022]</a:t>
            </a:r>
            <a:endParaRPr sz="1300">
              <a:solidFill>
                <a:srgbClr val="0E101A"/>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Char char="●"/>
            </a:pPr>
            <a:r>
              <a:t/>
            </a:r>
            <a:endParaRPr sz="1300">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solidFill>
                  <a:srgbClr val="000000"/>
                </a:solidFill>
                <a:latin typeface="Times New Roman"/>
                <a:ea typeface="Times New Roman"/>
                <a:cs typeface="Times New Roman"/>
                <a:sym typeface="Times New Roman"/>
              </a:rPr>
              <a:t>Solve a business case using simple Markov Chain - Analytics Vidhya. </a:t>
            </a:r>
            <a:r>
              <a:rPr lang="en" sz="1300" u="sng">
                <a:solidFill>
                  <a:schemeClr val="hlink"/>
                </a:solidFill>
                <a:latin typeface="Times New Roman"/>
                <a:ea typeface="Times New Roman"/>
                <a:cs typeface="Times New Roman"/>
                <a:sym typeface="Times New Roman"/>
                <a:hlinkClick r:id="rId6"/>
              </a:rPr>
              <a:t>https://www.analyticsvidhya.com/blog/2014/07/solve-business-case-simple-markov-chain/</a:t>
            </a:r>
            <a:r>
              <a:rPr lang="en" sz="1300">
                <a:solidFill>
                  <a:srgbClr val="000000"/>
                </a:solidFill>
                <a:latin typeface="Times New Roman"/>
                <a:ea typeface="Times New Roman"/>
                <a:cs typeface="Times New Roman"/>
                <a:sym typeface="Times New Roman"/>
              </a:rPr>
              <a:t> </a:t>
            </a:r>
            <a:r>
              <a:rPr lang="en" sz="1300">
                <a:solidFill>
                  <a:srgbClr val="0E101A"/>
                </a:solidFill>
                <a:latin typeface="Times New Roman"/>
                <a:ea typeface="Times New Roman"/>
                <a:cs typeface="Times New Roman"/>
                <a:sym typeface="Times New Roman"/>
              </a:rPr>
              <a:t>[accessed Dec 03 2022]</a:t>
            </a:r>
            <a:endParaRPr sz="13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311700" y="1920400"/>
            <a:ext cx="8520600" cy="60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6900">
                <a:latin typeface="Times New Roman"/>
                <a:ea typeface="Times New Roman"/>
                <a:cs typeface="Times New Roman"/>
                <a:sym typeface="Times New Roman"/>
              </a:rPr>
              <a:t>Thank You</a:t>
            </a:r>
            <a:endParaRPr sz="69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We are going to use Discrete T</a:t>
            </a:r>
            <a:r>
              <a:rPr lang="en"/>
              <a:t>ime</a:t>
            </a:r>
            <a:r>
              <a:rPr lang="en"/>
              <a:t> Markov Chain (or DTMC) to analyze a loan repayment dataset and classify different types of loan states along with their probabilistic transitions into other states.</a:t>
            </a:r>
            <a:endParaRPr/>
          </a:p>
          <a:p>
            <a:pPr indent="457200" lvl="0" marL="0" rtl="0" algn="l">
              <a:lnSpc>
                <a:spcPct val="150000"/>
              </a:lnSpc>
              <a:spcBef>
                <a:spcPts val="1200"/>
              </a:spcBef>
              <a:spcAft>
                <a:spcPts val="1200"/>
              </a:spcAft>
              <a:buNone/>
            </a:pPr>
            <a:r>
              <a:rPr lang="en"/>
              <a:t>We’ll first prove that our model satisfies the properties of markov chain and then use the model to predict the loan repayment probability. Then we will plot the the probability of staying in a particular state after a large no of iterations.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1956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Different types of Loans</a:t>
            </a:r>
            <a:endParaRPr/>
          </a:p>
        </p:txBody>
      </p:sp>
      <p:sp>
        <p:nvSpPr>
          <p:cNvPr id="111" name="Google Shape;111;p17"/>
          <p:cNvSpPr txBox="1"/>
          <p:nvPr>
            <p:ph idx="1" type="body"/>
          </p:nvPr>
        </p:nvSpPr>
        <p:spPr>
          <a:xfrm>
            <a:off x="240250" y="1017800"/>
            <a:ext cx="8520600" cy="3755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50">
                <a:solidFill>
                  <a:srgbClr val="34495E"/>
                </a:solidFill>
                <a:highlight>
                  <a:srgbClr val="FFFFFF"/>
                </a:highlight>
              </a:rPr>
              <a:t>Secured Loans: </a:t>
            </a:r>
            <a:r>
              <a:rPr lang="en" sz="1650">
                <a:solidFill>
                  <a:srgbClr val="34495E"/>
                </a:solidFill>
                <a:highlight>
                  <a:srgbClr val="FFFFFF"/>
                </a:highlight>
              </a:rPr>
              <a:t>A type of loan in which the financial institution takes the ownership of an asset that has the same value as the loan amount. It is used as a security (or collateral) for the loan period. </a:t>
            </a:r>
            <a:r>
              <a:rPr lang="en" sz="1650">
                <a:solidFill>
                  <a:srgbClr val="34495E"/>
                </a:solidFill>
                <a:highlight>
                  <a:srgbClr val="FFFFFF"/>
                </a:highlight>
              </a:rPr>
              <a:t>Examples are -</a:t>
            </a:r>
            <a:endParaRPr sz="1650">
              <a:solidFill>
                <a:srgbClr val="34495E"/>
              </a:solidFill>
              <a:highlight>
                <a:srgbClr val="FFFFFF"/>
              </a:highlight>
            </a:endParaRPr>
          </a:p>
          <a:p>
            <a:pPr indent="-333375" lvl="1" marL="914400" rtl="0" algn="l">
              <a:spcBef>
                <a:spcPts val="0"/>
              </a:spcBef>
              <a:spcAft>
                <a:spcPts val="0"/>
              </a:spcAft>
              <a:buClr>
                <a:srgbClr val="34495E"/>
              </a:buClr>
              <a:buSzPts val="1650"/>
              <a:buChar char="○"/>
            </a:pPr>
            <a:r>
              <a:rPr lang="en" sz="1650">
                <a:solidFill>
                  <a:srgbClr val="34495E"/>
                </a:solidFill>
                <a:highlight>
                  <a:srgbClr val="FFFFFF"/>
                </a:highlight>
              </a:rPr>
              <a:t>Car loan</a:t>
            </a:r>
            <a:endParaRPr sz="1650">
              <a:solidFill>
                <a:srgbClr val="34495E"/>
              </a:solidFill>
              <a:highlight>
                <a:srgbClr val="FFFFFF"/>
              </a:highlight>
            </a:endParaRPr>
          </a:p>
          <a:p>
            <a:pPr indent="-333375" lvl="1" marL="914400" rtl="0" algn="l">
              <a:spcBef>
                <a:spcPts val="0"/>
              </a:spcBef>
              <a:spcAft>
                <a:spcPts val="0"/>
              </a:spcAft>
              <a:buClr>
                <a:srgbClr val="34495E"/>
              </a:buClr>
              <a:buSzPts val="1650"/>
              <a:buChar char="○"/>
            </a:pPr>
            <a:r>
              <a:rPr lang="en" sz="1650">
                <a:solidFill>
                  <a:srgbClr val="34495E"/>
                </a:solidFill>
                <a:highlight>
                  <a:srgbClr val="FFFFFF"/>
                </a:highlight>
              </a:rPr>
              <a:t>Property Loan, etc.</a:t>
            </a:r>
            <a:endParaRPr sz="1350">
              <a:solidFill>
                <a:srgbClr val="34495E"/>
              </a:solidFill>
              <a:highlight>
                <a:srgbClr val="FFFFFF"/>
              </a:highlight>
            </a:endParaRPr>
          </a:p>
          <a:p>
            <a:pPr indent="0" lvl="0" marL="0" rtl="0" algn="l">
              <a:lnSpc>
                <a:spcPct val="100000"/>
              </a:lnSpc>
              <a:spcBef>
                <a:spcPts val="1200"/>
              </a:spcBef>
              <a:spcAft>
                <a:spcPts val="0"/>
              </a:spcAft>
              <a:buNone/>
            </a:pPr>
            <a:r>
              <a:t/>
            </a:r>
            <a:endParaRPr sz="100">
              <a:solidFill>
                <a:srgbClr val="34495E"/>
              </a:solidFill>
              <a:highlight>
                <a:srgbClr val="FFFFFF"/>
              </a:highlight>
            </a:endParaRPr>
          </a:p>
          <a:p>
            <a:pPr indent="0" lvl="0" marL="0" rtl="0" algn="l">
              <a:lnSpc>
                <a:spcPct val="100000"/>
              </a:lnSpc>
              <a:spcBef>
                <a:spcPts val="1200"/>
              </a:spcBef>
              <a:spcAft>
                <a:spcPts val="0"/>
              </a:spcAft>
              <a:buNone/>
            </a:pPr>
            <a:r>
              <a:t/>
            </a:r>
            <a:endParaRPr sz="100">
              <a:solidFill>
                <a:srgbClr val="34495E"/>
              </a:solidFill>
              <a:highlight>
                <a:srgbClr val="FFFFFF"/>
              </a:highlight>
            </a:endParaRPr>
          </a:p>
          <a:p>
            <a:pPr indent="-333375" lvl="0" marL="457200" rtl="0" algn="l">
              <a:spcBef>
                <a:spcPts val="1200"/>
              </a:spcBef>
              <a:spcAft>
                <a:spcPts val="0"/>
              </a:spcAft>
              <a:buClr>
                <a:srgbClr val="34495E"/>
              </a:buClr>
              <a:buSzPts val="1650"/>
              <a:buChar char="●"/>
            </a:pPr>
            <a:r>
              <a:rPr b="1" lang="en" sz="1650">
                <a:solidFill>
                  <a:srgbClr val="34495E"/>
                </a:solidFill>
                <a:highlight>
                  <a:srgbClr val="FFFFFF"/>
                </a:highlight>
              </a:rPr>
              <a:t>Unsecured</a:t>
            </a:r>
            <a:r>
              <a:rPr b="1" lang="en" sz="1650">
                <a:solidFill>
                  <a:srgbClr val="34495E"/>
                </a:solidFill>
                <a:highlight>
                  <a:srgbClr val="FFFFFF"/>
                </a:highlight>
              </a:rPr>
              <a:t> Loans:</a:t>
            </a:r>
            <a:r>
              <a:rPr lang="en" sz="1650">
                <a:solidFill>
                  <a:srgbClr val="34495E"/>
                </a:solidFill>
                <a:highlight>
                  <a:srgbClr val="FFFFFF"/>
                </a:highlight>
              </a:rPr>
              <a:t> A type of loan that is not secured by a collateral. These are more riskier. We are going to use our dataset based on </a:t>
            </a:r>
            <a:r>
              <a:rPr lang="en" sz="1650">
                <a:solidFill>
                  <a:srgbClr val="34495E"/>
                </a:solidFill>
                <a:highlight>
                  <a:schemeClr val="lt1"/>
                </a:highlight>
              </a:rPr>
              <a:t>unsecured loans</a:t>
            </a:r>
            <a:r>
              <a:rPr lang="en" sz="1650">
                <a:solidFill>
                  <a:srgbClr val="34495E"/>
                </a:solidFill>
                <a:highlight>
                  <a:srgbClr val="FFFFFF"/>
                </a:highlight>
              </a:rPr>
              <a:t>. Examples are -</a:t>
            </a:r>
            <a:endParaRPr sz="1650">
              <a:solidFill>
                <a:srgbClr val="34495E"/>
              </a:solidFill>
              <a:highlight>
                <a:srgbClr val="FFFFFF"/>
              </a:highlight>
            </a:endParaRPr>
          </a:p>
          <a:p>
            <a:pPr indent="-333375" lvl="1" marL="914400" rtl="0" algn="l">
              <a:spcBef>
                <a:spcPts val="0"/>
              </a:spcBef>
              <a:spcAft>
                <a:spcPts val="0"/>
              </a:spcAft>
              <a:buClr>
                <a:srgbClr val="34495E"/>
              </a:buClr>
              <a:buSzPts val="1650"/>
              <a:buChar char="○"/>
            </a:pPr>
            <a:r>
              <a:rPr lang="en" sz="1650">
                <a:solidFill>
                  <a:srgbClr val="34495E"/>
                </a:solidFill>
                <a:highlight>
                  <a:srgbClr val="FFFFFF"/>
                </a:highlight>
              </a:rPr>
              <a:t>Personal loan</a:t>
            </a:r>
            <a:endParaRPr sz="1650">
              <a:solidFill>
                <a:srgbClr val="34495E"/>
              </a:solidFill>
              <a:highlight>
                <a:srgbClr val="FFFFFF"/>
              </a:highlight>
            </a:endParaRPr>
          </a:p>
          <a:p>
            <a:pPr indent="-333375" lvl="1" marL="914400" rtl="0" algn="l">
              <a:spcBef>
                <a:spcPts val="0"/>
              </a:spcBef>
              <a:spcAft>
                <a:spcPts val="0"/>
              </a:spcAft>
              <a:buClr>
                <a:srgbClr val="34495E"/>
              </a:buClr>
              <a:buSzPts val="1650"/>
              <a:buChar char="○"/>
            </a:pPr>
            <a:r>
              <a:rPr lang="en" sz="1650">
                <a:solidFill>
                  <a:srgbClr val="34495E"/>
                </a:solidFill>
                <a:highlight>
                  <a:srgbClr val="FFFFFF"/>
                </a:highlight>
              </a:rPr>
              <a:t>Student loan</a:t>
            </a:r>
            <a:endParaRPr sz="1650">
              <a:solidFill>
                <a:srgbClr val="34495E"/>
              </a:solidFill>
              <a:highlight>
                <a:srgbClr val="FFFFFF"/>
              </a:highlight>
            </a:endParaRPr>
          </a:p>
        </p:txBody>
      </p:sp>
      <p:pic>
        <p:nvPicPr>
          <p:cNvPr id="112" name="Google Shape;112;p17"/>
          <p:cNvPicPr preferRelativeResize="0"/>
          <p:nvPr/>
        </p:nvPicPr>
        <p:blipFill rotWithShape="1">
          <a:blip r:embed="rId3">
            <a:alphaModFix/>
          </a:blip>
          <a:srcRect b="0" l="0" r="44305" t="33576"/>
          <a:stretch/>
        </p:blipFill>
        <p:spPr>
          <a:xfrm>
            <a:off x="6582425" y="1898200"/>
            <a:ext cx="1796150" cy="9492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Banks who issue Unsecured Loans</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HDFC Bank</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YES Bank</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IDFC First</a:t>
            </a:r>
            <a:endParaRPr/>
          </a:p>
        </p:txBody>
      </p:sp>
      <p:pic>
        <p:nvPicPr>
          <p:cNvPr id="119" name="Google Shape;119;p18"/>
          <p:cNvPicPr preferRelativeResize="0"/>
          <p:nvPr/>
        </p:nvPicPr>
        <p:blipFill>
          <a:blip r:embed="rId3">
            <a:alphaModFix/>
          </a:blip>
          <a:stretch>
            <a:fillRect/>
          </a:stretch>
        </p:blipFill>
        <p:spPr>
          <a:xfrm>
            <a:off x="4727086" y="1964087"/>
            <a:ext cx="1831800" cy="1469700"/>
          </a:xfrm>
          <a:prstGeom prst="roundRect">
            <a:avLst>
              <a:gd fmla="val 16667" name="adj"/>
            </a:avLst>
          </a:prstGeom>
          <a:noFill/>
          <a:ln>
            <a:noFill/>
          </a:ln>
        </p:spPr>
      </p:pic>
      <p:pic>
        <p:nvPicPr>
          <p:cNvPr id="120" name="Google Shape;120;p18"/>
          <p:cNvPicPr preferRelativeResize="0"/>
          <p:nvPr/>
        </p:nvPicPr>
        <p:blipFill>
          <a:blip r:embed="rId4">
            <a:alphaModFix/>
          </a:blip>
          <a:stretch>
            <a:fillRect/>
          </a:stretch>
        </p:blipFill>
        <p:spPr>
          <a:xfrm>
            <a:off x="4080138" y="3624284"/>
            <a:ext cx="2917450" cy="435441"/>
          </a:xfrm>
          <a:prstGeom prst="rect">
            <a:avLst/>
          </a:prstGeom>
          <a:noFill/>
          <a:ln>
            <a:noFill/>
          </a:ln>
        </p:spPr>
      </p:pic>
      <p:pic>
        <p:nvPicPr>
          <p:cNvPr id="121" name="Google Shape;121;p18"/>
          <p:cNvPicPr preferRelativeResize="0"/>
          <p:nvPr/>
        </p:nvPicPr>
        <p:blipFill>
          <a:blip r:embed="rId5">
            <a:alphaModFix/>
          </a:blip>
          <a:stretch>
            <a:fillRect/>
          </a:stretch>
        </p:blipFill>
        <p:spPr>
          <a:xfrm>
            <a:off x="4022100" y="1215563"/>
            <a:ext cx="2975468" cy="55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Discrete Time Markov Chain?</a:t>
            </a:r>
            <a:endParaRPr/>
          </a:p>
        </p:txBody>
      </p:sp>
      <p:sp>
        <p:nvSpPr>
          <p:cNvPr id="127" name="Google Shape;127;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rgbClr val="202122"/>
                </a:solidFill>
                <a:highlight>
                  <a:srgbClr val="FFFFFF"/>
                </a:highlight>
                <a:latin typeface="Arial"/>
                <a:ea typeface="Arial"/>
                <a:cs typeface="Arial"/>
                <a:sym typeface="Arial"/>
              </a:rPr>
              <a:t>A Discrete Time Markov Chain is a stochastic process defined at discrete time and discrete finite states. It has the special property of the next variable/state depending on only the previous state and not any other states in the past.</a:t>
            </a:r>
            <a:endParaRPr sz="165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en" sz="1650">
                <a:solidFill>
                  <a:srgbClr val="202122"/>
                </a:solidFill>
                <a:highlight>
                  <a:srgbClr val="FFFFFF"/>
                </a:highlight>
                <a:latin typeface="Arial"/>
                <a:ea typeface="Arial"/>
                <a:cs typeface="Arial"/>
                <a:sym typeface="Arial"/>
              </a:rPr>
              <a:t>Essentially, </a:t>
            </a:r>
            <a:endParaRPr sz="165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650">
              <a:solidFill>
                <a:srgbClr val="202122"/>
              </a:solidFill>
              <a:highlight>
                <a:srgbClr val="FFFFFF"/>
              </a:highlight>
              <a:latin typeface="Arial"/>
              <a:ea typeface="Arial"/>
              <a:cs typeface="Arial"/>
              <a:sym typeface="Arial"/>
            </a:endParaRPr>
          </a:p>
          <a:p>
            <a:pPr indent="0" lvl="0" marL="0" rtl="0" algn="l">
              <a:spcBef>
                <a:spcPts val="1200"/>
              </a:spcBef>
              <a:spcAft>
                <a:spcPts val="1200"/>
              </a:spcAft>
              <a:buNone/>
            </a:pPr>
            <a:r>
              <a:rPr lang="en" sz="1650">
                <a:solidFill>
                  <a:srgbClr val="202122"/>
                </a:solidFill>
                <a:highlight>
                  <a:srgbClr val="FFFFFF"/>
                </a:highlight>
                <a:latin typeface="Arial"/>
                <a:ea typeface="Arial"/>
                <a:cs typeface="Arial"/>
                <a:sym typeface="Arial"/>
              </a:rPr>
              <a:t>where p_ij is the probability of going from state i to j.</a:t>
            </a:r>
            <a:endParaRPr sz="1650">
              <a:solidFill>
                <a:srgbClr val="202122"/>
              </a:solidFill>
              <a:highlight>
                <a:srgbClr val="FFFFFF"/>
              </a:highlight>
              <a:latin typeface="Arial"/>
              <a:ea typeface="Arial"/>
              <a:cs typeface="Arial"/>
              <a:sym typeface="Arial"/>
            </a:endParaRPr>
          </a:p>
        </p:txBody>
      </p:sp>
      <p:pic>
        <p:nvPicPr>
          <p:cNvPr id="128" name="Google Shape;128;p19"/>
          <p:cNvPicPr preferRelativeResize="0"/>
          <p:nvPr/>
        </p:nvPicPr>
        <p:blipFill>
          <a:blip r:embed="rId3">
            <a:alphaModFix/>
          </a:blip>
          <a:stretch>
            <a:fillRect/>
          </a:stretch>
        </p:blipFill>
        <p:spPr>
          <a:xfrm>
            <a:off x="397325" y="2679375"/>
            <a:ext cx="6777050" cy="44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DATASET</a:t>
            </a:r>
            <a:endParaRPr/>
          </a:p>
        </p:txBody>
      </p:sp>
      <p:sp>
        <p:nvSpPr>
          <p:cNvPr id="134" name="Google Shape;134;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u="sng">
                <a:solidFill>
                  <a:schemeClr val="hlink"/>
                </a:solidFill>
                <a:hlinkClick r:id="rId3"/>
              </a:rPr>
              <a:t>Link To Our Dataset</a:t>
            </a:r>
            <a:r>
              <a:rPr lang="en"/>
              <a:t> </a:t>
            </a:r>
            <a:endParaRPr/>
          </a:p>
          <a:p>
            <a:pPr indent="0" lvl="0" marL="0" rtl="0" algn="l">
              <a:spcBef>
                <a:spcPts val="1200"/>
              </a:spcBef>
              <a:spcAft>
                <a:spcPts val="0"/>
              </a:spcAft>
              <a:buNone/>
            </a:pPr>
            <a:r>
              <a:rPr lang="en" sz="2100">
                <a:latin typeface="Arial"/>
                <a:ea typeface="Arial"/>
                <a:cs typeface="Arial"/>
                <a:sym typeface="Arial"/>
              </a:rPr>
              <a:t>The data used to for making probability transition matrix is based on the loan taken in the previous years and how many of them were turned out to be </a:t>
            </a:r>
            <a:r>
              <a:rPr lang="en" sz="2100">
                <a:solidFill>
                  <a:srgbClr val="000000"/>
                </a:solidFill>
                <a:latin typeface="Arial"/>
                <a:ea typeface="Arial"/>
                <a:cs typeface="Arial"/>
                <a:sym typeface="Arial"/>
              </a:rPr>
              <a:t>good loan, high-risk loan, low-risk loan, were paid up or turned out to be bad one.</a:t>
            </a:r>
            <a:endParaRPr sz="2100">
              <a:solidFill>
                <a:srgbClr val="000000"/>
              </a:solidFill>
              <a:latin typeface="Arial"/>
              <a:ea typeface="Arial"/>
              <a:cs typeface="Arial"/>
              <a:sym typeface="Arial"/>
            </a:endParaRPr>
          </a:p>
          <a:p>
            <a:pPr indent="0" lvl="0" marL="0" rtl="0" algn="l">
              <a:spcBef>
                <a:spcPts val="1200"/>
              </a:spcBef>
              <a:spcAft>
                <a:spcPts val="0"/>
              </a:spcAft>
              <a:buNone/>
            </a:pPr>
            <a:r>
              <a:rPr lang="en" sz="2100">
                <a:solidFill>
                  <a:srgbClr val="000000"/>
                </a:solidFill>
                <a:latin typeface="Arial"/>
                <a:ea typeface="Arial"/>
                <a:cs typeface="Arial"/>
                <a:sym typeface="Arial"/>
              </a:rPr>
              <a:t>Although loans are taken throughout an year and resulting probability transition matrix would be dependent on the time and other economic factors but for our study we have taken them constant and assumption is made that all the loans are taken only at the start of year and throughout the year the probability transition matrix is taken constant. </a:t>
            </a:r>
            <a:endParaRPr sz="2100">
              <a:solidFill>
                <a:srgbClr val="000000"/>
              </a:solidFill>
              <a:latin typeface="Arial"/>
              <a:ea typeface="Arial"/>
              <a:cs typeface="Arial"/>
              <a:sym typeface="Arial"/>
            </a:endParaRPr>
          </a:p>
          <a:p>
            <a:pPr indent="0" lvl="0" marL="0" rtl="0" algn="l">
              <a:spcBef>
                <a:spcPts val="1200"/>
              </a:spcBef>
              <a:spcAft>
                <a:spcPts val="0"/>
              </a:spcAft>
              <a:buNone/>
            </a:pPr>
            <a:r>
              <a:t/>
            </a:r>
            <a:endParaRPr sz="2100">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10000"/>
            <a:ext cx="8580600" cy="819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Constructing Probability Transition Matrix</a:t>
            </a:r>
            <a:endParaRPr/>
          </a:p>
        </p:txBody>
      </p:sp>
      <p:sp>
        <p:nvSpPr>
          <p:cNvPr id="140" name="Google Shape;140;p21"/>
          <p:cNvSpPr txBox="1"/>
          <p:nvPr>
            <p:ph idx="1" type="body"/>
          </p:nvPr>
        </p:nvSpPr>
        <p:spPr>
          <a:xfrm>
            <a:off x="311700" y="137155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constructing probability transition matrix we will use our dataset and count the total number of samples row-wise and divide by each cell in that row for calculating the probability i.e., </a:t>
            </a:r>
            <a:endParaRPr/>
          </a:p>
          <a:p>
            <a:pPr indent="0" lvl="0" marL="457200" rtl="0" algn="l">
              <a:spcBef>
                <a:spcPts val="1200"/>
              </a:spcBef>
              <a:spcAft>
                <a:spcPts val="0"/>
              </a:spcAft>
              <a:buNone/>
            </a:pPr>
            <a:r>
              <a:rPr lang="en"/>
              <a:t>			P</a:t>
            </a:r>
            <a:r>
              <a:rPr baseline="-25000" lang="en"/>
              <a:t>ij </a:t>
            </a:r>
            <a:r>
              <a:rPr lang="en"/>
              <a:t>= N </a:t>
            </a:r>
            <a:r>
              <a:rPr baseline="-25000" lang="en"/>
              <a:t>ij</a:t>
            </a:r>
            <a:r>
              <a:rPr lang="en"/>
              <a:t> / ∑</a:t>
            </a:r>
            <a:r>
              <a:rPr baseline="30000" lang="en"/>
              <a:t>k</a:t>
            </a:r>
            <a:r>
              <a:rPr baseline="-25000" lang="en"/>
              <a:t>j = 1</a:t>
            </a:r>
            <a:r>
              <a:rPr lang="en"/>
              <a:t> N </a:t>
            </a:r>
            <a:r>
              <a:rPr baseline="-25000" lang="en"/>
              <a:t>ij</a:t>
            </a:r>
            <a:endParaRPr baseline="-25000"/>
          </a:p>
          <a:p>
            <a:pPr indent="0" lvl="0" marL="457200" rtl="0" algn="l">
              <a:spcBef>
                <a:spcPts val="1200"/>
              </a:spcBef>
              <a:spcAft>
                <a:spcPts val="1200"/>
              </a:spcAft>
              <a:buNone/>
            </a:pPr>
            <a:r>
              <a:rPr lang="en"/>
              <a:t>where i,j is the cell index and N </a:t>
            </a:r>
            <a:r>
              <a:rPr baseline="-25000" lang="en"/>
              <a:t>ij</a:t>
            </a:r>
            <a:r>
              <a:rPr lang="en"/>
              <a:t> is the number of observations in that cell and ∑</a:t>
            </a:r>
            <a:r>
              <a:rPr baseline="30000" lang="en"/>
              <a:t>k</a:t>
            </a:r>
            <a:r>
              <a:rPr baseline="-25000" lang="en"/>
              <a:t>j = 1</a:t>
            </a:r>
            <a:r>
              <a:rPr lang="en"/>
              <a:t>N </a:t>
            </a:r>
            <a:r>
              <a:rPr baseline="-25000" lang="en"/>
              <a:t>ij </a:t>
            </a:r>
            <a:r>
              <a:rPr lang="en"/>
              <a:t>is the total number of observations in i-th row and k is total number of columns and j goes to 1st column to last columns in this we represent it as k.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