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32"/>
  </p:notesMasterIdLst>
  <p:sldIdLst>
    <p:sldId id="256" r:id="rId2"/>
    <p:sldId id="257" r:id="rId3"/>
    <p:sldId id="258" r:id="rId4"/>
    <p:sldId id="259" r:id="rId5"/>
    <p:sldId id="260" r:id="rId6"/>
    <p:sldId id="261" r:id="rId7"/>
    <p:sldId id="291" r:id="rId8"/>
    <p:sldId id="263" r:id="rId9"/>
    <p:sldId id="266" r:id="rId10"/>
    <p:sldId id="265" r:id="rId11"/>
    <p:sldId id="299" r:id="rId12"/>
    <p:sldId id="300" r:id="rId13"/>
    <p:sldId id="275" r:id="rId14"/>
    <p:sldId id="276" r:id="rId15"/>
    <p:sldId id="278" r:id="rId16"/>
    <p:sldId id="301" r:id="rId17"/>
    <p:sldId id="277" r:id="rId18"/>
    <p:sldId id="279" r:id="rId19"/>
    <p:sldId id="280" r:id="rId20"/>
    <p:sldId id="281" r:id="rId21"/>
    <p:sldId id="296" r:id="rId22"/>
    <p:sldId id="295" r:id="rId23"/>
    <p:sldId id="294" r:id="rId24"/>
    <p:sldId id="293" r:id="rId25"/>
    <p:sldId id="292" r:id="rId26"/>
    <p:sldId id="297" r:id="rId27"/>
    <p:sldId id="298" r:id="rId28"/>
    <p:sldId id="267" r:id="rId29"/>
    <p:sldId id="268"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CD065-2245-49FF-879A-1776E9FD0BC9}"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16956-753A-4253-B506-C7BFF38A9FA5}" type="slidenum">
              <a:rPr lang="en-IN" smtClean="0"/>
              <a:t>‹#›</a:t>
            </a:fld>
            <a:endParaRPr lang="en-IN"/>
          </a:p>
        </p:txBody>
      </p:sp>
    </p:spTree>
    <p:extLst>
      <p:ext uri="{BB962C8B-B14F-4D97-AF65-F5344CB8AC3E}">
        <p14:creationId xmlns:p14="http://schemas.microsoft.com/office/powerpoint/2010/main" val="323584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9</a:t>
            </a:fld>
            <a:endParaRPr lang="en-IN"/>
          </a:p>
        </p:txBody>
      </p:sp>
    </p:spTree>
    <p:extLst>
      <p:ext uri="{BB962C8B-B14F-4D97-AF65-F5344CB8AC3E}">
        <p14:creationId xmlns:p14="http://schemas.microsoft.com/office/powerpoint/2010/main" val="137485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21</a:t>
            </a:fld>
            <a:endParaRPr lang="en-IN"/>
          </a:p>
        </p:txBody>
      </p:sp>
    </p:spTree>
    <p:extLst>
      <p:ext uri="{BB962C8B-B14F-4D97-AF65-F5344CB8AC3E}">
        <p14:creationId xmlns:p14="http://schemas.microsoft.com/office/powerpoint/2010/main" val="2614740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22</a:t>
            </a:fld>
            <a:endParaRPr lang="en-IN"/>
          </a:p>
        </p:txBody>
      </p:sp>
    </p:spTree>
    <p:extLst>
      <p:ext uri="{BB962C8B-B14F-4D97-AF65-F5344CB8AC3E}">
        <p14:creationId xmlns:p14="http://schemas.microsoft.com/office/powerpoint/2010/main" val="2409195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23</a:t>
            </a:fld>
            <a:endParaRPr lang="en-IN"/>
          </a:p>
        </p:txBody>
      </p:sp>
    </p:spTree>
    <p:extLst>
      <p:ext uri="{BB962C8B-B14F-4D97-AF65-F5344CB8AC3E}">
        <p14:creationId xmlns:p14="http://schemas.microsoft.com/office/powerpoint/2010/main" val="394615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24</a:t>
            </a:fld>
            <a:endParaRPr lang="en-IN"/>
          </a:p>
        </p:txBody>
      </p:sp>
    </p:spTree>
    <p:extLst>
      <p:ext uri="{BB962C8B-B14F-4D97-AF65-F5344CB8AC3E}">
        <p14:creationId xmlns:p14="http://schemas.microsoft.com/office/powerpoint/2010/main" val="408676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25</a:t>
            </a:fld>
            <a:endParaRPr lang="en-IN"/>
          </a:p>
        </p:txBody>
      </p:sp>
    </p:spTree>
    <p:extLst>
      <p:ext uri="{BB962C8B-B14F-4D97-AF65-F5344CB8AC3E}">
        <p14:creationId xmlns:p14="http://schemas.microsoft.com/office/powerpoint/2010/main" val="242413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26</a:t>
            </a:fld>
            <a:endParaRPr lang="en-IN"/>
          </a:p>
        </p:txBody>
      </p:sp>
    </p:spTree>
    <p:extLst>
      <p:ext uri="{BB962C8B-B14F-4D97-AF65-F5344CB8AC3E}">
        <p14:creationId xmlns:p14="http://schemas.microsoft.com/office/powerpoint/2010/main" val="59372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27</a:t>
            </a:fld>
            <a:endParaRPr lang="en-IN"/>
          </a:p>
        </p:txBody>
      </p:sp>
    </p:spTree>
    <p:extLst>
      <p:ext uri="{BB962C8B-B14F-4D97-AF65-F5344CB8AC3E}">
        <p14:creationId xmlns:p14="http://schemas.microsoft.com/office/powerpoint/2010/main" val="215505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13</a:t>
            </a:fld>
            <a:endParaRPr lang="en-IN"/>
          </a:p>
        </p:txBody>
      </p:sp>
    </p:spTree>
    <p:extLst>
      <p:ext uri="{BB962C8B-B14F-4D97-AF65-F5344CB8AC3E}">
        <p14:creationId xmlns:p14="http://schemas.microsoft.com/office/powerpoint/2010/main" val="120056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14</a:t>
            </a:fld>
            <a:endParaRPr lang="en-IN"/>
          </a:p>
        </p:txBody>
      </p:sp>
    </p:spTree>
    <p:extLst>
      <p:ext uri="{BB962C8B-B14F-4D97-AF65-F5344CB8AC3E}">
        <p14:creationId xmlns:p14="http://schemas.microsoft.com/office/powerpoint/2010/main" val="115700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15</a:t>
            </a:fld>
            <a:endParaRPr lang="en-IN"/>
          </a:p>
        </p:txBody>
      </p:sp>
    </p:spTree>
    <p:extLst>
      <p:ext uri="{BB962C8B-B14F-4D97-AF65-F5344CB8AC3E}">
        <p14:creationId xmlns:p14="http://schemas.microsoft.com/office/powerpoint/2010/main" val="673289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16</a:t>
            </a:fld>
            <a:endParaRPr lang="en-IN"/>
          </a:p>
        </p:txBody>
      </p:sp>
    </p:spTree>
    <p:extLst>
      <p:ext uri="{BB962C8B-B14F-4D97-AF65-F5344CB8AC3E}">
        <p14:creationId xmlns:p14="http://schemas.microsoft.com/office/powerpoint/2010/main" val="217656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17</a:t>
            </a:fld>
            <a:endParaRPr lang="en-IN"/>
          </a:p>
        </p:txBody>
      </p:sp>
    </p:spTree>
    <p:extLst>
      <p:ext uri="{BB962C8B-B14F-4D97-AF65-F5344CB8AC3E}">
        <p14:creationId xmlns:p14="http://schemas.microsoft.com/office/powerpoint/2010/main" val="398452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18</a:t>
            </a:fld>
            <a:endParaRPr lang="en-IN"/>
          </a:p>
        </p:txBody>
      </p:sp>
    </p:spTree>
    <p:extLst>
      <p:ext uri="{BB962C8B-B14F-4D97-AF65-F5344CB8AC3E}">
        <p14:creationId xmlns:p14="http://schemas.microsoft.com/office/powerpoint/2010/main" val="635269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19</a:t>
            </a:fld>
            <a:endParaRPr lang="en-IN"/>
          </a:p>
        </p:txBody>
      </p:sp>
    </p:spTree>
    <p:extLst>
      <p:ext uri="{BB962C8B-B14F-4D97-AF65-F5344CB8AC3E}">
        <p14:creationId xmlns:p14="http://schemas.microsoft.com/office/powerpoint/2010/main" val="428676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20</a:t>
            </a:fld>
            <a:endParaRPr lang="en-IN"/>
          </a:p>
        </p:txBody>
      </p:sp>
    </p:spTree>
    <p:extLst>
      <p:ext uri="{BB962C8B-B14F-4D97-AF65-F5344CB8AC3E}">
        <p14:creationId xmlns:p14="http://schemas.microsoft.com/office/powerpoint/2010/main" val="185767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23949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70889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763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416270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8410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079144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87150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97825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81397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70162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A7E55E-26A2-421B-8383-88F5786E0BAA}"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45522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7E55E-26A2-421B-8383-88F5786E0BAA}"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27818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7E55E-26A2-421B-8383-88F5786E0BAA}"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5703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7E55E-26A2-421B-8383-88F5786E0BAA}"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95928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A7E55E-26A2-421B-8383-88F5786E0BAA}"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7419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7E55E-26A2-421B-8383-88F5786E0BAA}"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68244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A7E55E-26A2-421B-8383-88F5786E0BAA}" type="datetimeFigureOut">
              <a:rPr lang="en-IN" smtClean="0"/>
              <a:t>23-05-2024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17891A9-1D32-42DF-B8D9-68F9ED4142F0}" type="slidenum">
              <a:rPr lang="en-IN" smtClean="0"/>
              <a:t>‹#›</a:t>
            </a:fld>
            <a:endParaRPr lang="en-IN"/>
          </a:p>
        </p:txBody>
      </p:sp>
    </p:spTree>
    <p:extLst>
      <p:ext uri="{BB962C8B-B14F-4D97-AF65-F5344CB8AC3E}">
        <p14:creationId xmlns:p14="http://schemas.microsoft.com/office/powerpoint/2010/main" val="412704027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8400" y="1752600"/>
            <a:ext cx="8278378" cy="1416586"/>
          </a:xfrm>
        </p:spPr>
        <p:txBody>
          <a:bodyPr/>
          <a:lstStyle/>
          <a:p>
            <a:pPr algn="ctr"/>
            <a:r>
              <a:rPr lang="en-US" sz="2400" b="1" dirty="0">
                <a:latin typeface="Arial" panose="020B0604020202020204" pitchFamily="34" charset="0"/>
                <a:cs typeface="Arial" panose="020B0604020202020204" pitchFamily="34" charset="0"/>
              </a:rPr>
              <a:t>Android Malware Detection Using Genetic Algorithm</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based Optimized Feature Selection and Machine</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Learning</a:t>
            </a:r>
            <a:endParaRPr lang="en-IN" sz="24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808133" y="4125149"/>
            <a:ext cx="2379134" cy="1666051"/>
          </a:xfrm>
        </p:spPr>
        <p:txBody>
          <a:bodyPr>
            <a:normAutofit fontScale="92500" lnSpcReduction="20000"/>
          </a:bodyPr>
          <a:lstStyle/>
          <a:p>
            <a:pPr algn="l"/>
            <a:r>
              <a:rPr lang="en-IN" b="1" dirty="0">
                <a:solidFill>
                  <a:schemeClr val="tx1"/>
                </a:solidFill>
                <a:latin typeface="Arial" panose="020B0604020202020204" pitchFamily="34" charset="0"/>
                <a:cs typeface="Arial" panose="020B0604020202020204" pitchFamily="34" charset="0"/>
              </a:rPr>
              <a:t>Presented by </a:t>
            </a:r>
          </a:p>
          <a:p>
            <a:pPr marL="342900" indent="-342900" algn="just">
              <a:buFont typeface="+mj-lt"/>
              <a:buAutoNum type="arabicPeriod"/>
            </a:pPr>
            <a:r>
              <a:rPr lang="en-IN" b="1" dirty="0">
                <a:solidFill>
                  <a:schemeClr val="tx1"/>
                </a:solidFill>
                <a:latin typeface="Arial" panose="020B0604020202020204" pitchFamily="34" charset="0"/>
                <a:cs typeface="Arial" panose="020B0604020202020204" pitchFamily="34" charset="0"/>
              </a:rPr>
              <a:t>MD Sulthana</a:t>
            </a:r>
          </a:p>
          <a:p>
            <a:pPr marL="342900" indent="-342900" algn="just">
              <a:buFont typeface="+mj-lt"/>
              <a:buAutoNum type="arabicPeriod"/>
            </a:pPr>
            <a:r>
              <a:rPr lang="en-IN" b="1" dirty="0">
                <a:solidFill>
                  <a:schemeClr val="tx1"/>
                </a:solidFill>
                <a:latin typeface="Arial" panose="020B0604020202020204" pitchFamily="34" charset="0"/>
                <a:cs typeface="Arial" panose="020B0604020202020204" pitchFamily="34" charset="0"/>
              </a:rPr>
              <a:t>P Sami</a:t>
            </a:r>
          </a:p>
          <a:p>
            <a:pPr marL="342900" indent="-342900" algn="just">
              <a:buFont typeface="+mj-lt"/>
              <a:buAutoNum type="arabicPeriod"/>
            </a:pPr>
            <a:r>
              <a:rPr lang="en-IN" b="1" dirty="0">
                <a:solidFill>
                  <a:schemeClr val="tx1"/>
                </a:solidFill>
                <a:latin typeface="Arial" panose="020B0604020202020204" pitchFamily="34" charset="0"/>
                <a:cs typeface="Arial" panose="020B0604020202020204" pitchFamily="34" charset="0"/>
              </a:rPr>
              <a:t>SK Sohan</a:t>
            </a:r>
          </a:p>
          <a:p>
            <a:pPr marL="342900" indent="-342900" algn="just">
              <a:buFont typeface="+mj-lt"/>
              <a:buAutoNum type="arabicPeriod"/>
            </a:pPr>
            <a:r>
              <a:rPr lang="en-IN" b="1" dirty="0">
                <a:solidFill>
                  <a:schemeClr val="tx1"/>
                </a:solidFill>
                <a:latin typeface="Arial" panose="020B0604020202020204" pitchFamily="34" charset="0"/>
                <a:cs typeface="Arial" panose="020B0604020202020204" pitchFamily="34" charset="0"/>
              </a:rPr>
              <a:t>SK Subhani</a:t>
            </a:r>
            <a:endParaRPr lang="en-IN" dirty="0">
              <a:solidFill>
                <a:schemeClr val="tx1"/>
              </a:solidFill>
            </a:endParaRPr>
          </a:p>
        </p:txBody>
      </p:sp>
    </p:spTree>
    <p:extLst>
      <p:ext uri="{BB962C8B-B14F-4D97-AF65-F5344CB8AC3E}">
        <p14:creationId xmlns:p14="http://schemas.microsoft.com/office/powerpoint/2010/main" val="152828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Modules</a:t>
            </a:r>
            <a:endParaRPr lang="en-IN" dirty="0"/>
          </a:p>
        </p:txBody>
      </p:sp>
      <p:sp>
        <p:nvSpPr>
          <p:cNvPr id="3" name="Content Placeholder 2"/>
          <p:cNvSpPr>
            <a:spLocks noGrp="1"/>
          </p:cNvSpPr>
          <p:nvPr>
            <p:ph idx="1"/>
          </p:nvPr>
        </p:nvSpPr>
        <p:spPr>
          <a:xfrm>
            <a:off x="677334" y="1419367"/>
            <a:ext cx="3505199" cy="2111233"/>
          </a:xfrm>
        </p:spPr>
        <p:txBody>
          <a:bodyPr>
            <a:normAutofit/>
          </a:bodyPr>
          <a:lstStyle/>
          <a:p>
            <a:pPr lvl="0"/>
            <a:r>
              <a:rPr lang="en-IN" sz="1600" dirty="0">
                <a:solidFill>
                  <a:schemeClr val="tx1"/>
                </a:solidFill>
                <a:latin typeface="Arial" panose="020B0604020202020204" pitchFamily="34" charset="0"/>
                <a:cs typeface="Arial" panose="020B0604020202020204" pitchFamily="34" charset="0"/>
              </a:rPr>
              <a:t>Upload Android dataset</a:t>
            </a:r>
          </a:p>
          <a:p>
            <a:pPr lvl="0"/>
            <a:r>
              <a:rPr lang="en-IN" sz="1600" dirty="0">
                <a:solidFill>
                  <a:schemeClr val="tx1"/>
                </a:solidFill>
                <a:latin typeface="Arial" panose="020B0604020202020204" pitchFamily="34" charset="0"/>
                <a:cs typeface="Arial" panose="020B0604020202020204" pitchFamily="34" charset="0"/>
              </a:rPr>
              <a:t>Generate Train &amp; test model</a:t>
            </a:r>
          </a:p>
          <a:p>
            <a:pPr lvl="0"/>
            <a:r>
              <a:rPr lang="en-IN" sz="1600" dirty="0">
                <a:solidFill>
                  <a:schemeClr val="tx1"/>
                </a:solidFill>
                <a:latin typeface="Arial" panose="020B0604020202020204" pitchFamily="34" charset="0"/>
                <a:cs typeface="Arial" panose="020B0604020202020204" pitchFamily="34" charset="0"/>
              </a:rPr>
              <a:t>Pre-processing</a:t>
            </a:r>
          </a:p>
          <a:p>
            <a:pPr lvl="0"/>
            <a:r>
              <a:rPr lang="en-IN" sz="1600" dirty="0">
                <a:solidFill>
                  <a:schemeClr val="tx1"/>
                </a:solidFill>
                <a:latin typeface="Arial" panose="020B0604020202020204" pitchFamily="34" charset="0"/>
                <a:cs typeface="Arial" panose="020B0604020202020204" pitchFamily="34" charset="0"/>
              </a:rPr>
              <a:t>Run SVM &amp; Neural network algo</a:t>
            </a:r>
          </a:p>
          <a:p>
            <a:pPr lvl="0"/>
            <a:r>
              <a:rPr lang="en-IN" sz="1600" dirty="0">
                <a:solidFill>
                  <a:schemeClr val="tx1"/>
                </a:solidFill>
                <a:latin typeface="Arial" panose="020B0604020202020204" pitchFamily="34" charset="0"/>
                <a:cs typeface="Arial" panose="020B0604020202020204" pitchFamily="34" charset="0"/>
              </a:rPr>
              <a:t>Display Accuracy Graph</a:t>
            </a:r>
          </a:p>
        </p:txBody>
      </p:sp>
    </p:spTree>
    <p:extLst>
      <p:ext uri="{BB962C8B-B14F-4D97-AF65-F5344CB8AC3E}">
        <p14:creationId xmlns:p14="http://schemas.microsoft.com/office/powerpoint/2010/main" val="239627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en-IN" dirty="0"/>
              <a:t> HARDWARE REQUIREMENTS</a:t>
            </a:r>
          </a:p>
        </p:txBody>
      </p:sp>
      <p:sp>
        <p:nvSpPr>
          <p:cNvPr id="3" name="Content Placeholder 2"/>
          <p:cNvSpPr>
            <a:spLocks noGrp="1"/>
          </p:cNvSpPr>
          <p:nvPr>
            <p:ph idx="1"/>
          </p:nvPr>
        </p:nvSpPr>
        <p:spPr>
          <a:xfrm>
            <a:off x="677334" y="1419367"/>
            <a:ext cx="8596668" cy="4621995"/>
          </a:xfrm>
        </p:spPr>
        <p:txBody>
          <a:bodyPr>
            <a:normAutofit/>
          </a:bodyPr>
          <a:lstStyle/>
          <a:p>
            <a:pPr lvl="0"/>
            <a:r>
              <a:rPr lang="en-US" sz="1600" b="1" dirty="0"/>
              <a:t> </a:t>
            </a:r>
            <a:r>
              <a:rPr lang="en-US" sz="1600" dirty="0"/>
              <a:t>Operating System supported by</a:t>
            </a:r>
            <a:endParaRPr lang="en-US" sz="1600" b="1" dirty="0"/>
          </a:p>
          <a:p>
            <a:r>
              <a:rPr lang="en-US" sz="1600" dirty="0"/>
              <a:t>    1. Windows 7</a:t>
            </a:r>
            <a:endParaRPr lang="en-US" sz="1600" b="1" dirty="0"/>
          </a:p>
          <a:p>
            <a:r>
              <a:rPr lang="en-US" sz="1600" dirty="0"/>
              <a:t>    2. Windows  XP</a:t>
            </a:r>
            <a:endParaRPr lang="en-US" sz="1600" b="1" dirty="0"/>
          </a:p>
          <a:p>
            <a:r>
              <a:rPr lang="en-US" sz="1600" dirty="0"/>
              <a:t>    3 . Windows 8</a:t>
            </a:r>
            <a:endParaRPr lang="en-US" sz="1600" b="1" dirty="0"/>
          </a:p>
          <a:p>
            <a:pPr lvl="0"/>
            <a:r>
              <a:rPr lang="en-US" sz="1600" dirty="0"/>
              <a:t>Processor – Pentium IV or higher</a:t>
            </a:r>
            <a:endParaRPr lang="en-US" sz="1600" b="1" dirty="0"/>
          </a:p>
          <a:p>
            <a:pPr lvl="0"/>
            <a:r>
              <a:rPr lang="en-US" sz="1600" dirty="0"/>
              <a:t>RAM         -- 256 MB </a:t>
            </a:r>
            <a:endParaRPr lang="en-US" sz="1600" b="1" dirty="0"/>
          </a:p>
          <a:p>
            <a:pPr lvl="0"/>
            <a:r>
              <a:rPr lang="en-US" sz="1600" dirty="0"/>
              <a:t>Space on Hard Disk --  Minimum 512  MB</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70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767"/>
          </a:xfrm>
        </p:spPr>
        <p:txBody>
          <a:bodyPr>
            <a:normAutofit fontScale="90000"/>
          </a:bodyPr>
          <a:lstStyle/>
          <a:p>
            <a:r>
              <a:rPr lang="en-US" b="1" dirty="0"/>
              <a:t>SOFTEWARE REQUIREMENTS –</a:t>
            </a:r>
            <a:br>
              <a:rPr lang="en-US" b="1" dirty="0"/>
            </a:br>
            <a:endParaRPr lang="en-IN" dirty="0"/>
          </a:p>
        </p:txBody>
      </p:sp>
      <p:sp>
        <p:nvSpPr>
          <p:cNvPr id="3" name="Content Placeholder 2"/>
          <p:cNvSpPr>
            <a:spLocks noGrp="1"/>
          </p:cNvSpPr>
          <p:nvPr>
            <p:ph idx="1"/>
          </p:nvPr>
        </p:nvSpPr>
        <p:spPr>
          <a:xfrm>
            <a:off x="677334" y="1419367"/>
            <a:ext cx="8596668" cy="4621995"/>
          </a:xfrm>
        </p:spPr>
        <p:txBody>
          <a:bodyPr>
            <a:normAutofit/>
          </a:bodyPr>
          <a:lstStyle/>
          <a:p>
            <a:pPr lvl="0"/>
            <a:r>
              <a:rPr lang="en-US" sz="1600" dirty="0"/>
              <a:t> For developing the Application</a:t>
            </a:r>
            <a:endParaRPr lang="en-US" sz="1600" b="1" dirty="0"/>
          </a:p>
          <a:p>
            <a:r>
              <a:rPr lang="en-US" sz="1600" dirty="0"/>
              <a:t>      1.  Python</a:t>
            </a:r>
            <a:endParaRPr lang="en-US" sz="1600" b="1" dirty="0"/>
          </a:p>
          <a:p>
            <a:r>
              <a:rPr lang="en-US" sz="1600" dirty="0"/>
              <a:t>       2. Django</a:t>
            </a:r>
            <a:endParaRPr lang="en-US" sz="1600" b="1" dirty="0"/>
          </a:p>
          <a:p>
            <a:r>
              <a:rPr lang="en-US" sz="1600" dirty="0"/>
              <a:t>       3. Mysql</a:t>
            </a:r>
            <a:endParaRPr lang="en-US" sz="1600" b="1" dirty="0"/>
          </a:p>
          <a:p>
            <a:r>
              <a:rPr lang="en-US" sz="1600" dirty="0"/>
              <a:t>       4. Mysql client</a:t>
            </a:r>
            <a:endParaRPr lang="en-US" sz="1600" b="1" dirty="0"/>
          </a:p>
          <a:p>
            <a:r>
              <a:rPr lang="en-US" sz="1600" dirty="0"/>
              <a:t>       5. Wamp Server 2.4</a:t>
            </a:r>
            <a:endParaRPr lang="en-US" sz="1600" b="1" dirty="0"/>
          </a:p>
          <a:p>
            <a:pPr lvl="0"/>
            <a:r>
              <a:rPr lang="en-US" sz="1600" dirty="0"/>
              <a:t>Technologies and  Languages used to Develop </a:t>
            </a:r>
            <a:endParaRPr lang="en-US" sz="1600" b="1" dirty="0"/>
          </a:p>
          <a:p>
            <a:r>
              <a:rPr lang="en-US" sz="1600" dirty="0"/>
              <a:t>                 --  Python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594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661051" y="1546440"/>
            <a:ext cx="8596668" cy="4717882"/>
          </a:xfrm>
        </p:spPr>
        <p:txBody>
          <a:bodyPr/>
          <a:lstStyle/>
          <a:p>
            <a:r>
              <a:rPr lang="en-US" b="1" dirty="0"/>
              <a:t>Use case Diagram:- </a:t>
            </a:r>
          </a:p>
          <a:p>
            <a:endParaRPr lang="en-US" b="1" dirty="0"/>
          </a:p>
        </p:txBody>
      </p:sp>
      <p:pic>
        <p:nvPicPr>
          <p:cNvPr id="4" name="Picture 3"/>
          <p:cNvPicPr>
            <a:picLocks noChangeAspect="1"/>
          </p:cNvPicPr>
          <p:nvPr/>
        </p:nvPicPr>
        <p:blipFill>
          <a:blip r:embed="rId3"/>
          <a:stretch>
            <a:fillRect/>
          </a:stretch>
        </p:blipFill>
        <p:spPr>
          <a:xfrm>
            <a:off x="3224283" y="1657481"/>
            <a:ext cx="5334000" cy="4495800"/>
          </a:xfrm>
          <a:prstGeom prst="rect">
            <a:avLst/>
          </a:prstGeom>
        </p:spPr>
      </p:pic>
    </p:spTree>
    <p:extLst>
      <p:ext uri="{BB962C8B-B14F-4D97-AF65-F5344CB8AC3E}">
        <p14:creationId xmlns:p14="http://schemas.microsoft.com/office/powerpoint/2010/main" val="227935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r>
              <a:rPr lang="en-US" b="1" dirty="0"/>
              <a:t>Class Diagram :-</a:t>
            </a:r>
          </a:p>
          <a:p>
            <a:endParaRPr lang="en-US" b="1" dirty="0"/>
          </a:p>
        </p:txBody>
      </p:sp>
      <p:pic>
        <p:nvPicPr>
          <p:cNvPr id="4" name="Picture 3"/>
          <p:cNvPicPr>
            <a:picLocks noChangeAspect="1"/>
          </p:cNvPicPr>
          <p:nvPr/>
        </p:nvPicPr>
        <p:blipFill>
          <a:blip r:embed="rId3"/>
          <a:stretch>
            <a:fillRect/>
          </a:stretch>
        </p:blipFill>
        <p:spPr>
          <a:xfrm>
            <a:off x="3406396" y="2473443"/>
            <a:ext cx="3905250" cy="3057525"/>
          </a:xfrm>
          <a:prstGeom prst="rect">
            <a:avLst/>
          </a:prstGeom>
        </p:spPr>
      </p:pic>
    </p:spTree>
    <p:extLst>
      <p:ext uri="{BB962C8B-B14F-4D97-AF65-F5344CB8AC3E}">
        <p14:creationId xmlns:p14="http://schemas.microsoft.com/office/powerpoint/2010/main" val="327316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677334" y="1519144"/>
            <a:ext cx="8596668" cy="4485871"/>
          </a:xfrm>
        </p:spPr>
        <p:txBody>
          <a:bodyPr/>
          <a:lstStyle/>
          <a:p>
            <a:r>
              <a:rPr lang="en-US" b="1" dirty="0"/>
              <a:t>Sequence Diagram :-</a:t>
            </a:r>
          </a:p>
          <a:p>
            <a:endParaRPr lang="en-US" b="1" dirty="0"/>
          </a:p>
        </p:txBody>
      </p:sp>
      <p:pic>
        <p:nvPicPr>
          <p:cNvPr id="4" name="Picture 3"/>
          <p:cNvPicPr>
            <a:picLocks noChangeAspect="1"/>
          </p:cNvPicPr>
          <p:nvPr/>
        </p:nvPicPr>
        <p:blipFill>
          <a:blip r:embed="rId3"/>
          <a:stretch>
            <a:fillRect/>
          </a:stretch>
        </p:blipFill>
        <p:spPr>
          <a:xfrm>
            <a:off x="2911302" y="1947638"/>
            <a:ext cx="6362700" cy="4333875"/>
          </a:xfrm>
          <a:prstGeom prst="rect">
            <a:avLst/>
          </a:prstGeom>
        </p:spPr>
      </p:pic>
    </p:spTree>
    <p:extLst>
      <p:ext uri="{BB962C8B-B14F-4D97-AF65-F5344CB8AC3E}">
        <p14:creationId xmlns:p14="http://schemas.microsoft.com/office/powerpoint/2010/main" val="49074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677334" y="1519144"/>
            <a:ext cx="8596668" cy="4485871"/>
          </a:xfrm>
        </p:spPr>
        <p:txBody>
          <a:bodyPr/>
          <a:lstStyle/>
          <a:p>
            <a:r>
              <a:rPr lang="en-US" b="1" dirty="0"/>
              <a:t>Sequence Diagram :-</a:t>
            </a:r>
          </a:p>
          <a:p>
            <a:endParaRPr lang="en-US" b="1" dirty="0"/>
          </a:p>
        </p:txBody>
      </p:sp>
      <p:pic>
        <p:nvPicPr>
          <p:cNvPr id="5" name="Picture 4"/>
          <p:cNvPicPr>
            <a:picLocks noChangeAspect="1"/>
          </p:cNvPicPr>
          <p:nvPr/>
        </p:nvPicPr>
        <p:blipFill>
          <a:blip r:embed="rId3"/>
          <a:stretch>
            <a:fillRect/>
          </a:stretch>
        </p:blipFill>
        <p:spPr>
          <a:xfrm>
            <a:off x="2199849" y="1954686"/>
            <a:ext cx="6591300" cy="3876675"/>
          </a:xfrm>
          <a:prstGeom prst="rect">
            <a:avLst/>
          </a:prstGeom>
        </p:spPr>
      </p:pic>
    </p:spTree>
    <p:extLst>
      <p:ext uri="{BB962C8B-B14F-4D97-AF65-F5344CB8AC3E}">
        <p14:creationId xmlns:p14="http://schemas.microsoft.com/office/powerpoint/2010/main" val="9507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r>
              <a:rPr lang="en-US" b="1" dirty="0"/>
              <a:t>Activity Diagram :-</a:t>
            </a:r>
          </a:p>
          <a:p>
            <a:endParaRPr lang="en-US" b="1" dirty="0"/>
          </a:p>
        </p:txBody>
      </p:sp>
      <p:pic>
        <p:nvPicPr>
          <p:cNvPr id="4" name="Picture 3"/>
          <p:cNvPicPr>
            <a:picLocks noChangeAspect="1"/>
          </p:cNvPicPr>
          <p:nvPr/>
        </p:nvPicPr>
        <p:blipFill>
          <a:blip r:embed="rId3"/>
          <a:stretch>
            <a:fillRect/>
          </a:stretch>
        </p:blipFill>
        <p:spPr>
          <a:xfrm>
            <a:off x="4076913" y="1451212"/>
            <a:ext cx="2809875" cy="4419600"/>
          </a:xfrm>
          <a:prstGeom prst="rect">
            <a:avLst/>
          </a:prstGeom>
        </p:spPr>
      </p:pic>
    </p:spTree>
    <p:extLst>
      <p:ext uri="{BB962C8B-B14F-4D97-AF65-F5344CB8AC3E}">
        <p14:creationId xmlns:p14="http://schemas.microsoft.com/office/powerpoint/2010/main" val="394065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pPr marL="457200" lvl="1" indent="0">
              <a:buNone/>
            </a:pPr>
            <a:r>
              <a:rPr lang="en-US" b="1" dirty="0"/>
              <a:t>Component Diagram :-</a:t>
            </a:r>
          </a:p>
          <a:p>
            <a:endParaRPr lang="en-US" b="1" dirty="0"/>
          </a:p>
        </p:txBody>
      </p:sp>
      <p:pic>
        <p:nvPicPr>
          <p:cNvPr id="4" name="Picture 3"/>
          <p:cNvPicPr>
            <a:picLocks noChangeAspect="1"/>
          </p:cNvPicPr>
          <p:nvPr/>
        </p:nvPicPr>
        <p:blipFill>
          <a:blip r:embed="rId3"/>
          <a:stretch>
            <a:fillRect/>
          </a:stretch>
        </p:blipFill>
        <p:spPr>
          <a:xfrm>
            <a:off x="3459351" y="1557906"/>
            <a:ext cx="6010275" cy="4124325"/>
          </a:xfrm>
          <a:prstGeom prst="rect">
            <a:avLst/>
          </a:prstGeom>
        </p:spPr>
      </p:pic>
    </p:spTree>
    <p:extLst>
      <p:ext uri="{BB962C8B-B14F-4D97-AF65-F5344CB8AC3E}">
        <p14:creationId xmlns:p14="http://schemas.microsoft.com/office/powerpoint/2010/main" val="214200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b="1" dirty="0">
                <a:latin typeface="Arial" panose="020B0604020202020204" pitchFamily="34" charset="0"/>
                <a:cs typeface="Arial" panose="020B0604020202020204" pitchFamily="34" charset="0"/>
              </a:rPr>
              <a:t>UML DIAGRAMS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p:txBody>
          <a:bodyPr/>
          <a:lstStyle/>
          <a:p>
            <a:pPr marL="457200" lvl="1" indent="0">
              <a:buNone/>
            </a:pPr>
            <a:r>
              <a:rPr lang="en-US" b="1" dirty="0"/>
              <a:t>Deployment Diagram :-</a:t>
            </a:r>
          </a:p>
          <a:p>
            <a:endParaRPr lang="en-US" b="1" dirty="0"/>
          </a:p>
        </p:txBody>
      </p:sp>
      <p:pic>
        <p:nvPicPr>
          <p:cNvPr id="4" name="Picture 3"/>
          <p:cNvPicPr>
            <a:picLocks noChangeAspect="1"/>
          </p:cNvPicPr>
          <p:nvPr/>
        </p:nvPicPr>
        <p:blipFill>
          <a:blip r:embed="rId3"/>
          <a:stretch>
            <a:fillRect/>
          </a:stretch>
        </p:blipFill>
        <p:spPr>
          <a:xfrm>
            <a:off x="3918684" y="1600128"/>
            <a:ext cx="5610225" cy="4067175"/>
          </a:xfrm>
          <a:prstGeom prst="rect">
            <a:avLst/>
          </a:prstGeom>
        </p:spPr>
      </p:pic>
    </p:spTree>
    <p:extLst>
      <p:ext uri="{BB962C8B-B14F-4D97-AF65-F5344CB8AC3E}">
        <p14:creationId xmlns:p14="http://schemas.microsoft.com/office/powerpoint/2010/main" val="348245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Content</a:t>
            </a:r>
            <a:endParaRPr lang="en-IN" dirty="0"/>
          </a:p>
        </p:txBody>
      </p:sp>
      <p:sp>
        <p:nvSpPr>
          <p:cNvPr id="3" name="Content Placeholder 2"/>
          <p:cNvSpPr>
            <a:spLocks noGrp="1"/>
          </p:cNvSpPr>
          <p:nvPr>
            <p:ph idx="1"/>
          </p:nvPr>
        </p:nvSpPr>
        <p:spPr>
          <a:xfrm>
            <a:off x="677334" y="1446663"/>
            <a:ext cx="8596668" cy="4594699"/>
          </a:xfrm>
        </p:spPr>
        <p:txBody>
          <a:bodyPr>
            <a:noAutofit/>
          </a:bodyPr>
          <a:lstStyle/>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Abstract</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Introduction</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Existing System</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Proposed System</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Advantages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Disadvantages</a:t>
            </a:r>
          </a:p>
          <a:p>
            <a:r>
              <a:rPr lang="en-IN" sz="1600" b="1" dirty="0">
                <a:solidFill>
                  <a:schemeClr val="tx1"/>
                </a:solidFill>
                <a:latin typeface="Arial" panose="020B0604020202020204" pitchFamily="34" charset="0"/>
                <a:cs typeface="Arial" panose="020B0604020202020204" pitchFamily="34" charset="0"/>
              </a:rPr>
              <a:t>Goals </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 Modules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Architecture</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KEY FEATURES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References</a:t>
            </a:r>
          </a:p>
          <a:p>
            <a:pPr>
              <a:buFont typeface="Wingdings" panose="05000000000000000000" pitchFamily="2" charset="2"/>
              <a:buChar char="Ø"/>
            </a:pPr>
            <a:r>
              <a:rPr lang="en-IN" sz="1600" b="1" dirty="0">
                <a:solidFill>
                  <a:schemeClr val="tx1"/>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791694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pic>
        <p:nvPicPr>
          <p:cNvPr id="5" name="Content Placeholder 4"/>
          <p:cNvPicPr>
            <a:picLocks noGrp="1"/>
          </p:cNvPicPr>
          <p:nvPr>
            <p:ph idx="1"/>
          </p:nvPr>
        </p:nvPicPr>
        <p:blipFill>
          <a:blip r:embed="rId3"/>
          <a:stretch>
            <a:fillRect/>
          </a:stretch>
        </p:blipFill>
        <p:spPr>
          <a:xfrm>
            <a:off x="1606055" y="1696565"/>
            <a:ext cx="6903701" cy="3881437"/>
          </a:xfrm>
          <a:prstGeom prst="rect">
            <a:avLst/>
          </a:prstGeom>
        </p:spPr>
      </p:pic>
    </p:spTree>
    <p:extLst>
      <p:ext uri="{BB962C8B-B14F-4D97-AF65-F5344CB8AC3E}">
        <p14:creationId xmlns:p14="http://schemas.microsoft.com/office/powerpoint/2010/main" val="181323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931333" y="1488790"/>
            <a:ext cx="7332133" cy="633045"/>
          </a:xfrm>
        </p:spPr>
        <p:txBody>
          <a:bodyPr>
            <a:noAutofit/>
          </a:bodyPr>
          <a:lstStyle/>
          <a:p>
            <a:r>
              <a:rPr lang="en-IN" sz="1600" dirty="0"/>
              <a:t>I am uploading ‘AndroidDataset.csv’ file and after upload will get below screen</a:t>
            </a:r>
            <a:endParaRPr lang="en-US" sz="1600" dirty="0"/>
          </a:p>
          <a:p>
            <a:pPr marL="0" indent="0">
              <a:buNone/>
            </a:pPr>
            <a:r>
              <a:rPr lang="en-IN" sz="1600" dirty="0"/>
              <a:t> </a:t>
            </a:r>
            <a:endParaRPr lang="en-US" sz="1600" dirty="0"/>
          </a:p>
          <a:p>
            <a:endParaRPr lang="en-US" sz="1600" dirty="0"/>
          </a:p>
        </p:txBody>
      </p:sp>
      <p:pic>
        <p:nvPicPr>
          <p:cNvPr id="4" name="Picture 3"/>
          <p:cNvPicPr/>
          <p:nvPr/>
        </p:nvPicPr>
        <p:blipFill>
          <a:blip r:embed="rId3"/>
          <a:stretch>
            <a:fillRect/>
          </a:stretch>
        </p:blipFill>
        <p:spPr>
          <a:xfrm>
            <a:off x="1069162" y="2337412"/>
            <a:ext cx="6195237" cy="3787938"/>
          </a:xfrm>
          <a:prstGeom prst="rect">
            <a:avLst/>
          </a:prstGeom>
        </p:spPr>
      </p:pic>
    </p:spTree>
    <p:extLst>
      <p:ext uri="{BB962C8B-B14F-4D97-AF65-F5344CB8AC3E}">
        <p14:creationId xmlns:p14="http://schemas.microsoft.com/office/powerpoint/2010/main" val="168255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644769" y="1491723"/>
            <a:ext cx="8596668" cy="908096"/>
          </a:xfrm>
        </p:spPr>
        <p:txBody>
          <a:bodyPr>
            <a:normAutofit fontScale="85000" lnSpcReduction="10000"/>
          </a:bodyPr>
          <a:lstStyle/>
          <a:p>
            <a:pPr algn="just">
              <a:lnSpc>
                <a:spcPct val="170000"/>
              </a:lnSpc>
            </a:pPr>
            <a:r>
              <a:rPr lang="en-IN" sz="1600" dirty="0"/>
              <a:t>Generate Train &amp; Test Model’ button to split dataset into train and test part. All machine learning algorithms will take 80% dataset for training and 20% dataset to test accuracy of trained model. </a:t>
            </a:r>
            <a:endParaRPr lang="en-US" sz="1600" dirty="0"/>
          </a:p>
        </p:txBody>
      </p:sp>
      <p:pic>
        <p:nvPicPr>
          <p:cNvPr id="4" name="Picture 3"/>
          <p:cNvPicPr/>
          <p:nvPr/>
        </p:nvPicPr>
        <p:blipFill>
          <a:blip r:embed="rId3"/>
          <a:stretch>
            <a:fillRect/>
          </a:stretch>
        </p:blipFill>
        <p:spPr>
          <a:xfrm>
            <a:off x="1244601" y="2717800"/>
            <a:ext cx="6747932" cy="3464463"/>
          </a:xfrm>
          <a:prstGeom prst="rect">
            <a:avLst/>
          </a:prstGeom>
        </p:spPr>
      </p:pic>
    </p:spTree>
    <p:extLst>
      <p:ext uri="{BB962C8B-B14F-4D97-AF65-F5344CB8AC3E}">
        <p14:creationId xmlns:p14="http://schemas.microsoft.com/office/powerpoint/2010/main" val="37587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584201" y="1390123"/>
            <a:ext cx="8596668" cy="955144"/>
          </a:xfrm>
        </p:spPr>
        <p:txBody>
          <a:bodyPr/>
          <a:lstStyle/>
          <a:p>
            <a:r>
              <a:rPr lang="en-IN" dirty="0"/>
              <a:t>we can see there are total 3799 android app records are there and application using 3039 records for training and 760 records for testing. Now we have both train and test model and now </a:t>
            </a:r>
            <a:endParaRPr lang="en-US" dirty="0"/>
          </a:p>
        </p:txBody>
      </p:sp>
      <p:pic>
        <p:nvPicPr>
          <p:cNvPr id="4" name="Picture 3"/>
          <p:cNvPicPr/>
          <p:nvPr/>
        </p:nvPicPr>
        <p:blipFill>
          <a:blip r:embed="rId3"/>
          <a:stretch>
            <a:fillRect/>
          </a:stretch>
        </p:blipFill>
        <p:spPr>
          <a:xfrm>
            <a:off x="1253067" y="2492744"/>
            <a:ext cx="6383866" cy="3745271"/>
          </a:xfrm>
          <a:prstGeom prst="rect">
            <a:avLst/>
          </a:prstGeom>
        </p:spPr>
      </p:pic>
    </p:spTree>
    <p:extLst>
      <p:ext uri="{BB962C8B-B14F-4D97-AF65-F5344CB8AC3E}">
        <p14:creationId xmlns:p14="http://schemas.microsoft.com/office/powerpoint/2010/main" val="843439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584201" y="1300585"/>
            <a:ext cx="8596668" cy="1014411"/>
          </a:xfrm>
        </p:spPr>
        <p:txBody>
          <a:bodyPr/>
          <a:lstStyle/>
          <a:p>
            <a:pPr algn="just"/>
            <a:r>
              <a:rPr lang="en-IN" dirty="0"/>
              <a:t>we got 98% accuracy for SVM and now click on ‘Run SVM with Genetic Algorithm’ button to choose optimize features and then run SVM on optimize features to get accuracy</a:t>
            </a:r>
            <a:endParaRPr lang="en-US" dirty="0"/>
          </a:p>
          <a:p>
            <a:endParaRPr lang="en-US" dirty="0"/>
          </a:p>
        </p:txBody>
      </p:sp>
      <p:pic>
        <p:nvPicPr>
          <p:cNvPr id="4" name="Picture 3"/>
          <p:cNvPicPr/>
          <p:nvPr/>
        </p:nvPicPr>
        <p:blipFill>
          <a:blip r:embed="rId3"/>
          <a:stretch>
            <a:fillRect/>
          </a:stretch>
        </p:blipFill>
        <p:spPr>
          <a:xfrm>
            <a:off x="1320800" y="2314997"/>
            <a:ext cx="6229247" cy="3726366"/>
          </a:xfrm>
          <a:prstGeom prst="rect">
            <a:avLst/>
          </a:prstGeom>
        </p:spPr>
      </p:pic>
    </p:spTree>
    <p:extLst>
      <p:ext uri="{BB962C8B-B14F-4D97-AF65-F5344CB8AC3E}">
        <p14:creationId xmlns:p14="http://schemas.microsoft.com/office/powerpoint/2010/main" val="151427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709899" y="1339323"/>
            <a:ext cx="8596668" cy="946678"/>
          </a:xfrm>
        </p:spPr>
        <p:txBody>
          <a:bodyPr/>
          <a:lstStyle/>
          <a:p>
            <a:pPr algn="just"/>
            <a:r>
              <a:rPr lang="en-IN" dirty="0"/>
              <a:t>screen SVM with Genetic algorithm got 93% accuracy. Genetic with SVM accuracy is less but its execution time will be less which we can see at the time of comparison graph. </a:t>
            </a:r>
            <a:endParaRPr lang="en-US" dirty="0"/>
          </a:p>
          <a:p>
            <a:endParaRPr lang="en-US" dirty="0"/>
          </a:p>
        </p:txBody>
      </p:sp>
      <p:pic>
        <p:nvPicPr>
          <p:cNvPr id="4" name="Picture 3"/>
          <p:cNvPicPr/>
          <p:nvPr/>
        </p:nvPicPr>
        <p:blipFill>
          <a:blip r:embed="rId3"/>
          <a:stretch>
            <a:fillRect/>
          </a:stretch>
        </p:blipFill>
        <p:spPr>
          <a:xfrm>
            <a:off x="1295400" y="2286001"/>
            <a:ext cx="6441210" cy="3755361"/>
          </a:xfrm>
          <a:prstGeom prst="rect">
            <a:avLst/>
          </a:prstGeom>
        </p:spPr>
      </p:pic>
    </p:spTree>
    <p:extLst>
      <p:ext uri="{BB962C8B-B14F-4D97-AF65-F5344CB8AC3E}">
        <p14:creationId xmlns:p14="http://schemas.microsoft.com/office/powerpoint/2010/main" val="30123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644769" y="1313923"/>
            <a:ext cx="8596668" cy="633046"/>
          </a:xfrm>
        </p:spPr>
        <p:txBody>
          <a:bodyPr>
            <a:normAutofit lnSpcReduction="10000"/>
          </a:bodyPr>
          <a:lstStyle/>
          <a:p>
            <a:r>
              <a:rPr lang="en-IN" dirty="0"/>
              <a:t>In above console we can see genetic algorithm chooses 40 features from all dataset features.</a:t>
            </a:r>
            <a:endParaRPr lang="en-US" dirty="0"/>
          </a:p>
          <a:p>
            <a:endParaRPr lang="en-US" dirty="0"/>
          </a:p>
        </p:txBody>
      </p:sp>
      <p:pic>
        <p:nvPicPr>
          <p:cNvPr id="5" name="Picture 4"/>
          <p:cNvPicPr/>
          <p:nvPr/>
        </p:nvPicPr>
        <p:blipFill>
          <a:blip r:embed="rId3"/>
          <a:stretch>
            <a:fillRect/>
          </a:stretch>
        </p:blipFill>
        <p:spPr>
          <a:xfrm>
            <a:off x="1007533" y="1946969"/>
            <a:ext cx="6833890" cy="4094393"/>
          </a:xfrm>
          <a:prstGeom prst="rect">
            <a:avLst/>
          </a:prstGeom>
        </p:spPr>
      </p:pic>
    </p:spTree>
    <p:extLst>
      <p:ext uri="{BB962C8B-B14F-4D97-AF65-F5344CB8AC3E}">
        <p14:creationId xmlns:p14="http://schemas.microsoft.com/office/powerpoint/2010/main" val="1303610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dirty="0"/>
              <a:t>SCREENSHOOTS</a:t>
            </a:r>
          </a:p>
        </p:txBody>
      </p:sp>
      <p:sp>
        <p:nvSpPr>
          <p:cNvPr id="3" name="Content Placeholder 2"/>
          <p:cNvSpPr>
            <a:spLocks noGrp="1"/>
          </p:cNvSpPr>
          <p:nvPr>
            <p:ph idx="1"/>
          </p:nvPr>
        </p:nvSpPr>
        <p:spPr>
          <a:xfrm>
            <a:off x="644769" y="1305457"/>
            <a:ext cx="8596668" cy="946678"/>
          </a:xfrm>
        </p:spPr>
        <p:txBody>
          <a:bodyPr/>
          <a:lstStyle/>
          <a:p>
            <a:r>
              <a:rPr lang="en-IN" dirty="0"/>
              <a:t>above graph x-axis represents algorithm name and y-axis represents accuracy and in all SVM got high accuracy. Now click on ‘Execution Time Graph’ button to get execution time of all algorithm</a:t>
            </a:r>
            <a:endParaRPr lang="en-US" dirty="0"/>
          </a:p>
          <a:p>
            <a:endParaRPr lang="en-US" dirty="0"/>
          </a:p>
        </p:txBody>
      </p:sp>
      <p:pic>
        <p:nvPicPr>
          <p:cNvPr id="4" name="Picture 3"/>
          <p:cNvPicPr/>
          <p:nvPr/>
        </p:nvPicPr>
        <p:blipFill>
          <a:blip r:embed="rId3"/>
          <a:stretch>
            <a:fillRect/>
          </a:stretch>
        </p:blipFill>
        <p:spPr>
          <a:xfrm>
            <a:off x="897466" y="2438401"/>
            <a:ext cx="6924574" cy="3882362"/>
          </a:xfrm>
          <a:prstGeom prst="rect">
            <a:avLst/>
          </a:prstGeom>
        </p:spPr>
      </p:pic>
    </p:spTree>
    <p:extLst>
      <p:ext uri="{BB962C8B-B14F-4D97-AF65-F5344CB8AC3E}">
        <p14:creationId xmlns:p14="http://schemas.microsoft.com/office/powerpoint/2010/main" val="238957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96333"/>
            <a:ext cx="8596668" cy="660400"/>
          </a:xfrm>
        </p:spPr>
        <p:txBody>
          <a:bodyPr/>
          <a:lstStyle/>
          <a:p>
            <a:r>
              <a:rPr lang="en-IN" sz="3200" b="1" dirty="0">
                <a:latin typeface="Arial" panose="020B0604020202020204" pitchFamily="34" charset="0"/>
                <a:cs typeface="Arial" panose="020B0604020202020204" pitchFamily="34" charset="0"/>
              </a:rPr>
              <a:t>CONCLUSION</a:t>
            </a:r>
            <a:endParaRPr lang="en-IN" sz="3200" dirty="0"/>
          </a:p>
        </p:txBody>
      </p:sp>
      <p:sp>
        <p:nvSpPr>
          <p:cNvPr id="3" name="Content Placeholder 2"/>
          <p:cNvSpPr>
            <a:spLocks noGrp="1"/>
          </p:cNvSpPr>
          <p:nvPr>
            <p:ph idx="1"/>
          </p:nvPr>
        </p:nvSpPr>
        <p:spPr>
          <a:xfrm>
            <a:off x="338667" y="872066"/>
            <a:ext cx="9160933" cy="5833534"/>
          </a:xfrm>
        </p:spPr>
        <p:txBody>
          <a:bodyPr>
            <a:noAutofit/>
          </a:bodyPr>
          <a:lstStyle/>
          <a:p>
            <a:pPr algn="just">
              <a:lnSpc>
                <a:spcPct val="150000"/>
              </a:lnSpc>
            </a:pPr>
            <a:r>
              <a:rPr lang="en-US" sz="1600" dirty="0"/>
              <a:t>As the number of threats posed to Android platforms is increasing day to day, spreading mainly through malicious applications or malwares, therefore it is very important to design a framework which can detect such malwares with accurate results. </a:t>
            </a:r>
          </a:p>
          <a:p>
            <a:pPr algn="just">
              <a:lnSpc>
                <a:spcPct val="150000"/>
              </a:lnSpc>
            </a:pPr>
            <a:r>
              <a:rPr lang="en-US" sz="1600" dirty="0"/>
              <a:t>Where signature-based approach fails to detect new variants of malware posing zero-day threats, machine learning based approaches are being used. </a:t>
            </a:r>
          </a:p>
          <a:p>
            <a:pPr algn="just">
              <a:lnSpc>
                <a:spcPct val="150000"/>
              </a:lnSpc>
            </a:pPr>
            <a:r>
              <a:rPr lang="en-US" sz="1600" dirty="0"/>
              <a:t>The proposed methodology attempts to make use of evolutionary Genetic Algorithm to get most optimized feature subset which can be used to train machine learning algorithms in most efficient way. </a:t>
            </a:r>
          </a:p>
          <a:p>
            <a:pPr algn="just">
              <a:lnSpc>
                <a:spcPct val="150000"/>
              </a:lnSpc>
            </a:pPr>
            <a:r>
              <a:rPr lang="en-US" sz="1600" dirty="0"/>
              <a:t>From experimentations, it can be seen that a decent classification accuracy of more than 94% is maintained using Support Vector Machine and Neural Network classifiers while working on lower dimension feature-set, thereby reducing the training complexity of the classifiers.</a:t>
            </a:r>
          </a:p>
          <a:p>
            <a:pPr algn="just">
              <a:lnSpc>
                <a:spcPct val="150000"/>
              </a:lnSpc>
            </a:pPr>
            <a:r>
              <a:rPr lang="en-US" sz="1600" dirty="0"/>
              <a:t> Further work can be enhanced using larger datasets for improved results and analyzing the effect on other machine learning algorithms when used in conjunction with Genetic Algorithm.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009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152400"/>
            <a:ext cx="8596668" cy="564106"/>
          </a:xfrm>
        </p:spPr>
        <p:txBody>
          <a:bodyPr>
            <a:normAutofit/>
          </a:bodyPr>
          <a:lstStyle/>
          <a:p>
            <a:r>
              <a:rPr lang="en-IN" sz="2800" b="1" dirty="0">
                <a:latin typeface="Arial" panose="020B0604020202020204" pitchFamily="34" charset="0"/>
                <a:cs typeface="Arial" panose="020B0604020202020204" pitchFamily="34" charset="0"/>
              </a:rPr>
              <a:t>LITERATURE SURVEY :-</a:t>
            </a:r>
            <a:endParaRPr lang="en-IN" sz="2800" dirty="0"/>
          </a:p>
        </p:txBody>
      </p:sp>
      <p:sp>
        <p:nvSpPr>
          <p:cNvPr id="3" name="Content Placeholder 2"/>
          <p:cNvSpPr>
            <a:spLocks noGrp="1"/>
          </p:cNvSpPr>
          <p:nvPr>
            <p:ph idx="1"/>
          </p:nvPr>
        </p:nvSpPr>
        <p:spPr>
          <a:xfrm>
            <a:off x="364066" y="716506"/>
            <a:ext cx="9110133" cy="5684293"/>
          </a:xfrm>
        </p:spPr>
        <p:txBody>
          <a:bodyPr>
            <a:noAutofit/>
          </a:bodyPr>
          <a:lstStyle/>
          <a:p>
            <a:pPr algn="just">
              <a:lnSpc>
                <a:spcPct val="150000"/>
              </a:lnSpc>
            </a:pPr>
            <a:r>
              <a:rPr lang="en-US" sz="1600" dirty="0"/>
              <a:t>D. Arp, M. Spreitzenbarth, M. Hübner, H. Gascon, and K. Rieck, “Drebin: Effective and Explainable Detection of Android Malware in Your Pocket,” in Proceedings 2014 Network and Distributed System Security Symposium, 2014.</a:t>
            </a:r>
          </a:p>
          <a:p>
            <a:pPr algn="just">
              <a:lnSpc>
                <a:spcPct val="150000"/>
              </a:lnSpc>
            </a:pPr>
            <a:r>
              <a:rPr lang="en-US" sz="1600" dirty="0"/>
              <a:t> [2] N. Milosevic, A. Dehghantanha, and K. K. R. Choo, “Machine learning aided Android malware classification,” Comput. Electr. Eng., vol. 61, pp. 266–274, 2017. </a:t>
            </a:r>
          </a:p>
          <a:p>
            <a:pPr algn="just">
              <a:lnSpc>
                <a:spcPct val="150000"/>
              </a:lnSpc>
            </a:pPr>
            <a:r>
              <a:rPr lang="en-US" sz="1600" dirty="0"/>
              <a:t>[3] J. Li, L. Sun, Q. Yan, Z. Li, W. Srisa-An, and H. Ye, “Significant Permission Identification for Machine-Learning-Based Android Malware Detection,” IEEE Trans. Ind. Informatics, vol. 14, no. 7, pp. 3216–3225, 2018.</a:t>
            </a:r>
          </a:p>
          <a:p>
            <a:pPr algn="just">
              <a:lnSpc>
                <a:spcPct val="150000"/>
              </a:lnSpc>
            </a:pPr>
            <a:r>
              <a:rPr lang="en-US" sz="1600" dirty="0"/>
              <a:t> [4] A. Saracino, D. Sgandurra, G. Dini, and F. Martinelli, “MADAM: Effective and Efficient Behavior-based Android Malware Detection and Prevention,” IEEE Trans. Dependable Secur. Comput., vol. 15, no. 1, pp. 83–97, 2018.</a:t>
            </a:r>
          </a:p>
          <a:p>
            <a:pPr algn="just">
              <a:lnSpc>
                <a:spcPct val="150000"/>
              </a:lnSpc>
            </a:pPr>
            <a:r>
              <a:rPr lang="en-US" sz="1600" dirty="0"/>
              <a:t> [5] S. Arshad, M. A. Shah, A. Wahid, A. Mehmood, H. Song, and H. Yu, “SAMADroid: A Novel 3-Level Hybrid Malware Detection Model for Android Operating System,” IEEE Access,        vol. 6, pp. 4321–4339, 2018.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71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Abstract</a:t>
            </a:r>
            <a:endParaRPr lang="en-IN" dirty="0"/>
          </a:p>
        </p:txBody>
      </p:sp>
      <p:sp>
        <p:nvSpPr>
          <p:cNvPr id="3" name="Content Placeholder 2"/>
          <p:cNvSpPr>
            <a:spLocks noGrp="1"/>
          </p:cNvSpPr>
          <p:nvPr>
            <p:ph idx="1"/>
          </p:nvPr>
        </p:nvSpPr>
        <p:spPr>
          <a:xfrm>
            <a:off x="677334" y="1514902"/>
            <a:ext cx="8439370" cy="4271750"/>
          </a:xfrm>
        </p:spPr>
        <p:txBody>
          <a:bodyPr>
            <a:noAutofit/>
          </a:bodyPr>
          <a:lstStyle/>
          <a:p>
            <a:pPr algn="just"/>
            <a:r>
              <a:rPr lang="en-US" sz="1600" dirty="0"/>
              <a:t>Android platform due to open source characteristic and Google backing has the largest global market share. Being the world's most popular operating system, it has drawn the attention of cyber criminals operating particularly through wide distribution of malicious applications. This paper proposes an effectual machine-learning based approach for Android Malware Detection making use of evolutionary Genetic algorithm for discriminatory feature selection. Selected features from Genetic algorithm are used to train machine learning classifiers and their capability in identification of Malware before and after feature selection is compared. The experimentation results validate that Genetic algorithm gives most optimized feature subset helping in reduction of feature dimension to less than half of the original feature-set. Classification accuracy of more than 94% is maintained post feature selection for the machine learning based classifiers, while working on much reduced feature dimension, thereby, having a positive impact on computational complexity of learning classifiers.</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106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73707"/>
            <a:ext cx="8596668" cy="4867656"/>
          </a:xfrm>
        </p:spPr>
        <p:txBody>
          <a:bodyPr>
            <a:noAutofit/>
          </a:bodyPr>
          <a:lstStyle/>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r>
              <a:rPr lang="en-IN" sz="3600" b="1" i="1" dirty="0">
                <a:solidFill>
                  <a:srgbClr val="7030A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9297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Introduction to Project</a:t>
            </a:r>
            <a:endParaRPr lang="en-IN" dirty="0"/>
          </a:p>
        </p:txBody>
      </p:sp>
      <p:sp>
        <p:nvSpPr>
          <p:cNvPr id="3" name="Content Placeholder 2"/>
          <p:cNvSpPr>
            <a:spLocks noGrp="1"/>
          </p:cNvSpPr>
          <p:nvPr>
            <p:ph idx="1"/>
          </p:nvPr>
        </p:nvSpPr>
        <p:spPr>
          <a:xfrm>
            <a:off x="677334" y="1665027"/>
            <a:ext cx="8596668" cy="4376335"/>
          </a:xfrm>
        </p:spPr>
        <p:txBody>
          <a:bodyPr>
            <a:noAutofit/>
          </a:bodyPr>
          <a:lstStyle/>
          <a:p>
            <a:pPr algn="just"/>
            <a:r>
              <a:rPr lang="en-US" sz="1600" dirty="0">
                <a:solidFill>
                  <a:schemeClr val="tx1"/>
                </a:solidFill>
                <a:latin typeface="Arial" panose="020B0604020202020204" pitchFamily="34" charset="0"/>
                <a:cs typeface="Arial" panose="020B0604020202020204" pitchFamily="34" charset="0"/>
              </a:rPr>
              <a:t>Android Apps are freely available on Google </a:t>
            </a:r>
            <a:r>
              <a:rPr lang="en-US" sz="1600" dirty="0" err="1">
                <a:solidFill>
                  <a:schemeClr val="tx1"/>
                </a:solidFill>
                <a:latin typeface="Arial" panose="020B0604020202020204" pitchFamily="34" charset="0"/>
                <a:cs typeface="Arial" panose="020B0604020202020204" pitchFamily="34" charset="0"/>
              </a:rPr>
              <a:t>Playstore</a:t>
            </a:r>
            <a:r>
              <a:rPr lang="en-US" sz="1600" dirty="0">
                <a:solidFill>
                  <a:schemeClr val="tx1"/>
                </a:solidFill>
                <a:latin typeface="Arial" panose="020B0604020202020204" pitchFamily="34" charset="0"/>
                <a:cs typeface="Arial" panose="020B0604020202020204" pitchFamily="34" charset="0"/>
              </a:rPr>
              <a:t>, the official Android app store as well as third-party app stores for users to download. Due to its open source nature and popularity, malware writers are increasingly focusing on developing malicious applications for Android operating system. In spite of various attempts by Google </a:t>
            </a:r>
            <a:r>
              <a:rPr lang="en-US" sz="1600" dirty="0" err="1">
                <a:solidFill>
                  <a:schemeClr val="tx1"/>
                </a:solidFill>
                <a:latin typeface="Arial" panose="020B0604020202020204" pitchFamily="34" charset="0"/>
                <a:cs typeface="Arial" panose="020B0604020202020204" pitchFamily="34" charset="0"/>
              </a:rPr>
              <a:t>Playstore</a:t>
            </a:r>
            <a:r>
              <a:rPr lang="en-US" sz="1600" dirty="0">
                <a:solidFill>
                  <a:schemeClr val="tx1"/>
                </a:solidFill>
                <a:latin typeface="Arial" panose="020B0604020202020204" pitchFamily="34" charset="0"/>
                <a:cs typeface="Arial" panose="020B0604020202020204" pitchFamily="34" charset="0"/>
              </a:rPr>
              <a:t> to protect against malicious apps, they still find their way to mass market and cause harm to users by misusing personal information related to their phone book, mail accounts, GPS location information and others for misuse by third parties or else take control of the phones remotely. Therefore, there is need to perform malware analysis or reverse-engineering of such malicious applications which pose serious threat to Android platforms. Broadly speaking, Android Malware analysis is of two types: Static Analysis and Dynamic Analysis. Static analysis basically involves analyzing the code structure without executing it while dynamic analysis is examination of the runtime behavior of Android Apps in constrained environment. Given in to the ever-increasing variants of Android Malware posing zero-day threats, an efficient mechanism for detection of Android malwares is required. In contrast to signature-based approach which requires regular update of signature database.</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58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194734"/>
            <a:ext cx="8596668" cy="717438"/>
          </a:xfrm>
        </p:spPr>
        <p:txBody>
          <a:bodyPr/>
          <a:lstStyle/>
          <a:p>
            <a:r>
              <a:rPr lang="en-IN" b="1" dirty="0">
                <a:latin typeface="Arial" panose="020B0604020202020204" pitchFamily="34" charset="0"/>
                <a:cs typeface="Arial" panose="020B0604020202020204" pitchFamily="34" charset="0"/>
              </a:rPr>
              <a:t>Existing System</a:t>
            </a:r>
            <a:endParaRPr lang="en-IN" dirty="0"/>
          </a:p>
        </p:txBody>
      </p:sp>
      <p:sp>
        <p:nvSpPr>
          <p:cNvPr id="3" name="Content Placeholder 2"/>
          <p:cNvSpPr>
            <a:spLocks noGrp="1"/>
          </p:cNvSpPr>
          <p:nvPr>
            <p:ph idx="1"/>
          </p:nvPr>
        </p:nvSpPr>
        <p:spPr>
          <a:xfrm>
            <a:off x="372534" y="912172"/>
            <a:ext cx="8596668" cy="5302361"/>
          </a:xfrm>
        </p:spPr>
        <p:txBody>
          <a:bodyPr>
            <a:noAutofit/>
          </a:bodyPr>
          <a:lstStyle/>
          <a:p>
            <a:pPr algn="just">
              <a:lnSpc>
                <a:spcPct val="150000"/>
              </a:lnSpc>
            </a:pPr>
            <a:r>
              <a:rPr lang="en-US" sz="1600" dirty="0"/>
              <a:t>The main contribution of the work is reduction of feature dimension to less than half of original feature-set using Genetic Algorithm such that it can be fed as input to machine learning classifiers for training with reduced complexity while maintaining their accuracy in malware classification. </a:t>
            </a:r>
          </a:p>
          <a:p>
            <a:pPr algn="just">
              <a:lnSpc>
                <a:spcPct val="150000"/>
              </a:lnSpc>
            </a:pPr>
            <a:r>
              <a:rPr lang="en-US" sz="1600" dirty="0"/>
              <a:t>In contrast to exhaustive method of feature selection which requires testing for 2N different combinations, where N is the number of features, Genetic Algorithm, a heuristic searching approach based on fitness function has been used for feature selection. </a:t>
            </a:r>
          </a:p>
          <a:p>
            <a:pPr algn="just">
              <a:lnSpc>
                <a:spcPct val="150000"/>
              </a:lnSpc>
            </a:pPr>
            <a:r>
              <a:rPr lang="en-US" sz="1600" dirty="0"/>
              <a:t>The optimized feature set obtained using Genetic algorithm is used to train two machine learning algorithms: Support Vector Machine and Neural Network. It is observed that a decent classification accuracy of more than 94% is maintained while working on a much lower feature dimension, thereby, reducing the training time complexity of classifiers. </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49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34" y="177800"/>
            <a:ext cx="8596668" cy="745067"/>
          </a:xfrm>
        </p:spPr>
        <p:txBody>
          <a:bodyPr/>
          <a:lstStyle/>
          <a:p>
            <a:r>
              <a:rPr lang="en-IN" b="1" dirty="0">
                <a:latin typeface="Arial" panose="020B0604020202020204" pitchFamily="34" charset="0"/>
                <a:cs typeface="Arial" panose="020B0604020202020204" pitchFamily="34" charset="0"/>
              </a:rPr>
              <a:t>Proposed System</a:t>
            </a:r>
            <a:endParaRPr lang="en-IN" dirty="0"/>
          </a:p>
        </p:txBody>
      </p:sp>
      <p:sp>
        <p:nvSpPr>
          <p:cNvPr id="3" name="Content Placeholder 2"/>
          <p:cNvSpPr>
            <a:spLocks noGrp="1"/>
          </p:cNvSpPr>
          <p:nvPr>
            <p:ph idx="1"/>
          </p:nvPr>
        </p:nvSpPr>
        <p:spPr>
          <a:xfrm>
            <a:off x="143934" y="922867"/>
            <a:ext cx="9211732" cy="5278145"/>
          </a:xfrm>
        </p:spPr>
        <p:txBody>
          <a:bodyPr>
            <a:noAutofit/>
          </a:bodyPr>
          <a:lstStyle/>
          <a:p>
            <a:pPr algn="just">
              <a:lnSpc>
                <a:spcPct val="150000"/>
              </a:lnSpc>
            </a:pPr>
            <a:r>
              <a:rPr lang="en-US" sz="1600" dirty="0"/>
              <a:t>Two set of Android Apps or APKs: Malware/Goodware are reverse engineered to extract features such as permissions and count of App Components such as Activity, Services, Content Providers, etc. </a:t>
            </a:r>
          </a:p>
          <a:p>
            <a:pPr algn="just">
              <a:lnSpc>
                <a:spcPct val="150000"/>
              </a:lnSpc>
            </a:pPr>
            <a:r>
              <a:rPr lang="en-US" sz="1600" dirty="0"/>
              <a:t>These features are used as feature vector with class labels as Malware and Goodware represented by 0 and 1 respectively in CSV format.</a:t>
            </a:r>
          </a:p>
          <a:p>
            <a:pPr algn="just">
              <a:lnSpc>
                <a:spcPct val="150000"/>
              </a:lnSpc>
            </a:pPr>
            <a:r>
              <a:rPr lang="en-US" sz="1600" dirty="0"/>
              <a:t>To reduce dimensionality of feature-set, the CSV is fed to Genetic Algorithm to select the most optimized set of features. </a:t>
            </a:r>
          </a:p>
          <a:p>
            <a:pPr algn="just">
              <a:lnSpc>
                <a:spcPct val="150000"/>
              </a:lnSpc>
            </a:pPr>
            <a:r>
              <a:rPr lang="en-US" sz="1600" dirty="0"/>
              <a:t>The optimized set of features obtained is used for training two machine learning classifiers: Support Vector Machine and Neural Network.</a:t>
            </a:r>
          </a:p>
          <a:p>
            <a:pPr algn="just">
              <a:lnSpc>
                <a:spcPct val="150000"/>
              </a:lnSpc>
            </a:pPr>
            <a:r>
              <a:rPr lang="en-US" sz="1600" dirty="0"/>
              <a:t>In the proposed methodology, static features are obtained from AndroidManifest.xml which contains all the important information needed by any Android platform about the Apps. </a:t>
            </a:r>
            <a:r>
              <a:rPr lang="en-US" sz="1600" dirty="0" err="1"/>
              <a:t>Androguard</a:t>
            </a:r>
            <a:r>
              <a:rPr lang="en-US" sz="1600" dirty="0"/>
              <a:t> tool has been used for disassembling of the APKs and getting the static features. </a:t>
            </a:r>
            <a:endParaRPr lang="en-IN" sz="1600" dirty="0">
              <a:solidFill>
                <a:schemeClr val="tx1"/>
              </a:solidFill>
              <a:latin typeface="Arial" panose="020B0604020202020204" pitchFamily="34" charset="0"/>
              <a:cs typeface="Arial" panose="020B0604020202020204" pitchFamily="34" charset="0"/>
            </a:endParaRPr>
          </a:p>
          <a:p>
            <a:pPr marL="0" indent="0" algn="just">
              <a:buNone/>
            </a:pPr>
            <a:endParaRPr lang="en-US" sz="1600" dirty="0"/>
          </a:p>
          <a:p>
            <a:pPr algn="just"/>
            <a:endParaRPr lang="en-US" sz="1600" dirty="0"/>
          </a:p>
          <a:p>
            <a:pPr algn="just"/>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31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6580F5-84A1-E08C-D2BD-4BA467083EF8}"/>
              </a:ext>
            </a:extLst>
          </p:cNvPr>
          <p:cNvPicPr>
            <a:picLocks noChangeAspect="1"/>
          </p:cNvPicPr>
          <p:nvPr/>
        </p:nvPicPr>
        <p:blipFill>
          <a:blip r:embed="rId2"/>
          <a:stretch>
            <a:fillRect/>
          </a:stretch>
        </p:blipFill>
        <p:spPr>
          <a:xfrm>
            <a:off x="1888843" y="900659"/>
            <a:ext cx="5383235" cy="4480948"/>
          </a:xfrm>
          <a:prstGeom prst="rect">
            <a:avLst/>
          </a:prstGeom>
        </p:spPr>
      </p:pic>
    </p:spTree>
    <p:extLst>
      <p:ext uri="{BB962C8B-B14F-4D97-AF65-F5344CB8AC3E}">
        <p14:creationId xmlns:p14="http://schemas.microsoft.com/office/powerpoint/2010/main" val="427451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Advantages</a:t>
            </a:r>
            <a:endParaRPr lang="en-IN" dirty="0"/>
          </a:p>
        </p:txBody>
      </p:sp>
      <p:sp>
        <p:nvSpPr>
          <p:cNvPr id="3" name="Content Placeholder 2"/>
          <p:cNvSpPr>
            <a:spLocks noGrp="1"/>
          </p:cNvSpPr>
          <p:nvPr>
            <p:ph idx="1"/>
          </p:nvPr>
        </p:nvSpPr>
        <p:spPr>
          <a:xfrm>
            <a:off x="677334" y="1610437"/>
            <a:ext cx="8596668" cy="4430926"/>
          </a:xfrm>
        </p:spPr>
        <p:txBody>
          <a:bodyPr>
            <a:normAutofit/>
          </a:bodyPr>
          <a:lstStyle/>
          <a:p>
            <a:pPr algn="just">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Security</a:t>
            </a:r>
          </a:p>
          <a:p>
            <a:pPr algn="just">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Proposed a novel and efficient algorithm for feature selection to improve overall detection accuracy. </a:t>
            </a:r>
          </a:p>
          <a:p>
            <a:pPr algn="just">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Machine-learning based approach in combination with static and dynamic analysis can be used to detect new variants of Android Malware posing zero-day threats.</a:t>
            </a:r>
          </a:p>
          <a:p>
            <a:pPr algn="just">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72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263078"/>
            <a:ext cx="2328333" cy="646331"/>
          </a:xfrm>
        </p:spPr>
        <p:txBody>
          <a:bodyPr>
            <a:normAutofit fontScale="90000"/>
          </a:bodyPr>
          <a:lstStyle/>
          <a:p>
            <a:r>
              <a:rPr lang="en-IN" b="1" dirty="0">
                <a:latin typeface="Arial" panose="020B0604020202020204" pitchFamily="34" charset="0"/>
                <a:cs typeface="Arial" panose="020B0604020202020204" pitchFamily="34" charset="0"/>
              </a:rPr>
              <a:t>Algorithm</a:t>
            </a:r>
            <a:endParaRPr lang="en-IN" dirty="0"/>
          </a:p>
        </p:txBody>
      </p:sp>
      <p:pic>
        <p:nvPicPr>
          <p:cNvPr id="4" name="Content Placeholder 3"/>
          <p:cNvPicPr>
            <a:picLocks noGrp="1" noChangeAspect="1"/>
          </p:cNvPicPr>
          <p:nvPr>
            <p:ph idx="1"/>
          </p:nvPr>
        </p:nvPicPr>
        <p:blipFill>
          <a:blip r:embed="rId3"/>
          <a:stretch>
            <a:fillRect/>
          </a:stretch>
        </p:blipFill>
        <p:spPr>
          <a:xfrm>
            <a:off x="1348474" y="1887779"/>
            <a:ext cx="6155141" cy="4527090"/>
          </a:xfrm>
          <a:prstGeom prst="rect">
            <a:avLst/>
          </a:prstGeom>
        </p:spPr>
      </p:pic>
      <p:sp>
        <p:nvSpPr>
          <p:cNvPr id="5" name="Rectangle 4"/>
          <p:cNvSpPr/>
          <p:nvPr/>
        </p:nvSpPr>
        <p:spPr>
          <a:xfrm>
            <a:off x="635000" y="1020089"/>
            <a:ext cx="8293290" cy="646331"/>
          </a:xfrm>
          <a:prstGeom prst="rect">
            <a:avLst/>
          </a:prstGeom>
        </p:spPr>
        <p:txBody>
          <a:bodyPr wrap="square">
            <a:spAutoFit/>
          </a:bodyPr>
          <a:lstStyle/>
          <a:p>
            <a:r>
              <a:rPr lang="en-US" dirty="0"/>
              <a:t>The steps involved in feature selection using Genetic Algorithm can be summarized as below:</a:t>
            </a:r>
          </a:p>
        </p:txBody>
      </p:sp>
    </p:spTree>
    <p:extLst>
      <p:ext uri="{BB962C8B-B14F-4D97-AF65-F5344CB8AC3E}">
        <p14:creationId xmlns:p14="http://schemas.microsoft.com/office/powerpoint/2010/main" val="25369318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432</TotalTime>
  <Words>1591</Words>
  <Application>Microsoft Office PowerPoint</Application>
  <PresentationFormat>Widescreen</PresentationFormat>
  <Paragraphs>125</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Trebuchet MS</vt:lpstr>
      <vt:lpstr>Wingdings</vt:lpstr>
      <vt:lpstr>Wingdings 3</vt:lpstr>
      <vt:lpstr>Facet</vt:lpstr>
      <vt:lpstr>Android Malware Detection Using Genetic Algorithm based Optimized Feature Selection and Machine Learning</vt:lpstr>
      <vt:lpstr>Content</vt:lpstr>
      <vt:lpstr>Abstract</vt:lpstr>
      <vt:lpstr>Introduction to Project</vt:lpstr>
      <vt:lpstr>Existing System</vt:lpstr>
      <vt:lpstr>Proposed System</vt:lpstr>
      <vt:lpstr>PowerPoint Presentation</vt:lpstr>
      <vt:lpstr>Advantages</vt:lpstr>
      <vt:lpstr>Algorithm</vt:lpstr>
      <vt:lpstr>Modules</vt:lpstr>
      <vt:lpstr> HARDWARE REQUIREMENTS</vt:lpstr>
      <vt:lpstr>SOFTEWARE REQUIREMENTS – </vt:lpstr>
      <vt:lpstr>UML DIAGRAMS  :- </vt:lpstr>
      <vt:lpstr>UML DIAGRAMS  :- </vt:lpstr>
      <vt:lpstr>UML DIAGRAMS  :- </vt:lpstr>
      <vt:lpstr>UML DIAGRAMS  :- </vt:lpstr>
      <vt:lpstr>UML DIAGRAMS  :- </vt:lpstr>
      <vt:lpstr>UML DIAGRAMS  :- </vt:lpstr>
      <vt:lpstr>UML DIAGRAMS  :- </vt:lpstr>
      <vt:lpstr>SCREENSHOOTS</vt:lpstr>
      <vt:lpstr>SCREENSHOOTS</vt:lpstr>
      <vt:lpstr>SCREENSHOOTS</vt:lpstr>
      <vt:lpstr>SCREENSHOOTS</vt:lpstr>
      <vt:lpstr>SCREENSHOOTS</vt:lpstr>
      <vt:lpstr>SCREENSHOOTS</vt:lpstr>
      <vt:lpstr>SCREENSHOOTS</vt:lpstr>
      <vt:lpstr>SCREENSHOOTS</vt:lpstr>
      <vt:lpstr>CONCLUSION</vt:lpstr>
      <vt:lpstr>LITERATURE SURVEY :-</vt:lpstr>
      <vt:lpstr>PowerPoint Presentation</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Project Report</dc:title>
  <dc:creator>ARAVINDESWARA KUMAR</dc:creator>
  <cp:lastModifiedBy>Sulthana Mohammad Yakubee</cp:lastModifiedBy>
  <cp:revision>35</cp:revision>
  <dcterms:created xsi:type="dcterms:W3CDTF">2020-01-26T06:28:38Z</dcterms:created>
  <dcterms:modified xsi:type="dcterms:W3CDTF">2024-05-23T18:16:43Z</dcterms:modified>
</cp:coreProperties>
</file>