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4" r:id="rId2"/>
  </p:sldMasterIdLst>
  <p:notesMasterIdLst>
    <p:notesMasterId r:id="rId25"/>
  </p:notesMasterIdLst>
  <p:sldIdLst>
    <p:sldId id="256" r:id="rId3"/>
    <p:sldId id="262" r:id="rId4"/>
    <p:sldId id="263" r:id="rId5"/>
    <p:sldId id="264" r:id="rId6"/>
    <p:sldId id="265" r:id="rId7"/>
    <p:sldId id="266" r:id="rId8"/>
    <p:sldId id="267" r:id="rId9"/>
    <p:sldId id="270" r:id="rId10"/>
    <p:sldId id="273" r:id="rId11"/>
    <p:sldId id="272" r:id="rId12"/>
    <p:sldId id="271" r:id="rId13"/>
    <p:sldId id="274" r:id="rId14"/>
    <p:sldId id="275" r:id="rId15"/>
    <p:sldId id="276" r:id="rId16"/>
    <p:sldId id="279" r:id="rId17"/>
    <p:sldId id="277" r:id="rId18"/>
    <p:sldId id="257" r:id="rId19"/>
    <p:sldId id="258" r:id="rId20"/>
    <p:sldId id="259" r:id="rId21"/>
    <p:sldId id="260" r:id="rId22"/>
    <p:sldId id="261"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0C3"/>
    <a:srgbClr val="69AB3C"/>
    <a:srgbClr val="F27E33"/>
    <a:srgbClr val="A6A6A6"/>
    <a:srgbClr val="FFC604"/>
    <a:srgbClr val="569BDB"/>
    <a:srgbClr val="6FB243"/>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62" autoAdjust="0"/>
    <p:restoredTop sz="86410" autoAdjust="0"/>
  </p:normalViewPr>
  <p:slideViewPr>
    <p:cSldViewPr snapToGrid="0" snapToObjects="1">
      <p:cViewPr varScale="1">
        <p:scale>
          <a:sx n="63" d="100"/>
          <a:sy n="63" d="100"/>
        </p:scale>
        <p:origin x="582"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17890-A521-40E0-BE2A-399FBA9C0EC5}" type="doc">
      <dgm:prSet loTypeId="urn:microsoft.com/office/officeart/2005/8/layout/chevron2" loCatId="process" qsTypeId="urn:microsoft.com/office/officeart/2005/8/quickstyle/simple5" qsCatId="simple" csTypeId="urn:microsoft.com/office/officeart/2005/8/colors/colorful1" csCatId="colorful" phldr="1"/>
      <dgm:spPr/>
    </dgm:pt>
    <dgm:pt modelId="{4D4255FF-590B-4394-937B-67F3C48795E9}">
      <dgm:prSet phldrT="[Text]"/>
      <dgm:spPr/>
      <dgm:t>
        <a:bodyPr/>
        <a:lstStyle/>
        <a:p>
          <a:r>
            <a:rPr lang="en-US" dirty="0"/>
            <a:t>Ask</a:t>
          </a:r>
        </a:p>
      </dgm:t>
    </dgm:pt>
    <dgm:pt modelId="{C35AC41F-CF12-4FC4-9B32-390D7A9176A9}" type="parTrans" cxnId="{23824ADB-10BA-4146-AC43-31D1F8A3CD83}">
      <dgm:prSet/>
      <dgm:spPr/>
      <dgm:t>
        <a:bodyPr/>
        <a:lstStyle/>
        <a:p>
          <a:endParaRPr lang="en-US"/>
        </a:p>
      </dgm:t>
    </dgm:pt>
    <dgm:pt modelId="{37D8582F-3D15-4AA9-8E58-9E449544DCD5}" type="sibTrans" cxnId="{23824ADB-10BA-4146-AC43-31D1F8A3CD83}">
      <dgm:prSet/>
      <dgm:spPr/>
      <dgm:t>
        <a:bodyPr/>
        <a:lstStyle/>
        <a:p>
          <a:endParaRPr lang="en-US"/>
        </a:p>
      </dgm:t>
    </dgm:pt>
    <dgm:pt modelId="{E8D21BC1-B3AA-42A2-B6E2-97A89EF84A1E}">
      <dgm:prSet phldrT="[Text]"/>
      <dgm:spPr/>
      <dgm:t>
        <a:bodyPr/>
        <a:lstStyle/>
        <a:p>
          <a:r>
            <a:rPr lang="en-US" dirty="0"/>
            <a:t>Prepare</a:t>
          </a:r>
        </a:p>
      </dgm:t>
    </dgm:pt>
    <dgm:pt modelId="{41BE5D1E-3C14-422D-83E8-2CA6D74D365B}" type="parTrans" cxnId="{40239200-7549-43B1-ABC9-8A43940A36D6}">
      <dgm:prSet/>
      <dgm:spPr/>
      <dgm:t>
        <a:bodyPr/>
        <a:lstStyle/>
        <a:p>
          <a:endParaRPr lang="en-US"/>
        </a:p>
      </dgm:t>
    </dgm:pt>
    <dgm:pt modelId="{06AAC57A-E0A7-4F10-A9F3-6066576B5400}" type="sibTrans" cxnId="{40239200-7549-43B1-ABC9-8A43940A36D6}">
      <dgm:prSet/>
      <dgm:spPr/>
      <dgm:t>
        <a:bodyPr/>
        <a:lstStyle/>
        <a:p>
          <a:endParaRPr lang="en-US"/>
        </a:p>
      </dgm:t>
    </dgm:pt>
    <dgm:pt modelId="{7249DBEB-4AF5-40F4-AA2C-8667FC8FC6B9}">
      <dgm:prSet phldrT="[Text]"/>
      <dgm:spPr/>
      <dgm:t>
        <a:bodyPr/>
        <a:lstStyle/>
        <a:p>
          <a:r>
            <a:rPr lang="en-US" dirty="0"/>
            <a:t>Process</a:t>
          </a:r>
        </a:p>
      </dgm:t>
    </dgm:pt>
    <dgm:pt modelId="{691D3DF3-6503-4F82-A475-1CF058721B17}" type="parTrans" cxnId="{F3633BBC-328D-4C36-A1C7-DAD94B862C82}">
      <dgm:prSet/>
      <dgm:spPr/>
      <dgm:t>
        <a:bodyPr/>
        <a:lstStyle/>
        <a:p>
          <a:endParaRPr lang="en-US"/>
        </a:p>
      </dgm:t>
    </dgm:pt>
    <dgm:pt modelId="{A06C68FB-6093-47C0-B577-041CAB3DB6AD}" type="sibTrans" cxnId="{F3633BBC-328D-4C36-A1C7-DAD94B862C82}">
      <dgm:prSet/>
      <dgm:spPr/>
      <dgm:t>
        <a:bodyPr/>
        <a:lstStyle/>
        <a:p>
          <a:endParaRPr lang="en-US"/>
        </a:p>
      </dgm:t>
    </dgm:pt>
    <dgm:pt modelId="{BE5C8C4B-13CD-4A74-A25A-1059FAFF6ABE}">
      <dgm:prSet phldrT="[Text]"/>
      <dgm:spPr/>
      <dgm:t>
        <a:bodyPr/>
        <a:lstStyle/>
        <a:p>
          <a:r>
            <a:rPr lang="en-US" dirty="0"/>
            <a:t>Analyze</a:t>
          </a:r>
        </a:p>
      </dgm:t>
    </dgm:pt>
    <dgm:pt modelId="{896DE82B-417A-414C-B9AB-66B0C8B8680E}" type="parTrans" cxnId="{219C54A2-B7F9-4EAC-8929-71442A3A2C7E}">
      <dgm:prSet/>
      <dgm:spPr/>
      <dgm:t>
        <a:bodyPr/>
        <a:lstStyle/>
        <a:p>
          <a:endParaRPr lang="en-US"/>
        </a:p>
      </dgm:t>
    </dgm:pt>
    <dgm:pt modelId="{9D67E83D-5F7A-4FBD-8326-5712BFBA23DA}" type="sibTrans" cxnId="{219C54A2-B7F9-4EAC-8929-71442A3A2C7E}">
      <dgm:prSet/>
      <dgm:spPr/>
      <dgm:t>
        <a:bodyPr/>
        <a:lstStyle/>
        <a:p>
          <a:endParaRPr lang="en-US"/>
        </a:p>
      </dgm:t>
    </dgm:pt>
    <dgm:pt modelId="{C785D8F5-92F7-406C-9709-9BA36FF56747}">
      <dgm:prSet phldrT="[Text]"/>
      <dgm:spPr/>
      <dgm:t>
        <a:bodyPr/>
        <a:lstStyle/>
        <a:p>
          <a:r>
            <a:rPr lang="en-US" dirty="0"/>
            <a:t>Share</a:t>
          </a:r>
        </a:p>
      </dgm:t>
    </dgm:pt>
    <dgm:pt modelId="{4D11BB30-4465-4B7F-9564-2E563912524B}" type="parTrans" cxnId="{A2B83BDE-51A2-4779-8AC3-997BE0B17C34}">
      <dgm:prSet/>
      <dgm:spPr/>
      <dgm:t>
        <a:bodyPr/>
        <a:lstStyle/>
        <a:p>
          <a:endParaRPr lang="en-US"/>
        </a:p>
      </dgm:t>
    </dgm:pt>
    <dgm:pt modelId="{42516C51-A2F7-47FB-BC6D-C1A33EE617E6}" type="sibTrans" cxnId="{A2B83BDE-51A2-4779-8AC3-997BE0B17C34}">
      <dgm:prSet/>
      <dgm:spPr/>
      <dgm:t>
        <a:bodyPr/>
        <a:lstStyle/>
        <a:p>
          <a:endParaRPr lang="en-US"/>
        </a:p>
      </dgm:t>
    </dgm:pt>
    <dgm:pt modelId="{2721CE11-D21B-4B3B-A366-98E156DBA274}">
      <dgm:prSet phldrT="[Text]"/>
      <dgm:spPr/>
      <dgm:t>
        <a:bodyPr/>
        <a:lstStyle/>
        <a:p>
          <a:r>
            <a:rPr lang="en-US" dirty="0"/>
            <a:t>Act</a:t>
          </a:r>
        </a:p>
      </dgm:t>
    </dgm:pt>
    <dgm:pt modelId="{CB3BAEFC-7888-477D-B737-979BF704B9E4}" type="parTrans" cxnId="{DAAB5FD4-6AB3-4A00-BB40-AA162CD381F0}">
      <dgm:prSet/>
      <dgm:spPr/>
      <dgm:t>
        <a:bodyPr/>
        <a:lstStyle/>
        <a:p>
          <a:endParaRPr lang="en-US"/>
        </a:p>
      </dgm:t>
    </dgm:pt>
    <dgm:pt modelId="{825DBFAF-D908-45AE-9417-CFDA53B2FF77}" type="sibTrans" cxnId="{DAAB5FD4-6AB3-4A00-BB40-AA162CD381F0}">
      <dgm:prSet/>
      <dgm:spPr/>
      <dgm:t>
        <a:bodyPr/>
        <a:lstStyle/>
        <a:p>
          <a:endParaRPr lang="en-US"/>
        </a:p>
      </dgm:t>
    </dgm:pt>
    <dgm:pt modelId="{947B18A0-46BB-466B-9340-3C7E63E0CF9C}">
      <dgm:prSet/>
      <dgm:spPr/>
      <dgm:t>
        <a:bodyPr/>
        <a:lstStyle/>
        <a:p>
          <a:r>
            <a:rPr lang="en-US" dirty="0"/>
            <a:t>Ask the Right set of Question to understand the requirement and demand for data analysis.</a:t>
          </a:r>
        </a:p>
      </dgm:t>
    </dgm:pt>
    <dgm:pt modelId="{BDC763D3-06C1-46C8-89B5-C0936A8F5AE6}" type="parTrans" cxnId="{F363AEA0-8940-42F5-ABF4-FD949D87DF88}">
      <dgm:prSet/>
      <dgm:spPr/>
      <dgm:t>
        <a:bodyPr/>
        <a:lstStyle/>
        <a:p>
          <a:endParaRPr lang="en-US"/>
        </a:p>
      </dgm:t>
    </dgm:pt>
    <dgm:pt modelId="{66A0CCD6-6EDD-48E9-8422-B7D9AA2B4E5D}" type="sibTrans" cxnId="{F363AEA0-8940-42F5-ABF4-FD949D87DF88}">
      <dgm:prSet/>
      <dgm:spPr/>
      <dgm:t>
        <a:bodyPr/>
        <a:lstStyle/>
        <a:p>
          <a:endParaRPr lang="en-US"/>
        </a:p>
      </dgm:t>
    </dgm:pt>
    <dgm:pt modelId="{11380ED2-279E-4603-856C-C2F1B9CF4462}">
      <dgm:prSet/>
      <dgm:spPr/>
      <dgm:t>
        <a:bodyPr/>
        <a:lstStyle/>
        <a:p>
          <a:r>
            <a:rPr lang="en-US" dirty="0"/>
            <a:t>Validate the requirement and document objective.</a:t>
          </a:r>
        </a:p>
      </dgm:t>
    </dgm:pt>
    <dgm:pt modelId="{BD6CC9C0-699B-4D05-B4E3-CCD36BB6B131}" type="parTrans" cxnId="{72599376-3546-4422-9BA3-9AECC7B034AA}">
      <dgm:prSet/>
      <dgm:spPr/>
      <dgm:t>
        <a:bodyPr/>
        <a:lstStyle/>
        <a:p>
          <a:endParaRPr lang="en-US"/>
        </a:p>
      </dgm:t>
    </dgm:pt>
    <dgm:pt modelId="{460EF8F8-5A9A-480A-9A13-B0BE774BEBCC}" type="sibTrans" cxnId="{72599376-3546-4422-9BA3-9AECC7B034AA}">
      <dgm:prSet/>
      <dgm:spPr/>
      <dgm:t>
        <a:bodyPr/>
        <a:lstStyle/>
        <a:p>
          <a:endParaRPr lang="en-US"/>
        </a:p>
      </dgm:t>
    </dgm:pt>
    <dgm:pt modelId="{0967A4FD-6B73-4A61-8113-621D45A86928}">
      <dgm:prSet/>
      <dgm:spPr/>
      <dgm:t>
        <a:bodyPr/>
        <a:lstStyle/>
        <a:p>
          <a:r>
            <a:rPr lang="en-US" dirty="0"/>
            <a:t>Prepare a Plan for data analysis with task description.</a:t>
          </a:r>
        </a:p>
      </dgm:t>
    </dgm:pt>
    <dgm:pt modelId="{3B6478FF-47AA-485B-B52A-C72DA7F55862}" type="parTrans" cxnId="{5DACCD0C-651D-4993-A7F4-ED4860D0FFA4}">
      <dgm:prSet/>
      <dgm:spPr/>
      <dgm:t>
        <a:bodyPr/>
        <a:lstStyle/>
        <a:p>
          <a:endParaRPr lang="en-US"/>
        </a:p>
      </dgm:t>
    </dgm:pt>
    <dgm:pt modelId="{A7FAC313-E1D0-4145-BC96-D6C0D97957CF}" type="sibTrans" cxnId="{5DACCD0C-651D-4993-A7F4-ED4860D0FFA4}">
      <dgm:prSet/>
      <dgm:spPr/>
      <dgm:t>
        <a:bodyPr/>
        <a:lstStyle/>
        <a:p>
          <a:endParaRPr lang="en-US"/>
        </a:p>
      </dgm:t>
    </dgm:pt>
    <dgm:pt modelId="{4B581501-D278-49EA-8757-8D8102D5C272}">
      <dgm:prSet/>
      <dgm:spPr/>
      <dgm:t>
        <a:bodyPr/>
        <a:lstStyle/>
        <a:p>
          <a:r>
            <a:rPr lang="en-US" dirty="0"/>
            <a:t>Collect the data and prepare it for analysis (cleaning, transforming).</a:t>
          </a:r>
        </a:p>
      </dgm:t>
    </dgm:pt>
    <dgm:pt modelId="{7C50E4B0-1743-45A2-BA1B-71361060F7AB}" type="parTrans" cxnId="{32DBBA12-9F32-4BFC-A9E6-90DD8E482A65}">
      <dgm:prSet/>
      <dgm:spPr/>
      <dgm:t>
        <a:bodyPr/>
        <a:lstStyle/>
        <a:p>
          <a:endParaRPr lang="en-US"/>
        </a:p>
      </dgm:t>
    </dgm:pt>
    <dgm:pt modelId="{F5877A34-442C-48C1-926B-C9282C27BF90}" type="sibTrans" cxnId="{32DBBA12-9F32-4BFC-A9E6-90DD8E482A65}">
      <dgm:prSet/>
      <dgm:spPr/>
      <dgm:t>
        <a:bodyPr/>
        <a:lstStyle/>
        <a:p>
          <a:endParaRPr lang="en-US"/>
        </a:p>
      </dgm:t>
    </dgm:pt>
    <dgm:pt modelId="{AEB896D4-3D94-431A-B1F5-89ED3B916F71}">
      <dgm:prSet/>
      <dgm:spPr/>
      <dgm:t>
        <a:bodyPr/>
        <a:lstStyle/>
        <a:p>
          <a:r>
            <a:rPr lang="en-US" dirty="0"/>
            <a:t>Analyze the data to answer the business questions.</a:t>
          </a:r>
        </a:p>
      </dgm:t>
    </dgm:pt>
    <dgm:pt modelId="{A55B422C-032F-424C-9969-DA0E3C9C1CCC}" type="parTrans" cxnId="{B7AB7B71-7417-4CA6-97F1-EF9D4D4E97F4}">
      <dgm:prSet/>
      <dgm:spPr/>
      <dgm:t>
        <a:bodyPr/>
        <a:lstStyle/>
        <a:p>
          <a:endParaRPr lang="en-US"/>
        </a:p>
      </dgm:t>
    </dgm:pt>
    <dgm:pt modelId="{820B281D-E192-494E-BC7A-7DD968512F8B}" type="sibTrans" cxnId="{B7AB7B71-7417-4CA6-97F1-EF9D4D4E97F4}">
      <dgm:prSet/>
      <dgm:spPr/>
      <dgm:t>
        <a:bodyPr/>
        <a:lstStyle/>
        <a:p>
          <a:endParaRPr lang="en-US"/>
        </a:p>
      </dgm:t>
    </dgm:pt>
    <dgm:pt modelId="{A472BE1E-73DB-44D8-B4F4-EB239492B89F}">
      <dgm:prSet/>
      <dgm:spPr/>
      <dgm:t>
        <a:bodyPr/>
        <a:lstStyle/>
        <a:p>
          <a:r>
            <a:rPr lang="en-US" dirty="0"/>
            <a:t>Identify trends and key insights.</a:t>
          </a:r>
        </a:p>
      </dgm:t>
    </dgm:pt>
    <dgm:pt modelId="{EF46ACF5-7C5A-46A6-A73C-A349E2AAA160}" type="parTrans" cxnId="{FBBBAAA5-7D2E-40FE-ACF6-DF6E9C18F988}">
      <dgm:prSet/>
      <dgm:spPr/>
      <dgm:t>
        <a:bodyPr/>
        <a:lstStyle/>
        <a:p>
          <a:endParaRPr lang="en-US"/>
        </a:p>
      </dgm:t>
    </dgm:pt>
    <dgm:pt modelId="{AE47E081-E101-470C-ADCA-AB27B5C8C678}" type="sibTrans" cxnId="{FBBBAAA5-7D2E-40FE-ACF6-DF6E9C18F988}">
      <dgm:prSet/>
      <dgm:spPr/>
      <dgm:t>
        <a:bodyPr/>
        <a:lstStyle/>
        <a:p>
          <a:endParaRPr lang="en-US"/>
        </a:p>
      </dgm:t>
    </dgm:pt>
    <dgm:pt modelId="{68E70712-BF6D-43BB-8551-DF25F97D30A5}">
      <dgm:prSet/>
      <dgm:spPr/>
      <dgm:t>
        <a:bodyPr/>
        <a:lstStyle/>
        <a:p>
          <a:r>
            <a:rPr lang="en-US" dirty="0"/>
            <a:t>Prepare a report to showcase your findings and share it with stakeholders.</a:t>
          </a:r>
        </a:p>
      </dgm:t>
    </dgm:pt>
    <dgm:pt modelId="{F9D9FA45-0FEE-426F-8A5C-2F0E8CF8D762}" type="parTrans" cxnId="{6E7316C4-8D3C-4A43-A410-68669A4C72F2}">
      <dgm:prSet/>
      <dgm:spPr/>
      <dgm:t>
        <a:bodyPr/>
        <a:lstStyle/>
        <a:p>
          <a:endParaRPr lang="en-US"/>
        </a:p>
      </dgm:t>
    </dgm:pt>
    <dgm:pt modelId="{45C697E5-46EE-4E60-A0CA-D5817B601D88}" type="sibTrans" cxnId="{6E7316C4-8D3C-4A43-A410-68669A4C72F2}">
      <dgm:prSet/>
      <dgm:spPr/>
      <dgm:t>
        <a:bodyPr/>
        <a:lstStyle/>
        <a:p>
          <a:endParaRPr lang="en-US"/>
        </a:p>
      </dgm:t>
    </dgm:pt>
    <dgm:pt modelId="{8A59C777-A161-4DDB-B17B-B44419E8FDFD}">
      <dgm:prSet/>
      <dgm:spPr/>
      <dgm:t>
        <a:bodyPr/>
        <a:lstStyle/>
        <a:p>
          <a:r>
            <a:rPr lang="en-US" dirty="0"/>
            <a:t>Validate your findings with help of subject matter expert and make data driven decisions.</a:t>
          </a:r>
        </a:p>
      </dgm:t>
    </dgm:pt>
    <dgm:pt modelId="{545E36D7-6703-4A88-879E-B7EAE01347D8}" type="parTrans" cxnId="{B403222F-C762-4D0D-A4D8-85D42D1D7331}">
      <dgm:prSet/>
      <dgm:spPr/>
      <dgm:t>
        <a:bodyPr/>
        <a:lstStyle/>
        <a:p>
          <a:endParaRPr lang="en-US"/>
        </a:p>
      </dgm:t>
    </dgm:pt>
    <dgm:pt modelId="{11202B4D-FBBA-4F29-AEFF-E93E175CD19E}" type="sibTrans" cxnId="{B403222F-C762-4D0D-A4D8-85D42D1D7331}">
      <dgm:prSet/>
      <dgm:spPr/>
      <dgm:t>
        <a:bodyPr/>
        <a:lstStyle/>
        <a:p>
          <a:endParaRPr lang="en-US"/>
        </a:p>
      </dgm:t>
    </dgm:pt>
    <dgm:pt modelId="{031D8FDD-E8E4-4DD2-9889-E80EF0FE9FE9}" type="pres">
      <dgm:prSet presAssocID="{BEE17890-A521-40E0-BE2A-399FBA9C0EC5}" presName="linearFlow" presStyleCnt="0">
        <dgm:presLayoutVars>
          <dgm:dir/>
          <dgm:animLvl val="lvl"/>
          <dgm:resizeHandles val="exact"/>
        </dgm:presLayoutVars>
      </dgm:prSet>
      <dgm:spPr/>
    </dgm:pt>
    <dgm:pt modelId="{7EE07A42-BD40-45E1-BAF7-13BF358A3E5E}" type="pres">
      <dgm:prSet presAssocID="{4D4255FF-590B-4394-937B-67F3C48795E9}" presName="composite" presStyleCnt="0"/>
      <dgm:spPr/>
    </dgm:pt>
    <dgm:pt modelId="{96D78879-C719-4C4C-82EF-4A325AF7E466}" type="pres">
      <dgm:prSet presAssocID="{4D4255FF-590B-4394-937B-67F3C48795E9}" presName="parentText" presStyleLbl="alignNode1" presStyleIdx="0" presStyleCnt="6">
        <dgm:presLayoutVars>
          <dgm:chMax val="1"/>
          <dgm:bulletEnabled val="1"/>
        </dgm:presLayoutVars>
      </dgm:prSet>
      <dgm:spPr/>
    </dgm:pt>
    <dgm:pt modelId="{CC0A948D-B8C2-45CC-A310-C43292998AED}" type="pres">
      <dgm:prSet presAssocID="{4D4255FF-590B-4394-937B-67F3C48795E9}" presName="descendantText" presStyleLbl="alignAcc1" presStyleIdx="0" presStyleCnt="6">
        <dgm:presLayoutVars>
          <dgm:bulletEnabled val="1"/>
        </dgm:presLayoutVars>
      </dgm:prSet>
      <dgm:spPr/>
    </dgm:pt>
    <dgm:pt modelId="{0C2CFA88-1054-4F2D-8795-267C7CA8C3D9}" type="pres">
      <dgm:prSet presAssocID="{37D8582F-3D15-4AA9-8E58-9E449544DCD5}" presName="sp" presStyleCnt="0"/>
      <dgm:spPr/>
    </dgm:pt>
    <dgm:pt modelId="{AAEA10C3-365B-4222-B99F-E186BA0EDA19}" type="pres">
      <dgm:prSet presAssocID="{E8D21BC1-B3AA-42A2-B6E2-97A89EF84A1E}" presName="composite" presStyleCnt="0"/>
      <dgm:spPr/>
    </dgm:pt>
    <dgm:pt modelId="{DA8CBF11-1930-40D9-9BFD-354E0D663578}" type="pres">
      <dgm:prSet presAssocID="{E8D21BC1-B3AA-42A2-B6E2-97A89EF84A1E}" presName="parentText" presStyleLbl="alignNode1" presStyleIdx="1" presStyleCnt="6">
        <dgm:presLayoutVars>
          <dgm:chMax val="1"/>
          <dgm:bulletEnabled val="1"/>
        </dgm:presLayoutVars>
      </dgm:prSet>
      <dgm:spPr/>
    </dgm:pt>
    <dgm:pt modelId="{9CC8D97F-F131-4D66-8750-EC3D3EDF5FDC}" type="pres">
      <dgm:prSet presAssocID="{E8D21BC1-B3AA-42A2-B6E2-97A89EF84A1E}" presName="descendantText" presStyleLbl="alignAcc1" presStyleIdx="1" presStyleCnt="6">
        <dgm:presLayoutVars>
          <dgm:bulletEnabled val="1"/>
        </dgm:presLayoutVars>
      </dgm:prSet>
      <dgm:spPr/>
    </dgm:pt>
    <dgm:pt modelId="{E4318C9B-15E9-419E-9483-6513412BDCD5}" type="pres">
      <dgm:prSet presAssocID="{06AAC57A-E0A7-4F10-A9F3-6066576B5400}" presName="sp" presStyleCnt="0"/>
      <dgm:spPr/>
    </dgm:pt>
    <dgm:pt modelId="{6AE59223-44F7-45A9-85D1-1A6492154863}" type="pres">
      <dgm:prSet presAssocID="{7249DBEB-4AF5-40F4-AA2C-8667FC8FC6B9}" presName="composite" presStyleCnt="0"/>
      <dgm:spPr/>
    </dgm:pt>
    <dgm:pt modelId="{7AC78176-3A3F-4260-A3E4-8AD22DC83DBB}" type="pres">
      <dgm:prSet presAssocID="{7249DBEB-4AF5-40F4-AA2C-8667FC8FC6B9}" presName="parentText" presStyleLbl="alignNode1" presStyleIdx="2" presStyleCnt="6">
        <dgm:presLayoutVars>
          <dgm:chMax val="1"/>
          <dgm:bulletEnabled val="1"/>
        </dgm:presLayoutVars>
      </dgm:prSet>
      <dgm:spPr/>
    </dgm:pt>
    <dgm:pt modelId="{02DB8AD6-9D89-4ACE-A51A-5354DC154C73}" type="pres">
      <dgm:prSet presAssocID="{7249DBEB-4AF5-40F4-AA2C-8667FC8FC6B9}" presName="descendantText" presStyleLbl="alignAcc1" presStyleIdx="2" presStyleCnt="6">
        <dgm:presLayoutVars>
          <dgm:bulletEnabled val="1"/>
        </dgm:presLayoutVars>
      </dgm:prSet>
      <dgm:spPr/>
    </dgm:pt>
    <dgm:pt modelId="{37AFB188-6216-4584-9F0E-0A3895B0A2F3}" type="pres">
      <dgm:prSet presAssocID="{A06C68FB-6093-47C0-B577-041CAB3DB6AD}" presName="sp" presStyleCnt="0"/>
      <dgm:spPr/>
    </dgm:pt>
    <dgm:pt modelId="{B073E4EF-18D8-44CE-AE28-72AE8D6488A9}" type="pres">
      <dgm:prSet presAssocID="{BE5C8C4B-13CD-4A74-A25A-1059FAFF6ABE}" presName="composite" presStyleCnt="0"/>
      <dgm:spPr/>
    </dgm:pt>
    <dgm:pt modelId="{EC292E88-611D-43ED-A9F6-79E9BCC89B00}" type="pres">
      <dgm:prSet presAssocID="{BE5C8C4B-13CD-4A74-A25A-1059FAFF6ABE}" presName="parentText" presStyleLbl="alignNode1" presStyleIdx="3" presStyleCnt="6">
        <dgm:presLayoutVars>
          <dgm:chMax val="1"/>
          <dgm:bulletEnabled val="1"/>
        </dgm:presLayoutVars>
      </dgm:prSet>
      <dgm:spPr/>
    </dgm:pt>
    <dgm:pt modelId="{E472D871-EFED-4122-98E5-453B81D61ABC}" type="pres">
      <dgm:prSet presAssocID="{BE5C8C4B-13CD-4A74-A25A-1059FAFF6ABE}" presName="descendantText" presStyleLbl="alignAcc1" presStyleIdx="3" presStyleCnt="6">
        <dgm:presLayoutVars>
          <dgm:bulletEnabled val="1"/>
        </dgm:presLayoutVars>
      </dgm:prSet>
      <dgm:spPr/>
    </dgm:pt>
    <dgm:pt modelId="{ABF15EA1-1ACE-4E22-8CA7-C736384AA961}" type="pres">
      <dgm:prSet presAssocID="{9D67E83D-5F7A-4FBD-8326-5712BFBA23DA}" presName="sp" presStyleCnt="0"/>
      <dgm:spPr/>
    </dgm:pt>
    <dgm:pt modelId="{A1D0C56C-214C-4EB1-A910-6684AC112630}" type="pres">
      <dgm:prSet presAssocID="{C785D8F5-92F7-406C-9709-9BA36FF56747}" presName="composite" presStyleCnt="0"/>
      <dgm:spPr/>
    </dgm:pt>
    <dgm:pt modelId="{3F24DCED-B645-4C87-B7E0-14D01BC8D6AD}" type="pres">
      <dgm:prSet presAssocID="{C785D8F5-92F7-406C-9709-9BA36FF56747}" presName="parentText" presStyleLbl="alignNode1" presStyleIdx="4" presStyleCnt="6">
        <dgm:presLayoutVars>
          <dgm:chMax val="1"/>
          <dgm:bulletEnabled val="1"/>
        </dgm:presLayoutVars>
      </dgm:prSet>
      <dgm:spPr/>
    </dgm:pt>
    <dgm:pt modelId="{EEDA14A6-CC8D-41C2-898E-AD56CA5714F2}" type="pres">
      <dgm:prSet presAssocID="{C785D8F5-92F7-406C-9709-9BA36FF56747}" presName="descendantText" presStyleLbl="alignAcc1" presStyleIdx="4" presStyleCnt="6">
        <dgm:presLayoutVars>
          <dgm:bulletEnabled val="1"/>
        </dgm:presLayoutVars>
      </dgm:prSet>
      <dgm:spPr/>
    </dgm:pt>
    <dgm:pt modelId="{B456FDF2-0F31-4219-A918-EDE764F82244}" type="pres">
      <dgm:prSet presAssocID="{42516C51-A2F7-47FB-BC6D-C1A33EE617E6}" presName="sp" presStyleCnt="0"/>
      <dgm:spPr/>
    </dgm:pt>
    <dgm:pt modelId="{764E743E-FD5C-402F-98F4-8A165731A83C}" type="pres">
      <dgm:prSet presAssocID="{2721CE11-D21B-4B3B-A366-98E156DBA274}" presName="composite" presStyleCnt="0"/>
      <dgm:spPr/>
    </dgm:pt>
    <dgm:pt modelId="{1E89B361-AC3E-48D9-9667-6FBA1C446E73}" type="pres">
      <dgm:prSet presAssocID="{2721CE11-D21B-4B3B-A366-98E156DBA274}" presName="parentText" presStyleLbl="alignNode1" presStyleIdx="5" presStyleCnt="6">
        <dgm:presLayoutVars>
          <dgm:chMax val="1"/>
          <dgm:bulletEnabled val="1"/>
        </dgm:presLayoutVars>
      </dgm:prSet>
      <dgm:spPr/>
    </dgm:pt>
    <dgm:pt modelId="{E1C2B9E3-4271-41D7-A089-F7C2721AA5A2}" type="pres">
      <dgm:prSet presAssocID="{2721CE11-D21B-4B3B-A366-98E156DBA274}" presName="descendantText" presStyleLbl="alignAcc1" presStyleIdx="5" presStyleCnt="6">
        <dgm:presLayoutVars>
          <dgm:bulletEnabled val="1"/>
        </dgm:presLayoutVars>
      </dgm:prSet>
      <dgm:spPr/>
    </dgm:pt>
  </dgm:ptLst>
  <dgm:cxnLst>
    <dgm:cxn modelId="{40239200-7549-43B1-ABC9-8A43940A36D6}" srcId="{BEE17890-A521-40E0-BE2A-399FBA9C0EC5}" destId="{E8D21BC1-B3AA-42A2-B6E2-97A89EF84A1E}" srcOrd="1" destOrd="0" parTransId="{41BE5D1E-3C14-422D-83E8-2CA6D74D365B}" sibTransId="{06AAC57A-E0A7-4F10-A9F3-6066576B5400}"/>
    <dgm:cxn modelId="{5DACCD0C-651D-4993-A7F4-ED4860D0FFA4}" srcId="{E8D21BC1-B3AA-42A2-B6E2-97A89EF84A1E}" destId="{0967A4FD-6B73-4A61-8113-621D45A86928}" srcOrd="1" destOrd="0" parTransId="{3B6478FF-47AA-485B-B52A-C72DA7F55862}" sibTransId="{A7FAC313-E1D0-4145-BC96-D6C0D97957CF}"/>
    <dgm:cxn modelId="{32DBBA12-9F32-4BFC-A9E6-90DD8E482A65}" srcId="{7249DBEB-4AF5-40F4-AA2C-8667FC8FC6B9}" destId="{4B581501-D278-49EA-8757-8D8102D5C272}" srcOrd="0" destOrd="0" parTransId="{7C50E4B0-1743-45A2-BA1B-71361060F7AB}" sibTransId="{F5877A34-442C-48C1-926B-C9282C27BF90}"/>
    <dgm:cxn modelId="{B403222F-C762-4D0D-A4D8-85D42D1D7331}" srcId="{2721CE11-D21B-4B3B-A366-98E156DBA274}" destId="{8A59C777-A161-4DDB-B17B-B44419E8FDFD}" srcOrd="0" destOrd="0" parTransId="{545E36D7-6703-4A88-879E-B7EAE01347D8}" sibTransId="{11202B4D-FBBA-4F29-AEFF-E93E175CD19E}"/>
    <dgm:cxn modelId="{46A3CD30-EA70-4667-A1ED-331FDFED486B}" type="presOf" srcId="{4D4255FF-590B-4394-937B-67F3C48795E9}" destId="{96D78879-C719-4C4C-82EF-4A325AF7E466}" srcOrd="0" destOrd="0" presId="urn:microsoft.com/office/officeart/2005/8/layout/chevron2"/>
    <dgm:cxn modelId="{C6DC1E34-3608-4B7D-A244-B44E570E2010}" type="presOf" srcId="{AEB896D4-3D94-431A-B1F5-89ED3B916F71}" destId="{E472D871-EFED-4122-98E5-453B81D61ABC}" srcOrd="0" destOrd="0" presId="urn:microsoft.com/office/officeart/2005/8/layout/chevron2"/>
    <dgm:cxn modelId="{0F255437-E23D-49B6-ACB4-2286123DEFC3}" type="presOf" srcId="{8A59C777-A161-4DDB-B17B-B44419E8FDFD}" destId="{E1C2B9E3-4271-41D7-A089-F7C2721AA5A2}" srcOrd="0" destOrd="0" presId="urn:microsoft.com/office/officeart/2005/8/layout/chevron2"/>
    <dgm:cxn modelId="{B7AB7B71-7417-4CA6-97F1-EF9D4D4E97F4}" srcId="{BE5C8C4B-13CD-4A74-A25A-1059FAFF6ABE}" destId="{AEB896D4-3D94-431A-B1F5-89ED3B916F71}" srcOrd="0" destOrd="0" parTransId="{A55B422C-032F-424C-9969-DA0E3C9C1CCC}" sibTransId="{820B281D-E192-494E-BC7A-7DD968512F8B}"/>
    <dgm:cxn modelId="{414C7E51-E2F2-480E-BA3A-67F5C9D279CC}" type="presOf" srcId="{947B18A0-46BB-466B-9340-3C7E63E0CF9C}" destId="{CC0A948D-B8C2-45CC-A310-C43292998AED}" srcOrd="0" destOrd="0" presId="urn:microsoft.com/office/officeart/2005/8/layout/chevron2"/>
    <dgm:cxn modelId="{72599376-3546-4422-9BA3-9AECC7B034AA}" srcId="{E8D21BC1-B3AA-42A2-B6E2-97A89EF84A1E}" destId="{11380ED2-279E-4603-856C-C2F1B9CF4462}" srcOrd="0" destOrd="0" parTransId="{BD6CC9C0-699B-4D05-B4E3-CCD36BB6B131}" sibTransId="{460EF8F8-5A9A-480A-9A13-B0BE774BEBCC}"/>
    <dgm:cxn modelId="{C50B2599-ACCE-4B92-B2CE-F51D2C9E528A}" type="presOf" srcId="{A472BE1E-73DB-44D8-B4F4-EB239492B89F}" destId="{E472D871-EFED-4122-98E5-453B81D61ABC}" srcOrd="0" destOrd="1" presId="urn:microsoft.com/office/officeart/2005/8/layout/chevron2"/>
    <dgm:cxn modelId="{43C23D9E-8D5A-4876-9377-8864E0407AED}" type="presOf" srcId="{11380ED2-279E-4603-856C-C2F1B9CF4462}" destId="{9CC8D97F-F131-4D66-8750-EC3D3EDF5FDC}" srcOrd="0" destOrd="0" presId="urn:microsoft.com/office/officeart/2005/8/layout/chevron2"/>
    <dgm:cxn modelId="{F363AEA0-8940-42F5-ABF4-FD949D87DF88}" srcId="{4D4255FF-590B-4394-937B-67F3C48795E9}" destId="{947B18A0-46BB-466B-9340-3C7E63E0CF9C}" srcOrd="0" destOrd="0" parTransId="{BDC763D3-06C1-46C8-89B5-C0936A8F5AE6}" sibTransId="{66A0CCD6-6EDD-48E9-8422-B7D9AA2B4E5D}"/>
    <dgm:cxn modelId="{219C54A2-B7F9-4EAC-8929-71442A3A2C7E}" srcId="{BEE17890-A521-40E0-BE2A-399FBA9C0EC5}" destId="{BE5C8C4B-13CD-4A74-A25A-1059FAFF6ABE}" srcOrd="3" destOrd="0" parTransId="{896DE82B-417A-414C-B9AB-66B0C8B8680E}" sibTransId="{9D67E83D-5F7A-4FBD-8326-5712BFBA23DA}"/>
    <dgm:cxn modelId="{FBBBAAA5-7D2E-40FE-ACF6-DF6E9C18F988}" srcId="{BE5C8C4B-13CD-4A74-A25A-1059FAFF6ABE}" destId="{A472BE1E-73DB-44D8-B4F4-EB239492B89F}" srcOrd="1" destOrd="0" parTransId="{EF46ACF5-7C5A-46A6-A73C-A349E2AAA160}" sibTransId="{AE47E081-E101-470C-ADCA-AB27B5C8C678}"/>
    <dgm:cxn modelId="{AEB81BAF-DFE1-481A-83D9-9BE13BCAF459}" type="presOf" srcId="{4B581501-D278-49EA-8757-8D8102D5C272}" destId="{02DB8AD6-9D89-4ACE-A51A-5354DC154C73}" srcOrd="0" destOrd="0" presId="urn:microsoft.com/office/officeart/2005/8/layout/chevron2"/>
    <dgm:cxn modelId="{E3396BB4-824E-481A-988E-4BC6203B3AA6}" type="presOf" srcId="{68E70712-BF6D-43BB-8551-DF25F97D30A5}" destId="{EEDA14A6-CC8D-41C2-898E-AD56CA5714F2}" srcOrd="0" destOrd="0" presId="urn:microsoft.com/office/officeart/2005/8/layout/chevron2"/>
    <dgm:cxn modelId="{F3633BBC-328D-4C36-A1C7-DAD94B862C82}" srcId="{BEE17890-A521-40E0-BE2A-399FBA9C0EC5}" destId="{7249DBEB-4AF5-40F4-AA2C-8667FC8FC6B9}" srcOrd="2" destOrd="0" parTransId="{691D3DF3-6503-4F82-A475-1CF058721B17}" sibTransId="{A06C68FB-6093-47C0-B577-041CAB3DB6AD}"/>
    <dgm:cxn modelId="{E38A6AC0-0097-4D3A-993C-3B8CE7F758DC}" type="presOf" srcId="{BE5C8C4B-13CD-4A74-A25A-1059FAFF6ABE}" destId="{EC292E88-611D-43ED-A9F6-79E9BCC89B00}" srcOrd="0" destOrd="0" presId="urn:microsoft.com/office/officeart/2005/8/layout/chevron2"/>
    <dgm:cxn modelId="{6E7316C4-8D3C-4A43-A410-68669A4C72F2}" srcId="{C785D8F5-92F7-406C-9709-9BA36FF56747}" destId="{68E70712-BF6D-43BB-8551-DF25F97D30A5}" srcOrd="0" destOrd="0" parTransId="{F9D9FA45-0FEE-426F-8A5C-2F0E8CF8D762}" sibTransId="{45C697E5-46EE-4E60-A0CA-D5817B601D88}"/>
    <dgm:cxn modelId="{E463DAD0-A6DB-4F51-BCC6-803EF4FAAD3C}" type="presOf" srcId="{BEE17890-A521-40E0-BE2A-399FBA9C0EC5}" destId="{031D8FDD-E8E4-4DD2-9889-E80EF0FE9FE9}" srcOrd="0" destOrd="0" presId="urn:microsoft.com/office/officeart/2005/8/layout/chevron2"/>
    <dgm:cxn modelId="{DAAB5FD4-6AB3-4A00-BB40-AA162CD381F0}" srcId="{BEE17890-A521-40E0-BE2A-399FBA9C0EC5}" destId="{2721CE11-D21B-4B3B-A366-98E156DBA274}" srcOrd="5" destOrd="0" parTransId="{CB3BAEFC-7888-477D-B737-979BF704B9E4}" sibTransId="{825DBFAF-D908-45AE-9417-CFDA53B2FF77}"/>
    <dgm:cxn modelId="{3B21AAD7-FB5C-4C54-A55C-4D62BF18C3B6}" type="presOf" srcId="{2721CE11-D21B-4B3B-A366-98E156DBA274}" destId="{1E89B361-AC3E-48D9-9667-6FBA1C446E73}" srcOrd="0" destOrd="0" presId="urn:microsoft.com/office/officeart/2005/8/layout/chevron2"/>
    <dgm:cxn modelId="{23824ADB-10BA-4146-AC43-31D1F8A3CD83}" srcId="{BEE17890-A521-40E0-BE2A-399FBA9C0EC5}" destId="{4D4255FF-590B-4394-937B-67F3C48795E9}" srcOrd="0" destOrd="0" parTransId="{C35AC41F-CF12-4FC4-9B32-390D7A9176A9}" sibTransId="{37D8582F-3D15-4AA9-8E58-9E449544DCD5}"/>
    <dgm:cxn modelId="{A2B83BDE-51A2-4779-8AC3-997BE0B17C34}" srcId="{BEE17890-A521-40E0-BE2A-399FBA9C0EC5}" destId="{C785D8F5-92F7-406C-9709-9BA36FF56747}" srcOrd="4" destOrd="0" parTransId="{4D11BB30-4465-4B7F-9564-2E563912524B}" sibTransId="{42516C51-A2F7-47FB-BC6D-C1A33EE617E6}"/>
    <dgm:cxn modelId="{382D7BE1-EFB9-48EA-8749-2B7CFD4E672C}" type="presOf" srcId="{E8D21BC1-B3AA-42A2-B6E2-97A89EF84A1E}" destId="{DA8CBF11-1930-40D9-9BFD-354E0D663578}" srcOrd="0" destOrd="0" presId="urn:microsoft.com/office/officeart/2005/8/layout/chevron2"/>
    <dgm:cxn modelId="{4322DEE2-5AD3-4FF2-90DB-9DD5BD84378E}" type="presOf" srcId="{0967A4FD-6B73-4A61-8113-621D45A86928}" destId="{9CC8D97F-F131-4D66-8750-EC3D3EDF5FDC}" srcOrd="0" destOrd="1" presId="urn:microsoft.com/office/officeart/2005/8/layout/chevron2"/>
    <dgm:cxn modelId="{7705A7E3-6EE8-485D-B9CA-B18563E0C87E}" type="presOf" srcId="{C785D8F5-92F7-406C-9709-9BA36FF56747}" destId="{3F24DCED-B645-4C87-B7E0-14D01BC8D6AD}" srcOrd="0" destOrd="0" presId="urn:microsoft.com/office/officeart/2005/8/layout/chevron2"/>
    <dgm:cxn modelId="{BAD8ACEF-93EE-421C-B62C-D0C1671D074F}" type="presOf" srcId="{7249DBEB-4AF5-40F4-AA2C-8667FC8FC6B9}" destId="{7AC78176-3A3F-4260-A3E4-8AD22DC83DBB}" srcOrd="0" destOrd="0" presId="urn:microsoft.com/office/officeart/2005/8/layout/chevron2"/>
    <dgm:cxn modelId="{5B571AFF-258E-4382-914E-8E5BF187B5E8}" type="presParOf" srcId="{031D8FDD-E8E4-4DD2-9889-E80EF0FE9FE9}" destId="{7EE07A42-BD40-45E1-BAF7-13BF358A3E5E}" srcOrd="0" destOrd="0" presId="urn:microsoft.com/office/officeart/2005/8/layout/chevron2"/>
    <dgm:cxn modelId="{F8536410-C932-4F60-91EE-BEA8B69CA9E5}" type="presParOf" srcId="{7EE07A42-BD40-45E1-BAF7-13BF358A3E5E}" destId="{96D78879-C719-4C4C-82EF-4A325AF7E466}" srcOrd="0" destOrd="0" presId="urn:microsoft.com/office/officeart/2005/8/layout/chevron2"/>
    <dgm:cxn modelId="{01DEF7CA-0CA6-4705-B259-E42A7F35E2ED}" type="presParOf" srcId="{7EE07A42-BD40-45E1-BAF7-13BF358A3E5E}" destId="{CC0A948D-B8C2-45CC-A310-C43292998AED}" srcOrd="1" destOrd="0" presId="urn:microsoft.com/office/officeart/2005/8/layout/chevron2"/>
    <dgm:cxn modelId="{4699BAF6-A070-495B-B29F-5EB6A85F28F8}" type="presParOf" srcId="{031D8FDD-E8E4-4DD2-9889-E80EF0FE9FE9}" destId="{0C2CFA88-1054-4F2D-8795-267C7CA8C3D9}" srcOrd="1" destOrd="0" presId="urn:microsoft.com/office/officeart/2005/8/layout/chevron2"/>
    <dgm:cxn modelId="{316D02C4-3312-474A-B838-CBC1A69BA80E}" type="presParOf" srcId="{031D8FDD-E8E4-4DD2-9889-E80EF0FE9FE9}" destId="{AAEA10C3-365B-4222-B99F-E186BA0EDA19}" srcOrd="2" destOrd="0" presId="urn:microsoft.com/office/officeart/2005/8/layout/chevron2"/>
    <dgm:cxn modelId="{49B48080-7890-4007-A2B4-96BEDAD7538A}" type="presParOf" srcId="{AAEA10C3-365B-4222-B99F-E186BA0EDA19}" destId="{DA8CBF11-1930-40D9-9BFD-354E0D663578}" srcOrd="0" destOrd="0" presId="urn:microsoft.com/office/officeart/2005/8/layout/chevron2"/>
    <dgm:cxn modelId="{A9289DB7-7F60-4B52-8293-6B5221CF5EBE}" type="presParOf" srcId="{AAEA10C3-365B-4222-B99F-E186BA0EDA19}" destId="{9CC8D97F-F131-4D66-8750-EC3D3EDF5FDC}" srcOrd="1" destOrd="0" presId="urn:microsoft.com/office/officeart/2005/8/layout/chevron2"/>
    <dgm:cxn modelId="{B9261224-CBBA-4744-8C23-2B8EA6C75365}" type="presParOf" srcId="{031D8FDD-E8E4-4DD2-9889-E80EF0FE9FE9}" destId="{E4318C9B-15E9-419E-9483-6513412BDCD5}" srcOrd="3" destOrd="0" presId="urn:microsoft.com/office/officeart/2005/8/layout/chevron2"/>
    <dgm:cxn modelId="{35A8D9CE-3AB1-4347-81D4-C6C12BFA1590}" type="presParOf" srcId="{031D8FDD-E8E4-4DD2-9889-E80EF0FE9FE9}" destId="{6AE59223-44F7-45A9-85D1-1A6492154863}" srcOrd="4" destOrd="0" presId="urn:microsoft.com/office/officeart/2005/8/layout/chevron2"/>
    <dgm:cxn modelId="{EF6665AF-13CD-4944-B052-0BB773F3E766}" type="presParOf" srcId="{6AE59223-44F7-45A9-85D1-1A6492154863}" destId="{7AC78176-3A3F-4260-A3E4-8AD22DC83DBB}" srcOrd="0" destOrd="0" presId="urn:microsoft.com/office/officeart/2005/8/layout/chevron2"/>
    <dgm:cxn modelId="{40997EC3-B6A5-44DD-9E27-F9B43FC6C346}" type="presParOf" srcId="{6AE59223-44F7-45A9-85D1-1A6492154863}" destId="{02DB8AD6-9D89-4ACE-A51A-5354DC154C73}" srcOrd="1" destOrd="0" presId="urn:microsoft.com/office/officeart/2005/8/layout/chevron2"/>
    <dgm:cxn modelId="{E5ED40F6-9D1B-4CE3-A383-BE39D5494F87}" type="presParOf" srcId="{031D8FDD-E8E4-4DD2-9889-E80EF0FE9FE9}" destId="{37AFB188-6216-4584-9F0E-0A3895B0A2F3}" srcOrd="5" destOrd="0" presId="urn:microsoft.com/office/officeart/2005/8/layout/chevron2"/>
    <dgm:cxn modelId="{8EC01B44-E41E-4299-BB66-6CB42CCA72F8}" type="presParOf" srcId="{031D8FDD-E8E4-4DD2-9889-E80EF0FE9FE9}" destId="{B073E4EF-18D8-44CE-AE28-72AE8D6488A9}" srcOrd="6" destOrd="0" presId="urn:microsoft.com/office/officeart/2005/8/layout/chevron2"/>
    <dgm:cxn modelId="{25F254BE-24A6-4213-8436-5434B639688D}" type="presParOf" srcId="{B073E4EF-18D8-44CE-AE28-72AE8D6488A9}" destId="{EC292E88-611D-43ED-A9F6-79E9BCC89B00}" srcOrd="0" destOrd="0" presId="urn:microsoft.com/office/officeart/2005/8/layout/chevron2"/>
    <dgm:cxn modelId="{4C68C64B-B1A2-4C60-97AE-EB9F5B8F36DF}" type="presParOf" srcId="{B073E4EF-18D8-44CE-AE28-72AE8D6488A9}" destId="{E472D871-EFED-4122-98E5-453B81D61ABC}" srcOrd="1" destOrd="0" presId="urn:microsoft.com/office/officeart/2005/8/layout/chevron2"/>
    <dgm:cxn modelId="{59431D96-7B7A-4047-BC4C-14EFFAE7AA49}" type="presParOf" srcId="{031D8FDD-E8E4-4DD2-9889-E80EF0FE9FE9}" destId="{ABF15EA1-1ACE-4E22-8CA7-C736384AA961}" srcOrd="7" destOrd="0" presId="urn:microsoft.com/office/officeart/2005/8/layout/chevron2"/>
    <dgm:cxn modelId="{602CB306-69CE-42C6-B6A2-B1956C4B57C3}" type="presParOf" srcId="{031D8FDD-E8E4-4DD2-9889-E80EF0FE9FE9}" destId="{A1D0C56C-214C-4EB1-A910-6684AC112630}" srcOrd="8" destOrd="0" presId="urn:microsoft.com/office/officeart/2005/8/layout/chevron2"/>
    <dgm:cxn modelId="{9D8C73B3-E2BA-4826-AE66-1411B74E8DD7}" type="presParOf" srcId="{A1D0C56C-214C-4EB1-A910-6684AC112630}" destId="{3F24DCED-B645-4C87-B7E0-14D01BC8D6AD}" srcOrd="0" destOrd="0" presId="urn:microsoft.com/office/officeart/2005/8/layout/chevron2"/>
    <dgm:cxn modelId="{136C8DE3-7EE0-4BCE-9650-F513FD0177C7}" type="presParOf" srcId="{A1D0C56C-214C-4EB1-A910-6684AC112630}" destId="{EEDA14A6-CC8D-41C2-898E-AD56CA5714F2}" srcOrd="1" destOrd="0" presId="urn:microsoft.com/office/officeart/2005/8/layout/chevron2"/>
    <dgm:cxn modelId="{6BCDF66A-2A0F-4790-8E2A-0042E552A2B8}" type="presParOf" srcId="{031D8FDD-E8E4-4DD2-9889-E80EF0FE9FE9}" destId="{B456FDF2-0F31-4219-A918-EDE764F82244}" srcOrd="9" destOrd="0" presId="urn:microsoft.com/office/officeart/2005/8/layout/chevron2"/>
    <dgm:cxn modelId="{92A0B741-582C-41FF-836F-D8BE87E5E979}" type="presParOf" srcId="{031D8FDD-E8E4-4DD2-9889-E80EF0FE9FE9}" destId="{764E743E-FD5C-402F-98F4-8A165731A83C}" srcOrd="10" destOrd="0" presId="urn:microsoft.com/office/officeart/2005/8/layout/chevron2"/>
    <dgm:cxn modelId="{6838CA4C-35E2-42AB-AC59-3E3A745E6A18}" type="presParOf" srcId="{764E743E-FD5C-402F-98F4-8A165731A83C}" destId="{1E89B361-AC3E-48D9-9667-6FBA1C446E73}" srcOrd="0" destOrd="0" presId="urn:microsoft.com/office/officeart/2005/8/layout/chevron2"/>
    <dgm:cxn modelId="{E4A44D9B-DA0B-4D2C-BB67-497873B7B295}" type="presParOf" srcId="{764E743E-FD5C-402F-98F4-8A165731A83C}" destId="{E1C2B9E3-4271-41D7-A089-F7C2721AA5A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66A994-28A0-4F76-9069-A8B0BEBE3B48}" type="doc">
      <dgm:prSet loTypeId="urn:microsoft.com/office/officeart/2011/layout/CircleProcess" loCatId="process" qsTypeId="urn:microsoft.com/office/officeart/2005/8/quickstyle/simple5" qsCatId="simple" csTypeId="urn:microsoft.com/office/officeart/2005/8/colors/colorful1" csCatId="colorful" phldr="1"/>
      <dgm:spPr/>
      <dgm:t>
        <a:bodyPr/>
        <a:lstStyle/>
        <a:p>
          <a:endParaRPr lang="en-US"/>
        </a:p>
      </dgm:t>
    </dgm:pt>
    <dgm:pt modelId="{5E617205-584B-4BAA-9BA7-C08C10D8F61C}">
      <dgm:prSet phldrT="[Text]"/>
      <dgm:spPr/>
      <dgm:t>
        <a:bodyPr/>
        <a:lstStyle/>
        <a:p>
          <a:r>
            <a:rPr lang="en-US" dirty="0"/>
            <a:t>Data Selection</a:t>
          </a:r>
        </a:p>
      </dgm:t>
    </dgm:pt>
    <dgm:pt modelId="{A7EA0ABB-6C1B-4E71-8D7A-B14D1C39F167}" type="parTrans" cxnId="{54479758-3A9F-4162-80B0-2A5B16D45807}">
      <dgm:prSet/>
      <dgm:spPr/>
      <dgm:t>
        <a:bodyPr/>
        <a:lstStyle/>
        <a:p>
          <a:endParaRPr lang="en-US"/>
        </a:p>
      </dgm:t>
    </dgm:pt>
    <dgm:pt modelId="{6C85E125-D9B3-43EE-802A-661359710E87}" type="sibTrans" cxnId="{54479758-3A9F-4162-80B0-2A5B16D45807}">
      <dgm:prSet/>
      <dgm:spPr/>
      <dgm:t>
        <a:bodyPr/>
        <a:lstStyle/>
        <a:p>
          <a:endParaRPr lang="en-US"/>
        </a:p>
      </dgm:t>
    </dgm:pt>
    <dgm:pt modelId="{10DF233A-1B69-4BDF-B241-2EB3A4CA1517}">
      <dgm:prSet phldrT="[Text]"/>
      <dgm:spPr/>
      <dgm:t>
        <a:bodyPr/>
        <a:lstStyle/>
        <a:p>
          <a:r>
            <a:rPr lang="en-US" dirty="0"/>
            <a:t>Data Staging</a:t>
          </a:r>
        </a:p>
      </dgm:t>
    </dgm:pt>
    <dgm:pt modelId="{D80FCD18-3DBC-444C-A1F8-24EF9F4B87F6}" type="parTrans" cxnId="{E01DE2C5-4B3E-42D3-AED9-DE13A5BB3963}">
      <dgm:prSet/>
      <dgm:spPr/>
      <dgm:t>
        <a:bodyPr/>
        <a:lstStyle/>
        <a:p>
          <a:endParaRPr lang="en-US"/>
        </a:p>
      </dgm:t>
    </dgm:pt>
    <dgm:pt modelId="{AECEE285-62BD-4700-8E62-28C2B5058994}" type="sibTrans" cxnId="{E01DE2C5-4B3E-42D3-AED9-DE13A5BB3963}">
      <dgm:prSet/>
      <dgm:spPr/>
      <dgm:t>
        <a:bodyPr/>
        <a:lstStyle/>
        <a:p>
          <a:endParaRPr lang="en-US"/>
        </a:p>
      </dgm:t>
    </dgm:pt>
    <dgm:pt modelId="{D59FAF2A-BA4D-441F-9826-145718E832F4}">
      <dgm:prSet phldrT="[Text]"/>
      <dgm:spPr/>
      <dgm:t>
        <a:bodyPr/>
        <a:lstStyle/>
        <a:p>
          <a:r>
            <a:rPr lang="en-US" dirty="0"/>
            <a:t>Prepare Dashboard</a:t>
          </a:r>
        </a:p>
      </dgm:t>
    </dgm:pt>
    <dgm:pt modelId="{120884E3-B8A6-46A6-A3C1-32D2CB13B267}" type="parTrans" cxnId="{529C1C17-195C-4510-BFCF-A2C1B16A7A2F}">
      <dgm:prSet/>
      <dgm:spPr/>
      <dgm:t>
        <a:bodyPr/>
        <a:lstStyle/>
        <a:p>
          <a:endParaRPr lang="en-US"/>
        </a:p>
      </dgm:t>
    </dgm:pt>
    <dgm:pt modelId="{D91D2204-B057-45CA-9702-3F648000D080}" type="sibTrans" cxnId="{529C1C17-195C-4510-BFCF-A2C1B16A7A2F}">
      <dgm:prSet/>
      <dgm:spPr/>
      <dgm:t>
        <a:bodyPr/>
        <a:lstStyle/>
        <a:p>
          <a:endParaRPr lang="en-US"/>
        </a:p>
      </dgm:t>
    </dgm:pt>
    <dgm:pt modelId="{51FE3E99-A39F-4BA6-A1E8-0DD6AD345161}">
      <dgm:prSet phldrT="[Text]"/>
      <dgm:spPr/>
      <dgm:t>
        <a:bodyPr/>
        <a:lstStyle/>
        <a:p>
          <a:r>
            <a:rPr lang="en-US" dirty="0"/>
            <a:t>Data Filtering</a:t>
          </a:r>
        </a:p>
      </dgm:t>
    </dgm:pt>
    <dgm:pt modelId="{9EC04224-3B48-4EED-8E1B-5092C5730824}" type="parTrans" cxnId="{2DA004EB-A98F-452F-A055-113C1AB34C6B}">
      <dgm:prSet/>
      <dgm:spPr/>
      <dgm:t>
        <a:bodyPr/>
        <a:lstStyle/>
        <a:p>
          <a:endParaRPr lang="en-US"/>
        </a:p>
      </dgm:t>
    </dgm:pt>
    <dgm:pt modelId="{E03026E6-DD01-4337-A975-C576732550A5}" type="sibTrans" cxnId="{2DA004EB-A98F-452F-A055-113C1AB34C6B}">
      <dgm:prSet/>
      <dgm:spPr/>
      <dgm:t>
        <a:bodyPr/>
        <a:lstStyle/>
        <a:p>
          <a:endParaRPr lang="en-US"/>
        </a:p>
      </dgm:t>
    </dgm:pt>
    <dgm:pt modelId="{232A3C30-F623-46D1-BE9F-84AF682A50F1}">
      <dgm:prSet phldrT="[Text]"/>
      <dgm:spPr/>
      <dgm:t>
        <a:bodyPr/>
        <a:lstStyle/>
        <a:p>
          <a:r>
            <a:rPr lang="en-US" dirty="0"/>
            <a:t>Upload data to Power BI</a:t>
          </a:r>
        </a:p>
      </dgm:t>
    </dgm:pt>
    <dgm:pt modelId="{B80C8422-D61D-4299-9D21-8A49ED7D0660}" type="parTrans" cxnId="{928BAAE5-A422-4CD1-A9AB-F788D5DE2ACC}">
      <dgm:prSet/>
      <dgm:spPr/>
      <dgm:t>
        <a:bodyPr/>
        <a:lstStyle/>
        <a:p>
          <a:endParaRPr lang="en-US"/>
        </a:p>
      </dgm:t>
    </dgm:pt>
    <dgm:pt modelId="{52EEB9CF-5BB9-4E79-B5F2-265100531F95}" type="sibTrans" cxnId="{928BAAE5-A422-4CD1-A9AB-F788D5DE2ACC}">
      <dgm:prSet/>
      <dgm:spPr/>
      <dgm:t>
        <a:bodyPr/>
        <a:lstStyle/>
        <a:p>
          <a:endParaRPr lang="en-US"/>
        </a:p>
      </dgm:t>
    </dgm:pt>
    <dgm:pt modelId="{2C885EC5-155B-4FE2-8590-BFD2507A6DAE}" type="pres">
      <dgm:prSet presAssocID="{1166A994-28A0-4F76-9069-A8B0BEBE3B48}" presName="Name0" presStyleCnt="0">
        <dgm:presLayoutVars>
          <dgm:chMax val="11"/>
          <dgm:chPref val="11"/>
          <dgm:dir/>
          <dgm:resizeHandles/>
        </dgm:presLayoutVars>
      </dgm:prSet>
      <dgm:spPr/>
    </dgm:pt>
    <dgm:pt modelId="{B14C3971-1444-472C-AFFD-2F5DC0B7B826}" type="pres">
      <dgm:prSet presAssocID="{D59FAF2A-BA4D-441F-9826-145718E832F4}" presName="Accent5" presStyleCnt="0"/>
      <dgm:spPr/>
    </dgm:pt>
    <dgm:pt modelId="{09C7B74B-E6FA-4C60-91CF-4EE2ED04A9D4}" type="pres">
      <dgm:prSet presAssocID="{D59FAF2A-BA4D-441F-9826-145718E832F4}" presName="Accent" presStyleLbl="node1" presStyleIdx="0" presStyleCnt="5" custLinFactX="100000" custLinFactNeighborX="110635" custLinFactNeighborY="2584"/>
      <dgm:spPr/>
    </dgm:pt>
    <dgm:pt modelId="{9CE08DCE-34A2-49B1-B7C8-F3898566D41C}" type="pres">
      <dgm:prSet presAssocID="{D59FAF2A-BA4D-441F-9826-145718E832F4}" presName="ParentBackground5" presStyleCnt="0"/>
      <dgm:spPr/>
    </dgm:pt>
    <dgm:pt modelId="{095C26E5-E60F-4B1D-8FFE-BBAD6AC1A975}" type="pres">
      <dgm:prSet presAssocID="{D59FAF2A-BA4D-441F-9826-145718E832F4}" presName="ParentBackground" presStyleLbl="fgAcc1" presStyleIdx="0" presStyleCnt="5" custLinFactX="100000" custLinFactNeighborX="124267" custLinFactNeighborY="2770"/>
      <dgm:spPr/>
    </dgm:pt>
    <dgm:pt modelId="{A43AD989-C3D2-418E-AF56-36615C48D39A}" type="pres">
      <dgm:prSet presAssocID="{D59FAF2A-BA4D-441F-9826-145718E832F4}" presName="Parent5" presStyleLbl="revTx" presStyleIdx="0" presStyleCnt="0">
        <dgm:presLayoutVars>
          <dgm:chMax val="1"/>
          <dgm:chPref val="1"/>
          <dgm:bulletEnabled val="1"/>
        </dgm:presLayoutVars>
      </dgm:prSet>
      <dgm:spPr/>
    </dgm:pt>
    <dgm:pt modelId="{2971D744-4181-48D9-A35D-0AD88E807883}" type="pres">
      <dgm:prSet presAssocID="{232A3C30-F623-46D1-BE9F-84AF682A50F1}" presName="Accent4" presStyleCnt="0"/>
      <dgm:spPr/>
    </dgm:pt>
    <dgm:pt modelId="{C767E4AA-8793-4422-91FB-01C87631A5C6}" type="pres">
      <dgm:prSet presAssocID="{232A3C30-F623-46D1-BE9F-84AF682A50F1}" presName="Accent" presStyleLbl="node1" presStyleIdx="1" presStyleCnt="5" custLinFactNeighborX="82031" custLinFactNeighborY="2726"/>
      <dgm:spPr/>
    </dgm:pt>
    <dgm:pt modelId="{2C704BAB-F631-45D7-B0AC-01AEE8DA47EF}" type="pres">
      <dgm:prSet presAssocID="{232A3C30-F623-46D1-BE9F-84AF682A50F1}" presName="ParentBackground4" presStyleCnt="0"/>
      <dgm:spPr/>
    </dgm:pt>
    <dgm:pt modelId="{71519E25-3850-4E70-BE1E-BCB30416A6D2}" type="pres">
      <dgm:prSet presAssocID="{232A3C30-F623-46D1-BE9F-84AF682A50F1}" presName="ParentBackground" presStyleLbl="fgAcc1" presStyleIdx="1" presStyleCnt="5" custLinFactX="24271" custLinFactNeighborX="100000" custLinFactNeighborY="4130"/>
      <dgm:spPr/>
    </dgm:pt>
    <dgm:pt modelId="{023B45B5-6391-4B90-9680-4349C4DE1D1B}" type="pres">
      <dgm:prSet presAssocID="{232A3C30-F623-46D1-BE9F-84AF682A50F1}" presName="Parent4" presStyleLbl="revTx" presStyleIdx="0" presStyleCnt="0">
        <dgm:presLayoutVars>
          <dgm:chMax val="1"/>
          <dgm:chPref val="1"/>
          <dgm:bulletEnabled val="1"/>
        </dgm:presLayoutVars>
      </dgm:prSet>
      <dgm:spPr/>
    </dgm:pt>
    <dgm:pt modelId="{09AABA99-8FB7-4B2D-B523-0B7C0C03B93B}" type="pres">
      <dgm:prSet presAssocID="{10DF233A-1B69-4BDF-B241-2EB3A4CA1517}" presName="Accent3" presStyleCnt="0"/>
      <dgm:spPr/>
    </dgm:pt>
    <dgm:pt modelId="{07ADE62A-D967-4BEF-A3A2-7072D7785320}" type="pres">
      <dgm:prSet presAssocID="{10DF233A-1B69-4BDF-B241-2EB3A4CA1517}" presName="Accent" presStyleLbl="node1" presStyleIdx="2" presStyleCnt="5" custScaleY="99010" custLinFactNeighborX="8294" custLinFactNeighborY="779"/>
      <dgm:spPr/>
    </dgm:pt>
    <dgm:pt modelId="{06663CD2-749D-4466-8D2D-B8F5D3FFF8E2}" type="pres">
      <dgm:prSet presAssocID="{10DF233A-1B69-4BDF-B241-2EB3A4CA1517}" presName="ParentBackground3" presStyleCnt="0"/>
      <dgm:spPr/>
    </dgm:pt>
    <dgm:pt modelId="{0B8F5886-8F3F-493D-96EB-A65CC73098A8}" type="pres">
      <dgm:prSet presAssocID="{10DF233A-1B69-4BDF-B241-2EB3A4CA1517}" presName="ParentBackground" presStyleLbl="fgAcc1" presStyleIdx="2" presStyleCnt="5" custScaleY="99010" custLinFactNeighborX="12564" custLinFactNeighborY="1180"/>
      <dgm:spPr/>
    </dgm:pt>
    <dgm:pt modelId="{316A490E-0AFC-449F-AF4E-A2C230E6823A}" type="pres">
      <dgm:prSet presAssocID="{10DF233A-1B69-4BDF-B241-2EB3A4CA1517}" presName="Parent3" presStyleLbl="revTx" presStyleIdx="0" presStyleCnt="0">
        <dgm:presLayoutVars>
          <dgm:chMax val="1"/>
          <dgm:chPref val="1"/>
          <dgm:bulletEnabled val="1"/>
        </dgm:presLayoutVars>
      </dgm:prSet>
      <dgm:spPr/>
    </dgm:pt>
    <dgm:pt modelId="{D720DA91-9F7D-40BF-B752-8E59F5627490}" type="pres">
      <dgm:prSet presAssocID="{51FE3E99-A39F-4BA6-A1E8-0DD6AD345161}" presName="Accent2" presStyleCnt="0"/>
      <dgm:spPr/>
    </dgm:pt>
    <dgm:pt modelId="{68857181-2ED2-4D3B-8B9D-49AEFF65C830}" type="pres">
      <dgm:prSet presAssocID="{51FE3E99-A39F-4BA6-A1E8-0DD6AD345161}" presName="Accent" presStyleLbl="node1" presStyleIdx="3" presStyleCnt="5" custLinFactNeighborX="-69640" custLinFactNeighborY="-423"/>
      <dgm:spPr/>
    </dgm:pt>
    <dgm:pt modelId="{ED67892E-3035-4B62-BC0C-1A2F77009D52}" type="pres">
      <dgm:prSet presAssocID="{51FE3E99-A39F-4BA6-A1E8-0DD6AD345161}" presName="ParentBackground2" presStyleCnt="0"/>
      <dgm:spPr/>
    </dgm:pt>
    <dgm:pt modelId="{680AC2FA-563D-4D52-8270-444A46771D71}" type="pres">
      <dgm:prSet presAssocID="{51FE3E99-A39F-4BA6-A1E8-0DD6AD345161}" presName="ParentBackground" presStyleLbl="fgAcc1" presStyleIdx="3" presStyleCnt="5" custLinFactX="-5492" custLinFactNeighborX="-100000" custLinFactNeighborY="-642"/>
      <dgm:spPr/>
    </dgm:pt>
    <dgm:pt modelId="{425389BD-BDC1-45C4-B220-52C5B258CE9C}" type="pres">
      <dgm:prSet presAssocID="{51FE3E99-A39F-4BA6-A1E8-0DD6AD345161}" presName="Parent2" presStyleLbl="revTx" presStyleIdx="0" presStyleCnt="0">
        <dgm:presLayoutVars>
          <dgm:chMax val="1"/>
          <dgm:chPref val="1"/>
          <dgm:bulletEnabled val="1"/>
        </dgm:presLayoutVars>
      </dgm:prSet>
      <dgm:spPr/>
    </dgm:pt>
    <dgm:pt modelId="{FEC96F6E-0234-4F8E-8A6C-6B0E9F0C25AC}" type="pres">
      <dgm:prSet presAssocID="{5E617205-584B-4BAA-9BA7-C08C10D8F61C}" presName="Accent1" presStyleCnt="0"/>
      <dgm:spPr/>
    </dgm:pt>
    <dgm:pt modelId="{6D91C812-5BEF-44CE-A860-E6C9E7439143}" type="pres">
      <dgm:prSet presAssocID="{5E617205-584B-4BAA-9BA7-C08C10D8F61C}" presName="Accent" presStyleLbl="node1" presStyleIdx="4" presStyleCnt="5" custLinFactX="-45707" custLinFactNeighborX="-100000" custLinFactNeighborY="-21"/>
      <dgm:spPr/>
    </dgm:pt>
    <dgm:pt modelId="{7513A2F6-ECFF-4DBF-A0B5-223378757EFB}" type="pres">
      <dgm:prSet presAssocID="{5E617205-584B-4BAA-9BA7-C08C10D8F61C}" presName="ParentBackground1" presStyleCnt="0"/>
      <dgm:spPr/>
    </dgm:pt>
    <dgm:pt modelId="{9F7A3E45-1732-4DCC-9178-2DE9A65B6BFA}" type="pres">
      <dgm:prSet presAssocID="{5E617205-584B-4BAA-9BA7-C08C10D8F61C}" presName="ParentBackground" presStyleLbl="fgAcc1" presStyleIdx="4" presStyleCnt="5" custLinFactX="-100000" custLinFactNeighborX="-120720" custLinFactNeighborY="-32"/>
      <dgm:spPr/>
    </dgm:pt>
    <dgm:pt modelId="{DE7C4E84-6E8A-4A35-9E22-E4524030108E}" type="pres">
      <dgm:prSet presAssocID="{5E617205-584B-4BAA-9BA7-C08C10D8F61C}" presName="Parent1" presStyleLbl="revTx" presStyleIdx="0" presStyleCnt="0">
        <dgm:presLayoutVars>
          <dgm:chMax val="1"/>
          <dgm:chPref val="1"/>
          <dgm:bulletEnabled val="1"/>
        </dgm:presLayoutVars>
      </dgm:prSet>
      <dgm:spPr/>
    </dgm:pt>
  </dgm:ptLst>
  <dgm:cxnLst>
    <dgm:cxn modelId="{7CF1BB00-B055-44D5-9EAB-27127C472E0D}" type="presOf" srcId="{232A3C30-F623-46D1-BE9F-84AF682A50F1}" destId="{71519E25-3850-4E70-BE1E-BCB30416A6D2}" srcOrd="0" destOrd="0" presId="urn:microsoft.com/office/officeart/2011/layout/CircleProcess"/>
    <dgm:cxn modelId="{C8893C0B-5DEF-4D6D-91BB-1634A41C0BB0}" type="presOf" srcId="{D59FAF2A-BA4D-441F-9826-145718E832F4}" destId="{A43AD989-C3D2-418E-AF56-36615C48D39A}" srcOrd="1" destOrd="0" presId="urn:microsoft.com/office/officeart/2011/layout/CircleProcess"/>
    <dgm:cxn modelId="{529C1C17-195C-4510-BFCF-A2C1B16A7A2F}" srcId="{1166A994-28A0-4F76-9069-A8B0BEBE3B48}" destId="{D59FAF2A-BA4D-441F-9826-145718E832F4}" srcOrd="4" destOrd="0" parTransId="{120884E3-B8A6-46A6-A3C1-32D2CB13B267}" sibTransId="{D91D2204-B057-45CA-9702-3F648000D080}"/>
    <dgm:cxn modelId="{85770763-80D7-476E-A783-578900EABFF6}" type="presOf" srcId="{51FE3E99-A39F-4BA6-A1E8-0DD6AD345161}" destId="{425389BD-BDC1-45C4-B220-52C5B258CE9C}" srcOrd="1" destOrd="0" presId="urn:microsoft.com/office/officeart/2011/layout/CircleProcess"/>
    <dgm:cxn modelId="{3C17C14F-F05A-43C7-9C32-21F91282425A}" type="presOf" srcId="{232A3C30-F623-46D1-BE9F-84AF682A50F1}" destId="{023B45B5-6391-4B90-9680-4349C4DE1D1B}" srcOrd="1" destOrd="0" presId="urn:microsoft.com/office/officeart/2011/layout/CircleProcess"/>
    <dgm:cxn modelId="{EC1F7552-D612-46DE-A8A6-C44FF3FBF947}" type="presOf" srcId="{5E617205-584B-4BAA-9BA7-C08C10D8F61C}" destId="{9F7A3E45-1732-4DCC-9178-2DE9A65B6BFA}" srcOrd="0" destOrd="0" presId="urn:microsoft.com/office/officeart/2011/layout/CircleProcess"/>
    <dgm:cxn modelId="{67ACFE56-BC9B-4566-ADC4-744A420F7CBA}" type="presOf" srcId="{5E617205-584B-4BAA-9BA7-C08C10D8F61C}" destId="{DE7C4E84-6E8A-4A35-9E22-E4524030108E}" srcOrd="1" destOrd="0" presId="urn:microsoft.com/office/officeart/2011/layout/CircleProcess"/>
    <dgm:cxn modelId="{54479758-3A9F-4162-80B0-2A5B16D45807}" srcId="{1166A994-28A0-4F76-9069-A8B0BEBE3B48}" destId="{5E617205-584B-4BAA-9BA7-C08C10D8F61C}" srcOrd="0" destOrd="0" parTransId="{A7EA0ABB-6C1B-4E71-8D7A-B14D1C39F167}" sibTransId="{6C85E125-D9B3-43EE-802A-661359710E87}"/>
    <dgm:cxn modelId="{EACBD87F-C348-4EA9-AF47-372D7210B5EE}" type="presOf" srcId="{1166A994-28A0-4F76-9069-A8B0BEBE3B48}" destId="{2C885EC5-155B-4FE2-8590-BFD2507A6DAE}" srcOrd="0" destOrd="0" presId="urn:microsoft.com/office/officeart/2011/layout/CircleProcess"/>
    <dgm:cxn modelId="{0AB651AE-A5FB-4902-8E38-5B0252031E75}" type="presOf" srcId="{D59FAF2A-BA4D-441F-9826-145718E832F4}" destId="{095C26E5-E60F-4B1D-8FFE-BBAD6AC1A975}" srcOrd="0" destOrd="0" presId="urn:microsoft.com/office/officeart/2011/layout/CircleProcess"/>
    <dgm:cxn modelId="{C6D186BC-85D8-4168-95E7-FB483DD90E2E}" type="presOf" srcId="{51FE3E99-A39F-4BA6-A1E8-0DD6AD345161}" destId="{680AC2FA-563D-4D52-8270-444A46771D71}" srcOrd="0" destOrd="0" presId="urn:microsoft.com/office/officeart/2011/layout/CircleProcess"/>
    <dgm:cxn modelId="{E01DE2C5-4B3E-42D3-AED9-DE13A5BB3963}" srcId="{1166A994-28A0-4F76-9069-A8B0BEBE3B48}" destId="{10DF233A-1B69-4BDF-B241-2EB3A4CA1517}" srcOrd="2" destOrd="0" parTransId="{D80FCD18-3DBC-444C-A1F8-24EF9F4B87F6}" sibTransId="{AECEE285-62BD-4700-8E62-28C2B5058994}"/>
    <dgm:cxn modelId="{8D5238DE-E540-49C8-85D7-E7F892378F3E}" type="presOf" srcId="{10DF233A-1B69-4BDF-B241-2EB3A4CA1517}" destId="{0B8F5886-8F3F-493D-96EB-A65CC73098A8}" srcOrd="0" destOrd="0" presId="urn:microsoft.com/office/officeart/2011/layout/CircleProcess"/>
    <dgm:cxn modelId="{928BAAE5-A422-4CD1-A9AB-F788D5DE2ACC}" srcId="{1166A994-28A0-4F76-9069-A8B0BEBE3B48}" destId="{232A3C30-F623-46D1-BE9F-84AF682A50F1}" srcOrd="3" destOrd="0" parTransId="{B80C8422-D61D-4299-9D21-8A49ED7D0660}" sibTransId="{52EEB9CF-5BB9-4E79-B5F2-265100531F95}"/>
    <dgm:cxn modelId="{2DA004EB-A98F-452F-A055-113C1AB34C6B}" srcId="{1166A994-28A0-4F76-9069-A8B0BEBE3B48}" destId="{51FE3E99-A39F-4BA6-A1E8-0DD6AD345161}" srcOrd="1" destOrd="0" parTransId="{9EC04224-3B48-4EED-8E1B-5092C5730824}" sibTransId="{E03026E6-DD01-4337-A975-C576732550A5}"/>
    <dgm:cxn modelId="{70FB75FE-71CC-448B-AA9B-07290C85C787}" type="presOf" srcId="{10DF233A-1B69-4BDF-B241-2EB3A4CA1517}" destId="{316A490E-0AFC-449F-AF4E-A2C230E6823A}" srcOrd="1" destOrd="0" presId="urn:microsoft.com/office/officeart/2011/layout/CircleProcess"/>
    <dgm:cxn modelId="{186C2DB9-B84D-4781-969C-98E46C8AE01B}" type="presParOf" srcId="{2C885EC5-155B-4FE2-8590-BFD2507A6DAE}" destId="{B14C3971-1444-472C-AFFD-2F5DC0B7B826}" srcOrd="0" destOrd="0" presId="urn:microsoft.com/office/officeart/2011/layout/CircleProcess"/>
    <dgm:cxn modelId="{09F9F950-F839-4B26-803F-93AFE3F8AD61}" type="presParOf" srcId="{B14C3971-1444-472C-AFFD-2F5DC0B7B826}" destId="{09C7B74B-E6FA-4C60-91CF-4EE2ED04A9D4}" srcOrd="0" destOrd="0" presId="urn:microsoft.com/office/officeart/2011/layout/CircleProcess"/>
    <dgm:cxn modelId="{60CF2EBA-6054-4D97-9480-69C871F149A2}" type="presParOf" srcId="{2C885EC5-155B-4FE2-8590-BFD2507A6DAE}" destId="{9CE08DCE-34A2-49B1-B7C8-F3898566D41C}" srcOrd="1" destOrd="0" presId="urn:microsoft.com/office/officeart/2011/layout/CircleProcess"/>
    <dgm:cxn modelId="{C8E4AB6C-3176-45F9-B881-8238042353A1}" type="presParOf" srcId="{9CE08DCE-34A2-49B1-B7C8-F3898566D41C}" destId="{095C26E5-E60F-4B1D-8FFE-BBAD6AC1A975}" srcOrd="0" destOrd="0" presId="urn:microsoft.com/office/officeart/2011/layout/CircleProcess"/>
    <dgm:cxn modelId="{C38B4808-7EAC-46D1-84A3-AE9A93AB51EB}" type="presParOf" srcId="{2C885EC5-155B-4FE2-8590-BFD2507A6DAE}" destId="{A43AD989-C3D2-418E-AF56-36615C48D39A}" srcOrd="2" destOrd="0" presId="urn:microsoft.com/office/officeart/2011/layout/CircleProcess"/>
    <dgm:cxn modelId="{12BDCC0F-1240-4FF6-BABC-0123593586EB}" type="presParOf" srcId="{2C885EC5-155B-4FE2-8590-BFD2507A6DAE}" destId="{2971D744-4181-48D9-A35D-0AD88E807883}" srcOrd="3" destOrd="0" presId="urn:microsoft.com/office/officeart/2011/layout/CircleProcess"/>
    <dgm:cxn modelId="{0436E15E-B9EE-41F6-A773-CA9DB5746276}" type="presParOf" srcId="{2971D744-4181-48D9-A35D-0AD88E807883}" destId="{C767E4AA-8793-4422-91FB-01C87631A5C6}" srcOrd="0" destOrd="0" presId="urn:microsoft.com/office/officeart/2011/layout/CircleProcess"/>
    <dgm:cxn modelId="{16AC761E-A087-4A49-8DC2-4F95613934C6}" type="presParOf" srcId="{2C885EC5-155B-4FE2-8590-BFD2507A6DAE}" destId="{2C704BAB-F631-45D7-B0AC-01AEE8DA47EF}" srcOrd="4" destOrd="0" presId="urn:microsoft.com/office/officeart/2011/layout/CircleProcess"/>
    <dgm:cxn modelId="{266C5828-8207-405A-9877-7907D816A89B}" type="presParOf" srcId="{2C704BAB-F631-45D7-B0AC-01AEE8DA47EF}" destId="{71519E25-3850-4E70-BE1E-BCB30416A6D2}" srcOrd="0" destOrd="0" presId="urn:microsoft.com/office/officeart/2011/layout/CircleProcess"/>
    <dgm:cxn modelId="{F1B3D65C-943B-450A-9D8F-D17FD751A7C0}" type="presParOf" srcId="{2C885EC5-155B-4FE2-8590-BFD2507A6DAE}" destId="{023B45B5-6391-4B90-9680-4349C4DE1D1B}" srcOrd="5" destOrd="0" presId="urn:microsoft.com/office/officeart/2011/layout/CircleProcess"/>
    <dgm:cxn modelId="{C33730EB-7878-431E-9B12-311218EA7CE5}" type="presParOf" srcId="{2C885EC5-155B-4FE2-8590-BFD2507A6DAE}" destId="{09AABA99-8FB7-4B2D-B523-0B7C0C03B93B}" srcOrd="6" destOrd="0" presId="urn:microsoft.com/office/officeart/2011/layout/CircleProcess"/>
    <dgm:cxn modelId="{4E100E20-C595-4E07-BAE7-8B2F720525CF}" type="presParOf" srcId="{09AABA99-8FB7-4B2D-B523-0B7C0C03B93B}" destId="{07ADE62A-D967-4BEF-A3A2-7072D7785320}" srcOrd="0" destOrd="0" presId="urn:microsoft.com/office/officeart/2011/layout/CircleProcess"/>
    <dgm:cxn modelId="{BC9C1AEF-FB57-4610-8DE1-C5DFBB8E05BA}" type="presParOf" srcId="{2C885EC5-155B-4FE2-8590-BFD2507A6DAE}" destId="{06663CD2-749D-4466-8D2D-B8F5D3FFF8E2}" srcOrd="7" destOrd="0" presId="urn:microsoft.com/office/officeart/2011/layout/CircleProcess"/>
    <dgm:cxn modelId="{77BA2E1F-AB2D-4CCE-93EA-46E9538CBA63}" type="presParOf" srcId="{06663CD2-749D-4466-8D2D-B8F5D3FFF8E2}" destId="{0B8F5886-8F3F-493D-96EB-A65CC73098A8}" srcOrd="0" destOrd="0" presId="urn:microsoft.com/office/officeart/2011/layout/CircleProcess"/>
    <dgm:cxn modelId="{C7FE641A-7C2A-466A-B14D-878A86AC7AE9}" type="presParOf" srcId="{2C885EC5-155B-4FE2-8590-BFD2507A6DAE}" destId="{316A490E-0AFC-449F-AF4E-A2C230E6823A}" srcOrd="8" destOrd="0" presId="urn:microsoft.com/office/officeart/2011/layout/CircleProcess"/>
    <dgm:cxn modelId="{0E426647-E8A1-46E1-A046-85812DDF7693}" type="presParOf" srcId="{2C885EC5-155B-4FE2-8590-BFD2507A6DAE}" destId="{D720DA91-9F7D-40BF-B752-8E59F5627490}" srcOrd="9" destOrd="0" presId="urn:microsoft.com/office/officeart/2011/layout/CircleProcess"/>
    <dgm:cxn modelId="{06A44211-248E-4AEE-AC25-A81ACB014F8C}" type="presParOf" srcId="{D720DA91-9F7D-40BF-B752-8E59F5627490}" destId="{68857181-2ED2-4D3B-8B9D-49AEFF65C830}" srcOrd="0" destOrd="0" presId="urn:microsoft.com/office/officeart/2011/layout/CircleProcess"/>
    <dgm:cxn modelId="{FFD88977-6BFB-4E3C-995C-7752AF464387}" type="presParOf" srcId="{2C885EC5-155B-4FE2-8590-BFD2507A6DAE}" destId="{ED67892E-3035-4B62-BC0C-1A2F77009D52}" srcOrd="10" destOrd="0" presId="urn:microsoft.com/office/officeart/2011/layout/CircleProcess"/>
    <dgm:cxn modelId="{16BDEE00-40AD-4038-8DFF-D81FAEBA417A}" type="presParOf" srcId="{ED67892E-3035-4B62-BC0C-1A2F77009D52}" destId="{680AC2FA-563D-4D52-8270-444A46771D71}" srcOrd="0" destOrd="0" presId="urn:microsoft.com/office/officeart/2011/layout/CircleProcess"/>
    <dgm:cxn modelId="{D1868414-65A2-42FD-93C2-EF0F0CECCD2D}" type="presParOf" srcId="{2C885EC5-155B-4FE2-8590-BFD2507A6DAE}" destId="{425389BD-BDC1-45C4-B220-52C5B258CE9C}" srcOrd="11" destOrd="0" presId="urn:microsoft.com/office/officeart/2011/layout/CircleProcess"/>
    <dgm:cxn modelId="{00C7951F-4082-44C8-A848-C15CE30EF951}" type="presParOf" srcId="{2C885EC5-155B-4FE2-8590-BFD2507A6DAE}" destId="{FEC96F6E-0234-4F8E-8A6C-6B0E9F0C25AC}" srcOrd="12" destOrd="0" presId="urn:microsoft.com/office/officeart/2011/layout/CircleProcess"/>
    <dgm:cxn modelId="{281C7294-8044-4F66-83AB-D8BBC3945072}" type="presParOf" srcId="{FEC96F6E-0234-4F8E-8A6C-6B0E9F0C25AC}" destId="{6D91C812-5BEF-44CE-A860-E6C9E7439143}" srcOrd="0" destOrd="0" presId="urn:microsoft.com/office/officeart/2011/layout/CircleProcess"/>
    <dgm:cxn modelId="{CD5E1A15-157A-4DA4-9EF5-DBE6DC361592}" type="presParOf" srcId="{2C885EC5-155B-4FE2-8590-BFD2507A6DAE}" destId="{7513A2F6-ECFF-4DBF-A0B5-223378757EFB}" srcOrd="13" destOrd="0" presId="urn:microsoft.com/office/officeart/2011/layout/CircleProcess"/>
    <dgm:cxn modelId="{F1CE7668-F08A-466D-9B5B-8FFFF255ECC5}" type="presParOf" srcId="{7513A2F6-ECFF-4DBF-A0B5-223378757EFB}" destId="{9F7A3E45-1732-4DCC-9178-2DE9A65B6BFA}" srcOrd="0" destOrd="0" presId="urn:microsoft.com/office/officeart/2011/layout/CircleProcess"/>
    <dgm:cxn modelId="{1D7DB16C-C687-4FA8-91E1-B9971A1EB963}" type="presParOf" srcId="{2C885EC5-155B-4FE2-8590-BFD2507A6DAE}" destId="{DE7C4E84-6E8A-4A35-9E22-E4524030108E}"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78879-C719-4C4C-82EF-4A325AF7E466}">
      <dsp:nvSpPr>
        <dsp:cNvPr id="0" name=""/>
        <dsp:cNvSpPr/>
      </dsp:nvSpPr>
      <dsp:spPr>
        <a:xfrm rot="5400000">
          <a:off x="-146991" y="147892"/>
          <a:ext cx="979943" cy="68596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Ask</a:t>
          </a:r>
        </a:p>
      </dsp:txBody>
      <dsp:txXfrm rot="-5400000">
        <a:off x="1" y="343880"/>
        <a:ext cx="685960" cy="293983"/>
      </dsp:txXfrm>
    </dsp:sp>
    <dsp:sp modelId="{CC0A948D-B8C2-45CC-A310-C43292998AED}">
      <dsp:nvSpPr>
        <dsp:cNvPr id="0" name=""/>
        <dsp:cNvSpPr/>
      </dsp:nvSpPr>
      <dsp:spPr>
        <a:xfrm rot="5400000">
          <a:off x="3392538" y="-2705676"/>
          <a:ext cx="636963" cy="6050119"/>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Ask the Right set of Question to understand the requirement and demand for data analysis.</a:t>
          </a:r>
        </a:p>
      </dsp:txBody>
      <dsp:txXfrm rot="-5400000">
        <a:off x="685960" y="31996"/>
        <a:ext cx="6019025" cy="574775"/>
      </dsp:txXfrm>
    </dsp:sp>
    <dsp:sp modelId="{DA8CBF11-1930-40D9-9BFD-354E0D663578}">
      <dsp:nvSpPr>
        <dsp:cNvPr id="0" name=""/>
        <dsp:cNvSpPr/>
      </dsp:nvSpPr>
      <dsp:spPr>
        <a:xfrm rot="5400000">
          <a:off x="-146991" y="1030535"/>
          <a:ext cx="979943" cy="68596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Prepare</a:t>
          </a:r>
        </a:p>
      </dsp:txBody>
      <dsp:txXfrm rot="-5400000">
        <a:off x="1" y="1226523"/>
        <a:ext cx="685960" cy="293983"/>
      </dsp:txXfrm>
    </dsp:sp>
    <dsp:sp modelId="{9CC8D97F-F131-4D66-8750-EC3D3EDF5FDC}">
      <dsp:nvSpPr>
        <dsp:cNvPr id="0" name=""/>
        <dsp:cNvSpPr/>
      </dsp:nvSpPr>
      <dsp:spPr>
        <a:xfrm rot="5400000">
          <a:off x="3392538" y="-1823033"/>
          <a:ext cx="636963" cy="6050119"/>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Validate the requirement and document objective.</a:t>
          </a:r>
        </a:p>
        <a:p>
          <a:pPr marL="171450" lvl="1" indent="-171450" algn="l" defTabSz="800100">
            <a:lnSpc>
              <a:spcPct val="90000"/>
            </a:lnSpc>
            <a:spcBef>
              <a:spcPct val="0"/>
            </a:spcBef>
            <a:spcAft>
              <a:spcPct val="15000"/>
            </a:spcAft>
            <a:buChar char="•"/>
          </a:pPr>
          <a:r>
            <a:rPr lang="en-US" sz="1800" kern="1200" dirty="0"/>
            <a:t>Prepare a Plan for data analysis with task description.</a:t>
          </a:r>
        </a:p>
      </dsp:txBody>
      <dsp:txXfrm rot="-5400000">
        <a:off x="685960" y="914639"/>
        <a:ext cx="6019025" cy="574775"/>
      </dsp:txXfrm>
    </dsp:sp>
    <dsp:sp modelId="{7AC78176-3A3F-4260-A3E4-8AD22DC83DBB}">
      <dsp:nvSpPr>
        <dsp:cNvPr id="0" name=""/>
        <dsp:cNvSpPr/>
      </dsp:nvSpPr>
      <dsp:spPr>
        <a:xfrm rot="5400000">
          <a:off x="-146991" y="1913178"/>
          <a:ext cx="979943" cy="68596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Process</a:t>
          </a:r>
        </a:p>
      </dsp:txBody>
      <dsp:txXfrm rot="-5400000">
        <a:off x="1" y="2109166"/>
        <a:ext cx="685960" cy="293983"/>
      </dsp:txXfrm>
    </dsp:sp>
    <dsp:sp modelId="{02DB8AD6-9D89-4ACE-A51A-5354DC154C73}">
      <dsp:nvSpPr>
        <dsp:cNvPr id="0" name=""/>
        <dsp:cNvSpPr/>
      </dsp:nvSpPr>
      <dsp:spPr>
        <a:xfrm rot="5400000">
          <a:off x="3392538" y="-940391"/>
          <a:ext cx="636963" cy="6050119"/>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Collect the data and prepare it for analysis (cleaning, transforming).</a:t>
          </a:r>
        </a:p>
      </dsp:txBody>
      <dsp:txXfrm rot="-5400000">
        <a:off x="685960" y="1797281"/>
        <a:ext cx="6019025" cy="574775"/>
      </dsp:txXfrm>
    </dsp:sp>
    <dsp:sp modelId="{EC292E88-611D-43ED-A9F6-79E9BCC89B00}">
      <dsp:nvSpPr>
        <dsp:cNvPr id="0" name=""/>
        <dsp:cNvSpPr/>
      </dsp:nvSpPr>
      <dsp:spPr>
        <a:xfrm rot="5400000">
          <a:off x="-146991" y="2795820"/>
          <a:ext cx="979943" cy="68596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Analyze</a:t>
          </a:r>
        </a:p>
      </dsp:txBody>
      <dsp:txXfrm rot="-5400000">
        <a:off x="1" y="2991808"/>
        <a:ext cx="685960" cy="293983"/>
      </dsp:txXfrm>
    </dsp:sp>
    <dsp:sp modelId="{E472D871-EFED-4122-98E5-453B81D61ABC}">
      <dsp:nvSpPr>
        <dsp:cNvPr id="0" name=""/>
        <dsp:cNvSpPr/>
      </dsp:nvSpPr>
      <dsp:spPr>
        <a:xfrm rot="5400000">
          <a:off x="3392538" y="-57748"/>
          <a:ext cx="636963" cy="6050119"/>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Analyze the data to answer the business questions.</a:t>
          </a:r>
        </a:p>
        <a:p>
          <a:pPr marL="171450" lvl="1" indent="-171450" algn="l" defTabSz="800100">
            <a:lnSpc>
              <a:spcPct val="90000"/>
            </a:lnSpc>
            <a:spcBef>
              <a:spcPct val="0"/>
            </a:spcBef>
            <a:spcAft>
              <a:spcPct val="15000"/>
            </a:spcAft>
            <a:buChar char="•"/>
          </a:pPr>
          <a:r>
            <a:rPr lang="en-US" sz="1800" kern="1200" dirty="0"/>
            <a:t>Identify trends and key insights.</a:t>
          </a:r>
        </a:p>
      </dsp:txBody>
      <dsp:txXfrm rot="-5400000">
        <a:off x="685960" y="2679924"/>
        <a:ext cx="6019025" cy="574775"/>
      </dsp:txXfrm>
    </dsp:sp>
    <dsp:sp modelId="{3F24DCED-B645-4C87-B7E0-14D01BC8D6AD}">
      <dsp:nvSpPr>
        <dsp:cNvPr id="0" name=""/>
        <dsp:cNvSpPr/>
      </dsp:nvSpPr>
      <dsp:spPr>
        <a:xfrm rot="5400000">
          <a:off x="-146991" y="3678463"/>
          <a:ext cx="979943" cy="68596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Share</a:t>
          </a:r>
        </a:p>
      </dsp:txBody>
      <dsp:txXfrm rot="-5400000">
        <a:off x="1" y="3874451"/>
        <a:ext cx="685960" cy="293983"/>
      </dsp:txXfrm>
    </dsp:sp>
    <dsp:sp modelId="{EEDA14A6-CC8D-41C2-898E-AD56CA5714F2}">
      <dsp:nvSpPr>
        <dsp:cNvPr id="0" name=""/>
        <dsp:cNvSpPr/>
      </dsp:nvSpPr>
      <dsp:spPr>
        <a:xfrm rot="5400000">
          <a:off x="3392538" y="824894"/>
          <a:ext cx="636963" cy="6050119"/>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Prepare a report to showcase your findings and share it with stakeholders.</a:t>
          </a:r>
        </a:p>
      </dsp:txBody>
      <dsp:txXfrm rot="-5400000">
        <a:off x="685960" y="3562566"/>
        <a:ext cx="6019025" cy="574775"/>
      </dsp:txXfrm>
    </dsp:sp>
    <dsp:sp modelId="{1E89B361-AC3E-48D9-9667-6FBA1C446E73}">
      <dsp:nvSpPr>
        <dsp:cNvPr id="0" name=""/>
        <dsp:cNvSpPr/>
      </dsp:nvSpPr>
      <dsp:spPr>
        <a:xfrm rot="5400000">
          <a:off x="-146991" y="4561106"/>
          <a:ext cx="979943" cy="68596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Act</a:t>
          </a:r>
        </a:p>
      </dsp:txBody>
      <dsp:txXfrm rot="-5400000">
        <a:off x="1" y="4757094"/>
        <a:ext cx="685960" cy="293983"/>
      </dsp:txXfrm>
    </dsp:sp>
    <dsp:sp modelId="{E1C2B9E3-4271-41D7-A089-F7C2721AA5A2}">
      <dsp:nvSpPr>
        <dsp:cNvPr id="0" name=""/>
        <dsp:cNvSpPr/>
      </dsp:nvSpPr>
      <dsp:spPr>
        <a:xfrm rot="5400000">
          <a:off x="3392538" y="1707536"/>
          <a:ext cx="636963" cy="6050119"/>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Validate your findings with help of subject matter expert and make data driven decisions.</a:t>
          </a:r>
        </a:p>
      </dsp:txBody>
      <dsp:txXfrm rot="-5400000">
        <a:off x="685960" y="4445208"/>
        <a:ext cx="6019025" cy="574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7B74B-E6FA-4C60-91CF-4EE2ED04A9D4}">
      <dsp:nvSpPr>
        <dsp:cNvPr id="0" name=""/>
        <dsp:cNvSpPr/>
      </dsp:nvSpPr>
      <dsp:spPr>
        <a:xfrm>
          <a:off x="10439876" y="463886"/>
          <a:ext cx="1150111" cy="1150299"/>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95C26E5-E60F-4B1D-8FFE-BBAD6AC1A975}">
      <dsp:nvSpPr>
        <dsp:cNvPr id="0" name=""/>
        <dsp:cNvSpPr/>
      </dsp:nvSpPr>
      <dsp:spPr>
        <a:xfrm>
          <a:off x="10463020" y="502251"/>
          <a:ext cx="1073600" cy="1073599"/>
        </a:xfrm>
        <a:prstGeom prst="ellipse">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Prepare Dashboard</a:t>
          </a:r>
        </a:p>
      </dsp:txBody>
      <dsp:txXfrm>
        <a:off x="10616654" y="655651"/>
        <a:ext cx="766944" cy="766798"/>
      </dsp:txXfrm>
    </dsp:sp>
    <dsp:sp modelId="{C767E4AA-8793-4422-91FB-01C87631A5C6}">
      <dsp:nvSpPr>
        <dsp:cNvPr id="0" name=""/>
        <dsp:cNvSpPr/>
      </dsp:nvSpPr>
      <dsp:spPr>
        <a:xfrm rot="2700000">
          <a:off x="8162204" y="478570"/>
          <a:ext cx="1149978" cy="1149978"/>
        </a:xfrm>
        <a:prstGeom prst="teardrop">
          <a:avLst>
            <a:gd name="adj" fmla="val 1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1519E25-3850-4E70-BE1E-BCB30416A6D2}">
      <dsp:nvSpPr>
        <dsp:cNvPr id="0" name=""/>
        <dsp:cNvSpPr/>
      </dsp:nvSpPr>
      <dsp:spPr>
        <a:xfrm>
          <a:off x="8201403" y="516852"/>
          <a:ext cx="1073600" cy="1073599"/>
        </a:xfrm>
        <a:prstGeom prst="ellipse">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Upload data to Power BI</a:t>
          </a:r>
        </a:p>
      </dsp:txBody>
      <dsp:txXfrm>
        <a:off x="8354424" y="670252"/>
        <a:ext cx="766944" cy="766798"/>
      </dsp:txXfrm>
    </dsp:sp>
    <dsp:sp modelId="{07ADE62A-D967-4BEF-A3A2-7072D7785320}">
      <dsp:nvSpPr>
        <dsp:cNvPr id="0" name=""/>
        <dsp:cNvSpPr/>
      </dsp:nvSpPr>
      <dsp:spPr>
        <a:xfrm rot="2700000">
          <a:off x="5780453" y="452400"/>
          <a:ext cx="1138967" cy="1138967"/>
        </a:xfrm>
        <a:prstGeom prst="teardrop">
          <a:avLst>
            <a:gd name="adj" fmla="val 10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B8F5886-8F3F-493D-96EB-A65CC73098A8}">
      <dsp:nvSpPr>
        <dsp:cNvPr id="0" name=""/>
        <dsp:cNvSpPr/>
      </dsp:nvSpPr>
      <dsp:spPr>
        <a:xfrm>
          <a:off x="5813443" y="490495"/>
          <a:ext cx="1073600" cy="1062970"/>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 Staging</a:t>
          </a:r>
        </a:p>
      </dsp:txBody>
      <dsp:txXfrm>
        <a:off x="5966465" y="642377"/>
        <a:ext cx="766944" cy="759207"/>
      </dsp:txXfrm>
    </dsp:sp>
    <dsp:sp modelId="{68857181-2ED2-4D3B-8B9D-49AEFF65C830}">
      <dsp:nvSpPr>
        <dsp:cNvPr id="0" name=""/>
        <dsp:cNvSpPr/>
      </dsp:nvSpPr>
      <dsp:spPr>
        <a:xfrm rot="2700000">
          <a:off x="3318823" y="427340"/>
          <a:ext cx="1149978" cy="1149978"/>
        </a:xfrm>
        <a:prstGeom prst="teardrop">
          <a:avLst>
            <a:gd name="adj" fmla="val 1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80AC2FA-563D-4D52-8270-444A46771D71}">
      <dsp:nvSpPr>
        <dsp:cNvPr id="0" name=""/>
        <dsp:cNvSpPr/>
      </dsp:nvSpPr>
      <dsp:spPr>
        <a:xfrm>
          <a:off x="3357321" y="465620"/>
          <a:ext cx="1073600" cy="1073599"/>
        </a:xfrm>
        <a:prstGeom prst="ellipse">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 Filtering</a:t>
          </a:r>
        </a:p>
      </dsp:txBody>
      <dsp:txXfrm>
        <a:off x="3510955" y="619020"/>
        <a:ext cx="766944" cy="766798"/>
      </dsp:txXfrm>
    </dsp:sp>
    <dsp:sp modelId="{6D91C812-5BEF-44CE-A860-E6C9E7439143}">
      <dsp:nvSpPr>
        <dsp:cNvPr id="0" name=""/>
        <dsp:cNvSpPr/>
      </dsp:nvSpPr>
      <dsp:spPr>
        <a:xfrm rot="2700000">
          <a:off x="893062" y="433880"/>
          <a:ext cx="1149978" cy="1149978"/>
        </a:xfrm>
        <a:prstGeom prst="teardrop">
          <a:avLst>
            <a:gd name="adj" fmla="val 1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F7A3E45-1732-4DCC-9178-2DE9A65B6BFA}">
      <dsp:nvSpPr>
        <dsp:cNvPr id="0" name=""/>
        <dsp:cNvSpPr/>
      </dsp:nvSpPr>
      <dsp:spPr>
        <a:xfrm>
          <a:off x="931561" y="472169"/>
          <a:ext cx="1073600" cy="1073599"/>
        </a:xfrm>
        <a:prstGeom prst="ellipse">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 Selection</a:t>
          </a:r>
        </a:p>
      </dsp:txBody>
      <dsp:txXfrm>
        <a:off x="1085195" y="625569"/>
        <a:ext cx="766944" cy="7667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885BB-8874-4F88-9E50-54DABD5D37F5}"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AC882-6C09-487F-8393-81977CC63CE4}" type="slidenum">
              <a:rPr lang="en-US" smtClean="0"/>
              <a:t>‹#›</a:t>
            </a:fld>
            <a:endParaRPr lang="en-US"/>
          </a:p>
        </p:txBody>
      </p:sp>
    </p:spTree>
    <p:extLst>
      <p:ext uri="{BB962C8B-B14F-4D97-AF65-F5344CB8AC3E}">
        <p14:creationId xmlns:p14="http://schemas.microsoft.com/office/powerpoint/2010/main" val="1298137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Budget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map</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Budget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Customer by Country</a:t>
            </a:r>
            <a:endParaRPr dirty="0"/>
          </a:p>
          <a:p>
            <a:r>
              <a:rPr b="0" dirty="0"/>
              <a:t>No alt text provided.</a:t>
            </a:r>
            <a:endParaRPr dirty="0"/>
          </a:p>
          <a:p>
            <a:endParaRPr dirty="0"/>
          </a:p>
          <a:p>
            <a:r>
              <a:rPr b="1" dirty="0"/>
              <a:t>Customer by Product Category</a:t>
            </a:r>
            <a:endParaRPr dirty="0"/>
          </a:p>
          <a:p>
            <a:r>
              <a:rPr b="0" dirty="0"/>
              <a:t>No alt text provided.</a:t>
            </a:r>
            <a:endParaRPr dirty="0"/>
          </a:p>
          <a:p>
            <a:endParaRPr dirty="0"/>
          </a:p>
          <a:p>
            <a:r>
              <a:rPr b="1" dirty="0"/>
              <a:t>Sales Order by Gender</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Budget</a:t>
            </a:r>
            <a:endParaRPr dirty="0"/>
          </a:p>
          <a:p>
            <a:r>
              <a:rPr b="0" dirty="0"/>
              <a:t>No alt text provided.</a:t>
            </a:r>
            <a:endParaRPr dirty="0"/>
          </a:p>
          <a:p>
            <a:endParaRPr dirty="0"/>
          </a:p>
          <a:p>
            <a:r>
              <a:rPr b="1" dirty="0"/>
              <a:t>Sales by Product Category</a:t>
            </a:r>
            <a:endParaRPr dirty="0"/>
          </a:p>
          <a:p>
            <a:r>
              <a:rPr b="0" dirty="0"/>
              <a:t>No alt text provided.</a:t>
            </a:r>
            <a:endParaRPr dirty="0"/>
          </a:p>
          <a:p>
            <a:endParaRPr dirty="0"/>
          </a:p>
          <a:p>
            <a:r>
              <a:rPr b="1" dirty="0"/>
              <a:t>Sub Category Distribution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Sales by Product Category</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Top Selling Product</a:t>
            </a:r>
            <a:endParaRPr dirty="0"/>
          </a:p>
          <a:p>
            <a:r>
              <a:rPr b="0" dirty="0"/>
              <a:t>No alt text provided.</a:t>
            </a:r>
            <a:endParaRPr dirty="0"/>
          </a:p>
          <a:p>
            <a:endParaRPr dirty="0"/>
          </a:p>
          <a:p>
            <a:r>
              <a:rPr b="1" dirty="0"/>
              <a:t>Lowest Selling  Products</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keyDriversVisual</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Performance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Sales Forecast for next two years</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qnaVisual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1630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60816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93231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77122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121456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136605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82999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4808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8622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86680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98454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0866683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www.linkedin.com/in/md-juned-khan" TargetMode="Externa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30001d95-8432-4759-a85d-169e6ef46853?pbi_source=PowerPoint"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app.powerbi.com/groups/me/reports/30001d95-8432-4759-a85d-169e6ef46853/ReportSection?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s://app.powerbi.com/groups/me/reports/30001d95-8432-4759-a85d-169e6ef46853/ReportSection64e83ba6a2871099148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app.powerbi.com/groups/me/reports/30001d95-8432-4759-a85d-169e6ef46853/ReportSection415c2526781e5536a99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s://app.powerbi.com/groups/me/reports/30001d95-8432-4759-a85d-169e6ef46853/ReportSection13e95304003ca72e054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app.powerbi.com/groups/me/reports/30001d95-8432-4759-a85d-169e6ef46853/ReportSectione999d502bd71c6a848b8?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12" name="Title 1"/>
          <p:cNvSpPr txBox="1">
            <a:spLocks noGrp="1"/>
          </p:cNvSpPr>
          <p:nvPr>
            <p:ph type="title" idx="4294967295"/>
          </p:nvPr>
        </p:nvSpPr>
        <p:spPr>
          <a:xfrm>
            <a:off x="315996" y="988303"/>
            <a:ext cx="11202235" cy="2310130"/>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lvl="0">
              <a:defRPr/>
            </a:pPr>
            <a:r>
              <a:rPr kumimoji="0" lang="en-US" sz="4400" b="1" i="0" u="none" strike="noStrike" kern="1200" normalizeH="0" baseline="0" noProof="0" dirty="0">
                <a:ln/>
                <a:solidFill>
                  <a:schemeClr val="accent4"/>
                </a:solidFill>
                <a:effectLst/>
                <a:uLnTx/>
                <a:uFillTx/>
                <a:latin typeface="Segoe UI" panose="020B0502040204020203" pitchFamily="34" charset="0"/>
                <a:ea typeface="Segoe UI" panose="020B0502040204020203" pitchFamily="34" charset="0"/>
                <a:cs typeface="Segoe UI" panose="020B0502040204020203" pitchFamily="34" charset="0"/>
              </a:rPr>
              <a:t>Sales Data Analysis Case Study</a:t>
            </a:r>
            <a:br>
              <a:rPr kumimoji="0" lang="en-US" sz="4400" b="1" i="0" u="none" strike="noStrike" kern="1200" normalizeH="0" baseline="0" noProof="0" dirty="0">
                <a:ln/>
                <a:solidFill>
                  <a:schemeClr val="accent4"/>
                </a:solidFill>
                <a:effectLst/>
                <a:uLnTx/>
                <a:uFillTx/>
                <a:latin typeface="Segoe UI" panose="020B0502040204020203" pitchFamily="34" charset="0"/>
                <a:ea typeface="Segoe UI" panose="020B0502040204020203" pitchFamily="34" charset="0"/>
                <a:cs typeface="Segoe UI" panose="020B0502040204020203" pitchFamily="34" charset="0"/>
              </a:rPr>
            </a:br>
            <a:r>
              <a:rPr lang="en-US" b="1" dirty="0">
                <a:ln/>
                <a:solidFill>
                  <a:schemeClr val="accent4"/>
                </a:solidFill>
                <a:effectLst/>
                <a:latin typeface="Segoe UI" panose="020B0502040204020203" pitchFamily="34" charset="0"/>
                <a:ea typeface="Segoe UI" panose="020B0502040204020203" pitchFamily="34" charset="0"/>
                <a:cs typeface="Segoe UI" panose="020B0502040204020203" pitchFamily="34" charset="0"/>
              </a:rPr>
              <a:t>Using Adventure Works sample database and Power BI</a:t>
            </a:r>
            <a:endParaRPr kumimoji="0" lang="en-US" sz="4400" b="1" i="0" u="none" strike="noStrike" kern="1200" normalizeH="0" baseline="0" noProof="0" dirty="0">
              <a:ln/>
              <a:solidFill>
                <a:schemeClr val="accent4"/>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 name="Text Placeholder 2"/>
          <p:cNvSpPr txBox="1">
            <a:spLocks/>
          </p:cNvSpPr>
          <p:nvPr/>
        </p:nvSpPr>
        <p:spPr>
          <a:xfrm>
            <a:off x="810584" y="6135624"/>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5505" y="5882154"/>
            <a:ext cx="268381" cy="253470"/>
          </a:xfrm>
          <a:prstGeom prst="rect">
            <a:avLst/>
          </a:prstGeom>
        </p:spPr>
      </p:pic>
      <p:sp>
        <p:nvSpPr>
          <p:cNvPr id="2" name="Rectangle 1">
            <a:extLst>
              <a:ext uri="{FF2B5EF4-FFF2-40B4-BE49-F238E27FC236}">
                <a16:creationId xmlns:a16="http://schemas.microsoft.com/office/drawing/2014/main" id="{2081F43D-840B-4722-B337-1DA4245F0DD6}"/>
              </a:ext>
            </a:extLst>
          </p:cNvPr>
          <p:cNvSpPr/>
          <p:nvPr/>
        </p:nvSpPr>
        <p:spPr>
          <a:xfrm>
            <a:off x="6633997" y="6262359"/>
            <a:ext cx="5420843" cy="369332"/>
          </a:xfrm>
          <a:prstGeom prst="rect">
            <a:avLst/>
          </a:prstGeom>
        </p:spPr>
        <p:txBody>
          <a:bodyPr wrap="none">
            <a:spAutoFit/>
          </a:bodyPr>
          <a:lstStyle/>
          <a:p>
            <a:r>
              <a:rPr lang="en-US" b="1" dirty="0">
                <a:ln/>
                <a:solidFill>
                  <a:schemeClr val="accent4"/>
                </a:solidFill>
                <a:latin typeface="Segoe UI" panose="020B0502040204020203" pitchFamily="34" charset="0"/>
                <a:ea typeface="Segoe UI" panose="020B0502040204020203" pitchFamily="34" charset="0"/>
                <a:cs typeface="Segoe UI" panose="020B0502040204020203" pitchFamily="34" charset="0"/>
                <a:hlinkClick r:id="rId7">
                  <a:extLst>
                    <a:ext uri="{A12FA001-AC4F-418D-AE19-62706E023703}">
                      <ahyp:hlinkClr xmlns:ahyp="http://schemas.microsoft.com/office/drawing/2018/hyperlinkcolor" val="tx"/>
                    </a:ext>
                  </a:extLst>
                </a:hlinkClick>
              </a:rPr>
              <a:t>Case study prepared by Mohammad Juned Khan</a:t>
            </a:r>
            <a:endParaRPr lang="en-US" dirty="0">
              <a:solidFill>
                <a:schemeClr val="accent4"/>
              </a:solidFill>
            </a:endParaRPr>
          </a:p>
        </p:txBody>
      </p:sp>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Selection</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461420" y="1462561"/>
            <a:ext cx="1989953"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Budget Table</a:t>
            </a:r>
          </a:p>
        </p:txBody>
      </p:sp>
      <p:sp>
        <p:nvSpPr>
          <p:cNvPr id="31" name="Rectangle: Diagonal Corners Rounded 30">
            <a:extLst>
              <a:ext uri="{FF2B5EF4-FFF2-40B4-BE49-F238E27FC236}">
                <a16:creationId xmlns:a16="http://schemas.microsoft.com/office/drawing/2014/main" id="{3A131F87-BF5A-4570-B8EB-99A001B9CACF}"/>
              </a:ext>
            </a:extLst>
          </p:cNvPr>
          <p:cNvSpPr/>
          <p:nvPr/>
        </p:nvSpPr>
        <p:spPr>
          <a:xfrm>
            <a:off x="461420" y="2392360"/>
            <a:ext cx="11517220" cy="4427542"/>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nb-NO" sz="1600" dirty="0"/>
          </a:p>
        </p:txBody>
      </p:sp>
      <p:pic>
        <p:nvPicPr>
          <p:cNvPr id="5" name="Picture 4">
            <a:extLst>
              <a:ext uri="{FF2B5EF4-FFF2-40B4-BE49-F238E27FC236}">
                <a16:creationId xmlns:a16="http://schemas.microsoft.com/office/drawing/2014/main" id="{83414903-8695-49F6-88EA-95436A64DEF6}"/>
              </a:ext>
            </a:extLst>
          </p:cNvPr>
          <p:cNvPicPr>
            <a:picLocks noChangeAspect="1"/>
          </p:cNvPicPr>
          <p:nvPr/>
        </p:nvPicPr>
        <p:blipFill>
          <a:blip r:embed="rId2"/>
          <a:stretch>
            <a:fillRect/>
          </a:stretch>
        </p:blipFill>
        <p:spPr>
          <a:xfrm>
            <a:off x="1246074" y="2561202"/>
            <a:ext cx="3432606" cy="4089858"/>
          </a:xfrm>
          <a:prstGeom prst="rect">
            <a:avLst/>
          </a:prstGeom>
        </p:spPr>
      </p:pic>
    </p:spTree>
    <p:extLst>
      <p:ext uri="{BB962C8B-B14F-4D97-AF65-F5344CB8AC3E}">
        <p14:creationId xmlns:p14="http://schemas.microsoft.com/office/powerpoint/2010/main" val="226153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Selection and Filtering</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461420" y="1462561"/>
            <a:ext cx="1989953"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Internet Sales Fact Table</a:t>
            </a:r>
          </a:p>
        </p:txBody>
      </p:sp>
      <p:sp>
        <p:nvSpPr>
          <p:cNvPr id="31" name="Rectangle: Diagonal Corners Rounded 30">
            <a:extLst>
              <a:ext uri="{FF2B5EF4-FFF2-40B4-BE49-F238E27FC236}">
                <a16:creationId xmlns:a16="http://schemas.microsoft.com/office/drawing/2014/main" id="{3A131F87-BF5A-4570-B8EB-99A001B9CACF}"/>
              </a:ext>
            </a:extLst>
          </p:cNvPr>
          <p:cNvSpPr/>
          <p:nvPr/>
        </p:nvSpPr>
        <p:spPr>
          <a:xfrm>
            <a:off x="461420" y="2392360"/>
            <a:ext cx="11517220" cy="4252280"/>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nb-NO" dirty="0"/>
              <a:t>Internet Sales Fact table cleaning</a:t>
            </a:r>
            <a:endParaRPr lang="en-US" dirty="0"/>
          </a:p>
          <a:p>
            <a:pPr lvl="1"/>
            <a:r>
              <a:rPr lang="en-US" dirty="0"/>
              <a:t>/****** Script for Cleaning Internet Sales Table  ******/</a:t>
            </a:r>
          </a:p>
          <a:p>
            <a:pPr lvl="1"/>
            <a:r>
              <a:rPr lang="en-US" dirty="0"/>
              <a:t>SELECT [ProductKey] ,[OrderDateKey]</a:t>
            </a:r>
          </a:p>
          <a:p>
            <a:pPr lvl="1"/>
            <a:r>
              <a:rPr lang="en-US" dirty="0"/>
              <a:t>,LEFT([OrderDateKey],4) AS OrderYear</a:t>
            </a:r>
          </a:p>
          <a:p>
            <a:pPr lvl="1"/>
            <a:r>
              <a:rPr lang="en-US" dirty="0"/>
              <a:t>-- To Extract Order year.</a:t>
            </a:r>
          </a:p>
          <a:p>
            <a:pPr lvl="1"/>
            <a:r>
              <a:rPr lang="en-US" dirty="0"/>
              <a:t>      ,[DueDateKey] ,[ShipDateKey]</a:t>
            </a:r>
          </a:p>
          <a:p>
            <a:pPr lvl="1"/>
            <a:r>
              <a:rPr lang="en-US" dirty="0"/>
              <a:t>      ,[CustomerKey] ,[SalesOrderNumber]</a:t>
            </a:r>
          </a:p>
          <a:p>
            <a:pPr lvl="1"/>
            <a:r>
              <a:rPr lang="en-US" dirty="0"/>
              <a:t>      ,[SalesAmount]</a:t>
            </a:r>
          </a:p>
          <a:p>
            <a:pPr lvl="1"/>
            <a:r>
              <a:rPr lang="en-US" dirty="0"/>
              <a:t>  FROM [AdventureWorksDW2014].[dbo].[</a:t>
            </a:r>
            <a:r>
              <a:rPr lang="en-US" dirty="0" err="1"/>
              <a:t>FactInternetSales</a:t>
            </a:r>
            <a:r>
              <a:rPr lang="en-US" dirty="0"/>
              <a:t>]</a:t>
            </a:r>
          </a:p>
          <a:p>
            <a:pPr lvl="1"/>
            <a:r>
              <a:rPr lang="en-US" dirty="0"/>
              <a:t>  WHERE</a:t>
            </a:r>
          </a:p>
          <a:p>
            <a:pPr lvl="1"/>
            <a:r>
              <a:rPr lang="en-US" dirty="0"/>
              <a:t>  -- To Extract Internet Sales of last 2 year from present year.</a:t>
            </a:r>
          </a:p>
          <a:p>
            <a:pPr lvl="1"/>
            <a:r>
              <a:rPr lang="en-US" dirty="0"/>
              <a:t>  -- We use YEAR(GETDATE()) function to get present date.</a:t>
            </a:r>
          </a:p>
          <a:p>
            <a:pPr lvl="1"/>
            <a:r>
              <a:rPr lang="en-US" dirty="0"/>
              <a:t>  LEFT([OrderDateKey],4)&gt;= YEAR(GETDATE())-2</a:t>
            </a:r>
          </a:p>
          <a:p>
            <a:pPr lvl="1"/>
            <a:r>
              <a:rPr lang="en-US" dirty="0"/>
              <a:t>  ORDER BY </a:t>
            </a:r>
          </a:p>
          <a:p>
            <a:pPr lvl="1"/>
            <a:r>
              <a:rPr lang="en-US" dirty="0"/>
              <a:t>  [OrderDateKey] ASC</a:t>
            </a:r>
          </a:p>
        </p:txBody>
      </p:sp>
    </p:spTree>
    <p:extLst>
      <p:ext uri="{BB962C8B-B14F-4D97-AF65-F5344CB8AC3E}">
        <p14:creationId xmlns:p14="http://schemas.microsoft.com/office/powerpoint/2010/main" val="24855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Staging</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461420" y="1462561"/>
            <a:ext cx="1989953"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The Query Results in CSV file</a:t>
            </a:r>
          </a:p>
        </p:txBody>
      </p:sp>
      <p:sp>
        <p:nvSpPr>
          <p:cNvPr id="31" name="Rectangle: Diagonal Corners Rounded 30">
            <a:extLst>
              <a:ext uri="{FF2B5EF4-FFF2-40B4-BE49-F238E27FC236}">
                <a16:creationId xmlns:a16="http://schemas.microsoft.com/office/drawing/2014/main" id="{3A131F87-BF5A-4570-B8EB-99A001B9CACF}"/>
              </a:ext>
            </a:extLst>
          </p:cNvPr>
          <p:cNvSpPr/>
          <p:nvPr/>
        </p:nvSpPr>
        <p:spPr>
          <a:xfrm>
            <a:off x="461420" y="2392360"/>
            <a:ext cx="11517220" cy="4252280"/>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dirty="0"/>
          </a:p>
        </p:txBody>
      </p:sp>
      <p:pic>
        <p:nvPicPr>
          <p:cNvPr id="3" name="Picture 2">
            <a:extLst>
              <a:ext uri="{FF2B5EF4-FFF2-40B4-BE49-F238E27FC236}">
                <a16:creationId xmlns:a16="http://schemas.microsoft.com/office/drawing/2014/main" id="{A6902EEF-7220-4F30-9480-2FCD45987FD4}"/>
              </a:ext>
            </a:extLst>
          </p:cNvPr>
          <p:cNvPicPr>
            <a:picLocks noChangeAspect="1"/>
          </p:cNvPicPr>
          <p:nvPr/>
        </p:nvPicPr>
        <p:blipFill>
          <a:blip r:embed="rId2"/>
          <a:stretch>
            <a:fillRect/>
          </a:stretch>
        </p:blipFill>
        <p:spPr>
          <a:xfrm>
            <a:off x="976312" y="2639377"/>
            <a:ext cx="9676448" cy="3842800"/>
          </a:xfrm>
          <a:prstGeom prst="rect">
            <a:avLst/>
          </a:prstGeom>
        </p:spPr>
      </p:pic>
    </p:spTree>
    <p:extLst>
      <p:ext uri="{BB962C8B-B14F-4D97-AF65-F5344CB8AC3E}">
        <p14:creationId xmlns:p14="http://schemas.microsoft.com/office/powerpoint/2010/main" val="243960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Staging</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461420" y="1462561"/>
            <a:ext cx="2312260"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the CSV file in local system storage</a:t>
            </a:r>
          </a:p>
        </p:txBody>
      </p:sp>
      <p:sp>
        <p:nvSpPr>
          <p:cNvPr id="31" name="Rectangle: Diagonal Corners Rounded 30">
            <a:extLst>
              <a:ext uri="{FF2B5EF4-FFF2-40B4-BE49-F238E27FC236}">
                <a16:creationId xmlns:a16="http://schemas.microsoft.com/office/drawing/2014/main" id="{3A131F87-BF5A-4570-B8EB-99A001B9CACF}"/>
              </a:ext>
            </a:extLst>
          </p:cNvPr>
          <p:cNvSpPr/>
          <p:nvPr/>
        </p:nvSpPr>
        <p:spPr>
          <a:xfrm>
            <a:off x="461420" y="2392360"/>
            <a:ext cx="11517220" cy="4252280"/>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dirty="0"/>
          </a:p>
        </p:txBody>
      </p:sp>
      <p:pic>
        <p:nvPicPr>
          <p:cNvPr id="2" name="Picture 1">
            <a:extLst>
              <a:ext uri="{FF2B5EF4-FFF2-40B4-BE49-F238E27FC236}">
                <a16:creationId xmlns:a16="http://schemas.microsoft.com/office/drawing/2014/main" id="{9CFA22C8-7876-459C-8A0C-B5FAFE4F226D}"/>
              </a:ext>
            </a:extLst>
          </p:cNvPr>
          <p:cNvPicPr>
            <a:picLocks noChangeAspect="1"/>
          </p:cNvPicPr>
          <p:nvPr/>
        </p:nvPicPr>
        <p:blipFill>
          <a:blip r:embed="rId2"/>
          <a:stretch>
            <a:fillRect/>
          </a:stretch>
        </p:blipFill>
        <p:spPr>
          <a:xfrm>
            <a:off x="1018222" y="2526615"/>
            <a:ext cx="7729538" cy="4047613"/>
          </a:xfrm>
          <a:prstGeom prst="rect">
            <a:avLst/>
          </a:prstGeom>
        </p:spPr>
      </p:pic>
    </p:spTree>
    <p:extLst>
      <p:ext uri="{BB962C8B-B14F-4D97-AF65-F5344CB8AC3E}">
        <p14:creationId xmlns:p14="http://schemas.microsoft.com/office/powerpoint/2010/main" val="42167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Upload Data in Power BI</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461420" y="1462561"/>
            <a:ext cx="2312260"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 all data files in Power BI</a:t>
            </a:r>
          </a:p>
        </p:txBody>
      </p:sp>
      <p:sp>
        <p:nvSpPr>
          <p:cNvPr id="31" name="Rectangle: Diagonal Corners Rounded 30">
            <a:extLst>
              <a:ext uri="{FF2B5EF4-FFF2-40B4-BE49-F238E27FC236}">
                <a16:creationId xmlns:a16="http://schemas.microsoft.com/office/drawing/2014/main" id="{3A131F87-BF5A-4570-B8EB-99A001B9CACF}"/>
              </a:ext>
            </a:extLst>
          </p:cNvPr>
          <p:cNvSpPr/>
          <p:nvPr/>
        </p:nvSpPr>
        <p:spPr>
          <a:xfrm>
            <a:off x="461420" y="2392360"/>
            <a:ext cx="11517220" cy="4252280"/>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dirty="0"/>
          </a:p>
        </p:txBody>
      </p:sp>
      <p:sp>
        <p:nvSpPr>
          <p:cNvPr id="3" name="Rectangle: Diagonal Corners Rounded 2">
            <a:extLst>
              <a:ext uri="{FF2B5EF4-FFF2-40B4-BE49-F238E27FC236}">
                <a16:creationId xmlns:a16="http://schemas.microsoft.com/office/drawing/2014/main" id="{B6DA871F-7925-4C00-B0BC-61E699ADB2F1}"/>
              </a:ext>
            </a:extLst>
          </p:cNvPr>
          <p:cNvSpPr/>
          <p:nvPr/>
        </p:nvSpPr>
        <p:spPr>
          <a:xfrm>
            <a:off x="929640" y="2712559"/>
            <a:ext cx="3398520" cy="60960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1- Go to Files, select Get Data and then Text/CSV option</a:t>
            </a:r>
          </a:p>
        </p:txBody>
      </p:sp>
      <p:pic>
        <p:nvPicPr>
          <p:cNvPr id="5" name="Picture 4">
            <a:extLst>
              <a:ext uri="{FF2B5EF4-FFF2-40B4-BE49-F238E27FC236}">
                <a16:creationId xmlns:a16="http://schemas.microsoft.com/office/drawing/2014/main" id="{F9295425-B48A-4ED4-9B40-9B41DBEF4ED0}"/>
              </a:ext>
            </a:extLst>
          </p:cNvPr>
          <p:cNvPicPr>
            <a:picLocks noChangeAspect="1"/>
          </p:cNvPicPr>
          <p:nvPr/>
        </p:nvPicPr>
        <p:blipFill>
          <a:blip r:embed="rId2"/>
          <a:stretch>
            <a:fillRect/>
          </a:stretch>
        </p:blipFill>
        <p:spPr>
          <a:xfrm>
            <a:off x="938756" y="3322159"/>
            <a:ext cx="3389404" cy="3175203"/>
          </a:xfrm>
          <a:prstGeom prst="rect">
            <a:avLst/>
          </a:prstGeom>
        </p:spPr>
      </p:pic>
      <p:sp>
        <p:nvSpPr>
          <p:cNvPr id="8" name="Rectangle: Diagonal Corners Rounded 7">
            <a:extLst>
              <a:ext uri="{FF2B5EF4-FFF2-40B4-BE49-F238E27FC236}">
                <a16:creationId xmlns:a16="http://schemas.microsoft.com/office/drawing/2014/main" id="{8DC38609-7A10-4D94-801E-92C743CF2C67}"/>
              </a:ext>
            </a:extLst>
          </p:cNvPr>
          <p:cNvSpPr/>
          <p:nvPr/>
        </p:nvSpPr>
        <p:spPr>
          <a:xfrm>
            <a:off x="4465322" y="2712557"/>
            <a:ext cx="3398520" cy="60960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2-Select file you have in Staging Area and then load it</a:t>
            </a:r>
          </a:p>
        </p:txBody>
      </p:sp>
      <p:pic>
        <p:nvPicPr>
          <p:cNvPr id="6" name="Picture 5">
            <a:extLst>
              <a:ext uri="{FF2B5EF4-FFF2-40B4-BE49-F238E27FC236}">
                <a16:creationId xmlns:a16="http://schemas.microsoft.com/office/drawing/2014/main" id="{5DCB058F-F274-4866-8BF3-FB9513C5C0F0}"/>
              </a:ext>
            </a:extLst>
          </p:cNvPr>
          <p:cNvPicPr>
            <a:picLocks noChangeAspect="1"/>
          </p:cNvPicPr>
          <p:nvPr/>
        </p:nvPicPr>
        <p:blipFill>
          <a:blip r:embed="rId3"/>
          <a:stretch>
            <a:fillRect/>
          </a:stretch>
        </p:blipFill>
        <p:spPr>
          <a:xfrm>
            <a:off x="4620101" y="3322158"/>
            <a:ext cx="6958466" cy="3175203"/>
          </a:xfrm>
          <a:prstGeom prst="rect">
            <a:avLst/>
          </a:prstGeom>
        </p:spPr>
      </p:pic>
      <p:sp>
        <p:nvSpPr>
          <p:cNvPr id="10" name="Rectangle: Diagonal Corners Rounded 9">
            <a:extLst>
              <a:ext uri="{FF2B5EF4-FFF2-40B4-BE49-F238E27FC236}">
                <a16:creationId xmlns:a16="http://schemas.microsoft.com/office/drawing/2014/main" id="{414EB6D9-3B58-4065-9DF7-CA1DE1289019}"/>
              </a:ext>
            </a:extLst>
          </p:cNvPr>
          <p:cNvSpPr/>
          <p:nvPr/>
        </p:nvSpPr>
        <p:spPr>
          <a:xfrm>
            <a:off x="8001004" y="2742874"/>
            <a:ext cx="3398520" cy="60960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3-Upload all the files in Power BI</a:t>
            </a:r>
          </a:p>
        </p:txBody>
      </p:sp>
    </p:spTree>
    <p:extLst>
      <p:ext uri="{BB962C8B-B14F-4D97-AF65-F5344CB8AC3E}">
        <p14:creationId xmlns:p14="http://schemas.microsoft.com/office/powerpoint/2010/main" val="72591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Model in Power BI</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461420" y="1462561"/>
            <a:ext cx="2312260"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data model for dashboard</a:t>
            </a:r>
          </a:p>
        </p:txBody>
      </p:sp>
      <p:sp>
        <p:nvSpPr>
          <p:cNvPr id="31" name="Rectangle: Diagonal Corners Rounded 30">
            <a:extLst>
              <a:ext uri="{FF2B5EF4-FFF2-40B4-BE49-F238E27FC236}">
                <a16:creationId xmlns:a16="http://schemas.microsoft.com/office/drawing/2014/main" id="{3A131F87-BF5A-4570-B8EB-99A001B9CACF}"/>
              </a:ext>
            </a:extLst>
          </p:cNvPr>
          <p:cNvSpPr/>
          <p:nvPr/>
        </p:nvSpPr>
        <p:spPr>
          <a:xfrm>
            <a:off x="461420" y="2392360"/>
            <a:ext cx="11517220" cy="4252280"/>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dirty="0"/>
          </a:p>
        </p:txBody>
      </p:sp>
      <p:pic>
        <p:nvPicPr>
          <p:cNvPr id="2" name="Picture 1">
            <a:extLst>
              <a:ext uri="{FF2B5EF4-FFF2-40B4-BE49-F238E27FC236}">
                <a16:creationId xmlns:a16="http://schemas.microsoft.com/office/drawing/2014/main" id="{2C916860-ADF7-42A9-9F40-D00B17AB2818}"/>
              </a:ext>
            </a:extLst>
          </p:cNvPr>
          <p:cNvPicPr>
            <a:picLocks noChangeAspect="1"/>
          </p:cNvPicPr>
          <p:nvPr/>
        </p:nvPicPr>
        <p:blipFill>
          <a:blip r:embed="rId2"/>
          <a:stretch>
            <a:fillRect/>
          </a:stretch>
        </p:blipFill>
        <p:spPr>
          <a:xfrm>
            <a:off x="3024187" y="2544443"/>
            <a:ext cx="6143625" cy="3948113"/>
          </a:xfrm>
          <a:prstGeom prst="rect">
            <a:avLst/>
          </a:prstGeom>
        </p:spPr>
      </p:pic>
    </p:spTree>
    <p:extLst>
      <p:ext uri="{BB962C8B-B14F-4D97-AF65-F5344CB8AC3E}">
        <p14:creationId xmlns:p14="http://schemas.microsoft.com/office/powerpoint/2010/main" val="680782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Create Dashboard in Power BI</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461420" y="1462561"/>
            <a:ext cx="2312260"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Dashboard Detail</a:t>
            </a:r>
          </a:p>
        </p:txBody>
      </p:sp>
      <p:sp>
        <p:nvSpPr>
          <p:cNvPr id="31" name="Rectangle: Diagonal Corners Rounded 30">
            <a:extLst>
              <a:ext uri="{FF2B5EF4-FFF2-40B4-BE49-F238E27FC236}">
                <a16:creationId xmlns:a16="http://schemas.microsoft.com/office/drawing/2014/main" id="{3A131F87-BF5A-4570-B8EB-99A001B9CACF}"/>
              </a:ext>
            </a:extLst>
          </p:cNvPr>
          <p:cNvSpPr/>
          <p:nvPr/>
        </p:nvSpPr>
        <p:spPr>
          <a:xfrm>
            <a:off x="461420" y="2392360"/>
            <a:ext cx="11517220" cy="4252280"/>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dirty="0"/>
          </a:p>
        </p:txBody>
      </p:sp>
      <p:sp>
        <p:nvSpPr>
          <p:cNvPr id="3" name="Rectangle: Diagonal Corners Rounded 2">
            <a:extLst>
              <a:ext uri="{FF2B5EF4-FFF2-40B4-BE49-F238E27FC236}">
                <a16:creationId xmlns:a16="http://schemas.microsoft.com/office/drawing/2014/main" id="{B6DA871F-7925-4C00-B0BC-61E699ADB2F1}"/>
              </a:ext>
            </a:extLst>
          </p:cNvPr>
          <p:cNvSpPr/>
          <p:nvPr/>
        </p:nvSpPr>
        <p:spPr>
          <a:xfrm>
            <a:off x="929640" y="2712558"/>
            <a:ext cx="3398520" cy="3078642"/>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Pages required</a:t>
            </a:r>
          </a:p>
          <a:p>
            <a:pPr marL="342900" indent="-342900">
              <a:buAutoNum type="arabicPeriod"/>
            </a:pPr>
            <a:r>
              <a:rPr lang="en-US" dirty="0"/>
              <a:t>Sales Overview</a:t>
            </a:r>
          </a:p>
          <a:p>
            <a:pPr marL="342900" indent="-342900">
              <a:buAutoNum type="arabicPeriod"/>
            </a:pPr>
            <a:r>
              <a:rPr lang="en-US" dirty="0"/>
              <a:t>Product Overview</a:t>
            </a:r>
          </a:p>
          <a:p>
            <a:pPr marL="342900" indent="-342900">
              <a:buAutoNum type="arabicPeriod"/>
            </a:pPr>
            <a:r>
              <a:rPr lang="en-US" dirty="0"/>
              <a:t>Customer Overview</a:t>
            </a:r>
          </a:p>
          <a:p>
            <a:pPr marL="342900" indent="-342900">
              <a:buAutoNum type="arabicPeriod"/>
            </a:pPr>
            <a:r>
              <a:rPr lang="en-US" dirty="0"/>
              <a:t>Influence and Forecast</a:t>
            </a:r>
          </a:p>
          <a:p>
            <a:pPr marL="342900" indent="-342900">
              <a:buAutoNum type="arabicPeriod"/>
            </a:pPr>
            <a:r>
              <a:rPr lang="en-US" dirty="0"/>
              <a:t>Q &amp; A</a:t>
            </a:r>
          </a:p>
        </p:txBody>
      </p:sp>
    </p:spTree>
    <p:extLst>
      <p:ext uri="{BB962C8B-B14F-4D97-AF65-F5344CB8AC3E}">
        <p14:creationId xmlns:p14="http://schemas.microsoft.com/office/powerpoint/2010/main" val="381042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slicer, slicer, slicer, slicer, slicer, Total Sales, Budget, card, barChart, barChart, barChart, lineChart, map.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Overview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slicer, slicer, slicer, slicer, slicer, Total Sales, Budget, card, Customer by Country, Customer by Product Category, Sales Order by Gender, map, pivotTable,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Customers Detail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slicer, slicer, slicer, slicer, slicer, Total Sales, Budget, Sales by Product Category, Sub Category Distribution, actionButton, Sales by Product Category, pivotTable, Top Selling Product, Lowest Selling  Product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Detail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Business Demand</a:t>
            </a:r>
          </a:p>
        </p:txBody>
      </p:sp>
      <p:sp>
        <p:nvSpPr>
          <p:cNvPr id="5" name="Rectangle: Rounded Corners 4">
            <a:extLst>
              <a:ext uri="{FF2B5EF4-FFF2-40B4-BE49-F238E27FC236}">
                <a16:creationId xmlns:a16="http://schemas.microsoft.com/office/drawing/2014/main" id="{C3B3D867-9ED8-4867-8BD5-2664DAE5E904}"/>
              </a:ext>
            </a:extLst>
          </p:cNvPr>
          <p:cNvSpPr/>
          <p:nvPr/>
        </p:nvSpPr>
        <p:spPr>
          <a:xfrm>
            <a:off x="213360" y="1524000"/>
            <a:ext cx="11765280" cy="1295400"/>
          </a:xfrm>
          <a:prstGeom prst="roundRect">
            <a:avLst/>
          </a:prstGeom>
          <a:solidFill>
            <a:schemeClr val="bg1">
              <a:lumMod val="65000"/>
            </a:schemeClr>
          </a:solidFill>
          <a:ln>
            <a:solidFill>
              <a:schemeClr val="bg1">
                <a:lumMod val="6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Hi, Analytics Team.</a:t>
            </a:r>
          </a:p>
          <a:p>
            <a:pPr algn="just"/>
            <a:r>
              <a:rPr lang="en-US" dirty="0"/>
              <a:t>Management has decided to make improvement in our internal sales reports and we have decided to shift to Power BI dashboard.</a:t>
            </a:r>
          </a:p>
        </p:txBody>
      </p:sp>
      <p:sp>
        <p:nvSpPr>
          <p:cNvPr id="6" name="Rectangle: Rounded Corners 5">
            <a:extLst>
              <a:ext uri="{FF2B5EF4-FFF2-40B4-BE49-F238E27FC236}">
                <a16:creationId xmlns:a16="http://schemas.microsoft.com/office/drawing/2014/main" id="{66FAC79E-32CA-42EA-A1AF-6BF5D8041436}"/>
              </a:ext>
            </a:extLst>
          </p:cNvPr>
          <p:cNvSpPr/>
          <p:nvPr/>
        </p:nvSpPr>
        <p:spPr>
          <a:xfrm>
            <a:off x="213360" y="3161020"/>
            <a:ext cx="11765280" cy="2675900"/>
          </a:xfrm>
          <a:prstGeom prst="roundRect">
            <a:avLst/>
          </a:prstGeom>
          <a:solidFill>
            <a:schemeClr val="bg1">
              <a:lumMod val="65000"/>
            </a:schemeClr>
          </a:solidFill>
          <a:ln>
            <a:solidFill>
              <a:schemeClr val="bg1">
                <a:lumMod val="6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b="1" dirty="0"/>
          </a:p>
          <a:p>
            <a:pPr algn="just"/>
            <a:r>
              <a:rPr lang="en-US" b="1" dirty="0"/>
              <a:t>Business Question we have are :</a:t>
            </a:r>
          </a:p>
          <a:p>
            <a:pPr marL="285750" indent="-285750" algn="just">
              <a:buFont typeface="Arial" panose="020B0604020202020204" pitchFamily="34" charset="0"/>
              <a:buChar char="•"/>
            </a:pPr>
            <a:r>
              <a:rPr lang="en-US" dirty="0"/>
              <a:t>We want to know how much we sold and what product . And sales progress over time (years).</a:t>
            </a:r>
          </a:p>
          <a:p>
            <a:pPr marL="285750" indent="-285750" algn="just">
              <a:buFont typeface="Arial" panose="020B0604020202020204" pitchFamily="34" charset="0"/>
              <a:buChar char="•"/>
            </a:pPr>
            <a:r>
              <a:rPr lang="en-US" dirty="0"/>
              <a:t>Analyze our sales on different products and customers. </a:t>
            </a:r>
          </a:p>
          <a:p>
            <a:pPr marL="285750" indent="-285750" algn="just">
              <a:buFont typeface="Arial" panose="020B0604020202020204" pitchFamily="34" charset="0"/>
              <a:buChar char="•"/>
            </a:pPr>
            <a:r>
              <a:rPr lang="en-US" dirty="0"/>
              <a:t>It should also include the functionality of filtering the data .</a:t>
            </a:r>
          </a:p>
          <a:p>
            <a:pPr marL="285750" indent="-285750" algn="just">
              <a:buFont typeface="Arial" panose="020B0604020202020204" pitchFamily="34" charset="0"/>
              <a:buChar char="•"/>
            </a:pPr>
            <a:r>
              <a:rPr lang="en-US" dirty="0"/>
              <a:t>Compare our value against performance and measure number against the budget. </a:t>
            </a:r>
          </a:p>
          <a:p>
            <a:pPr marL="285750" indent="-285750" algn="just">
              <a:buFont typeface="Arial" panose="020B0604020202020204" pitchFamily="34" charset="0"/>
              <a:buChar char="•"/>
            </a:pPr>
            <a:r>
              <a:rPr lang="en-US" dirty="0"/>
              <a:t>The present year is 2021, for same we have budget. Management wants to look for two years of analytics for sales to  prepare new strategies and decisions. </a:t>
            </a:r>
          </a:p>
          <a:p>
            <a:r>
              <a:rPr lang="en-US" dirty="0"/>
              <a:t> </a:t>
            </a:r>
          </a:p>
        </p:txBody>
      </p:sp>
    </p:spTree>
    <p:extLst>
      <p:ext uri="{BB962C8B-B14F-4D97-AF65-F5344CB8AC3E}">
        <p14:creationId xmlns:p14="http://schemas.microsoft.com/office/powerpoint/2010/main" val="3697236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keyDriversVisual, actionButton, textbox, card, Performance, card, Sales Forecast for next two yea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Influences &amp; Forecast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qnaVisual, textbox,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Q&amp;A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Act</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461420" y="1462561"/>
            <a:ext cx="1989953"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Phase</a:t>
            </a:r>
          </a:p>
        </p:txBody>
      </p:sp>
      <p:sp>
        <p:nvSpPr>
          <p:cNvPr id="31" name="Rectangle: Diagonal Corners Rounded 30">
            <a:extLst>
              <a:ext uri="{FF2B5EF4-FFF2-40B4-BE49-F238E27FC236}">
                <a16:creationId xmlns:a16="http://schemas.microsoft.com/office/drawing/2014/main" id="{3A131F87-BF5A-4570-B8EB-99A001B9CACF}"/>
              </a:ext>
            </a:extLst>
          </p:cNvPr>
          <p:cNvSpPr/>
          <p:nvPr/>
        </p:nvSpPr>
        <p:spPr>
          <a:xfrm>
            <a:off x="461420" y="2392360"/>
            <a:ext cx="11517220" cy="4252280"/>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dirty="0"/>
          </a:p>
        </p:txBody>
      </p:sp>
      <p:sp>
        <p:nvSpPr>
          <p:cNvPr id="5" name="Rectangle: Diagonal Corners Rounded 4">
            <a:extLst>
              <a:ext uri="{FF2B5EF4-FFF2-40B4-BE49-F238E27FC236}">
                <a16:creationId xmlns:a16="http://schemas.microsoft.com/office/drawing/2014/main" id="{7A7ACEC4-3320-4265-9A53-37FCC3347521}"/>
              </a:ext>
            </a:extLst>
          </p:cNvPr>
          <p:cNvSpPr/>
          <p:nvPr/>
        </p:nvSpPr>
        <p:spPr>
          <a:xfrm>
            <a:off x="929640" y="2697156"/>
            <a:ext cx="7696200" cy="3078642"/>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Dashboard will  help the management to take:-</a:t>
            </a:r>
          </a:p>
          <a:p>
            <a:pPr marL="342900" indent="-342900">
              <a:buAutoNum type="arabicPeriod"/>
            </a:pPr>
            <a:r>
              <a:rPr lang="en-US" dirty="0"/>
              <a:t>Form new strategies to increase the sales of product.</a:t>
            </a:r>
          </a:p>
          <a:p>
            <a:pPr marL="342900" indent="-342900">
              <a:buAutoNum type="arabicPeriod"/>
            </a:pPr>
            <a:r>
              <a:rPr lang="en-US" dirty="0"/>
              <a:t>It will help Marketing and sales team to focus on potential customers.</a:t>
            </a:r>
          </a:p>
          <a:p>
            <a:pPr marL="342900" indent="-342900">
              <a:buAutoNum type="arabicPeriod"/>
            </a:pPr>
            <a:r>
              <a:rPr lang="en-US" dirty="0"/>
              <a:t>Management can make decisions based on key finding and facts.</a:t>
            </a:r>
          </a:p>
          <a:p>
            <a:pPr marL="342900" indent="-342900">
              <a:buAutoNum type="arabicPeriod"/>
            </a:pPr>
            <a:r>
              <a:rPr lang="en-US" dirty="0"/>
              <a:t>It help in retaining the customers.</a:t>
            </a:r>
          </a:p>
          <a:p>
            <a:pPr marL="342900" indent="-342900">
              <a:buAutoNum type="arabicPeriod"/>
            </a:pPr>
            <a:r>
              <a:rPr lang="en-US" dirty="0"/>
              <a:t>Influence and Forecast will help management achieve business goals.</a:t>
            </a:r>
          </a:p>
          <a:p>
            <a:pPr marL="342900" indent="-342900">
              <a:buAutoNum type="arabicPeriod"/>
            </a:pPr>
            <a:r>
              <a:rPr lang="en-US" dirty="0"/>
              <a:t>Q &amp; A will help management get customized answers.</a:t>
            </a:r>
          </a:p>
        </p:txBody>
      </p:sp>
      <p:sp>
        <p:nvSpPr>
          <p:cNvPr id="6" name="Rectangle: Diagonal Corners Rounded 5">
            <a:extLst>
              <a:ext uri="{FF2B5EF4-FFF2-40B4-BE49-F238E27FC236}">
                <a16:creationId xmlns:a16="http://schemas.microsoft.com/office/drawing/2014/main" id="{0F831826-4812-4E87-9F55-BEB6B2A2E6E7}"/>
              </a:ext>
            </a:extLst>
          </p:cNvPr>
          <p:cNvSpPr/>
          <p:nvPr/>
        </p:nvSpPr>
        <p:spPr>
          <a:xfrm>
            <a:off x="6507480" y="5646173"/>
            <a:ext cx="5471160" cy="868842"/>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Case study prepared by Mohammad Juned Khan</a:t>
            </a:r>
          </a:p>
        </p:txBody>
      </p:sp>
    </p:spTree>
    <p:extLst>
      <p:ext uri="{BB962C8B-B14F-4D97-AF65-F5344CB8AC3E}">
        <p14:creationId xmlns:p14="http://schemas.microsoft.com/office/powerpoint/2010/main" val="196927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Analysis Project Roadmap</a:t>
            </a:r>
          </a:p>
        </p:txBody>
      </p:sp>
      <p:graphicFrame>
        <p:nvGraphicFramePr>
          <p:cNvPr id="2" name="Diagram 1">
            <a:extLst>
              <a:ext uri="{FF2B5EF4-FFF2-40B4-BE49-F238E27FC236}">
                <a16:creationId xmlns:a16="http://schemas.microsoft.com/office/drawing/2014/main" id="{FCC0A16F-CF99-47DA-8939-CA8C83787114}"/>
              </a:ext>
            </a:extLst>
          </p:cNvPr>
          <p:cNvGraphicFramePr/>
          <p:nvPr>
            <p:extLst>
              <p:ext uri="{D42A27DB-BD31-4B8C-83A1-F6EECF244321}">
                <p14:modId xmlns:p14="http://schemas.microsoft.com/office/powerpoint/2010/main" val="4059772313"/>
              </p:ext>
            </p:extLst>
          </p:nvPr>
        </p:nvGraphicFramePr>
        <p:xfrm>
          <a:off x="2727960" y="1356360"/>
          <a:ext cx="6736080" cy="539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41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User Story</a:t>
            </a:r>
          </a:p>
        </p:txBody>
      </p:sp>
      <p:graphicFrame>
        <p:nvGraphicFramePr>
          <p:cNvPr id="3" name="Table 2">
            <a:extLst>
              <a:ext uri="{FF2B5EF4-FFF2-40B4-BE49-F238E27FC236}">
                <a16:creationId xmlns:a16="http://schemas.microsoft.com/office/drawing/2014/main" id="{6B51310D-140D-43B6-A879-EC6DDE3F9F01}"/>
              </a:ext>
            </a:extLst>
          </p:cNvPr>
          <p:cNvGraphicFramePr>
            <a:graphicFrameLocks noGrp="1"/>
          </p:cNvGraphicFramePr>
          <p:nvPr>
            <p:extLst>
              <p:ext uri="{D42A27DB-BD31-4B8C-83A1-F6EECF244321}">
                <p14:modId xmlns:p14="http://schemas.microsoft.com/office/powerpoint/2010/main" val="4131096934"/>
              </p:ext>
            </p:extLst>
          </p:nvPr>
        </p:nvGraphicFramePr>
        <p:xfrm>
          <a:off x="213360" y="1554480"/>
          <a:ext cx="11765281" cy="5122236"/>
        </p:xfrm>
        <a:graphic>
          <a:graphicData uri="http://schemas.openxmlformats.org/drawingml/2006/table">
            <a:tbl>
              <a:tblPr firstRow="1" firstCol="1" bandRow="1">
                <a:tableStyleId>{5C22544A-7EE6-4342-B048-85BDC9FD1C3A}</a:tableStyleId>
              </a:tblPr>
              <a:tblGrid>
                <a:gridCol w="934141">
                  <a:extLst>
                    <a:ext uri="{9D8B030D-6E8A-4147-A177-3AD203B41FA5}">
                      <a16:colId xmlns:a16="http://schemas.microsoft.com/office/drawing/2014/main" val="1605670679"/>
                    </a:ext>
                  </a:extLst>
                </a:gridCol>
                <a:gridCol w="2073718">
                  <a:extLst>
                    <a:ext uri="{9D8B030D-6E8A-4147-A177-3AD203B41FA5}">
                      <a16:colId xmlns:a16="http://schemas.microsoft.com/office/drawing/2014/main" val="2652901204"/>
                    </a:ext>
                  </a:extLst>
                </a:gridCol>
                <a:gridCol w="3404515">
                  <a:extLst>
                    <a:ext uri="{9D8B030D-6E8A-4147-A177-3AD203B41FA5}">
                      <a16:colId xmlns:a16="http://schemas.microsoft.com/office/drawing/2014/main" val="3093182815"/>
                    </a:ext>
                  </a:extLst>
                </a:gridCol>
                <a:gridCol w="2732657">
                  <a:extLst>
                    <a:ext uri="{9D8B030D-6E8A-4147-A177-3AD203B41FA5}">
                      <a16:colId xmlns:a16="http://schemas.microsoft.com/office/drawing/2014/main" val="3972640833"/>
                    </a:ext>
                  </a:extLst>
                </a:gridCol>
                <a:gridCol w="2620250">
                  <a:extLst>
                    <a:ext uri="{9D8B030D-6E8A-4147-A177-3AD203B41FA5}">
                      <a16:colId xmlns:a16="http://schemas.microsoft.com/office/drawing/2014/main" val="3817607762"/>
                    </a:ext>
                  </a:extLst>
                </a:gridCol>
              </a:tblGrid>
              <a:tr h="246372">
                <a:tc>
                  <a:txBody>
                    <a:bodyPr/>
                    <a:lstStyle/>
                    <a:p>
                      <a:pPr marL="0" marR="0">
                        <a:lnSpc>
                          <a:spcPct val="106000"/>
                        </a:lnSpc>
                        <a:spcBef>
                          <a:spcPts val="0"/>
                        </a:spcBef>
                        <a:spcAft>
                          <a:spcPts val="0"/>
                        </a:spcAft>
                      </a:pPr>
                      <a:r>
                        <a:rPr lang="en-US" sz="1800">
                          <a:effectLst/>
                        </a:rPr>
                        <a:t>No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As a (role)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I want (request / demand)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So that I (user 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Acceptance Criteria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6870679"/>
                  </a:ext>
                </a:extLst>
              </a:tr>
              <a:tr h="1018032">
                <a:tc>
                  <a:txBody>
                    <a:bodyPr/>
                    <a:lstStyle/>
                    <a:p>
                      <a:pPr marL="0" marR="0">
                        <a:lnSpc>
                          <a:spcPct val="106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Sales Manager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To get a dashboard overview of internet sales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Can follow better which customers and products sells the best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A Power BI dashboard which updates data once a day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498112"/>
                  </a:ext>
                </a:extLst>
              </a:tr>
              <a:tr h="1275252">
                <a:tc>
                  <a:txBody>
                    <a:bodyPr/>
                    <a:lstStyle/>
                    <a:p>
                      <a:pPr marL="0" marR="0">
                        <a:lnSpc>
                          <a:spcPct val="106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Sales Representative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A detailed overview of Internet Sales per Customers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dirty="0">
                          <a:effectLst/>
                        </a:rPr>
                        <a:t>Can follow up my customers that buys the most and who we can sell ore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dirty="0">
                          <a:effectLst/>
                        </a:rPr>
                        <a:t>A Power BI dashboard which allows me to filter data for each customer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9645819"/>
                  </a:ext>
                </a:extLst>
              </a:tr>
              <a:tr h="1275252">
                <a:tc>
                  <a:txBody>
                    <a:bodyPr/>
                    <a:lstStyle/>
                    <a:p>
                      <a:pPr marL="0" marR="0">
                        <a:lnSpc>
                          <a:spcPct val="106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Sales Representative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A detailed overview of Internet Sales per Products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Can follow up my Products that sells the most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A Power BI dashboard which allows me to filter data for each Product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4429944"/>
                  </a:ext>
                </a:extLst>
              </a:tr>
              <a:tr h="1275252">
                <a:tc>
                  <a:txBody>
                    <a:bodyPr/>
                    <a:lstStyle/>
                    <a:p>
                      <a:pPr marL="0" marR="0">
                        <a:lnSpc>
                          <a:spcPct val="106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Sales Manager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A dashboard overview of internet sales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a:effectLst/>
                        </a:rPr>
                        <a:t>Follow sales over time against budget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800" dirty="0">
                          <a:effectLst/>
                        </a:rPr>
                        <a:t>A Power Bi dashboard with graphs and KPIs comparing against budget.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3004969"/>
                  </a:ext>
                </a:extLst>
              </a:tr>
            </a:tbl>
          </a:graphicData>
        </a:graphic>
      </p:graphicFrame>
    </p:spTree>
    <p:extLst>
      <p:ext uri="{BB962C8B-B14F-4D97-AF65-F5344CB8AC3E}">
        <p14:creationId xmlns:p14="http://schemas.microsoft.com/office/powerpoint/2010/main" val="17530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5" name="Arrow: Down 14">
            <a:extLst>
              <a:ext uri="{FF2B5EF4-FFF2-40B4-BE49-F238E27FC236}">
                <a16:creationId xmlns:a16="http://schemas.microsoft.com/office/drawing/2014/main" id="{A9D0E955-1AA0-43F6-B19D-1D3EE7FE7E6A}"/>
              </a:ext>
            </a:extLst>
          </p:cNvPr>
          <p:cNvSpPr/>
          <p:nvPr/>
        </p:nvSpPr>
        <p:spPr>
          <a:xfrm>
            <a:off x="10778752" y="2818995"/>
            <a:ext cx="501002" cy="635461"/>
          </a:xfrm>
          <a:prstGeom prst="downArrow">
            <a:avLst/>
          </a:prstGeom>
          <a:solidFill>
            <a:srgbClr val="F27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550C153D-4D5D-49A9-86B8-6AB00EF0FC60}"/>
              </a:ext>
            </a:extLst>
          </p:cNvPr>
          <p:cNvSpPr/>
          <p:nvPr/>
        </p:nvSpPr>
        <p:spPr>
          <a:xfrm>
            <a:off x="8515002" y="2808779"/>
            <a:ext cx="501002" cy="635461"/>
          </a:xfrm>
          <a:prstGeom prst="downArrow">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6BD595CB-A913-48B5-A14F-62DD89357EA1}"/>
              </a:ext>
            </a:extLst>
          </p:cNvPr>
          <p:cNvSpPr/>
          <p:nvPr/>
        </p:nvSpPr>
        <p:spPr>
          <a:xfrm>
            <a:off x="6096000" y="2818994"/>
            <a:ext cx="501002" cy="635461"/>
          </a:xfrm>
          <a:prstGeom prst="downArrow">
            <a:avLst/>
          </a:prstGeom>
          <a:solidFill>
            <a:srgbClr val="FFC6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ED8BE52E-4350-4CC8-84C9-929B9855E5D3}"/>
              </a:ext>
            </a:extLst>
          </p:cNvPr>
          <p:cNvSpPr/>
          <p:nvPr/>
        </p:nvSpPr>
        <p:spPr>
          <a:xfrm>
            <a:off x="3646617" y="2684220"/>
            <a:ext cx="544705" cy="770236"/>
          </a:xfrm>
          <a:prstGeom prst="downArrow">
            <a:avLst/>
          </a:prstGeom>
          <a:solidFill>
            <a:srgbClr val="569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EB0CEF74-FB77-4DD3-ABBC-D29E3E495147}"/>
              </a:ext>
            </a:extLst>
          </p:cNvPr>
          <p:cNvSpPr/>
          <p:nvPr/>
        </p:nvSpPr>
        <p:spPr>
          <a:xfrm>
            <a:off x="1162747" y="2818995"/>
            <a:ext cx="544705" cy="635461"/>
          </a:xfrm>
          <a:prstGeom prst="downArrow">
            <a:avLst/>
          </a:prstGeom>
          <a:solidFill>
            <a:srgbClr val="6FB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Project Steps</a:t>
            </a:r>
          </a:p>
        </p:txBody>
      </p:sp>
      <p:graphicFrame>
        <p:nvGraphicFramePr>
          <p:cNvPr id="2" name="Diagram 1">
            <a:extLst>
              <a:ext uri="{FF2B5EF4-FFF2-40B4-BE49-F238E27FC236}">
                <a16:creationId xmlns:a16="http://schemas.microsoft.com/office/drawing/2014/main" id="{2F1B66BB-40B7-42B7-93E9-7E973125E75C}"/>
              </a:ext>
            </a:extLst>
          </p:cNvPr>
          <p:cNvGraphicFramePr/>
          <p:nvPr>
            <p:extLst>
              <p:ext uri="{D42A27DB-BD31-4B8C-83A1-F6EECF244321}">
                <p14:modId xmlns:p14="http://schemas.microsoft.com/office/powerpoint/2010/main" val="3787765646"/>
              </p:ext>
            </p:extLst>
          </p:nvPr>
        </p:nvGraphicFramePr>
        <p:xfrm>
          <a:off x="0" y="1425816"/>
          <a:ext cx="12192000" cy="2018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14F17D5E-6B01-4E82-8DE0-5F2302250D63}"/>
              </a:ext>
            </a:extLst>
          </p:cNvPr>
          <p:cNvSpPr/>
          <p:nvPr/>
        </p:nvSpPr>
        <p:spPr>
          <a:xfrm>
            <a:off x="231140" y="3525547"/>
            <a:ext cx="2255520" cy="1937117"/>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a:p>
            <a:pPr algn="ctr"/>
            <a:r>
              <a:rPr lang="en-US" dirty="0"/>
              <a:t>Adventure Works sample databases in SQL Server.</a:t>
            </a:r>
          </a:p>
        </p:txBody>
      </p:sp>
      <p:sp>
        <p:nvSpPr>
          <p:cNvPr id="10" name="Rectangle: Rounded Corners 9">
            <a:extLst>
              <a:ext uri="{FF2B5EF4-FFF2-40B4-BE49-F238E27FC236}">
                <a16:creationId xmlns:a16="http://schemas.microsoft.com/office/drawing/2014/main" id="{9A022860-2593-4138-B877-844451C12A9A}"/>
              </a:ext>
            </a:extLst>
          </p:cNvPr>
          <p:cNvSpPr/>
          <p:nvPr/>
        </p:nvSpPr>
        <p:spPr>
          <a:xfrm>
            <a:off x="2760730" y="3510308"/>
            <a:ext cx="2255520" cy="1937116"/>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SQL query to filter data based on requirements.</a:t>
            </a:r>
          </a:p>
        </p:txBody>
      </p:sp>
      <p:sp>
        <p:nvSpPr>
          <p:cNvPr id="13" name="Rectangle: Rounded Corners 12">
            <a:extLst>
              <a:ext uri="{FF2B5EF4-FFF2-40B4-BE49-F238E27FC236}">
                <a16:creationId xmlns:a16="http://schemas.microsoft.com/office/drawing/2014/main" id="{5108E539-0F18-4C75-ADD1-35B498ADBAC9}"/>
              </a:ext>
            </a:extLst>
          </p:cNvPr>
          <p:cNvSpPr/>
          <p:nvPr/>
        </p:nvSpPr>
        <p:spPr>
          <a:xfrm>
            <a:off x="5218741" y="3525547"/>
            <a:ext cx="2255520" cy="1921875"/>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the Query Results in CSV files.</a:t>
            </a:r>
          </a:p>
        </p:txBody>
      </p:sp>
      <p:sp>
        <p:nvSpPr>
          <p:cNvPr id="16" name="Rectangle: Rounded Corners 15">
            <a:extLst>
              <a:ext uri="{FF2B5EF4-FFF2-40B4-BE49-F238E27FC236}">
                <a16:creationId xmlns:a16="http://schemas.microsoft.com/office/drawing/2014/main" id="{B3EAF768-6A43-491B-B82F-D3F1F21E15A4}"/>
              </a:ext>
            </a:extLst>
          </p:cNvPr>
          <p:cNvSpPr/>
          <p:nvPr/>
        </p:nvSpPr>
        <p:spPr>
          <a:xfrm>
            <a:off x="7757452" y="3510308"/>
            <a:ext cx="2255520" cy="1921875"/>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 all csv files and budget file to Power BI. Create a data model and describe relations between tables.</a:t>
            </a:r>
          </a:p>
        </p:txBody>
      </p:sp>
      <p:sp>
        <p:nvSpPr>
          <p:cNvPr id="17" name="Rectangle: Rounded Corners 16">
            <a:extLst>
              <a:ext uri="{FF2B5EF4-FFF2-40B4-BE49-F238E27FC236}">
                <a16:creationId xmlns:a16="http://schemas.microsoft.com/office/drawing/2014/main" id="{81E7B0D0-8FD4-4964-A6E2-52ACE480C09B}"/>
              </a:ext>
            </a:extLst>
          </p:cNvPr>
          <p:cNvSpPr/>
          <p:nvPr/>
        </p:nvSpPr>
        <p:spPr>
          <a:xfrm>
            <a:off x="10296164" y="3495067"/>
            <a:ext cx="1682476" cy="1937115"/>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Dashboard based on requirements</a:t>
            </a:r>
          </a:p>
        </p:txBody>
      </p:sp>
    </p:spTree>
    <p:extLst>
      <p:ext uri="{BB962C8B-B14F-4D97-AF65-F5344CB8AC3E}">
        <p14:creationId xmlns:p14="http://schemas.microsoft.com/office/powerpoint/2010/main" val="59263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Selection From SQL Database</a:t>
            </a:r>
          </a:p>
        </p:txBody>
      </p:sp>
      <p:grpSp>
        <p:nvGrpSpPr>
          <p:cNvPr id="3" name="Group 2">
            <a:extLst>
              <a:ext uri="{FF2B5EF4-FFF2-40B4-BE49-F238E27FC236}">
                <a16:creationId xmlns:a16="http://schemas.microsoft.com/office/drawing/2014/main" id="{FE7D14FE-7850-452B-8F03-8435F9666016}"/>
              </a:ext>
            </a:extLst>
          </p:cNvPr>
          <p:cNvGrpSpPr/>
          <p:nvPr/>
        </p:nvGrpSpPr>
        <p:grpSpPr>
          <a:xfrm>
            <a:off x="5314208" y="1533133"/>
            <a:ext cx="1167344" cy="1167344"/>
            <a:chOff x="2830088" y="1727616"/>
            <a:chExt cx="1167344" cy="1167344"/>
          </a:xfrm>
        </p:grpSpPr>
        <p:sp>
          <p:nvSpPr>
            <p:cNvPr id="19" name="Teardrop 18">
              <a:extLst>
                <a:ext uri="{FF2B5EF4-FFF2-40B4-BE49-F238E27FC236}">
                  <a16:creationId xmlns:a16="http://schemas.microsoft.com/office/drawing/2014/main" id="{0A3CE30C-FAEC-40CD-9E6C-211289B406BB}"/>
                </a:ext>
              </a:extLst>
            </p:cNvPr>
            <p:cNvSpPr/>
            <p:nvPr/>
          </p:nvSpPr>
          <p:spPr>
            <a:xfrm rot="8022163">
              <a:off x="2830088" y="1727616"/>
              <a:ext cx="1167344" cy="1167344"/>
            </a:xfrm>
            <a:prstGeom prst="teardrop">
              <a:avLst>
                <a:gd name="adj" fmla="val 100000"/>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grpSp>
          <p:nvGrpSpPr>
            <p:cNvPr id="20" name="Group 19">
              <a:extLst>
                <a:ext uri="{FF2B5EF4-FFF2-40B4-BE49-F238E27FC236}">
                  <a16:creationId xmlns:a16="http://schemas.microsoft.com/office/drawing/2014/main" id="{14CA44D1-0C5C-4EA7-A637-3D1A971F1E0D}"/>
                </a:ext>
              </a:extLst>
            </p:cNvPr>
            <p:cNvGrpSpPr/>
            <p:nvPr/>
          </p:nvGrpSpPr>
          <p:grpSpPr>
            <a:xfrm>
              <a:off x="2868853" y="1766382"/>
              <a:ext cx="1089813" cy="1089812"/>
              <a:chOff x="853571" y="479299"/>
              <a:chExt cx="1089813" cy="1089812"/>
            </a:xfrm>
          </p:grpSpPr>
          <p:sp>
            <p:nvSpPr>
              <p:cNvPr id="21" name="Oval 20">
                <a:extLst>
                  <a:ext uri="{FF2B5EF4-FFF2-40B4-BE49-F238E27FC236}">
                    <a16:creationId xmlns:a16="http://schemas.microsoft.com/office/drawing/2014/main" id="{5567EFAF-7204-4CE2-9DE0-CFE8AB166F36}"/>
                  </a:ext>
                </a:extLst>
              </p:cNvPr>
              <p:cNvSpPr/>
              <p:nvPr/>
            </p:nvSpPr>
            <p:spPr>
              <a:xfrm>
                <a:off x="853571" y="479299"/>
                <a:ext cx="1089813" cy="1089812"/>
              </a:xfrm>
              <a:prstGeom prst="ellipse">
                <a:avLst/>
              </a:prstGeom>
            </p:spPr>
            <p:style>
              <a:lnRef idx="1">
                <a:schemeClr val="accent6">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2" name="Oval 4">
                <a:extLst>
                  <a:ext uri="{FF2B5EF4-FFF2-40B4-BE49-F238E27FC236}">
                    <a16:creationId xmlns:a16="http://schemas.microsoft.com/office/drawing/2014/main" id="{0CBB7332-0F65-4FDF-B1C8-2CC826220FF1}"/>
                  </a:ext>
                </a:extLst>
              </p:cNvPr>
              <p:cNvSpPr txBox="1"/>
              <p:nvPr/>
            </p:nvSpPr>
            <p:spPr>
              <a:xfrm>
                <a:off x="1009525" y="635016"/>
                <a:ext cx="778526" cy="7783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 Selection</a:t>
                </a:r>
              </a:p>
            </p:txBody>
          </p:sp>
        </p:grpSp>
      </p:grpSp>
      <p:sp>
        <p:nvSpPr>
          <p:cNvPr id="7" name="Rectangle: Diagonal Corners Rounded 6">
            <a:extLst>
              <a:ext uri="{FF2B5EF4-FFF2-40B4-BE49-F238E27FC236}">
                <a16:creationId xmlns:a16="http://schemas.microsoft.com/office/drawing/2014/main" id="{A1A8DAFE-45FB-49A2-8EA6-C99E03C92AC5}"/>
              </a:ext>
            </a:extLst>
          </p:cNvPr>
          <p:cNvSpPr/>
          <p:nvPr/>
        </p:nvSpPr>
        <p:spPr>
          <a:xfrm>
            <a:off x="6723106" y="3333420"/>
            <a:ext cx="1989953" cy="644539"/>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 Table</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3082701" y="3276281"/>
            <a:ext cx="1989953"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Dimension Tables</a:t>
            </a:r>
          </a:p>
        </p:txBody>
      </p:sp>
      <p:sp>
        <p:nvSpPr>
          <p:cNvPr id="31" name="Rectangle: Rounded Corners 30">
            <a:extLst>
              <a:ext uri="{FF2B5EF4-FFF2-40B4-BE49-F238E27FC236}">
                <a16:creationId xmlns:a16="http://schemas.microsoft.com/office/drawing/2014/main" id="{3A131F87-BF5A-4570-B8EB-99A001B9CACF}"/>
              </a:ext>
            </a:extLst>
          </p:cNvPr>
          <p:cNvSpPr/>
          <p:nvPr/>
        </p:nvSpPr>
        <p:spPr>
          <a:xfrm>
            <a:off x="3082700" y="4130358"/>
            <a:ext cx="1989953" cy="2041841"/>
          </a:xfrm>
          <a:prstGeom prst="round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t>Date Table</a:t>
            </a:r>
          </a:p>
          <a:p>
            <a:pPr marL="342900" indent="-342900">
              <a:buFont typeface="+mj-lt"/>
              <a:buAutoNum type="arabicPeriod"/>
            </a:pPr>
            <a:r>
              <a:rPr lang="en-US" sz="1600" dirty="0"/>
              <a:t>Customer Table</a:t>
            </a:r>
          </a:p>
          <a:p>
            <a:pPr marL="342900" indent="-342900">
              <a:buFont typeface="+mj-lt"/>
              <a:buAutoNum type="arabicPeriod"/>
            </a:pPr>
            <a:r>
              <a:rPr lang="en-US" sz="1600" dirty="0"/>
              <a:t>Product Table</a:t>
            </a:r>
          </a:p>
          <a:p>
            <a:pPr marL="342900" indent="-342900">
              <a:buFont typeface="+mj-lt"/>
              <a:buAutoNum type="arabicPeriod"/>
            </a:pPr>
            <a:r>
              <a:rPr lang="en-US" sz="1600" dirty="0"/>
              <a:t>Budget Table</a:t>
            </a:r>
          </a:p>
        </p:txBody>
      </p:sp>
      <p:sp>
        <p:nvSpPr>
          <p:cNvPr id="32" name="Rectangle: Rounded Corners 31">
            <a:extLst>
              <a:ext uri="{FF2B5EF4-FFF2-40B4-BE49-F238E27FC236}">
                <a16:creationId xmlns:a16="http://schemas.microsoft.com/office/drawing/2014/main" id="{80E17D92-E268-4A1C-B4D6-99F80A0F3A42}"/>
              </a:ext>
            </a:extLst>
          </p:cNvPr>
          <p:cNvSpPr/>
          <p:nvPr/>
        </p:nvSpPr>
        <p:spPr>
          <a:xfrm>
            <a:off x="6723105" y="4146626"/>
            <a:ext cx="1989953" cy="2041841"/>
          </a:xfrm>
          <a:prstGeom prst="round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r>
              <a:rPr lang="en-US" sz="1600" dirty="0"/>
              <a:t>Internet Sales Fact Table</a:t>
            </a:r>
          </a:p>
        </p:txBody>
      </p:sp>
      <p:sp>
        <p:nvSpPr>
          <p:cNvPr id="41" name="Arrow: Left-Up 40">
            <a:extLst>
              <a:ext uri="{FF2B5EF4-FFF2-40B4-BE49-F238E27FC236}">
                <a16:creationId xmlns:a16="http://schemas.microsoft.com/office/drawing/2014/main" id="{D9B34C30-A71E-4C76-9859-199FBA7D525A}"/>
              </a:ext>
            </a:extLst>
          </p:cNvPr>
          <p:cNvSpPr/>
          <p:nvPr/>
        </p:nvSpPr>
        <p:spPr>
          <a:xfrm flipH="1" flipV="1">
            <a:off x="3914413" y="2498404"/>
            <a:ext cx="1594514" cy="701678"/>
          </a:xfrm>
          <a:prstGeom prst="leftUpArrow">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Left-Up 41">
            <a:extLst>
              <a:ext uri="{FF2B5EF4-FFF2-40B4-BE49-F238E27FC236}">
                <a16:creationId xmlns:a16="http://schemas.microsoft.com/office/drawing/2014/main" id="{B588CBAF-838A-40FF-969E-EE99FA49CD20}"/>
              </a:ext>
            </a:extLst>
          </p:cNvPr>
          <p:cNvSpPr/>
          <p:nvPr/>
        </p:nvSpPr>
        <p:spPr>
          <a:xfrm flipV="1">
            <a:off x="6286834" y="2491811"/>
            <a:ext cx="1594513" cy="730540"/>
          </a:xfrm>
          <a:prstGeom prst="leftUpArrow">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38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Selection and Filtering</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461420" y="1462561"/>
            <a:ext cx="1989953"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Date Table</a:t>
            </a:r>
          </a:p>
        </p:txBody>
      </p:sp>
      <p:sp>
        <p:nvSpPr>
          <p:cNvPr id="31" name="Rectangle: Diagonal Corners Rounded 30">
            <a:extLst>
              <a:ext uri="{FF2B5EF4-FFF2-40B4-BE49-F238E27FC236}">
                <a16:creationId xmlns:a16="http://schemas.microsoft.com/office/drawing/2014/main" id="{3A131F87-BF5A-4570-B8EB-99A001B9CACF}"/>
              </a:ext>
            </a:extLst>
          </p:cNvPr>
          <p:cNvSpPr/>
          <p:nvPr/>
        </p:nvSpPr>
        <p:spPr>
          <a:xfrm>
            <a:off x="461420" y="2392360"/>
            <a:ext cx="11517220" cy="4252280"/>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nb-NO" dirty="0"/>
              <a:t>Date Dimension table cleaning</a:t>
            </a:r>
            <a:endParaRPr lang="en-US" dirty="0"/>
          </a:p>
          <a:p>
            <a:pPr lvl="1"/>
            <a:r>
              <a:rPr lang="en-US" dirty="0"/>
              <a:t>/****** Script for Filtering Date Dimension for Sales Analytics from Data Set ******/</a:t>
            </a:r>
          </a:p>
          <a:p>
            <a:pPr lvl="1"/>
            <a:r>
              <a:rPr lang="en-US" dirty="0"/>
              <a:t>SELECT [DateKey]</a:t>
            </a:r>
          </a:p>
          <a:p>
            <a:pPr lvl="1"/>
            <a:r>
              <a:rPr lang="en-US" dirty="0"/>
              <a:t>      ,[FullDateAlternateKey] AS Date</a:t>
            </a:r>
          </a:p>
          <a:p>
            <a:pPr lvl="1"/>
            <a:r>
              <a:rPr lang="en-US" dirty="0"/>
              <a:t>      ,[EnglishDayNameOfWeek] AS Day</a:t>
            </a:r>
          </a:p>
          <a:p>
            <a:pPr lvl="1"/>
            <a:r>
              <a:rPr lang="en-US" dirty="0"/>
              <a:t>      ,[EnglishMonthName] AS Month</a:t>
            </a:r>
          </a:p>
          <a:p>
            <a:pPr lvl="1"/>
            <a:r>
              <a:rPr lang="en-US" dirty="0"/>
              <a:t>      ,LEFT([EnglishMonthName],3) as MonthName</a:t>
            </a:r>
          </a:p>
          <a:p>
            <a:pPr lvl="1"/>
            <a:r>
              <a:rPr lang="en-US" dirty="0"/>
              <a:t>      ,[MonthNumberOfYear] AS MonthNumber</a:t>
            </a:r>
          </a:p>
          <a:p>
            <a:pPr lvl="1"/>
            <a:r>
              <a:rPr lang="en-US" dirty="0"/>
              <a:t>      ,[CalendarQuarter] AS Quarter</a:t>
            </a:r>
          </a:p>
          <a:p>
            <a:pPr lvl="1"/>
            <a:r>
              <a:rPr lang="en-US" dirty="0"/>
              <a:t>      ,[CalendarYear] AS Year</a:t>
            </a:r>
          </a:p>
          <a:p>
            <a:pPr lvl="1"/>
            <a:r>
              <a:rPr lang="en-US" dirty="0"/>
              <a:t>      </a:t>
            </a:r>
          </a:p>
          <a:p>
            <a:pPr lvl="1"/>
            <a:r>
              <a:rPr lang="en-US" dirty="0"/>
              <a:t>  FROM [AdventureWorksDW2014].[dbo].[DimDate]</a:t>
            </a:r>
          </a:p>
          <a:p>
            <a:pPr lvl="1"/>
            <a:r>
              <a:rPr lang="en-US" dirty="0"/>
              <a:t>  WHERE</a:t>
            </a:r>
          </a:p>
          <a:p>
            <a:pPr lvl="1"/>
            <a:r>
              <a:rPr lang="en-US" dirty="0"/>
              <a:t>  CalendarYear &gt;= 2019</a:t>
            </a:r>
          </a:p>
        </p:txBody>
      </p:sp>
    </p:spTree>
    <p:extLst>
      <p:ext uri="{BB962C8B-B14F-4D97-AF65-F5344CB8AC3E}">
        <p14:creationId xmlns:p14="http://schemas.microsoft.com/office/powerpoint/2010/main" val="175373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Selection and Filtering</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461420" y="1462561"/>
            <a:ext cx="1989953"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Customer Table</a:t>
            </a:r>
          </a:p>
        </p:txBody>
      </p:sp>
      <p:sp>
        <p:nvSpPr>
          <p:cNvPr id="31" name="Rectangle: Diagonal Corners Rounded 30">
            <a:extLst>
              <a:ext uri="{FF2B5EF4-FFF2-40B4-BE49-F238E27FC236}">
                <a16:creationId xmlns:a16="http://schemas.microsoft.com/office/drawing/2014/main" id="{3A131F87-BF5A-4570-B8EB-99A001B9CACF}"/>
              </a:ext>
            </a:extLst>
          </p:cNvPr>
          <p:cNvSpPr/>
          <p:nvPr/>
        </p:nvSpPr>
        <p:spPr>
          <a:xfrm>
            <a:off x="461420" y="2392360"/>
            <a:ext cx="11517220" cy="4252280"/>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nb-NO" dirty="0"/>
              <a:t>Customer Dimension table cleaning</a:t>
            </a:r>
            <a:endParaRPr lang="en-US" dirty="0"/>
          </a:p>
          <a:p>
            <a:pPr lvl="1"/>
            <a:r>
              <a:rPr lang="en-US" dirty="0"/>
              <a:t>/****** Script for Filtering and Cleaning Customer data  ******/</a:t>
            </a:r>
            <a:endParaRPr lang="en-US" sz="2400" dirty="0"/>
          </a:p>
          <a:p>
            <a:pPr lvl="1"/>
            <a:r>
              <a:rPr lang="en-US" dirty="0"/>
              <a:t>SELECT c.[CustomerKey] AS CustomerKey</a:t>
            </a:r>
            <a:endParaRPr lang="en-US" sz="2400" dirty="0"/>
          </a:p>
          <a:p>
            <a:pPr lvl="1"/>
            <a:r>
              <a:rPr lang="en-US" dirty="0"/>
              <a:t>      ,c.[FirstName] AS [First Name]</a:t>
            </a:r>
            <a:endParaRPr lang="en-US" sz="2400" dirty="0"/>
          </a:p>
          <a:p>
            <a:pPr lvl="1"/>
            <a:r>
              <a:rPr lang="en-US" dirty="0"/>
              <a:t>      ,c.[LastName] AS [Last Name]</a:t>
            </a:r>
            <a:endParaRPr lang="en-US" sz="2400" dirty="0"/>
          </a:p>
          <a:p>
            <a:pPr lvl="1"/>
            <a:r>
              <a:rPr lang="en-US" dirty="0"/>
              <a:t>	  --full name --</a:t>
            </a:r>
            <a:endParaRPr lang="en-US" sz="2400" dirty="0"/>
          </a:p>
          <a:p>
            <a:pPr lvl="1"/>
            <a:r>
              <a:rPr lang="en-US" dirty="0"/>
              <a:t>      ,c.[FirstName] + ' ' + [LastName] AS [Full Name],</a:t>
            </a:r>
            <a:endParaRPr lang="en-US" sz="2400" dirty="0"/>
          </a:p>
          <a:p>
            <a:pPr lvl="1"/>
            <a:r>
              <a:rPr lang="en-US" dirty="0"/>
              <a:t>      CASE c.[Gender] WHEN 'M' THEN 'MALE' WHEN 'F' THEN 'FEMALE' END AS Gender</a:t>
            </a:r>
            <a:endParaRPr lang="en-US" sz="2400" dirty="0"/>
          </a:p>
          <a:p>
            <a:pPr lvl="1"/>
            <a:r>
              <a:rPr lang="en-US" dirty="0"/>
              <a:t>      ,c.[DateFirstPurchase] AS [DateFirstPurchase]</a:t>
            </a:r>
            <a:endParaRPr lang="en-US" sz="2400" dirty="0"/>
          </a:p>
          <a:p>
            <a:pPr lvl="1"/>
            <a:r>
              <a:rPr lang="en-US" dirty="0"/>
              <a:t>      ,g.[City] AS [Customer City]</a:t>
            </a:r>
            <a:endParaRPr lang="en-US" sz="2400" dirty="0"/>
          </a:p>
          <a:p>
            <a:pPr lvl="1"/>
            <a:r>
              <a:rPr lang="en-US" dirty="0"/>
              <a:t>      ,g. [EnglishCountryRegionName] AS [Country]</a:t>
            </a:r>
            <a:endParaRPr lang="en-US" sz="2400" dirty="0"/>
          </a:p>
          <a:p>
            <a:pPr lvl="1"/>
            <a:r>
              <a:rPr lang="en-US" dirty="0"/>
              <a:t>  FROM [AdventureWorksDW2014].[dbo].[DimCustomer] AS c </a:t>
            </a:r>
            <a:endParaRPr lang="en-US" sz="2400" dirty="0"/>
          </a:p>
          <a:p>
            <a:pPr lvl="1"/>
            <a:r>
              <a:rPr lang="en-US" dirty="0"/>
              <a:t>  LEFT JOIN [AdventureWorksDW2014].[dbo].[DimGeography] AS g on g.[GeographyKey] = c.[GeographyKey]</a:t>
            </a:r>
            <a:endParaRPr lang="en-US" sz="2400" dirty="0"/>
          </a:p>
          <a:p>
            <a:pPr lvl="1"/>
            <a:r>
              <a:rPr lang="en-US" dirty="0"/>
              <a:t>  ORDER BY </a:t>
            </a:r>
            <a:endParaRPr lang="en-US" sz="2400" dirty="0"/>
          </a:p>
          <a:p>
            <a:pPr lvl="1"/>
            <a:r>
              <a:rPr lang="en-US" dirty="0"/>
              <a:t>  [CustomerKey] ASC</a:t>
            </a:r>
            <a:endParaRPr lang="en-US" sz="2400" dirty="0"/>
          </a:p>
        </p:txBody>
      </p:sp>
    </p:spTree>
    <p:extLst>
      <p:ext uri="{BB962C8B-B14F-4D97-AF65-F5344CB8AC3E}">
        <p14:creationId xmlns:p14="http://schemas.microsoft.com/office/powerpoint/2010/main" val="1383687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FB30FD-4A39-40FE-9A82-A168A2DB8C52}"/>
              </a:ext>
            </a:extLst>
          </p:cNvPr>
          <p:cNvSpPr/>
          <p:nvPr/>
        </p:nvSpPr>
        <p:spPr>
          <a:xfrm>
            <a:off x="213360" y="106680"/>
            <a:ext cx="11765280" cy="1127760"/>
          </a:xfrm>
          <a:prstGeom prst="roundRect">
            <a:avLst/>
          </a:prstGeom>
          <a:solidFill>
            <a:schemeClr val="accent1">
              <a:lumMod val="75000"/>
            </a:schemeClr>
          </a:solidFill>
          <a:ln>
            <a:solidFill>
              <a:schemeClr val="accent1">
                <a:lumMod val="5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Selection and Filtering</a:t>
            </a:r>
          </a:p>
        </p:txBody>
      </p:sp>
      <p:sp>
        <p:nvSpPr>
          <p:cNvPr id="24" name="Rectangle: Diagonal Corners Rounded 23">
            <a:extLst>
              <a:ext uri="{FF2B5EF4-FFF2-40B4-BE49-F238E27FC236}">
                <a16:creationId xmlns:a16="http://schemas.microsoft.com/office/drawing/2014/main" id="{CE38D20D-3555-43CF-812A-4BA03816279C}"/>
              </a:ext>
            </a:extLst>
          </p:cNvPr>
          <p:cNvSpPr/>
          <p:nvPr/>
        </p:nvSpPr>
        <p:spPr>
          <a:xfrm>
            <a:off x="461420" y="1462561"/>
            <a:ext cx="1989953" cy="701678"/>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Product Table</a:t>
            </a:r>
          </a:p>
        </p:txBody>
      </p:sp>
      <p:sp>
        <p:nvSpPr>
          <p:cNvPr id="31" name="Rectangle: Diagonal Corners Rounded 30">
            <a:extLst>
              <a:ext uri="{FF2B5EF4-FFF2-40B4-BE49-F238E27FC236}">
                <a16:creationId xmlns:a16="http://schemas.microsoft.com/office/drawing/2014/main" id="{3A131F87-BF5A-4570-B8EB-99A001B9CACF}"/>
              </a:ext>
            </a:extLst>
          </p:cNvPr>
          <p:cNvSpPr/>
          <p:nvPr/>
        </p:nvSpPr>
        <p:spPr>
          <a:xfrm>
            <a:off x="461420" y="2392360"/>
            <a:ext cx="11517220" cy="4252280"/>
          </a:xfrm>
          <a:prstGeom prst="round2DiagRect">
            <a:avLst/>
          </a:prstGeom>
          <a:solidFill>
            <a:srgbClr val="69AB3C"/>
          </a:solidFill>
          <a:ln>
            <a:solidFill>
              <a:srgbClr val="69A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nb-NO" sz="1600" dirty="0"/>
              <a:t>Product Dimension table cleaning</a:t>
            </a:r>
            <a:endParaRPr lang="en-US" sz="1600" dirty="0"/>
          </a:p>
          <a:p>
            <a:pPr lvl="1"/>
            <a:r>
              <a:rPr lang="en-US" sz="1600" dirty="0"/>
              <a:t>/****** Script for product table ******/</a:t>
            </a:r>
          </a:p>
          <a:p>
            <a:pPr lvl="1"/>
            <a:r>
              <a:rPr lang="en-US" sz="1600" dirty="0"/>
              <a:t>SELECT  p.[ProductKey] ,p.[ProductAlternateKey] AS [ProductItemCode] ,p.[EnglishProductName] AS [Product Name]</a:t>
            </a:r>
          </a:p>
          <a:p>
            <a:pPr lvl="1"/>
            <a:r>
              <a:rPr lang="en-US" sz="1600" dirty="0"/>
              <a:t>-- Get the product Sub Category </a:t>
            </a:r>
          </a:p>
          <a:p>
            <a:pPr lvl="1"/>
            <a:r>
              <a:rPr lang="en-US" sz="1600" dirty="0"/>
              <a:t>,ps.[EnglishProductSubcategoryName] AS [Product Sub-Category]</a:t>
            </a:r>
          </a:p>
          <a:p>
            <a:pPr lvl="1"/>
            <a:r>
              <a:rPr lang="en-US" sz="1600" dirty="0"/>
              <a:t>-- Get Product Category</a:t>
            </a:r>
          </a:p>
          <a:p>
            <a:pPr lvl="1"/>
            <a:r>
              <a:rPr lang="en-US" sz="1600" dirty="0"/>
              <a:t>,pc. [EnglishProductCategoryName] AS [Product Category] ,p.[Color] AS [Product Color] ,p.[Size] AS [Size] ,p.[ProductLine] AS [Product Line] ,p.[ModelName] AS [Product Model Name]</a:t>
            </a:r>
          </a:p>
          <a:p>
            <a:pPr lvl="1"/>
            <a:r>
              <a:rPr lang="en-US" sz="1600" dirty="0"/>
              <a:t>,p. [EnglishDescription] AS [Product Description] ,ISNULL(p.[Status],'Outdated') AS [Product Status]</a:t>
            </a:r>
          </a:p>
          <a:p>
            <a:pPr lvl="1"/>
            <a:r>
              <a:rPr lang="en-US" sz="1600" dirty="0"/>
              <a:t>FROM [AdventureWorksDW2014].[dbo].[DimProduct] AS p</a:t>
            </a:r>
          </a:p>
          <a:p>
            <a:pPr lvl="1"/>
            <a:r>
              <a:rPr lang="en-US" sz="1600" dirty="0"/>
              <a:t>-- First join the product table with Sub Category table</a:t>
            </a:r>
          </a:p>
          <a:p>
            <a:pPr lvl="1"/>
            <a:r>
              <a:rPr lang="en-US" sz="1600" dirty="0"/>
              <a:t>LEFT JOIN [AdventureWorksDW2014].[dbo].[DimProductSubcategory] AS ps ON</a:t>
            </a:r>
          </a:p>
          <a:p>
            <a:pPr lvl="1"/>
            <a:r>
              <a:rPr lang="en-US" sz="1600" dirty="0"/>
              <a:t>ps.[ProductSubcategoryKey] = p.[ProductSubcategoryKey]</a:t>
            </a:r>
          </a:p>
          <a:p>
            <a:pPr lvl="1"/>
            <a:r>
              <a:rPr lang="en-US" sz="1600" dirty="0"/>
              <a:t>-- then join the Sub Category table with Category table</a:t>
            </a:r>
          </a:p>
          <a:p>
            <a:pPr lvl="1"/>
            <a:r>
              <a:rPr lang="en-US" sz="1600" dirty="0"/>
              <a:t>LEFT JOIN [AdventureWorksDW2014].[dbo].[DimProductCategory] AS pc ON</a:t>
            </a:r>
          </a:p>
          <a:p>
            <a:pPr lvl="1"/>
            <a:r>
              <a:rPr lang="en-US" sz="1600" dirty="0"/>
              <a:t>ps.[ProductCategoryKey] = pc.[ProductCategoryKey]</a:t>
            </a:r>
          </a:p>
          <a:p>
            <a:pPr lvl="1"/>
            <a:r>
              <a:rPr lang="en-US" sz="1600" dirty="0"/>
              <a:t>ORDER by p.[ProductKey] ASC</a:t>
            </a:r>
          </a:p>
        </p:txBody>
      </p:sp>
    </p:spTree>
    <p:extLst>
      <p:ext uri="{BB962C8B-B14F-4D97-AF65-F5344CB8AC3E}">
        <p14:creationId xmlns:p14="http://schemas.microsoft.com/office/powerpoint/2010/main" val="2288089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TotalTime>
  <Words>1653</Words>
  <Application>Microsoft Office PowerPoint</Application>
  <PresentationFormat>Widescreen</PresentationFormat>
  <Paragraphs>346</Paragraphs>
  <Slides>22</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Calibri Light</vt:lpstr>
      <vt:lpstr>Segoe UI</vt:lpstr>
      <vt:lpstr>Custom Design</vt:lpstr>
      <vt:lpstr>Office Theme</vt:lpstr>
      <vt:lpstr>Sales Data Analysis Case Study Using Adventure Works sample database and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Sales Overview</vt:lpstr>
      <vt:lpstr>Customers Detail</vt:lpstr>
      <vt:lpstr>Product Detail</vt:lpstr>
      <vt:lpstr>Influences &amp; Forecast</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Babar kahn</cp:lastModifiedBy>
  <cp:revision>31</cp:revision>
  <dcterms:created xsi:type="dcterms:W3CDTF">2016-09-04T11:54:55Z</dcterms:created>
  <dcterms:modified xsi:type="dcterms:W3CDTF">2021-08-10T22:16:13Z</dcterms:modified>
</cp:coreProperties>
</file>