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3.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5.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10"/>
  </p:notesMasterIdLst>
  <p:sldIdLst>
    <p:sldId id="257" r:id="rId2"/>
    <p:sldId id="259" r:id="rId3"/>
    <p:sldId id="260" r:id="rId4"/>
    <p:sldId id="285" r:id="rId5"/>
    <p:sldId id="286" r:id="rId6"/>
    <p:sldId id="261" r:id="rId7"/>
    <p:sldId id="287" r:id="rId8"/>
    <p:sldId id="288" r:id="rId9"/>
    <p:sldId id="262" r:id="rId10"/>
    <p:sldId id="291" r:id="rId11"/>
    <p:sldId id="292" r:id="rId12"/>
    <p:sldId id="293" r:id="rId13"/>
    <p:sldId id="294" r:id="rId14"/>
    <p:sldId id="297" r:id="rId15"/>
    <p:sldId id="296" r:id="rId16"/>
    <p:sldId id="295" r:id="rId17"/>
    <p:sldId id="298" r:id="rId18"/>
    <p:sldId id="299" r:id="rId19"/>
    <p:sldId id="300" r:id="rId20"/>
    <p:sldId id="301"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7" r:id="rId35"/>
    <p:sldId id="316" r:id="rId36"/>
    <p:sldId id="318" r:id="rId37"/>
    <p:sldId id="319" r:id="rId38"/>
    <p:sldId id="320" r:id="rId39"/>
    <p:sldId id="321" r:id="rId40"/>
    <p:sldId id="323" r:id="rId41"/>
    <p:sldId id="322"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7" r:id="rId85"/>
    <p:sldId id="366" r:id="rId86"/>
    <p:sldId id="368" r:id="rId87"/>
    <p:sldId id="369" r:id="rId88"/>
    <p:sldId id="370" r:id="rId89"/>
    <p:sldId id="372" r:id="rId90"/>
    <p:sldId id="373" r:id="rId91"/>
    <p:sldId id="374" r:id="rId92"/>
    <p:sldId id="375" r:id="rId93"/>
    <p:sldId id="371" r:id="rId94"/>
    <p:sldId id="376" r:id="rId95"/>
    <p:sldId id="377" r:id="rId96"/>
    <p:sldId id="378" r:id="rId97"/>
    <p:sldId id="381" r:id="rId98"/>
    <p:sldId id="380" r:id="rId99"/>
    <p:sldId id="379" r:id="rId100"/>
    <p:sldId id="382" r:id="rId101"/>
    <p:sldId id="383" r:id="rId102"/>
    <p:sldId id="384" r:id="rId103"/>
    <p:sldId id="385" r:id="rId104"/>
    <p:sldId id="386" r:id="rId105"/>
    <p:sldId id="387" r:id="rId106"/>
    <p:sldId id="388" r:id="rId107"/>
    <p:sldId id="389" r:id="rId108"/>
    <p:sldId id="280" r:id="rId10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5AA04-C506-49B9-BA30-FBABED08E617}" type="datetimeFigureOut">
              <a:rPr lang="en-US" smtClean="0"/>
              <a:t>9/7/2019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4BC55-8844-4E1E-91EE-8CEFBB7603C5}" type="slidenum">
              <a:rPr lang="en-US" smtClean="0"/>
              <a:t>‹#›</a:t>
            </a:fld>
            <a:endParaRPr lang="en-US"/>
          </a:p>
        </p:txBody>
      </p:sp>
    </p:spTree>
    <p:extLst>
      <p:ext uri="{BB962C8B-B14F-4D97-AF65-F5344CB8AC3E}">
        <p14:creationId xmlns:p14="http://schemas.microsoft.com/office/powerpoint/2010/main" val="1502518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57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75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137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771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730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338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564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432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121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983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83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598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483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971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168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446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315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418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523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852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128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06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529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46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514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002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704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0856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151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762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662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301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646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23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0498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2612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7557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3919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556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772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9768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060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7558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28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5089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2180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5890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2981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6613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2164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9421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0234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294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3833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37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85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092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13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166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yellow" type="title">
  <p:cSld name="Title yellow">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74200" y="2655750"/>
            <a:ext cx="7843600" cy="1546500"/>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Clr>
                <a:srgbClr val="FFFFFF"/>
              </a:buClr>
              <a:buSzPts val="6000"/>
              <a:buNone/>
              <a:defRPr sz="6000">
                <a:solidFill>
                  <a:srgbClr val="FFFFFF"/>
                </a:solidFill>
              </a:defRPr>
            </a:lvl2pPr>
            <a:lvl3pPr lvl="2" algn="ctr">
              <a:spcBef>
                <a:spcPts val="0"/>
              </a:spcBef>
              <a:spcAft>
                <a:spcPts val="0"/>
              </a:spcAft>
              <a:buClr>
                <a:srgbClr val="FFFFFF"/>
              </a:buClr>
              <a:buSzPts val="6000"/>
              <a:buNone/>
              <a:defRPr sz="6000">
                <a:solidFill>
                  <a:srgbClr val="FFFFFF"/>
                </a:solidFill>
              </a:defRPr>
            </a:lvl3pPr>
            <a:lvl4pPr lvl="3" algn="ctr">
              <a:spcBef>
                <a:spcPts val="0"/>
              </a:spcBef>
              <a:spcAft>
                <a:spcPts val="0"/>
              </a:spcAft>
              <a:buClr>
                <a:srgbClr val="FFFFFF"/>
              </a:buClr>
              <a:buSzPts val="6000"/>
              <a:buNone/>
              <a:defRPr sz="6000">
                <a:solidFill>
                  <a:srgbClr val="FFFFFF"/>
                </a:solidFill>
              </a:defRPr>
            </a:lvl4pPr>
            <a:lvl5pPr lvl="4" algn="ctr">
              <a:spcBef>
                <a:spcPts val="0"/>
              </a:spcBef>
              <a:spcAft>
                <a:spcPts val="0"/>
              </a:spcAft>
              <a:buClr>
                <a:srgbClr val="FFFFFF"/>
              </a:buClr>
              <a:buSzPts val="6000"/>
              <a:buNone/>
              <a:defRPr sz="6000">
                <a:solidFill>
                  <a:srgbClr val="FFFFFF"/>
                </a:solidFill>
              </a:defRPr>
            </a:lvl5pPr>
            <a:lvl6pPr lvl="5" algn="ctr">
              <a:spcBef>
                <a:spcPts val="0"/>
              </a:spcBef>
              <a:spcAft>
                <a:spcPts val="0"/>
              </a:spcAft>
              <a:buClr>
                <a:srgbClr val="FFFFFF"/>
              </a:buClr>
              <a:buSzPts val="6000"/>
              <a:buNone/>
              <a:defRPr sz="6000">
                <a:solidFill>
                  <a:srgbClr val="FFFFFF"/>
                </a:solidFill>
              </a:defRPr>
            </a:lvl6pPr>
            <a:lvl7pPr lvl="6" algn="ctr">
              <a:spcBef>
                <a:spcPts val="0"/>
              </a:spcBef>
              <a:spcAft>
                <a:spcPts val="0"/>
              </a:spcAft>
              <a:buClr>
                <a:srgbClr val="FFFFFF"/>
              </a:buClr>
              <a:buSzPts val="6000"/>
              <a:buNone/>
              <a:defRPr sz="6000">
                <a:solidFill>
                  <a:srgbClr val="FFFFFF"/>
                </a:solidFill>
              </a:defRPr>
            </a:lvl7pPr>
            <a:lvl8pPr lvl="7" algn="ctr">
              <a:spcBef>
                <a:spcPts val="0"/>
              </a:spcBef>
              <a:spcAft>
                <a:spcPts val="0"/>
              </a:spcAft>
              <a:buClr>
                <a:srgbClr val="FFFFFF"/>
              </a:buClr>
              <a:buSzPts val="6000"/>
              <a:buNone/>
              <a:defRPr sz="6000">
                <a:solidFill>
                  <a:srgbClr val="FFFFFF"/>
                </a:solidFill>
              </a:defRPr>
            </a:lvl8pPr>
            <a:lvl9pPr lvl="8" algn="ctr">
              <a:spcBef>
                <a:spcPts val="0"/>
              </a:spcBef>
              <a:spcAft>
                <a:spcPts val="0"/>
              </a:spcAft>
              <a:buClr>
                <a:srgbClr val="FFFFFF"/>
              </a:buClr>
              <a:buSzPts val="6000"/>
              <a:buNone/>
              <a:defRPr sz="6000">
                <a:solidFill>
                  <a:srgbClr val="FFFFFF"/>
                </a:solidFill>
              </a:defRPr>
            </a:lvl9pPr>
          </a:lstStyle>
          <a:p>
            <a:endParaRPr/>
          </a:p>
        </p:txBody>
      </p:sp>
      <p:sp>
        <p:nvSpPr>
          <p:cNvPr id="11" name="Google Shape;11;p2"/>
          <p:cNvSpPr txBox="1">
            <a:spLocks noGrp="1"/>
          </p:cNvSpPr>
          <p:nvPr>
            <p:ph type="sldNum" idx="12"/>
          </p:nvPr>
        </p:nvSpPr>
        <p:spPr>
          <a:xfrm>
            <a:off x="5797435" y="6383554"/>
            <a:ext cx="7316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3262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magenta">
  <p:cSld name="Title magenta">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2174200" y="2655750"/>
            <a:ext cx="78436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7" name="Google Shape;17;p4"/>
          <p:cNvSpPr txBox="1">
            <a:spLocks noGrp="1"/>
          </p:cNvSpPr>
          <p:nvPr>
            <p:ph type="sldNum" idx="12"/>
          </p:nvPr>
        </p:nvSpPr>
        <p:spPr>
          <a:xfrm>
            <a:off x="5797435" y="6383554"/>
            <a:ext cx="7316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7897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ue">
  <p:cSld name="Title blue">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2174200" y="2655750"/>
            <a:ext cx="78436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20" name="Google Shape;20;p5"/>
          <p:cNvSpPr txBox="1">
            <a:spLocks noGrp="1"/>
          </p:cNvSpPr>
          <p:nvPr>
            <p:ph type="sldNum" idx="12"/>
          </p:nvPr>
        </p:nvSpPr>
        <p:spPr>
          <a:xfrm>
            <a:off x="5797435" y="6383554"/>
            <a:ext cx="7316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4557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2200600" y="1830110"/>
            <a:ext cx="7790800" cy="15465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 name="Google Shape;23;p6"/>
          <p:cNvSpPr txBox="1">
            <a:spLocks noGrp="1"/>
          </p:cNvSpPr>
          <p:nvPr>
            <p:ph type="subTitle" idx="1"/>
          </p:nvPr>
        </p:nvSpPr>
        <p:spPr>
          <a:xfrm>
            <a:off x="2200600" y="3505725"/>
            <a:ext cx="7790800" cy="1046400"/>
          </a:xfrm>
          <a:prstGeom prst="rect">
            <a:avLst/>
          </a:prstGeom>
        </p:spPr>
        <p:txBody>
          <a:bodyPr spcFirstLastPara="1" wrap="square" lIns="91425" tIns="91425" rIns="91425" bIns="91425" anchor="t" anchorCtr="0"/>
          <a:lstStyle>
            <a:lvl1pPr lvl="0" algn="ctr" rtl="0">
              <a:spcBef>
                <a:spcPts val="0"/>
              </a:spcBef>
              <a:spcAft>
                <a:spcPts val="0"/>
              </a:spcAft>
              <a:buClr>
                <a:srgbClr val="979CB8"/>
              </a:buClr>
              <a:buSzPts val="2400"/>
              <a:buNone/>
              <a:defRPr>
                <a:solidFill>
                  <a:srgbClr val="979CB8"/>
                </a:solidFill>
              </a:defRPr>
            </a:lvl1pPr>
            <a:lvl2pPr lvl="1" algn="ctr" rtl="0">
              <a:spcBef>
                <a:spcPts val="0"/>
              </a:spcBef>
              <a:spcAft>
                <a:spcPts val="0"/>
              </a:spcAft>
              <a:buClr>
                <a:srgbClr val="979CB8"/>
              </a:buClr>
              <a:buSzPts val="3000"/>
              <a:buNone/>
              <a:defRPr sz="3000">
                <a:solidFill>
                  <a:srgbClr val="979CB8"/>
                </a:solidFill>
              </a:defRPr>
            </a:lvl2pPr>
            <a:lvl3pPr lvl="2" algn="ctr" rtl="0">
              <a:spcBef>
                <a:spcPts val="0"/>
              </a:spcBef>
              <a:spcAft>
                <a:spcPts val="0"/>
              </a:spcAft>
              <a:buClr>
                <a:srgbClr val="979CB8"/>
              </a:buClr>
              <a:buSzPts val="3000"/>
              <a:buNone/>
              <a:defRPr sz="3000">
                <a:solidFill>
                  <a:srgbClr val="979CB8"/>
                </a:solidFill>
              </a:defRPr>
            </a:lvl3pPr>
            <a:lvl4pPr lvl="3" algn="ctr" rtl="0">
              <a:spcBef>
                <a:spcPts val="0"/>
              </a:spcBef>
              <a:spcAft>
                <a:spcPts val="0"/>
              </a:spcAft>
              <a:buClr>
                <a:srgbClr val="979CB8"/>
              </a:buClr>
              <a:buSzPts val="3000"/>
              <a:buNone/>
              <a:defRPr sz="3000">
                <a:solidFill>
                  <a:srgbClr val="979CB8"/>
                </a:solidFill>
              </a:defRPr>
            </a:lvl4pPr>
            <a:lvl5pPr lvl="4" algn="ctr" rtl="0">
              <a:spcBef>
                <a:spcPts val="0"/>
              </a:spcBef>
              <a:spcAft>
                <a:spcPts val="0"/>
              </a:spcAft>
              <a:buClr>
                <a:srgbClr val="979CB8"/>
              </a:buClr>
              <a:buSzPts val="3000"/>
              <a:buNone/>
              <a:defRPr sz="3000">
                <a:solidFill>
                  <a:srgbClr val="979CB8"/>
                </a:solidFill>
              </a:defRPr>
            </a:lvl5pPr>
            <a:lvl6pPr lvl="5" algn="ctr" rtl="0">
              <a:spcBef>
                <a:spcPts val="0"/>
              </a:spcBef>
              <a:spcAft>
                <a:spcPts val="0"/>
              </a:spcAft>
              <a:buClr>
                <a:srgbClr val="979CB8"/>
              </a:buClr>
              <a:buSzPts val="3000"/>
              <a:buNone/>
              <a:defRPr sz="3000">
                <a:solidFill>
                  <a:srgbClr val="979CB8"/>
                </a:solidFill>
              </a:defRPr>
            </a:lvl6pPr>
            <a:lvl7pPr lvl="6" algn="ctr" rtl="0">
              <a:spcBef>
                <a:spcPts val="0"/>
              </a:spcBef>
              <a:spcAft>
                <a:spcPts val="0"/>
              </a:spcAft>
              <a:buClr>
                <a:srgbClr val="979CB8"/>
              </a:buClr>
              <a:buSzPts val="3000"/>
              <a:buNone/>
              <a:defRPr sz="3000">
                <a:solidFill>
                  <a:srgbClr val="979CB8"/>
                </a:solidFill>
              </a:defRPr>
            </a:lvl7pPr>
            <a:lvl8pPr lvl="7" algn="ctr" rtl="0">
              <a:spcBef>
                <a:spcPts val="0"/>
              </a:spcBef>
              <a:spcAft>
                <a:spcPts val="0"/>
              </a:spcAft>
              <a:buClr>
                <a:srgbClr val="979CB8"/>
              </a:buClr>
              <a:buSzPts val="3000"/>
              <a:buNone/>
              <a:defRPr sz="3000">
                <a:solidFill>
                  <a:srgbClr val="979CB8"/>
                </a:solidFill>
              </a:defRPr>
            </a:lvl8pPr>
            <a:lvl9pPr lvl="8" algn="ctr" rtl="0">
              <a:spcBef>
                <a:spcPts val="0"/>
              </a:spcBef>
              <a:spcAft>
                <a:spcPts val="0"/>
              </a:spcAft>
              <a:buClr>
                <a:srgbClr val="979CB8"/>
              </a:buClr>
              <a:buSzPts val="3000"/>
              <a:buNone/>
              <a:defRPr sz="3000">
                <a:solidFill>
                  <a:srgbClr val="979CB8"/>
                </a:solidFill>
              </a:defRPr>
            </a:lvl9pPr>
          </a:lstStyle>
          <a:p>
            <a:endParaRPr/>
          </a:p>
        </p:txBody>
      </p:sp>
      <p:sp>
        <p:nvSpPr>
          <p:cNvPr id="24" name="Google Shape;24;p6"/>
          <p:cNvSpPr txBox="1">
            <a:spLocks noGrp="1"/>
          </p:cNvSpPr>
          <p:nvPr>
            <p:ph type="sldNum" idx="12"/>
          </p:nvPr>
        </p:nvSpPr>
        <p:spPr>
          <a:xfrm>
            <a:off x="5797435" y="6383554"/>
            <a:ext cx="7316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2947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5"/>
        <p:cNvGrpSpPr/>
        <p:nvPr/>
      </p:nvGrpSpPr>
      <p:grpSpPr>
        <a:xfrm>
          <a:off x="0" y="0"/>
          <a:ext cx="0" cy="0"/>
          <a:chOff x="0" y="0"/>
          <a:chExt cx="0" cy="0"/>
        </a:xfrm>
      </p:grpSpPr>
      <p:sp>
        <p:nvSpPr>
          <p:cNvPr id="26" name="Google Shape;26;p7"/>
          <p:cNvSpPr txBox="1">
            <a:spLocks noGrp="1"/>
          </p:cNvSpPr>
          <p:nvPr>
            <p:ph type="body" idx="1"/>
          </p:nvPr>
        </p:nvSpPr>
        <p:spPr>
          <a:xfrm>
            <a:off x="1872800" y="2882400"/>
            <a:ext cx="8446400" cy="10932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Font typeface="Shadows Into Light"/>
              <a:buChar char="▧"/>
              <a:defRPr sz="3000">
                <a:latin typeface="Shadows Into Light"/>
                <a:ea typeface="Shadows Into Light"/>
                <a:cs typeface="Shadows Into Light"/>
                <a:sym typeface="Shadows Into Light"/>
              </a:defRPr>
            </a:lvl1pPr>
            <a:lvl2pPr marL="914400" lvl="1"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2pPr>
            <a:lvl3pPr marL="1371600" lvl="2"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3pPr>
            <a:lvl4pPr marL="1828800" lvl="3"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4pPr>
            <a:lvl5pPr marL="2286000" lvl="4"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5pPr>
            <a:lvl6pPr marL="2743200" lvl="5"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6pPr>
            <a:lvl7pPr marL="3200400" lvl="6"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7pPr>
            <a:lvl8pPr marL="3657600" lvl="7"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8pPr>
            <a:lvl9pPr marL="4114800" lvl="8" indent="-41910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9pPr>
          </a:lstStyle>
          <a:p>
            <a:endParaRPr/>
          </a:p>
        </p:txBody>
      </p:sp>
      <p:sp>
        <p:nvSpPr>
          <p:cNvPr id="27" name="Google Shape;27;p7"/>
          <p:cNvSpPr txBox="1"/>
          <p:nvPr/>
        </p:nvSpPr>
        <p:spPr>
          <a:xfrm>
            <a:off x="4791200" y="1651425"/>
            <a:ext cx="26096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979CB8"/>
                </a:solidFill>
                <a:latin typeface="Varela Round"/>
                <a:ea typeface="Varela Round"/>
                <a:cs typeface="Varela Round"/>
                <a:sym typeface="Varela Round"/>
              </a:rPr>
              <a:t>“</a:t>
            </a:r>
            <a:endParaRPr sz="9600">
              <a:solidFill>
                <a:srgbClr val="979CB8"/>
              </a:solidFill>
              <a:latin typeface="Varela Round"/>
              <a:ea typeface="Varela Round"/>
              <a:cs typeface="Varela Round"/>
              <a:sym typeface="Varela Round"/>
            </a:endParaRPr>
          </a:p>
        </p:txBody>
      </p:sp>
      <p:sp>
        <p:nvSpPr>
          <p:cNvPr id="28" name="Google Shape;28;p7"/>
          <p:cNvSpPr/>
          <p:nvPr/>
        </p:nvSpPr>
        <p:spPr>
          <a:xfrm>
            <a:off x="5267476" y="1571222"/>
            <a:ext cx="1744547" cy="1159079"/>
          </a:xfrm>
          <a:custGeom>
            <a:avLst/>
            <a:gdLst/>
            <a:ahLst/>
            <a:cxnLst/>
            <a:rect l="l" t="t" r="r" b="b"/>
            <a:pathLst>
              <a:path w="59251" h="52447" extrusionOk="0">
                <a:moveTo>
                  <a:pt x="31417" y="954"/>
                </a:moveTo>
                <a:cubicBezTo>
                  <a:pt x="25372" y="537"/>
                  <a:pt x="17283" y="-1744"/>
                  <a:pt x="13340" y="2856"/>
                </a:cubicBezTo>
                <a:cubicBezTo>
                  <a:pt x="3771" y="14019"/>
                  <a:pt x="374" y="37628"/>
                  <a:pt x="11755" y="46938"/>
                </a:cubicBezTo>
                <a:cubicBezTo>
                  <a:pt x="19208" y="53034"/>
                  <a:pt x="30839" y="53180"/>
                  <a:pt x="40297" y="51378"/>
                </a:cubicBezTo>
                <a:cubicBezTo>
                  <a:pt x="46481" y="50200"/>
                  <a:pt x="49934" y="42779"/>
                  <a:pt x="52665" y="37107"/>
                </a:cubicBezTo>
                <a:cubicBezTo>
                  <a:pt x="55247" y="31745"/>
                  <a:pt x="60979" y="25793"/>
                  <a:pt x="58690" y="20299"/>
                </a:cubicBezTo>
                <a:cubicBezTo>
                  <a:pt x="57279" y="16912"/>
                  <a:pt x="53473" y="15077"/>
                  <a:pt x="50445" y="13005"/>
                </a:cubicBezTo>
                <a:cubicBezTo>
                  <a:pt x="41918" y="7171"/>
                  <a:pt x="31006" y="-916"/>
                  <a:pt x="21269" y="2539"/>
                </a:cubicBezTo>
                <a:cubicBezTo>
                  <a:pt x="13737" y="5212"/>
                  <a:pt x="5208" y="9706"/>
                  <a:pt x="2241" y="17127"/>
                </a:cubicBezTo>
                <a:cubicBezTo>
                  <a:pt x="-1025" y="25295"/>
                  <a:pt x="-738" y="36131"/>
                  <a:pt x="4144" y="43449"/>
                </a:cubicBezTo>
              </a:path>
            </a:pathLst>
          </a:custGeom>
          <a:noFill/>
          <a:ln w="9525" cap="flat" cmpd="sng">
            <a:solidFill>
              <a:srgbClr val="979CB8"/>
            </a:solidFill>
            <a:prstDash val="solid"/>
            <a:round/>
            <a:headEnd type="none" w="med" len="med"/>
            <a:tailEnd type="none" w="med" len="med"/>
          </a:ln>
        </p:spPr>
      </p:sp>
      <p:sp>
        <p:nvSpPr>
          <p:cNvPr id="29" name="Google Shape;29;p7"/>
          <p:cNvSpPr/>
          <p:nvPr/>
        </p:nvSpPr>
        <p:spPr>
          <a:xfrm>
            <a:off x="5166224" y="1485125"/>
            <a:ext cx="1859552" cy="1302552"/>
          </a:xfrm>
          <a:custGeom>
            <a:avLst/>
            <a:gdLst/>
            <a:ahLst/>
            <a:cxnLst/>
            <a:rect l="l" t="t" r="r" b="b"/>
            <a:pathLst>
              <a:path w="63157" h="58939" extrusionOk="0">
                <a:moveTo>
                  <a:pt x="20826" y="0"/>
                </a:moveTo>
                <a:cubicBezTo>
                  <a:pt x="13566" y="0"/>
                  <a:pt x="6296" y="7516"/>
                  <a:pt x="4652" y="14588"/>
                </a:cubicBezTo>
                <a:cubicBezTo>
                  <a:pt x="2364" y="24428"/>
                  <a:pt x="5707" y="35897"/>
                  <a:pt x="11629" y="44082"/>
                </a:cubicBezTo>
                <a:cubicBezTo>
                  <a:pt x="17782" y="52587"/>
                  <a:pt x="29173" y="60332"/>
                  <a:pt x="39537" y="58670"/>
                </a:cubicBezTo>
                <a:cubicBezTo>
                  <a:pt x="49203" y="57120"/>
                  <a:pt x="49748" y="56659"/>
                  <a:pt x="57296" y="50424"/>
                </a:cubicBezTo>
                <a:cubicBezTo>
                  <a:pt x="62556" y="46079"/>
                  <a:pt x="64679" y="36600"/>
                  <a:pt x="61736" y="30445"/>
                </a:cubicBezTo>
                <a:cubicBezTo>
                  <a:pt x="58298" y="23257"/>
                  <a:pt x="56273" y="24644"/>
                  <a:pt x="50954" y="18711"/>
                </a:cubicBezTo>
                <a:cubicBezTo>
                  <a:pt x="47260" y="14591"/>
                  <a:pt x="44103" y="9185"/>
                  <a:pt x="38903" y="7294"/>
                </a:cubicBezTo>
                <a:cubicBezTo>
                  <a:pt x="33439" y="5307"/>
                  <a:pt x="26891" y="5218"/>
                  <a:pt x="21460" y="7294"/>
                </a:cubicBezTo>
                <a:cubicBezTo>
                  <a:pt x="9149" y="12001"/>
                  <a:pt x="-3826" y="29029"/>
                  <a:pt x="1164" y="41228"/>
                </a:cubicBezTo>
                <a:cubicBezTo>
                  <a:pt x="8128" y="58254"/>
                  <a:pt x="49341" y="57602"/>
                  <a:pt x="56345" y="40593"/>
                </a:cubicBezTo>
                <a:cubicBezTo>
                  <a:pt x="58882" y="34432"/>
                  <a:pt x="60567" y="26229"/>
                  <a:pt x="56979" y="20614"/>
                </a:cubicBezTo>
                <a:cubicBezTo>
                  <a:pt x="53070" y="14496"/>
                  <a:pt x="47109" y="9628"/>
                  <a:pt x="40806" y="6026"/>
                </a:cubicBezTo>
                <a:cubicBezTo>
                  <a:pt x="32309" y="1170"/>
                  <a:pt x="17818" y="3588"/>
                  <a:pt x="11946" y="11417"/>
                </a:cubicBezTo>
              </a:path>
            </a:pathLst>
          </a:custGeom>
          <a:noFill/>
          <a:ln w="9525" cap="flat" cmpd="sng">
            <a:solidFill>
              <a:srgbClr val="979CB8"/>
            </a:solidFill>
            <a:prstDash val="solid"/>
            <a:round/>
            <a:headEnd type="none" w="med" len="med"/>
            <a:tailEnd type="none" w="med" len="med"/>
          </a:ln>
        </p:spPr>
      </p:sp>
      <p:sp>
        <p:nvSpPr>
          <p:cNvPr id="30" name="Google Shape;30;p7"/>
          <p:cNvSpPr txBox="1">
            <a:spLocks noGrp="1"/>
          </p:cNvSpPr>
          <p:nvPr>
            <p:ph type="sldNum" idx="12"/>
          </p:nvPr>
        </p:nvSpPr>
        <p:spPr>
          <a:xfrm>
            <a:off x="5797435" y="6383554"/>
            <a:ext cx="731600" cy="398700"/>
          </a:xfrm>
          <a:prstGeom prst="rect">
            <a:avLst/>
          </a:prstGeom>
        </p:spPr>
        <p:txBody>
          <a:bodyPr spcFirstLastPara="1" wrap="square" lIns="91425" tIns="91425" rIns="91425" bIns="91425" anchor="t" anchorCtr="0">
            <a:noAutofit/>
          </a:bodyPr>
          <a:lstStyle>
            <a:lvl1pPr lvl="0">
              <a:buNone/>
              <a:defRPr>
                <a:latin typeface="Shadows Into Light"/>
                <a:ea typeface="Shadows Into Light"/>
                <a:cs typeface="Shadows Into Light"/>
                <a:sym typeface="Shadows Into Light"/>
              </a:defRPr>
            </a:lvl1pPr>
            <a:lvl2pPr lvl="1">
              <a:buNone/>
              <a:defRPr>
                <a:latin typeface="Shadows Into Light"/>
                <a:ea typeface="Shadows Into Light"/>
                <a:cs typeface="Shadows Into Light"/>
                <a:sym typeface="Shadows Into Light"/>
              </a:defRPr>
            </a:lvl2pPr>
            <a:lvl3pPr lvl="2">
              <a:buNone/>
              <a:defRPr>
                <a:latin typeface="Shadows Into Light"/>
                <a:ea typeface="Shadows Into Light"/>
                <a:cs typeface="Shadows Into Light"/>
                <a:sym typeface="Shadows Into Light"/>
              </a:defRPr>
            </a:lvl3pPr>
            <a:lvl4pPr lvl="3">
              <a:buNone/>
              <a:defRPr>
                <a:latin typeface="Shadows Into Light"/>
                <a:ea typeface="Shadows Into Light"/>
                <a:cs typeface="Shadows Into Light"/>
                <a:sym typeface="Shadows Into Light"/>
              </a:defRPr>
            </a:lvl4pPr>
            <a:lvl5pPr lvl="4">
              <a:buNone/>
              <a:defRPr>
                <a:latin typeface="Shadows Into Light"/>
                <a:ea typeface="Shadows Into Light"/>
                <a:cs typeface="Shadows Into Light"/>
                <a:sym typeface="Shadows Into Light"/>
              </a:defRPr>
            </a:lvl5pPr>
            <a:lvl6pPr lvl="5">
              <a:buNone/>
              <a:defRPr>
                <a:latin typeface="Shadows Into Light"/>
                <a:ea typeface="Shadows Into Light"/>
                <a:cs typeface="Shadows Into Light"/>
                <a:sym typeface="Shadows Into Light"/>
              </a:defRPr>
            </a:lvl6pPr>
            <a:lvl7pPr lvl="6">
              <a:buNone/>
              <a:defRPr>
                <a:latin typeface="Shadows Into Light"/>
                <a:ea typeface="Shadows Into Light"/>
                <a:cs typeface="Shadows Into Light"/>
                <a:sym typeface="Shadows Into Light"/>
              </a:defRPr>
            </a:lvl7pPr>
            <a:lvl8pPr lvl="7">
              <a:buNone/>
              <a:defRPr>
                <a:latin typeface="Shadows Into Light"/>
                <a:ea typeface="Shadows Into Light"/>
                <a:cs typeface="Shadows Into Light"/>
                <a:sym typeface="Shadows Into Light"/>
              </a:defRPr>
            </a:lvl8pPr>
            <a:lvl9pPr lvl="8">
              <a:buNone/>
              <a:defRPr>
                <a:latin typeface="Shadows Into Light"/>
                <a:ea typeface="Shadows Into Light"/>
                <a:cs typeface="Shadows Into Light"/>
                <a:sym typeface="Shadows Into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1969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370600" y="689775"/>
            <a:ext cx="9450800" cy="910500"/>
          </a:xfrm>
          <a:prstGeom prst="rect">
            <a:avLst/>
          </a:prstGeom>
        </p:spPr>
        <p:txBody>
          <a:bodyPr spcFirstLastPara="1" wrap="square" lIns="91425" tIns="91425" rIns="91425" bIns="91425" anchor="b" anchorCtr="0"/>
          <a:lstStyle>
            <a:lvl1pPr lvl="0">
              <a:spcBef>
                <a:spcPts val="0"/>
              </a:spcBef>
              <a:spcAft>
                <a:spcPts val="0"/>
              </a:spcAft>
              <a:buClr>
                <a:srgbClr val="979CB8"/>
              </a:buClr>
              <a:buSzPts val="3000"/>
              <a:buNone/>
              <a:defRPr>
                <a:solidFill>
                  <a:srgbClr val="979CB8"/>
                </a:solidFill>
              </a:defRPr>
            </a:lvl1pPr>
            <a:lvl2pPr lvl="1">
              <a:spcBef>
                <a:spcPts val="0"/>
              </a:spcBef>
              <a:spcAft>
                <a:spcPts val="0"/>
              </a:spcAft>
              <a:buClr>
                <a:srgbClr val="979CB8"/>
              </a:buClr>
              <a:buSzPts val="3000"/>
              <a:buNone/>
              <a:defRPr>
                <a:solidFill>
                  <a:srgbClr val="979CB8"/>
                </a:solidFill>
              </a:defRPr>
            </a:lvl2pPr>
            <a:lvl3pPr lvl="2">
              <a:spcBef>
                <a:spcPts val="0"/>
              </a:spcBef>
              <a:spcAft>
                <a:spcPts val="0"/>
              </a:spcAft>
              <a:buClr>
                <a:srgbClr val="979CB8"/>
              </a:buClr>
              <a:buSzPts val="3000"/>
              <a:buNone/>
              <a:defRPr>
                <a:solidFill>
                  <a:srgbClr val="979CB8"/>
                </a:solidFill>
              </a:defRPr>
            </a:lvl3pPr>
            <a:lvl4pPr lvl="3">
              <a:spcBef>
                <a:spcPts val="0"/>
              </a:spcBef>
              <a:spcAft>
                <a:spcPts val="0"/>
              </a:spcAft>
              <a:buClr>
                <a:srgbClr val="979CB8"/>
              </a:buClr>
              <a:buSzPts val="3000"/>
              <a:buNone/>
              <a:defRPr>
                <a:solidFill>
                  <a:srgbClr val="979CB8"/>
                </a:solidFill>
              </a:defRPr>
            </a:lvl4pPr>
            <a:lvl5pPr lvl="4">
              <a:spcBef>
                <a:spcPts val="0"/>
              </a:spcBef>
              <a:spcAft>
                <a:spcPts val="0"/>
              </a:spcAft>
              <a:buClr>
                <a:srgbClr val="979CB8"/>
              </a:buClr>
              <a:buSzPts val="3000"/>
              <a:buNone/>
              <a:defRPr>
                <a:solidFill>
                  <a:srgbClr val="979CB8"/>
                </a:solidFill>
              </a:defRPr>
            </a:lvl5pPr>
            <a:lvl6pPr lvl="5">
              <a:spcBef>
                <a:spcPts val="0"/>
              </a:spcBef>
              <a:spcAft>
                <a:spcPts val="0"/>
              </a:spcAft>
              <a:buClr>
                <a:srgbClr val="979CB8"/>
              </a:buClr>
              <a:buSzPts val="3000"/>
              <a:buNone/>
              <a:defRPr>
                <a:solidFill>
                  <a:srgbClr val="979CB8"/>
                </a:solidFill>
              </a:defRPr>
            </a:lvl6pPr>
            <a:lvl7pPr lvl="6">
              <a:spcBef>
                <a:spcPts val="0"/>
              </a:spcBef>
              <a:spcAft>
                <a:spcPts val="0"/>
              </a:spcAft>
              <a:buClr>
                <a:srgbClr val="979CB8"/>
              </a:buClr>
              <a:buSzPts val="3000"/>
              <a:buNone/>
              <a:defRPr>
                <a:solidFill>
                  <a:srgbClr val="979CB8"/>
                </a:solidFill>
              </a:defRPr>
            </a:lvl7pPr>
            <a:lvl8pPr lvl="7">
              <a:spcBef>
                <a:spcPts val="0"/>
              </a:spcBef>
              <a:spcAft>
                <a:spcPts val="0"/>
              </a:spcAft>
              <a:buClr>
                <a:srgbClr val="979CB8"/>
              </a:buClr>
              <a:buSzPts val="3000"/>
              <a:buNone/>
              <a:defRPr>
                <a:solidFill>
                  <a:srgbClr val="979CB8"/>
                </a:solidFill>
              </a:defRPr>
            </a:lvl8pPr>
            <a:lvl9pPr lvl="8">
              <a:spcBef>
                <a:spcPts val="0"/>
              </a:spcBef>
              <a:spcAft>
                <a:spcPts val="0"/>
              </a:spcAft>
              <a:buClr>
                <a:srgbClr val="979CB8"/>
              </a:buClr>
              <a:buSzPts val="3000"/>
              <a:buNone/>
              <a:defRPr>
                <a:solidFill>
                  <a:srgbClr val="979CB8"/>
                </a:solidFill>
              </a:defRPr>
            </a:lvl9pPr>
          </a:lstStyle>
          <a:p>
            <a:endParaRPr/>
          </a:p>
        </p:txBody>
      </p:sp>
      <p:sp>
        <p:nvSpPr>
          <p:cNvPr id="33" name="Google Shape;33;p8"/>
          <p:cNvSpPr txBox="1">
            <a:spLocks noGrp="1"/>
          </p:cNvSpPr>
          <p:nvPr>
            <p:ph type="body" idx="1"/>
          </p:nvPr>
        </p:nvSpPr>
        <p:spPr>
          <a:xfrm>
            <a:off x="1427100" y="1918650"/>
            <a:ext cx="9408400" cy="40830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4" name="Google Shape;34;p8"/>
          <p:cNvSpPr/>
          <p:nvPr/>
        </p:nvSpPr>
        <p:spPr>
          <a:xfrm>
            <a:off x="4160901" y="1533251"/>
            <a:ext cx="4080433"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35" name="Google Shape;35;p8"/>
          <p:cNvSpPr/>
          <p:nvPr/>
        </p:nvSpPr>
        <p:spPr>
          <a:xfrm>
            <a:off x="4091000" y="1577726"/>
            <a:ext cx="4302467"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36" name="Google Shape;36;p8"/>
          <p:cNvSpPr txBox="1">
            <a:spLocks noGrp="1"/>
          </p:cNvSpPr>
          <p:nvPr>
            <p:ph type="sldNum" idx="12"/>
          </p:nvPr>
        </p:nvSpPr>
        <p:spPr>
          <a:xfrm>
            <a:off x="5797435" y="6383554"/>
            <a:ext cx="7316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9470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3"/>
          <p:cNvSpPr txBox="1">
            <a:spLocks noGrp="1"/>
          </p:cNvSpPr>
          <p:nvPr>
            <p:ph type="sldNum" idx="12"/>
          </p:nvPr>
        </p:nvSpPr>
        <p:spPr>
          <a:xfrm>
            <a:off x="5797435" y="6383554"/>
            <a:ext cx="7316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057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any color">
  <p:cSld name="Blank any color">
    <p:bg>
      <p:bgPr>
        <a:solidFill>
          <a:srgbClr val="B7B7B7"/>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64" name="Google Shape;64;p14"/>
          <p:cNvSpPr txBox="1">
            <a:spLocks noGrp="1"/>
          </p:cNvSpPr>
          <p:nvPr>
            <p:ph type="sldNum" idx="12"/>
          </p:nvPr>
        </p:nvSpPr>
        <p:spPr>
          <a:xfrm>
            <a:off x="5797435" y="6383554"/>
            <a:ext cx="7316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3363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99400" y="689775"/>
            <a:ext cx="10063600" cy="9105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1pPr>
            <a:lvl2pPr lvl="1"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2pPr>
            <a:lvl3pPr lvl="2"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3pPr>
            <a:lvl4pPr lvl="3"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4pPr>
            <a:lvl5pPr lvl="4"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5pPr>
            <a:lvl6pPr lvl="5"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6pPr>
            <a:lvl7pPr lvl="6"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7pPr>
            <a:lvl8pPr lvl="7"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8pPr>
            <a:lvl9pPr lvl="8"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9pPr>
          </a:lstStyle>
          <a:p>
            <a:endParaRPr/>
          </a:p>
        </p:txBody>
      </p:sp>
      <p:sp>
        <p:nvSpPr>
          <p:cNvPr id="7" name="Google Shape;7;p1"/>
          <p:cNvSpPr txBox="1">
            <a:spLocks noGrp="1"/>
          </p:cNvSpPr>
          <p:nvPr>
            <p:ph type="body" idx="1"/>
          </p:nvPr>
        </p:nvSpPr>
        <p:spPr>
          <a:xfrm>
            <a:off x="1427100" y="1918650"/>
            <a:ext cx="9408400" cy="40830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505670"/>
              </a:buClr>
              <a:buSzPts val="2400"/>
              <a:buFont typeface="Varela Round"/>
              <a:buChar char="▧"/>
              <a:defRPr sz="2400">
                <a:solidFill>
                  <a:srgbClr val="505670"/>
                </a:solidFill>
                <a:latin typeface="Varela Round"/>
                <a:ea typeface="Varela Round"/>
                <a:cs typeface="Varela Round"/>
                <a:sym typeface="Varela Round"/>
              </a:defRPr>
            </a:lvl1pPr>
            <a:lvl2pPr marL="914400" lvl="1"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2pPr>
            <a:lvl3pPr marL="1371600" lvl="2"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3pPr>
            <a:lvl4pPr marL="1828800" lvl="3"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4pPr>
            <a:lvl5pPr marL="2286000" lvl="4"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5pPr>
            <a:lvl6pPr marL="2743200" lvl="5"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6pPr>
            <a:lvl7pPr marL="3200400" lvl="6"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7pPr>
            <a:lvl8pPr marL="3657600" lvl="7"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8pPr>
            <a:lvl9pPr marL="4114800" lvl="8"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5797435" y="6383554"/>
            <a:ext cx="731600" cy="398700"/>
          </a:xfrm>
          <a:prstGeom prst="rect">
            <a:avLst/>
          </a:prstGeom>
          <a:noFill/>
          <a:ln>
            <a:noFill/>
          </a:ln>
        </p:spPr>
        <p:txBody>
          <a:bodyPr spcFirstLastPara="1" wrap="square" lIns="91425" tIns="91425" rIns="91425" bIns="91425" anchor="t" anchorCtr="0">
            <a:noAutofit/>
          </a:bodyPr>
          <a:lstStyle>
            <a:lvl1pPr lvl="0" algn="ctr">
              <a:buNone/>
              <a:defRPr sz="1300">
                <a:solidFill>
                  <a:srgbClr val="979CB8"/>
                </a:solidFill>
                <a:latin typeface="Shadows Into Light"/>
                <a:ea typeface="Shadows Into Light"/>
                <a:cs typeface="Shadows Into Light"/>
                <a:sym typeface="Shadows Into Light"/>
              </a:defRPr>
            </a:lvl1pPr>
            <a:lvl2pPr lvl="1" algn="ctr">
              <a:buNone/>
              <a:defRPr sz="1300">
                <a:solidFill>
                  <a:srgbClr val="979CB8"/>
                </a:solidFill>
                <a:latin typeface="Shadows Into Light"/>
                <a:ea typeface="Shadows Into Light"/>
                <a:cs typeface="Shadows Into Light"/>
                <a:sym typeface="Shadows Into Light"/>
              </a:defRPr>
            </a:lvl2pPr>
            <a:lvl3pPr lvl="2" algn="ctr">
              <a:buNone/>
              <a:defRPr sz="1300">
                <a:solidFill>
                  <a:srgbClr val="979CB8"/>
                </a:solidFill>
                <a:latin typeface="Shadows Into Light"/>
                <a:ea typeface="Shadows Into Light"/>
                <a:cs typeface="Shadows Into Light"/>
                <a:sym typeface="Shadows Into Light"/>
              </a:defRPr>
            </a:lvl3pPr>
            <a:lvl4pPr lvl="3" algn="ctr">
              <a:buNone/>
              <a:defRPr sz="1300">
                <a:solidFill>
                  <a:srgbClr val="979CB8"/>
                </a:solidFill>
                <a:latin typeface="Shadows Into Light"/>
                <a:ea typeface="Shadows Into Light"/>
                <a:cs typeface="Shadows Into Light"/>
                <a:sym typeface="Shadows Into Light"/>
              </a:defRPr>
            </a:lvl4pPr>
            <a:lvl5pPr lvl="4" algn="ctr">
              <a:buNone/>
              <a:defRPr sz="1300">
                <a:solidFill>
                  <a:srgbClr val="979CB8"/>
                </a:solidFill>
                <a:latin typeface="Shadows Into Light"/>
                <a:ea typeface="Shadows Into Light"/>
                <a:cs typeface="Shadows Into Light"/>
                <a:sym typeface="Shadows Into Light"/>
              </a:defRPr>
            </a:lvl5pPr>
            <a:lvl6pPr lvl="5" algn="ctr">
              <a:buNone/>
              <a:defRPr sz="1300">
                <a:solidFill>
                  <a:srgbClr val="979CB8"/>
                </a:solidFill>
                <a:latin typeface="Shadows Into Light"/>
                <a:ea typeface="Shadows Into Light"/>
                <a:cs typeface="Shadows Into Light"/>
                <a:sym typeface="Shadows Into Light"/>
              </a:defRPr>
            </a:lvl6pPr>
            <a:lvl7pPr lvl="6" algn="ctr">
              <a:buNone/>
              <a:defRPr sz="1300">
                <a:solidFill>
                  <a:srgbClr val="979CB8"/>
                </a:solidFill>
                <a:latin typeface="Shadows Into Light"/>
                <a:ea typeface="Shadows Into Light"/>
                <a:cs typeface="Shadows Into Light"/>
                <a:sym typeface="Shadows Into Light"/>
              </a:defRPr>
            </a:lvl7pPr>
            <a:lvl8pPr lvl="7" algn="ctr">
              <a:buNone/>
              <a:defRPr sz="1300">
                <a:solidFill>
                  <a:srgbClr val="979CB8"/>
                </a:solidFill>
                <a:latin typeface="Shadows Into Light"/>
                <a:ea typeface="Shadows Into Light"/>
                <a:cs typeface="Shadows Into Light"/>
                <a:sym typeface="Shadows Into Light"/>
              </a:defRPr>
            </a:lvl8pPr>
            <a:lvl9pPr lvl="8" algn="ctr">
              <a:buNone/>
              <a:defRPr sz="1300">
                <a:solidFill>
                  <a:srgbClr val="979CB8"/>
                </a:solidFill>
                <a:latin typeface="Shadows Into Light"/>
                <a:ea typeface="Shadows Into Light"/>
                <a:cs typeface="Shadows Into Light"/>
                <a:sym typeface="Shadows Into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69458185"/>
      </p:ext>
    </p:extLst>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81" r:id="rId7"/>
    <p:sldLayoutId id="2147483682"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jp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8.jpg"/><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4.jpg"/></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26.jpg"/><Relationship Id="rId4" Type="http://schemas.openxmlformats.org/officeDocument/2006/relationships/image" Target="../media/image25.jpg"/></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8.jp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9.jpg"/></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0.jpg"/></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1.jp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32.jpg"/></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3.jpg"/></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34.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36.jpg"/><Relationship Id="rId4" Type="http://schemas.openxmlformats.org/officeDocument/2006/relationships/image" Target="../media/image35.jpg"/></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40.jpg"/></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42.jpg"/><Relationship Id="rId4" Type="http://schemas.openxmlformats.org/officeDocument/2006/relationships/image" Target="../media/image41.jpg"/></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44.jpg"/><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46.jpg"/><Relationship Id="rId4" Type="http://schemas.openxmlformats.org/officeDocument/2006/relationships/image" Target="../media/image45.jpg"/></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47.jp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48.jpg"/></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49.jpg"/></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50.jpg"/></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51.jpg"/></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52.jpg"/></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53.jpg"/></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54.jpg"/></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55.jpg"/></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56.jpg"/></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6.xml"/><Relationship Id="rId5" Type="http://schemas.openxmlformats.org/officeDocument/2006/relationships/image" Target="../media/image58.jpg"/><Relationship Id="rId4" Type="http://schemas.openxmlformats.org/officeDocument/2006/relationships/image" Target="../media/image57.jpg"/></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6.xml"/><Relationship Id="rId5" Type="http://schemas.openxmlformats.org/officeDocument/2006/relationships/image" Target="../media/image60.jpg"/><Relationship Id="rId4" Type="http://schemas.openxmlformats.org/officeDocument/2006/relationships/image" Target="../media/image59.jpg"/></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iLevel thresh="75000"/>
          </a:blip>
          <a:stretch>
            <a:fillRect/>
          </a:stretch>
        </a:blipFill>
        <a:effectLst/>
      </p:bgPr>
    </p:bg>
    <p:spTree>
      <p:nvGrpSpPr>
        <p:cNvPr id="1" name="Shape 140"/>
        <p:cNvGrpSpPr/>
        <p:nvPr/>
      </p:nvGrpSpPr>
      <p:grpSpPr>
        <a:xfrm>
          <a:off x="0" y="0"/>
          <a:ext cx="0" cy="0"/>
          <a:chOff x="0" y="0"/>
          <a:chExt cx="0" cy="0"/>
        </a:xfrm>
      </p:grpSpPr>
      <p:sp>
        <p:nvSpPr>
          <p:cNvPr id="141" name="Google Shape;141;p36"/>
          <p:cNvSpPr txBox="1">
            <a:spLocks noGrp="1"/>
          </p:cNvSpPr>
          <p:nvPr>
            <p:ph type="ctrTitle"/>
          </p:nvPr>
        </p:nvSpPr>
        <p:spPr>
          <a:xfrm>
            <a:off x="1291451" y="2448192"/>
            <a:ext cx="6858636" cy="1973190"/>
          </a:xfrm>
          <a:prstGeom prst="rect">
            <a:avLst/>
          </a:prstGeom>
        </p:spPr>
        <p:txBody>
          <a:bodyPr spcFirstLastPara="1" wrap="square" lIns="91425" tIns="91425" rIns="91425" bIns="91425" anchor="ctr" anchorCtr="0">
            <a:noAutofit/>
          </a:bodyPr>
          <a:lstStyle/>
          <a:p>
            <a:pPr lvl="0"/>
            <a:r>
              <a:rPr lang="en-US" dirty="0"/>
              <a:t>Introduction to C# programming</a:t>
            </a:r>
            <a:endParaRPr dirty="0"/>
          </a:p>
        </p:txBody>
      </p:sp>
      <p:sp>
        <p:nvSpPr>
          <p:cNvPr id="142" name="Google Shape;142;p36"/>
          <p:cNvSpPr/>
          <p:nvPr/>
        </p:nvSpPr>
        <p:spPr>
          <a:xfrm rot="-4140551">
            <a:off x="4069345" y="1556493"/>
            <a:ext cx="402308" cy="1167266"/>
          </a:xfrm>
          <a:custGeom>
            <a:avLst/>
            <a:gdLst/>
            <a:ahLst/>
            <a:cxnLst/>
            <a:rect l="l" t="t" r="r" b="b"/>
            <a:pathLst>
              <a:path w="30959" h="89819" extrusionOk="0">
                <a:moveTo>
                  <a:pt x="0" y="0"/>
                </a:moveTo>
                <a:cubicBezTo>
                  <a:pt x="5134" y="6918"/>
                  <a:pt x="29561" y="26535"/>
                  <a:pt x="30804" y="41505"/>
                </a:cubicBezTo>
                <a:cubicBezTo>
                  <a:pt x="32047" y="56475"/>
                  <a:pt x="11349" y="81767"/>
                  <a:pt x="7458" y="89819"/>
                </a:cubicBezTo>
              </a:path>
            </a:pathLst>
          </a:custGeom>
          <a:noFill/>
          <a:ln w="9525" cap="flat" cmpd="sng">
            <a:solidFill>
              <a:srgbClr val="FFFFFF"/>
            </a:solidFill>
            <a:prstDash val="dash"/>
            <a:round/>
            <a:headEnd type="none" w="med" len="med"/>
            <a:tailEnd type="stealth" w="med" len="med"/>
          </a:ln>
        </p:spPr>
      </p:sp>
      <p:sp>
        <p:nvSpPr>
          <p:cNvPr id="143" name="Google Shape;143;p36"/>
          <p:cNvSpPr/>
          <p:nvPr/>
        </p:nvSpPr>
        <p:spPr>
          <a:xfrm>
            <a:off x="4020776" y="4255850"/>
            <a:ext cx="3153375" cy="34500"/>
          </a:xfrm>
          <a:custGeom>
            <a:avLst/>
            <a:gdLst/>
            <a:ahLst/>
            <a:cxnLst/>
            <a:rect l="l" t="t" r="r" b="b"/>
            <a:pathLst>
              <a:path w="126135" h="1380" extrusionOk="0">
                <a:moveTo>
                  <a:pt x="0" y="973"/>
                </a:moveTo>
                <a:cubicBezTo>
                  <a:pt x="29075" y="973"/>
                  <a:pt x="58158" y="273"/>
                  <a:pt x="87224" y="973"/>
                </a:cubicBezTo>
                <a:cubicBezTo>
                  <a:pt x="100195" y="1285"/>
                  <a:pt x="113312" y="1974"/>
                  <a:pt x="126135" y="0"/>
                </a:cubicBezTo>
              </a:path>
            </a:pathLst>
          </a:custGeom>
          <a:noFill/>
          <a:ln w="9525" cap="flat" cmpd="sng">
            <a:solidFill>
              <a:srgbClr val="FFFFFF"/>
            </a:solidFill>
            <a:prstDash val="solid"/>
            <a:round/>
            <a:headEnd type="none" w="med" len="med"/>
            <a:tailEnd type="none" w="med" len="med"/>
          </a:ln>
        </p:spPr>
      </p:sp>
      <p:sp>
        <p:nvSpPr>
          <p:cNvPr id="144" name="Google Shape;144;p36"/>
          <p:cNvSpPr/>
          <p:nvPr/>
        </p:nvSpPr>
        <p:spPr>
          <a:xfrm>
            <a:off x="3947800" y="4303604"/>
            <a:ext cx="3177700" cy="41425"/>
          </a:xfrm>
          <a:custGeom>
            <a:avLst/>
            <a:gdLst/>
            <a:ahLst/>
            <a:cxnLst/>
            <a:rect l="l" t="t" r="r" b="b"/>
            <a:pathLst>
              <a:path w="127108" h="1657" extrusionOk="0">
                <a:moveTo>
                  <a:pt x="0" y="1657"/>
                </a:moveTo>
                <a:cubicBezTo>
                  <a:pt x="42250" y="-1532"/>
                  <a:pt x="84738" y="1008"/>
                  <a:pt x="127108" y="1008"/>
                </a:cubicBezTo>
              </a:path>
            </a:pathLst>
          </a:custGeom>
          <a:noFill/>
          <a:ln w="9525" cap="flat" cmpd="sng">
            <a:solidFill>
              <a:srgbClr val="FFFFFF"/>
            </a:solidFill>
            <a:prstDash val="solid"/>
            <a:round/>
            <a:headEnd type="none" w="med" len="med"/>
            <a:tailEnd type="none" w="med" len="med"/>
          </a:ln>
        </p:spPr>
      </p:sp>
      <p:cxnSp>
        <p:nvCxnSpPr>
          <p:cNvPr id="145" name="Google Shape;145;p36"/>
          <p:cNvCxnSpPr/>
          <p:nvPr/>
        </p:nvCxnSpPr>
        <p:spPr>
          <a:xfrm rot="10800000" flipH="1">
            <a:off x="5451513" y="2011400"/>
            <a:ext cx="291900" cy="543000"/>
          </a:xfrm>
          <a:prstGeom prst="straightConnector1">
            <a:avLst/>
          </a:prstGeom>
          <a:noFill/>
          <a:ln w="9525" cap="flat" cmpd="sng">
            <a:solidFill>
              <a:srgbClr val="FFFFFF"/>
            </a:solidFill>
            <a:prstDash val="dash"/>
            <a:round/>
            <a:headEnd type="stealth" w="med" len="med"/>
            <a:tailEnd type="none" w="med" len="med"/>
          </a:ln>
        </p:spPr>
      </p:cxnSp>
      <p:sp>
        <p:nvSpPr>
          <p:cNvPr id="146" name="Google Shape;146;p36"/>
          <p:cNvSpPr/>
          <p:nvPr/>
        </p:nvSpPr>
        <p:spPr>
          <a:xfrm>
            <a:off x="6588442" y="2448192"/>
            <a:ext cx="1345200" cy="1025100"/>
          </a:xfrm>
          <a:custGeom>
            <a:avLst/>
            <a:gdLst/>
            <a:ahLst/>
            <a:cxnLst/>
            <a:rect l="l" t="t" r="r" b="b"/>
            <a:pathLst>
              <a:path w="53808" h="41004" extrusionOk="0">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w="9525" cap="flat" cmpd="sng">
            <a:solidFill>
              <a:srgbClr val="FFFFFF"/>
            </a:solidFill>
            <a:prstDash val="solid"/>
            <a:round/>
            <a:headEnd type="none" w="med" len="med"/>
            <a:tailEnd type="none" w="med" len="med"/>
          </a:ln>
        </p:spPr>
      </p:sp>
      <p:pic>
        <p:nvPicPr>
          <p:cNvPr id="3" name="Picture 2" descr="A close up of a logo&#10;&#10;Description generated with very high confidence">
            <a:extLst>
              <a:ext uri="{FF2B5EF4-FFF2-40B4-BE49-F238E27FC236}">
                <a16:creationId xmlns:a16="http://schemas.microsoft.com/office/drawing/2014/main" id="{52516177-9B8A-4908-9025-3C47002BCD6F}"/>
              </a:ext>
            </a:extLst>
          </p:cNvPr>
          <p:cNvPicPr>
            <a:picLocks noChangeAspect="1"/>
          </p:cNvPicPr>
          <p:nvPr/>
        </p:nvPicPr>
        <p:blipFill>
          <a:blip r:embed="rId4"/>
          <a:stretch>
            <a:fillRect/>
          </a:stretch>
        </p:blipFill>
        <p:spPr>
          <a:xfrm>
            <a:off x="8036092" y="4324316"/>
            <a:ext cx="1801837" cy="1801837"/>
          </a:xfrm>
          <a:prstGeom prst="rect">
            <a:avLst/>
          </a:prstGeom>
        </p:spPr>
      </p:pic>
    </p:spTree>
    <p:extLst>
      <p:ext uri="{BB962C8B-B14F-4D97-AF65-F5344CB8AC3E}">
        <p14:creationId xmlns:p14="http://schemas.microsoft.com/office/powerpoint/2010/main" val="776387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575B24-5939-4534-B686-0B158585348E}"/>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10</a:t>
            </a:fld>
            <a:endParaRPr lang="en" kern="0"/>
          </a:p>
        </p:txBody>
      </p:sp>
      <p:sp>
        <p:nvSpPr>
          <p:cNvPr id="5" name="Google Shape;169;p39">
            <a:extLst>
              <a:ext uri="{FF2B5EF4-FFF2-40B4-BE49-F238E27FC236}">
                <a16:creationId xmlns:a16="http://schemas.microsoft.com/office/drawing/2014/main" id="{A1D72323-F5C6-40A0-9A69-1EABD76D0DF1}"/>
              </a:ext>
            </a:extLst>
          </p:cNvPr>
          <p:cNvSpPr txBox="1">
            <a:spLocks noGrp="1"/>
          </p:cNvSpPr>
          <p:nvPr>
            <p:ph type="ctrTitle"/>
          </p:nvPr>
        </p:nvSpPr>
        <p:spPr>
          <a:xfrm>
            <a:off x="3174450" y="1830110"/>
            <a:ext cx="5843100" cy="1546500"/>
          </a:xfrm>
          <a:prstGeom prst="rect">
            <a:avLst/>
          </a:prstGeom>
        </p:spPr>
        <p:txBody>
          <a:bodyPr spcFirstLastPara="1" wrap="square" lIns="91425" tIns="91425" rIns="91425" bIns="91425" anchor="b" anchorCtr="0">
            <a:noAutofit/>
          </a:bodyPr>
          <a:lstStyle/>
          <a:p>
            <a:r>
              <a:rPr lang="en" sz="6000" dirty="0">
                <a:solidFill>
                  <a:srgbClr val="AACF20"/>
                </a:solidFill>
              </a:rPr>
              <a:t>1.</a:t>
            </a:r>
            <a:endParaRPr sz="6000" dirty="0">
              <a:solidFill>
                <a:srgbClr val="AACF20"/>
              </a:solidFill>
            </a:endParaRPr>
          </a:p>
          <a:p>
            <a:pPr lvl="0"/>
            <a:r>
              <a:rPr lang="en-US" dirty="0"/>
              <a:t>Basic Concepts</a:t>
            </a:r>
            <a:endParaRPr dirty="0"/>
          </a:p>
        </p:txBody>
      </p:sp>
      <p:sp>
        <p:nvSpPr>
          <p:cNvPr id="6" name="Google Shape;170;p39">
            <a:extLst>
              <a:ext uri="{FF2B5EF4-FFF2-40B4-BE49-F238E27FC236}">
                <a16:creationId xmlns:a16="http://schemas.microsoft.com/office/drawing/2014/main" id="{A82B66D8-BF66-4AC4-BB5D-49D96F7394B1}"/>
              </a:ext>
            </a:extLst>
          </p:cNvPr>
          <p:cNvSpPr txBox="1">
            <a:spLocks noGrp="1"/>
          </p:cNvSpPr>
          <p:nvPr>
            <p:ph type="subTitle" idx="1"/>
          </p:nvPr>
        </p:nvSpPr>
        <p:spPr>
          <a:xfrm>
            <a:off x="3174450" y="3833682"/>
            <a:ext cx="5843100" cy="1046400"/>
          </a:xfrm>
          <a:prstGeom prst="rect">
            <a:avLst/>
          </a:prstGeom>
        </p:spPr>
        <p:txBody>
          <a:bodyPr spcFirstLastPara="1" wrap="square" lIns="91425" tIns="91425" rIns="91425" bIns="91425" anchor="t" anchorCtr="0">
            <a:noAutofit/>
          </a:bodyPr>
          <a:lstStyle/>
          <a:p>
            <a:pPr marL="0" indent="0"/>
            <a:r>
              <a:rPr lang="en-US" sz="3600" b="1" dirty="0"/>
              <a:t>Variables</a:t>
            </a:r>
            <a:endParaRPr dirty="0"/>
          </a:p>
        </p:txBody>
      </p:sp>
      <p:pic>
        <p:nvPicPr>
          <p:cNvPr id="8" name="Picture 7" descr="A close up of a sign&#10;&#10;Description generated with high confidence">
            <a:extLst>
              <a:ext uri="{FF2B5EF4-FFF2-40B4-BE49-F238E27FC236}">
                <a16:creationId xmlns:a16="http://schemas.microsoft.com/office/drawing/2014/main" id="{EC57BA15-F804-4DDC-9A63-A3C03CEA9892}"/>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65560414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235D-9710-496C-9368-9F4CA0B9BE9A}"/>
              </a:ext>
            </a:extLst>
          </p:cNvPr>
          <p:cNvSpPr>
            <a:spLocks noGrp="1"/>
          </p:cNvSpPr>
          <p:nvPr>
            <p:ph type="title"/>
          </p:nvPr>
        </p:nvSpPr>
        <p:spPr/>
        <p:txBody>
          <a:bodyPr/>
          <a:lstStyle/>
          <a:p>
            <a:r>
              <a:rPr lang="en-US" b="1" dirty="0"/>
              <a:t>Auto-implemented Property</a:t>
            </a:r>
          </a:p>
        </p:txBody>
      </p:sp>
      <p:sp>
        <p:nvSpPr>
          <p:cNvPr id="3" name="Text Placeholder 2">
            <a:extLst>
              <a:ext uri="{FF2B5EF4-FFF2-40B4-BE49-F238E27FC236}">
                <a16:creationId xmlns:a16="http://schemas.microsoft.com/office/drawing/2014/main" id="{6D198A51-0827-4824-91B0-72C13120049D}"/>
              </a:ext>
            </a:extLst>
          </p:cNvPr>
          <p:cNvSpPr>
            <a:spLocks noGrp="1"/>
          </p:cNvSpPr>
          <p:nvPr>
            <p:ph type="body" idx="1"/>
          </p:nvPr>
        </p:nvSpPr>
        <p:spPr/>
        <p:txBody>
          <a:bodyPr/>
          <a:lstStyle/>
          <a:p>
            <a:pPr>
              <a:lnSpc>
                <a:spcPct val="150000"/>
              </a:lnSpc>
            </a:pPr>
            <a:r>
              <a:rPr lang="en-US" dirty="0"/>
              <a:t>property declaration has been made easy if you don't want to apply some logic in get or set.</a:t>
            </a:r>
          </a:p>
          <a:p>
            <a:pPr>
              <a:lnSpc>
                <a:spcPct val="150000"/>
              </a:lnSpc>
            </a:pPr>
            <a:r>
              <a:rPr lang="en-US" dirty="0"/>
              <a:t>The following is an example of an auto-implemented property:</a:t>
            </a:r>
          </a:p>
          <a:p>
            <a:endParaRPr lang="en-US" dirty="0"/>
          </a:p>
        </p:txBody>
      </p:sp>
      <p:sp>
        <p:nvSpPr>
          <p:cNvPr id="4" name="Slide Number Placeholder 3">
            <a:extLst>
              <a:ext uri="{FF2B5EF4-FFF2-40B4-BE49-F238E27FC236}">
                <a16:creationId xmlns:a16="http://schemas.microsoft.com/office/drawing/2014/main" id="{C49107D0-2474-47CA-8CE5-15082892B135}"/>
              </a:ext>
            </a:extLst>
          </p:cNvPr>
          <p:cNvSpPr>
            <a:spLocks noGrp="1"/>
          </p:cNvSpPr>
          <p:nvPr>
            <p:ph type="sldNum" idx="12"/>
          </p:nvPr>
        </p:nvSpPr>
        <p:spPr/>
        <p:txBody>
          <a:bodyPr/>
          <a:lstStyle/>
          <a:p>
            <a:fld id="{00000000-1234-1234-1234-123412341234}" type="slidenum">
              <a:rPr lang="en" smtClean="0"/>
              <a:pPr/>
              <a:t>100</a:t>
            </a:fld>
            <a:endParaRPr lang="en"/>
          </a:p>
        </p:txBody>
      </p:sp>
      <p:sp>
        <p:nvSpPr>
          <p:cNvPr id="5" name="Rectangle 2">
            <a:extLst>
              <a:ext uri="{FF2B5EF4-FFF2-40B4-BE49-F238E27FC236}">
                <a16:creationId xmlns:a16="http://schemas.microsoft.com/office/drawing/2014/main" id="{BFE58872-D4D3-44B0-9F66-441962527653}"/>
              </a:ext>
            </a:extLst>
          </p:cNvPr>
          <p:cNvSpPr>
            <a:spLocks noChangeArrowheads="1"/>
          </p:cNvSpPr>
          <p:nvPr/>
        </p:nvSpPr>
        <p:spPr bwMode="auto">
          <a:xfrm>
            <a:off x="2264343" y="4457384"/>
            <a:ext cx="65930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MyAutoImplementedProperty</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a:ln>
                  <a:noFill/>
                </a:ln>
                <a:solidFill>
                  <a:srgbClr val="0000FF"/>
                </a:solidFill>
                <a:effectLst/>
                <a:latin typeface="Consolas" panose="020B0609020204030204" pitchFamily="49" charset="0"/>
              </a:rPr>
              <a:t>get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set</a:t>
            </a:r>
            <a:r>
              <a:rPr kumimoji="0" lang="en-US" altLang="en-US" b="0" i="0" u="none" strike="noStrike" cap="none" normalizeH="0" baseline="0" dirty="0">
                <a:ln>
                  <a:noFill/>
                </a:ln>
                <a:solidFill>
                  <a:srgbClr val="000000"/>
                </a:solidFill>
                <a:effectLst/>
                <a:latin typeface="Consolas" panose="020B0609020204030204" pitchFamily="49" charset="0"/>
              </a:rPr>
              <a:t>; } </a:t>
            </a:r>
            <a:endParaRPr kumimoji="0" lang="en-US" altLang="en-US" sz="2400" b="0" i="0" u="none" strike="noStrike" cap="none" normalizeH="0" baseline="0" dirty="0">
              <a:ln>
                <a:noFill/>
              </a:ln>
              <a:solidFill>
                <a:schemeClr val="tx1"/>
              </a:solidFill>
              <a:effectLst/>
            </a:endParaRPr>
          </a:p>
        </p:txBody>
      </p:sp>
      <p:pic>
        <p:nvPicPr>
          <p:cNvPr id="6" name="Picture 5"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34595187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C00C-D50F-4690-B9A7-DDA646BB5F6D}"/>
              </a:ext>
            </a:extLst>
          </p:cNvPr>
          <p:cNvSpPr>
            <a:spLocks noGrp="1"/>
          </p:cNvSpPr>
          <p:nvPr>
            <p:ph type="title"/>
          </p:nvPr>
        </p:nvSpPr>
        <p:spPr/>
        <p:txBody>
          <a:bodyPr/>
          <a:lstStyle/>
          <a:p>
            <a:r>
              <a:rPr lang="en-US" b="1" dirty="0"/>
              <a:t>Auto-implemented Property</a:t>
            </a:r>
            <a:endParaRPr lang="en-US" dirty="0"/>
          </a:p>
        </p:txBody>
      </p:sp>
      <p:sp>
        <p:nvSpPr>
          <p:cNvPr id="3" name="Text Placeholder 2">
            <a:extLst>
              <a:ext uri="{FF2B5EF4-FFF2-40B4-BE49-F238E27FC236}">
                <a16:creationId xmlns:a16="http://schemas.microsoft.com/office/drawing/2014/main" id="{2239FBC7-2A95-4A4F-8AA3-3326157C1014}"/>
              </a:ext>
            </a:extLst>
          </p:cNvPr>
          <p:cNvSpPr>
            <a:spLocks noGrp="1"/>
          </p:cNvSpPr>
          <p:nvPr>
            <p:ph type="body" idx="1"/>
          </p:nvPr>
        </p:nvSpPr>
        <p:spPr/>
        <p:txBody>
          <a:bodyPr/>
          <a:lstStyle/>
          <a:p>
            <a:pPr>
              <a:lnSpc>
                <a:spcPct val="150000"/>
              </a:lnSpc>
            </a:pPr>
            <a:r>
              <a:rPr lang="en-US" dirty="0"/>
              <a:t>Notice that there is no private backing field in the above property example. The backing field will be created automatically by the compiler. You can work with an automated property as you would with a normal property of the class. Automated-implemented property is just for easy declaration of the property when no additional logic is required in the property accessors.</a:t>
            </a:r>
          </a:p>
        </p:txBody>
      </p:sp>
      <p:sp>
        <p:nvSpPr>
          <p:cNvPr id="4" name="Slide Number Placeholder 3">
            <a:extLst>
              <a:ext uri="{FF2B5EF4-FFF2-40B4-BE49-F238E27FC236}">
                <a16:creationId xmlns:a16="http://schemas.microsoft.com/office/drawing/2014/main" id="{63AD9B25-9822-401E-9728-275A77DF33BD}"/>
              </a:ext>
            </a:extLst>
          </p:cNvPr>
          <p:cNvSpPr>
            <a:spLocks noGrp="1"/>
          </p:cNvSpPr>
          <p:nvPr>
            <p:ph type="sldNum" idx="12"/>
          </p:nvPr>
        </p:nvSpPr>
        <p:spPr/>
        <p:txBody>
          <a:bodyPr/>
          <a:lstStyle/>
          <a:p>
            <a:fld id="{00000000-1234-1234-1234-123412341234}" type="slidenum">
              <a:rPr lang="en" smtClean="0"/>
              <a:pPr/>
              <a:t>101</a:t>
            </a:fld>
            <a:endParaRPr lang="en"/>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10083435" y="5147207"/>
            <a:ext cx="1172818" cy="1172818"/>
          </a:xfrm>
          <a:prstGeom prst="rect">
            <a:avLst/>
          </a:prstGeom>
        </p:spPr>
      </p:pic>
    </p:spTree>
    <p:extLst>
      <p:ext uri="{BB962C8B-B14F-4D97-AF65-F5344CB8AC3E}">
        <p14:creationId xmlns:p14="http://schemas.microsoft.com/office/powerpoint/2010/main" val="33250706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7AEB-D7EE-40B3-903A-D905359D40A5}"/>
              </a:ext>
            </a:extLst>
          </p:cNvPr>
          <p:cNvSpPr>
            <a:spLocks noGrp="1"/>
          </p:cNvSpPr>
          <p:nvPr>
            <p:ph type="title"/>
          </p:nvPr>
        </p:nvSpPr>
        <p:spPr/>
        <p:txBody>
          <a:bodyPr/>
          <a:lstStyle/>
          <a:p>
            <a:r>
              <a:rPr lang="en-US" b="1" dirty="0"/>
              <a:t>Tuple</a:t>
            </a:r>
          </a:p>
        </p:txBody>
      </p:sp>
      <p:sp>
        <p:nvSpPr>
          <p:cNvPr id="3" name="Text Placeholder 2">
            <a:extLst>
              <a:ext uri="{FF2B5EF4-FFF2-40B4-BE49-F238E27FC236}">
                <a16:creationId xmlns:a16="http://schemas.microsoft.com/office/drawing/2014/main" id="{287D2986-75F9-4A95-B19F-FDF58D884733}"/>
              </a:ext>
            </a:extLst>
          </p:cNvPr>
          <p:cNvSpPr>
            <a:spLocks noGrp="1"/>
          </p:cNvSpPr>
          <p:nvPr>
            <p:ph type="body" idx="1"/>
          </p:nvPr>
        </p:nvSpPr>
        <p:spPr/>
        <p:txBody>
          <a:bodyPr/>
          <a:lstStyle/>
          <a:p>
            <a:pPr>
              <a:lnSpc>
                <a:spcPct val="150000"/>
              </a:lnSpc>
            </a:pPr>
            <a:r>
              <a:rPr lang="en-US" dirty="0"/>
              <a:t>The </a:t>
            </a:r>
            <a:r>
              <a:rPr lang="en-US" dirty="0">
                <a:highlight>
                  <a:srgbClr val="FFFF00"/>
                </a:highlight>
              </a:rPr>
              <a:t>Tuple&lt;T&gt;</a:t>
            </a:r>
            <a:r>
              <a:rPr lang="en-US" dirty="0"/>
              <a:t> class was introduced in .NET Framework 4.0. A tuple is a data structure that contains a sequence of elements of different data types. It can be used where you want to have a data structure to hold an object with properties, but you don't want to create a separate type for it.</a:t>
            </a:r>
          </a:p>
        </p:txBody>
      </p:sp>
      <p:sp>
        <p:nvSpPr>
          <p:cNvPr id="4" name="Slide Number Placeholder 3">
            <a:extLst>
              <a:ext uri="{FF2B5EF4-FFF2-40B4-BE49-F238E27FC236}">
                <a16:creationId xmlns:a16="http://schemas.microsoft.com/office/drawing/2014/main" id="{F2D91B5A-214F-4A68-A0E4-2429DDD24630}"/>
              </a:ext>
            </a:extLst>
          </p:cNvPr>
          <p:cNvSpPr>
            <a:spLocks noGrp="1"/>
          </p:cNvSpPr>
          <p:nvPr>
            <p:ph type="sldNum" idx="12"/>
          </p:nvPr>
        </p:nvSpPr>
        <p:spPr/>
        <p:txBody>
          <a:bodyPr/>
          <a:lstStyle/>
          <a:p>
            <a:fld id="{00000000-1234-1234-1234-123412341234}" type="slidenum">
              <a:rPr lang="en" smtClean="0"/>
              <a:pPr/>
              <a:t>102</a:t>
            </a:fld>
            <a:endParaRPr lang="en"/>
          </a:p>
        </p:txBody>
      </p:sp>
      <p:sp>
        <p:nvSpPr>
          <p:cNvPr id="6" name="Rectangle 2">
            <a:extLst>
              <a:ext uri="{FF2B5EF4-FFF2-40B4-BE49-F238E27FC236}">
                <a16:creationId xmlns:a16="http://schemas.microsoft.com/office/drawing/2014/main" id="{A9980E37-CBE0-498F-8BF8-3F36C2BE809C}"/>
              </a:ext>
            </a:extLst>
          </p:cNvPr>
          <p:cNvSpPr>
            <a:spLocks noChangeArrowheads="1"/>
          </p:cNvSpPr>
          <p:nvPr/>
        </p:nvSpPr>
        <p:spPr bwMode="auto">
          <a:xfrm>
            <a:off x="3087757" y="5146023"/>
            <a:ext cx="5618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latin typeface="Consolas" panose="020B0609020204030204" pitchFamily="49" charset="0"/>
              </a:rPr>
              <a:t>Tuple</a:t>
            </a:r>
            <a:r>
              <a:rPr kumimoji="0" lang="en-US" altLang="en-US" b="0" i="0" u="none" strike="noStrike" cap="none" normalizeH="0" baseline="0" dirty="0">
                <a:ln>
                  <a:noFill/>
                </a:ln>
                <a:solidFill>
                  <a:srgbClr val="000000"/>
                </a:solidFill>
                <a:effectLst/>
                <a:latin typeface="Consolas" panose="020B0609020204030204" pitchFamily="49" charset="0"/>
              </a:rPr>
              <a:t>&lt;</a:t>
            </a:r>
            <a:r>
              <a:rPr kumimoji="0" lang="en-US" altLang="en-US" b="0" i="0" u="none" strike="noStrike" cap="none" normalizeH="0" baseline="0" dirty="0">
                <a:ln>
                  <a:noFill/>
                </a:ln>
                <a:solidFill>
                  <a:srgbClr val="0000FF"/>
                </a:solidFill>
                <a:effectLst/>
                <a:latin typeface="Consolas" panose="020B0609020204030204" pitchFamily="49" charset="0"/>
              </a:rPr>
              <a:t>T1</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T2</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T3</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T4</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T5</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T6</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T7</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FF"/>
                </a:solidFill>
                <a:effectLst/>
                <a:latin typeface="Consolas" panose="020B0609020204030204" pitchFamily="49" charset="0"/>
              </a:rPr>
              <a:t>TRest</a:t>
            </a:r>
            <a:r>
              <a:rPr kumimoji="0" lang="en-US" altLang="en-US" b="0" i="0" u="none" strike="noStrike" cap="none" normalizeH="0" baseline="0" dirty="0">
                <a:ln>
                  <a:noFill/>
                </a:ln>
                <a:solidFill>
                  <a:srgbClr val="000000"/>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7" name="Picture 6"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7076373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49BC-595F-4060-B6B4-64A194A664FE}"/>
              </a:ext>
            </a:extLst>
          </p:cNvPr>
          <p:cNvSpPr>
            <a:spLocks noGrp="1"/>
          </p:cNvSpPr>
          <p:nvPr>
            <p:ph type="title"/>
          </p:nvPr>
        </p:nvSpPr>
        <p:spPr/>
        <p:txBody>
          <a:bodyPr/>
          <a:lstStyle/>
          <a:p>
            <a:r>
              <a:rPr lang="en-US" b="1" dirty="0"/>
              <a:t>Tuple</a:t>
            </a:r>
            <a:endParaRPr lang="en-US" dirty="0"/>
          </a:p>
        </p:txBody>
      </p:sp>
      <p:sp>
        <p:nvSpPr>
          <p:cNvPr id="3" name="Text Placeholder 2">
            <a:extLst>
              <a:ext uri="{FF2B5EF4-FFF2-40B4-BE49-F238E27FC236}">
                <a16:creationId xmlns:a16="http://schemas.microsoft.com/office/drawing/2014/main" id="{F5CD4806-7F5E-40CA-9E80-450EAD84798F}"/>
              </a:ext>
            </a:extLst>
          </p:cNvPr>
          <p:cNvSpPr>
            <a:spLocks noGrp="1"/>
          </p:cNvSpPr>
          <p:nvPr>
            <p:ph type="body" idx="1"/>
          </p:nvPr>
        </p:nvSpPr>
        <p:spPr>
          <a:xfrm>
            <a:off x="1427100" y="1918650"/>
            <a:ext cx="9408400" cy="4863604"/>
          </a:xfrm>
        </p:spPr>
        <p:txBody>
          <a:bodyPr/>
          <a:lstStyle/>
          <a:p>
            <a:r>
              <a:rPr lang="en-US" dirty="0"/>
              <a:t>The following example creates a tuple with three elements:</a:t>
            </a:r>
          </a:p>
          <a:p>
            <a:endParaRPr lang="en-US" dirty="0"/>
          </a:p>
          <a:p>
            <a:pPr>
              <a:lnSpc>
                <a:spcPct val="150000"/>
              </a:lnSpc>
            </a:pPr>
            <a:r>
              <a:rPr lang="en-US" dirty="0"/>
              <a:t>In the above example, we created an instance of the </a:t>
            </a:r>
            <a:r>
              <a:rPr lang="en-US" dirty="0">
                <a:highlight>
                  <a:srgbClr val="FFFF00"/>
                </a:highlight>
              </a:rPr>
              <a:t>Tuple</a:t>
            </a:r>
            <a:r>
              <a:rPr lang="en-US" dirty="0"/>
              <a:t> which holds a record of a person. We specified a type for each element and passed values to the constructor. Specifying the type of each element is cumbersome. </a:t>
            </a:r>
          </a:p>
          <a:p>
            <a:pPr marL="76200" indent="0">
              <a:buNone/>
            </a:pPr>
            <a:endParaRPr lang="en-US" dirty="0"/>
          </a:p>
          <a:p>
            <a:pPr marL="76200" indent="0">
              <a:buNone/>
            </a:pPr>
            <a:endParaRPr lang="en-US" dirty="0"/>
          </a:p>
        </p:txBody>
      </p:sp>
      <p:sp>
        <p:nvSpPr>
          <p:cNvPr id="4" name="Slide Number Placeholder 3">
            <a:extLst>
              <a:ext uri="{FF2B5EF4-FFF2-40B4-BE49-F238E27FC236}">
                <a16:creationId xmlns:a16="http://schemas.microsoft.com/office/drawing/2014/main" id="{F348E54A-0EA6-4A1D-9CCA-5EC51966957C}"/>
              </a:ext>
            </a:extLst>
          </p:cNvPr>
          <p:cNvSpPr>
            <a:spLocks noGrp="1"/>
          </p:cNvSpPr>
          <p:nvPr>
            <p:ph type="sldNum" idx="12"/>
          </p:nvPr>
        </p:nvSpPr>
        <p:spPr/>
        <p:txBody>
          <a:bodyPr/>
          <a:lstStyle/>
          <a:p>
            <a:fld id="{00000000-1234-1234-1234-123412341234}" type="slidenum">
              <a:rPr lang="en" smtClean="0"/>
              <a:pPr/>
              <a:t>103</a:t>
            </a:fld>
            <a:endParaRPr lang="en"/>
          </a:p>
        </p:txBody>
      </p:sp>
      <p:sp>
        <p:nvSpPr>
          <p:cNvPr id="5" name="Rectangle 2">
            <a:extLst>
              <a:ext uri="{FF2B5EF4-FFF2-40B4-BE49-F238E27FC236}">
                <a16:creationId xmlns:a16="http://schemas.microsoft.com/office/drawing/2014/main" id="{E1611F68-A7AC-4064-B566-CF4881B6D2F3}"/>
              </a:ext>
            </a:extLst>
          </p:cNvPr>
          <p:cNvSpPr>
            <a:spLocks noChangeArrowheads="1"/>
          </p:cNvSpPr>
          <p:nvPr/>
        </p:nvSpPr>
        <p:spPr bwMode="auto">
          <a:xfrm>
            <a:off x="556270" y="2536854"/>
            <a:ext cx="11150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latin typeface="Consolas" panose="020B0609020204030204" pitchFamily="49" charset="0"/>
              </a:rPr>
              <a:t>Tuple</a:t>
            </a:r>
            <a:r>
              <a:rPr kumimoji="0" lang="en-US" altLang="en-US" b="0" i="0" u="none" strike="noStrike" cap="none" normalizeH="0" baseline="0" dirty="0">
                <a:ln>
                  <a:noFill/>
                </a:ln>
                <a:solidFill>
                  <a:srgbClr val="000000"/>
                </a:solidFill>
                <a:effectLst/>
                <a:latin typeface="Consolas" panose="020B0609020204030204" pitchFamily="49" charset="0"/>
              </a:rPr>
              <a:t>&lt;</a:t>
            </a:r>
            <a:r>
              <a:rPr kumimoji="0" lang="en-US" altLang="en-US" b="0" i="0" u="none" strike="noStrike" cap="none" normalizeH="0" baseline="0" dirty="0">
                <a:ln>
                  <a:noFill/>
                </a:ln>
                <a:solidFill>
                  <a:srgbClr val="0000FF"/>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&gt; person = </a:t>
            </a:r>
            <a:r>
              <a:rPr kumimoji="0" lang="en-US" altLang="en-US" b="0" i="0" u="none" strike="noStrike" cap="none" normalizeH="0" baseline="0" dirty="0">
                <a:ln>
                  <a:noFill/>
                </a:ln>
                <a:solidFill>
                  <a:srgbClr val="0000FF"/>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Tuple</a:t>
            </a:r>
            <a:r>
              <a:rPr kumimoji="0" lang="en-US" altLang="en-US" b="0" i="0" u="none" strike="noStrike" cap="none" normalizeH="0" baseline="0" dirty="0">
                <a:ln>
                  <a:noFill/>
                </a:ln>
                <a:solidFill>
                  <a:srgbClr val="000000"/>
                </a:solidFill>
                <a:effectLst/>
                <a:latin typeface="Consolas" panose="020B0609020204030204" pitchFamily="49" charset="0"/>
              </a:rPr>
              <a:t> &lt;</a:t>
            </a:r>
            <a:r>
              <a:rPr kumimoji="0" lang="en-US" altLang="en-US" b="0" i="0" u="none" strike="noStrike" cap="none" normalizeH="0" baseline="0" dirty="0">
                <a:ln>
                  <a:noFill/>
                </a:ln>
                <a:solidFill>
                  <a:srgbClr val="0000FF"/>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&gt;(1, </a:t>
            </a:r>
            <a:r>
              <a:rPr kumimoji="0" lang="en-US" altLang="en-US" b="0" i="0" u="none" strike="noStrike" cap="none" normalizeH="0" baseline="0" dirty="0">
                <a:ln>
                  <a:noFill/>
                </a:ln>
                <a:solidFill>
                  <a:srgbClr val="A31515"/>
                </a:solidFill>
                <a:effectLst/>
                <a:latin typeface="Consolas" panose="020B0609020204030204" pitchFamily="49" charset="0"/>
              </a:rPr>
              <a:t>"Steve"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A31515"/>
                </a:solidFill>
                <a:effectLst/>
                <a:latin typeface="Consolas" panose="020B0609020204030204" pitchFamily="49" charset="0"/>
              </a:rPr>
              <a:t>"Jobs"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6" name="Picture 5"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15729232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D414-1299-4EB7-9250-8972D711C077}"/>
              </a:ext>
            </a:extLst>
          </p:cNvPr>
          <p:cNvSpPr>
            <a:spLocks noGrp="1"/>
          </p:cNvSpPr>
          <p:nvPr>
            <p:ph type="title"/>
          </p:nvPr>
        </p:nvSpPr>
        <p:spPr/>
        <p:txBody>
          <a:bodyPr/>
          <a:lstStyle/>
          <a:p>
            <a:r>
              <a:rPr lang="en-US" b="1" dirty="0"/>
              <a:t>Tuple</a:t>
            </a:r>
            <a:endParaRPr lang="en-US" dirty="0"/>
          </a:p>
        </p:txBody>
      </p:sp>
      <p:sp>
        <p:nvSpPr>
          <p:cNvPr id="3" name="Text Placeholder 2">
            <a:extLst>
              <a:ext uri="{FF2B5EF4-FFF2-40B4-BE49-F238E27FC236}">
                <a16:creationId xmlns:a16="http://schemas.microsoft.com/office/drawing/2014/main" id="{65915A76-5506-4A1D-A6FA-C53AC34C7C5F}"/>
              </a:ext>
            </a:extLst>
          </p:cNvPr>
          <p:cNvSpPr>
            <a:spLocks noGrp="1"/>
          </p:cNvSpPr>
          <p:nvPr>
            <p:ph type="body" idx="1"/>
          </p:nvPr>
        </p:nvSpPr>
        <p:spPr/>
        <p:txBody>
          <a:bodyPr/>
          <a:lstStyle/>
          <a:p>
            <a:pPr>
              <a:lnSpc>
                <a:spcPct val="150000"/>
              </a:lnSpc>
            </a:pPr>
            <a:r>
              <a:rPr lang="en-US" dirty="0"/>
              <a:t>So, C# includes a static helper class </a:t>
            </a:r>
            <a:r>
              <a:rPr lang="en-US" dirty="0">
                <a:highlight>
                  <a:srgbClr val="FFFF00"/>
                </a:highlight>
              </a:rPr>
              <a:t>Tuple</a:t>
            </a:r>
            <a:r>
              <a:rPr lang="en-US" dirty="0"/>
              <a:t> which returns an instance of the </a:t>
            </a:r>
            <a:r>
              <a:rPr lang="en-US" dirty="0">
                <a:highlight>
                  <a:srgbClr val="FFFF00"/>
                </a:highlight>
              </a:rPr>
              <a:t>Tuple&lt;T&gt; </a:t>
            </a:r>
            <a:r>
              <a:rPr lang="en-US" dirty="0"/>
              <a:t>without specifying the type of each element, as shown below.</a:t>
            </a:r>
          </a:p>
          <a:p>
            <a:pPr marL="76200" indent="0">
              <a:lnSpc>
                <a:spcPct val="150000"/>
              </a:lnSpc>
              <a:buNone/>
            </a:pPr>
            <a:endParaRPr lang="en-US" dirty="0"/>
          </a:p>
          <a:p>
            <a:pPr>
              <a:lnSpc>
                <a:spcPct val="150000"/>
              </a:lnSpc>
            </a:pPr>
            <a:r>
              <a:rPr lang="en-US" dirty="0">
                <a:highlight>
                  <a:srgbClr val="FFFF00"/>
                </a:highlight>
              </a:rPr>
              <a:t>A tuple can only include maximum eight elements. It gives a compiler error when you try to include more than eight elements.</a:t>
            </a:r>
          </a:p>
        </p:txBody>
      </p:sp>
      <p:sp>
        <p:nvSpPr>
          <p:cNvPr id="4" name="Slide Number Placeholder 3">
            <a:extLst>
              <a:ext uri="{FF2B5EF4-FFF2-40B4-BE49-F238E27FC236}">
                <a16:creationId xmlns:a16="http://schemas.microsoft.com/office/drawing/2014/main" id="{C5633EF7-5990-4980-8B73-0964F9F3A80B}"/>
              </a:ext>
            </a:extLst>
          </p:cNvPr>
          <p:cNvSpPr>
            <a:spLocks noGrp="1"/>
          </p:cNvSpPr>
          <p:nvPr>
            <p:ph type="sldNum" idx="12"/>
          </p:nvPr>
        </p:nvSpPr>
        <p:spPr/>
        <p:txBody>
          <a:bodyPr/>
          <a:lstStyle/>
          <a:p>
            <a:fld id="{00000000-1234-1234-1234-123412341234}" type="slidenum">
              <a:rPr lang="en" smtClean="0"/>
              <a:pPr/>
              <a:t>104</a:t>
            </a:fld>
            <a:endParaRPr lang="en"/>
          </a:p>
        </p:txBody>
      </p:sp>
      <p:sp>
        <p:nvSpPr>
          <p:cNvPr id="6" name="Rectangle 4">
            <a:extLst>
              <a:ext uri="{FF2B5EF4-FFF2-40B4-BE49-F238E27FC236}">
                <a16:creationId xmlns:a16="http://schemas.microsoft.com/office/drawing/2014/main" id="{D3B03A1C-08CA-47D1-B9FC-D1CA4E819445}"/>
              </a:ext>
            </a:extLst>
          </p:cNvPr>
          <p:cNvSpPr>
            <a:spLocks noChangeArrowheads="1"/>
          </p:cNvSpPr>
          <p:nvPr/>
        </p:nvSpPr>
        <p:spPr bwMode="auto">
          <a:xfrm>
            <a:off x="3156187" y="3775484"/>
            <a:ext cx="5950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rPr>
              <a:t>var</a:t>
            </a:r>
            <a:r>
              <a:rPr kumimoji="0" lang="en-US" altLang="en-US" b="0" i="0" u="none" strike="noStrike" cap="none" normalizeH="0" baseline="0" dirty="0">
                <a:ln>
                  <a:noFill/>
                </a:ln>
                <a:solidFill>
                  <a:srgbClr val="000000"/>
                </a:solidFill>
                <a:effectLst/>
                <a:latin typeface="Consolas" panose="020B0609020204030204" pitchFamily="49" charset="0"/>
              </a:rPr>
              <a:t> person = </a:t>
            </a:r>
            <a:r>
              <a:rPr kumimoji="0" lang="en-US" altLang="en-US" b="0" i="0" u="none" strike="noStrike" cap="none" normalizeH="0" baseline="0" dirty="0" err="1">
                <a:ln>
                  <a:noFill/>
                </a:ln>
                <a:solidFill>
                  <a:srgbClr val="2B91AF"/>
                </a:solidFill>
                <a:effectLst/>
                <a:latin typeface="Consolas" panose="020B0609020204030204" pitchFamily="49" charset="0"/>
              </a:rPr>
              <a:t>Tuple</a:t>
            </a:r>
            <a:r>
              <a:rPr kumimoji="0" lang="en-US" altLang="en-US" b="0" i="0" u="none" strike="noStrike" cap="none" normalizeH="0" baseline="0" dirty="0" err="1">
                <a:ln>
                  <a:noFill/>
                </a:ln>
                <a:solidFill>
                  <a:srgbClr val="000000"/>
                </a:solidFill>
                <a:effectLst/>
                <a:latin typeface="Consolas" panose="020B0609020204030204" pitchFamily="49" charset="0"/>
              </a:rPr>
              <a:t>.Create</a:t>
            </a:r>
            <a:r>
              <a:rPr kumimoji="0" lang="en-US" altLang="en-US" b="0" i="0" u="none" strike="noStrike" cap="none" normalizeH="0" baseline="0" dirty="0">
                <a:ln>
                  <a:noFill/>
                </a:ln>
                <a:solidFill>
                  <a:srgbClr val="000000"/>
                </a:solidFill>
                <a:effectLst/>
                <a:latin typeface="Consolas" panose="020B0609020204030204" pitchFamily="49" charset="0"/>
              </a:rPr>
              <a:t>(1, </a:t>
            </a:r>
            <a:r>
              <a:rPr kumimoji="0" lang="en-US" altLang="en-US" b="0" i="0" u="none" strike="noStrike" cap="none" normalizeH="0" baseline="0" dirty="0">
                <a:ln>
                  <a:noFill/>
                </a:ln>
                <a:solidFill>
                  <a:srgbClr val="A31515"/>
                </a:solidFill>
                <a:effectLst/>
                <a:latin typeface="Consolas" panose="020B0609020204030204" pitchFamily="49" charset="0"/>
              </a:rPr>
              <a:t>"Steve"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A31515"/>
                </a:solidFill>
                <a:effectLst/>
                <a:latin typeface="Consolas" panose="020B0609020204030204" pitchFamily="49" charset="0"/>
              </a:rPr>
              <a:t>"Jobs"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7" name="Picture 6"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10249091" y="5410086"/>
            <a:ext cx="1172818" cy="1172818"/>
          </a:xfrm>
          <a:prstGeom prst="rect">
            <a:avLst/>
          </a:prstGeom>
        </p:spPr>
      </p:pic>
    </p:spTree>
    <p:extLst>
      <p:ext uri="{BB962C8B-B14F-4D97-AF65-F5344CB8AC3E}">
        <p14:creationId xmlns:p14="http://schemas.microsoft.com/office/powerpoint/2010/main" val="29582391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B1F9-D16E-4868-A2B7-9CD8A15FEA98}"/>
              </a:ext>
            </a:extLst>
          </p:cNvPr>
          <p:cNvSpPr>
            <a:spLocks noGrp="1"/>
          </p:cNvSpPr>
          <p:nvPr>
            <p:ph type="title"/>
          </p:nvPr>
        </p:nvSpPr>
        <p:spPr/>
        <p:txBody>
          <a:bodyPr/>
          <a:lstStyle/>
          <a:p>
            <a:r>
              <a:rPr lang="en-US" b="1" dirty="0"/>
              <a:t>The this Keyword</a:t>
            </a:r>
          </a:p>
        </p:txBody>
      </p:sp>
      <p:sp>
        <p:nvSpPr>
          <p:cNvPr id="3" name="Text Placeholder 2">
            <a:extLst>
              <a:ext uri="{FF2B5EF4-FFF2-40B4-BE49-F238E27FC236}">
                <a16:creationId xmlns:a16="http://schemas.microsoft.com/office/drawing/2014/main" id="{CD5E85B2-DAEF-4487-91F5-E729FABEF292}"/>
              </a:ext>
            </a:extLst>
          </p:cNvPr>
          <p:cNvSpPr>
            <a:spLocks noGrp="1"/>
          </p:cNvSpPr>
          <p:nvPr>
            <p:ph type="body" idx="1"/>
          </p:nvPr>
        </p:nvSpPr>
        <p:spPr/>
        <p:txBody>
          <a:bodyPr/>
          <a:lstStyle/>
          <a:p>
            <a:pPr>
              <a:lnSpc>
                <a:spcPct val="150000"/>
              </a:lnSpc>
            </a:pPr>
            <a:r>
              <a:rPr lang="en-US" dirty="0"/>
              <a:t>C# supports </a:t>
            </a:r>
            <a:r>
              <a:rPr lang="en-US" b="1" dirty="0"/>
              <a:t>this</a:t>
            </a:r>
            <a:r>
              <a:rPr lang="en-US" dirty="0"/>
              <a:t> keyword which provides access to the current class instance. One of uses of </a:t>
            </a:r>
            <a:r>
              <a:rPr lang="en-US" b="1" dirty="0"/>
              <a:t>this</a:t>
            </a:r>
            <a:r>
              <a:rPr lang="en-US" dirty="0"/>
              <a:t> keyword is to resolve scope ambiguity, which can arise when an incoming parameter is named identically to a data field of the type.</a:t>
            </a:r>
          </a:p>
        </p:txBody>
      </p:sp>
      <p:sp>
        <p:nvSpPr>
          <p:cNvPr id="4" name="Slide Number Placeholder 3">
            <a:extLst>
              <a:ext uri="{FF2B5EF4-FFF2-40B4-BE49-F238E27FC236}">
                <a16:creationId xmlns:a16="http://schemas.microsoft.com/office/drawing/2014/main" id="{529552CE-61B5-4F2E-967F-1A1FCA6EC627}"/>
              </a:ext>
            </a:extLst>
          </p:cNvPr>
          <p:cNvSpPr>
            <a:spLocks noGrp="1"/>
          </p:cNvSpPr>
          <p:nvPr>
            <p:ph type="sldNum" idx="12"/>
          </p:nvPr>
        </p:nvSpPr>
        <p:spPr/>
        <p:txBody>
          <a:bodyPr/>
          <a:lstStyle/>
          <a:p>
            <a:fld id="{00000000-1234-1234-1234-123412341234}" type="slidenum">
              <a:rPr lang="en" smtClean="0"/>
              <a:pPr/>
              <a:t>105</a:t>
            </a:fld>
            <a:endParaRPr lang="en"/>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21385062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5EE8-0CDF-4973-9E0C-A91E104256AA}"/>
              </a:ext>
            </a:extLst>
          </p:cNvPr>
          <p:cNvSpPr>
            <a:spLocks noGrp="1"/>
          </p:cNvSpPr>
          <p:nvPr>
            <p:ph type="title"/>
          </p:nvPr>
        </p:nvSpPr>
        <p:spPr/>
        <p:txBody>
          <a:bodyPr/>
          <a:lstStyle/>
          <a:p>
            <a:r>
              <a:rPr lang="en-US" b="1" dirty="0"/>
              <a:t>Constructor Chaining with this keyword</a:t>
            </a:r>
          </a:p>
        </p:txBody>
      </p:sp>
      <p:sp>
        <p:nvSpPr>
          <p:cNvPr id="3" name="Text Placeholder 2">
            <a:extLst>
              <a:ext uri="{FF2B5EF4-FFF2-40B4-BE49-F238E27FC236}">
                <a16:creationId xmlns:a16="http://schemas.microsoft.com/office/drawing/2014/main" id="{6AAB0EAA-8D16-439F-AC48-B105A68BA526}"/>
              </a:ext>
            </a:extLst>
          </p:cNvPr>
          <p:cNvSpPr>
            <a:spLocks noGrp="1"/>
          </p:cNvSpPr>
          <p:nvPr>
            <p:ph type="body" idx="1"/>
          </p:nvPr>
        </p:nvSpPr>
        <p:spPr>
          <a:xfrm>
            <a:off x="1427099" y="1918650"/>
            <a:ext cx="9585457" cy="4083000"/>
          </a:xfrm>
        </p:spPr>
        <p:txBody>
          <a:bodyPr/>
          <a:lstStyle/>
          <a:p>
            <a:pPr>
              <a:lnSpc>
                <a:spcPct val="150000"/>
              </a:lnSpc>
            </a:pPr>
            <a:r>
              <a:rPr lang="en-US" dirty="0"/>
              <a:t>Another way of using </a:t>
            </a:r>
            <a:r>
              <a:rPr lang="en-US" b="1" dirty="0"/>
              <a:t>this</a:t>
            </a:r>
            <a:r>
              <a:rPr lang="en-US" dirty="0"/>
              <a:t> keyword is to design a class using </a:t>
            </a:r>
            <a:r>
              <a:rPr lang="en-US" b="1" dirty="0"/>
              <a:t>constructor chaining</a:t>
            </a:r>
            <a:r>
              <a:rPr lang="en-US" dirty="0"/>
              <a:t>. This is helpful when we have a class that defines multiple constructors. Given the fact that constructors often validate the incoming arguments to enforce various rules, it can be common to find redundant validation logic within a class's constructor set.</a:t>
            </a:r>
          </a:p>
        </p:txBody>
      </p:sp>
      <p:sp>
        <p:nvSpPr>
          <p:cNvPr id="4" name="Slide Number Placeholder 3">
            <a:extLst>
              <a:ext uri="{FF2B5EF4-FFF2-40B4-BE49-F238E27FC236}">
                <a16:creationId xmlns:a16="http://schemas.microsoft.com/office/drawing/2014/main" id="{17B8B383-FCCA-4497-BB08-E11FC53C9FB1}"/>
              </a:ext>
            </a:extLst>
          </p:cNvPr>
          <p:cNvSpPr>
            <a:spLocks noGrp="1"/>
          </p:cNvSpPr>
          <p:nvPr>
            <p:ph type="sldNum" idx="12"/>
          </p:nvPr>
        </p:nvSpPr>
        <p:spPr/>
        <p:txBody>
          <a:bodyPr/>
          <a:lstStyle/>
          <a:p>
            <a:fld id="{00000000-1234-1234-1234-123412341234}" type="slidenum">
              <a:rPr lang="en" smtClean="0"/>
              <a:pPr/>
              <a:t>106</a:t>
            </a:fld>
            <a:endParaRPr lang="en"/>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18190435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AD1A-F05C-4F64-934C-D3FFCECBD2DF}"/>
              </a:ext>
            </a:extLst>
          </p:cNvPr>
          <p:cNvSpPr>
            <a:spLocks noGrp="1"/>
          </p:cNvSpPr>
          <p:nvPr>
            <p:ph type="title"/>
          </p:nvPr>
        </p:nvSpPr>
        <p:spPr/>
        <p:txBody>
          <a:bodyPr/>
          <a:lstStyle/>
          <a:p>
            <a:r>
              <a:rPr lang="en-US" b="1" dirty="0"/>
              <a:t>Constructor Chaining with this keyword</a:t>
            </a:r>
            <a:endParaRPr lang="en-US" dirty="0"/>
          </a:p>
        </p:txBody>
      </p:sp>
      <p:sp>
        <p:nvSpPr>
          <p:cNvPr id="3" name="Text Placeholder 2">
            <a:extLst>
              <a:ext uri="{FF2B5EF4-FFF2-40B4-BE49-F238E27FC236}">
                <a16:creationId xmlns:a16="http://schemas.microsoft.com/office/drawing/2014/main" id="{E861C6D7-4390-42DF-84FD-A739E54D7F69}"/>
              </a:ext>
            </a:extLst>
          </p:cNvPr>
          <p:cNvSpPr>
            <a:spLocks noGrp="1"/>
          </p:cNvSpPr>
          <p:nvPr>
            <p:ph type="body" idx="1"/>
          </p:nvPr>
        </p:nvSpPr>
        <p:spPr>
          <a:xfrm>
            <a:off x="1459035" y="1337957"/>
            <a:ext cx="9408400" cy="4083000"/>
          </a:xfrm>
        </p:spPr>
        <p:txBody>
          <a:bodyPr/>
          <a:lstStyle/>
          <a:p>
            <a:pPr>
              <a:lnSpc>
                <a:spcPct val="150000"/>
              </a:lnSpc>
            </a:pPr>
            <a:r>
              <a:rPr lang="en-US" dirty="0"/>
              <a:t>Another approach is to designate the constructor that takes the </a:t>
            </a:r>
            <a:r>
              <a:rPr lang="en-US" b="1" dirty="0"/>
              <a:t>greatest number of </a:t>
            </a:r>
            <a:r>
              <a:rPr lang="en-US" b="1" dirty="0" err="1"/>
              <a:t>arguments</a:t>
            </a:r>
            <a:r>
              <a:rPr lang="en-US" dirty="0" err="1"/>
              <a:t>as</a:t>
            </a:r>
            <a:r>
              <a:rPr lang="en-US" dirty="0"/>
              <a:t> the </a:t>
            </a:r>
            <a:r>
              <a:rPr lang="en-US" b="1" dirty="0"/>
              <a:t>master constructor</a:t>
            </a:r>
            <a:r>
              <a:rPr lang="en-US" dirty="0"/>
              <a:t> and have its implementation perform the required validation logic. The remaining constructors can use </a:t>
            </a:r>
            <a:r>
              <a:rPr lang="en-US" b="1" dirty="0"/>
              <a:t>this</a:t>
            </a:r>
            <a:r>
              <a:rPr lang="en-US" dirty="0"/>
              <a:t> keyword to forward the incoming arguments to the master constructor and provide any additional parameters as necessary. In this way, we only need to worry about maintaining a single constructor for the entire class while the remaining constructors are empty.</a:t>
            </a:r>
          </a:p>
        </p:txBody>
      </p:sp>
      <p:sp>
        <p:nvSpPr>
          <p:cNvPr id="4" name="Slide Number Placeholder 3">
            <a:extLst>
              <a:ext uri="{FF2B5EF4-FFF2-40B4-BE49-F238E27FC236}">
                <a16:creationId xmlns:a16="http://schemas.microsoft.com/office/drawing/2014/main" id="{94F22C3B-A539-4D8B-8032-08C808AFF168}"/>
              </a:ext>
            </a:extLst>
          </p:cNvPr>
          <p:cNvSpPr>
            <a:spLocks noGrp="1"/>
          </p:cNvSpPr>
          <p:nvPr>
            <p:ph type="sldNum" idx="12"/>
          </p:nvPr>
        </p:nvSpPr>
        <p:spPr/>
        <p:txBody>
          <a:bodyPr/>
          <a:lstStyle/>
          <a:p>
            <a:fld id="{00000000-1234-1234-1234-123412341234}" type="slidenum">
              <a:rPr lang="en" smtClean="0"/>
              <a:pPr/>
              <a:t>107</a:t>
            </a:fld>
            <a:endParaRPr lang="en"/>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10369461" y="5420957"/>
            <a:ext cx="1172818" cy="1172818"/>
          </a:xfrm>
          <a:prstGeom prst="rect">
            <a:avLst/>
          </a:prstGeom>
        </p:spPr>
      </p:pic>
    </p:spTree>
    <p:extLst>
      <p:ext uri="{BB962C8B-B14F-4D97-AF65-F5344CB8AC3E}">
        <p14:creationId xmlns:p14="http://schemas.microsoft.com/office/powerpoint/2010/main" val="13138785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8E7CC3"/>
        </a:solidFill>
        <a:effectLst/>
      </p:bgPr>
    </p:bg>
    <p:spTree>
      <p:nvGrpSpPr>
        <p:cNvPr id="1" name="Shape 376"/>
        <p:cNvGrpSpPr/>
        <p:nvPr/>
      </p:nvGrpSpPr>
      <p:grpSpPr>
        <a:xfrm>
          <a:off x="0" y="0"/>
          <a:ext cx="0" cy="0"/>
          <a:chOff x="0" y="0"/>
          <a:chExt cx="0" cy="0"/>
        </a:xfrm>
      </p:grpSpPr>
      <p:sp>
        <p:nvSpPr>
          <p:cNvPr id="377" name="Google Shape;377;p60"/>
          <p:cNvSpPr txBox="1">
            <a:spLocks noGrp="1"/>
          </p:cNvSpPr>
          <p:nvPr>
            <p:ph type="ctrTitle" idx="4294967295"/>
          </p:nvPr>
        </p:nvSpPr>
        <p:spPr>
          <a:xfrm>
            <a:off x="3193950" y="1332700"/>
            <a:ext cx="5804100" cy="734400"/>
          </a:xfrm>
          <a:prstGeom prst="rect">
            <a:avLst/>
          </a:prstGeom>
        </p:spPr>
        <p:txBody>
          <a:bodyPr spcFirstLastPara="1" wrap="square" lIns="91425" tIns="91425" rIns="91425" bIns="91425" anchor="b" anchorCtr="0">
            <a:noAutofit/>
          </a:bodyPr>
          <a:lstStyle/>
          <a:p>
            <a:r>
              <a:rPr lang="en" sz="4800">
                <a:solidFill>
                  <a:srgbClr val="FFB008"/>
                </a:solidFill>
              </a:rPr>
              <a:t>Thanks!</a:t>
            </a:r>
            <a:endParaRPr sz="4800">
              <a:solidFill>
                <a:srgbClr val="FFB008"/>
              </a:solidFill>
            </a:endParaRPr>
          </a:p>
        </p:txBody>
      </p:sp>
      <p:sp>
        <p:nvSpPr>
          <p:cNvPr id="378" name="Google Shape;378;p60"/>
          <p:cNvSpPr txBox="1">
            <a:spLocks noGrp="1"/>
          </p:cNvSpPr>
          <p:nvPr>
            <p:ph type="subTitle" idx="4294967295"/>
          </p:nvPr>
        </p:nvSpPr>
        <p:spPr>
          <a:xfrm>
            <a:off x="2701800" y="2948588"/>
            <a:ext cx="6788400" cy="1046400"/>
          </a:xfrm>
          <a:prstGeom prst="rect">
            <a:avLst/>
          </a:prstGeom>
        </p:spPr>
        <p:txBody>
          <a:bodyPr spcFirstLastPara="1" wrap="square" lIns="91425" tIns="91425" rIns="91425" bIns="91425" anchor="t" anchorCtr="0">
            <a:noAutofit/>
          </a:bodyPr>
          <a:lstStyle/>
          <a:p>
            <a:pPr marL="0" indent="0" algn="ctr">
              <a:buNone/>
            </a:pPr>
            <a:r>
              <a:rPr lang="en" sz="3600" b="1">
                <a:solidFill>
                  <a:srgbClr val="FFFFFF"/>
                </a:solidFill>
              </a:rPr>
              <a:t>Any questions?</a:t>
            </a:r>
            <a:endParaRPr sz="3600" b="1">
              <a:solidFill>
                <a:srgbClr val="FFFFFF"/>
              </a:solidFill>
            </a:endParaRPr>
          </a:p>
        </p:txBody>
      </p:sp>
      <p:sp>
        <p:nvSpPr>
          <p:cNvPr id="379" name="Google Shape;379;p60"/>
          <p:cNvSpPr txBox="1">
            <a:spLocks noGrp="1"/>
          </p:cNvSpPr>
          <p:nvPr>
            <p:ph type="body" idx="4294967295"/>
          </p:nvPr>
        </p:nvSpPr>
        <p:spPr>
          <a:xfrm>
            <a:off x="2701800" y="4741850"/>
            <a:ext cx="6788400" cy="1293900"/>
          </a:xfrm>
          <a:prstGeom prst="rect">
            <a:avLst/>
          </a:prstGeom>
        </p:spPr>
        <p:txBody>
          <a:bodyPr spcFirstLastPara="1" wrap="square" lIns="91425" tIns="91425" rIns="91425" bIns="91425" anchor="t" anchorCtr="0">
            <a:noAutofit/>
          </a:bodyPr>
          <a:lstStyle/>
          <a:p>
            <a:pPr marL="0" indent="0" algn="ctr">
              <a:spcBef>
                <a:spcPts val="0"/>
              </a:spcBef>
              <a:buNone/>
            </a:pPr>
            <a:r>
              <a:rPr lang="en">
                <a:solidFill>
                  <a:srgbClr val="FFFFFF"/>
                </a:solidFill>
              </a:rPr>
              <a:t>You can find me at:</a:t>
            </a:r>
            <a:endParaRPr>
              <a:solidFill>
                <a:srgbClr val="FFFFFF"/>
              </a:solidFill>
            </a:endParaRPr>
          </a:p>
          <a:p>
            <a:pPr marL="0" indent="0" algn="ctr">
              <a:spcBef>
                <a:spcPts val="0"/>
              </a:spcBef>
              <a:buNone/>
            </a:pPr>
            <a:r>
              <a:rPr lang="en">
                <a:solidFill>
                  <a:srgbClr val="FFFFFF"/>
                </a:solidFill>
              </a:rPr>
              <a:t>@username</a:t>
            </a:r>
            <a:endParaRPr>
              <a:solidFill>
                <a:srgbClr val="FFFFFF"/>
              </a:solidFill>
            </a:endParaRPr>
          </a:p>
          <a:p>
            <a:pPr marL="0" indent="0" algn="ctr">
              <a:spcBef>
                <a:spcPts val="0"/>
              </a:spcBef>
              <a:buNone/>
            </a:pPr>
            <a:r>
              <a:rPr lang="en">
                <a:solidFill>
                  <a:srgbClr val="FFFFFF"/>
                </a:solidFill>
              </a:rPr>
              <a:t>user@mail.me</a:t>
            </a:r>
            <a:endParaRPr>
              <a:solidFill>
                <a:srgbClr val="FFFFFF"/>
              </a:solidFill>
            </a:endParaRPr>
          </a:p>
        </p:txBody>
      </p:sp>
      <p:sp>
        <p:nvSpPr>
          <p:cNvPr id="380" name="Google Shape;380;p60"/>
          <p:cNvSpPr/>
          <p:nvPr/>
        </p:nvSpPr>
        <p:spPr>
          <a:xfrm>
            <a:off x="3600850" y="2456225"/>
            <a:ext cx="4748538" cy="1896500"/>
          </a:xfrm>
          <a:custGeom>
            <a:avLst/>
            <a:gdLst/>
            <a:ahLst/>
            <a:cxnLst/>
            <a:rect l="l" t="t" r="r" b="b"/>
            <a:pathLst>
              <a:path w="163180" h="66288" extrusionOk="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w="9525" cap="flat" cmpd="sng">
            <a:solidFill>
              <a:srgbClr val="FFFFFF"/>
            </a:solidFill>
            <a:prstDash val="solid"/>
            <a:round/>
            <a:headEnd type="none" w="med" len="med"/>
            <a:tailEnd type="none" w="med" len="med"/>
          </a:ln>
        </p:spPr>
      </p:sp>
      <p:cxnSp>
        <p:nvCxnSpPr>
          <p:cNvPr id="381" name="Google Shape;381;p60"/>
          <p:cNvCxnSpPr/>
          <p:nvPr/>
        </p:nvCxnSpPr>
        <p:spPr>
          <a:xfrm flipH="1">
            <a:off x="7547075" y="2253575"/>
            <a:ext cx="810600" cy="705300"/>
          </a:xfrm>
          <a:prstGeom prst="straightConnector1">
            <a:avLst/>
          </a:prstGeom>
          <a:noFill/>
          <a:ln w="9525" cap="flat" cmpd="sng">
            <a:solidFill>
              <a:srgbClr val="FFFFFF"/>
            </a:solidFill>
            <a:prstDash val="dash"/>
            <a:round/>
            <a:headEnd type="none" w="med" len="med"/>
            <a:tailEnd type="triangle" w="med" len="med"/>
          </a:ln>
        </p:spPr>
      </p:cxnSp>
      <p:cxnSp>
        <p:nvCxnSpPr>
          <p:cNvPr id="382" name="Google Shape;382;p60"/>
          <p:cNvCxnSpPr/>
          <p:nvPr/>
        </p:nvCxnSpPr>
        <p:spPr>
          <a:xfrm>
            <a:off x="4904350" y="2302225"/>
            <a:ext cx="219000" cy="559200"/>
          </a:xfrm>
          <a:prstGeom prst="straightConnector1">
            <a:avLst/>
          </a:prstGeom>
          <a:noFill/>
          <a:ln w="9525" cap="flat" cmpd="sng">
            <a:solidFill>
              <a:srgbClr val="FFFFFF"/>
            </a:solidFill>
            <a:prstDash val="dash"/>
            <a:round/>
            <a:headEnd type="none" w="med" len="med"/>
            <a:tailEnd type="triangle" w="med" len="med"/>
          </a:ln>
        </p:spPr>
      </p:cxnSp>
      <p:cxnSp>
        <p:nvCxnSpPr>
          <p:cNvPr id="383" name="Google Shape;383;p60"/>
          <p:cNvCxnSpPr/>
          <p:nvPr/>
        </p:nvCxnSpPr>
        <p:spPr>
          <a:xfrm rot="10800000" flipH="1">
            <a:off x="3874850" y="3858550"/>
            <a:ext cx="826800" cy="648600"/>
          </a:xfrm>
          <a:prstGeom prst="straightConnector1">
            <a:avLst/>
          </a:prstGeom>
          <a:noFill/>
          <a:ln w="9525" cap="flat" cmpd="sng">
            <a:solidFill>
              <a:srgbClr val="FFFFFF"/>
            </a:solidFill>
            <a:prstDash val="dash"/>
            <a:round/>
            <a:headEnd type="none" w="med" len="med"/>
            <a:tailEnd type="triangle" w="med" len="med"/>
          </a:ln>
        </p:spPr>
      </p:cxnSp>
      <p:cxnSp>
        <p:nvCxnSpPr>
          <p:cNvPr id="384" name="Google Shape;384;p60"/>
          <p:cNvCxnSpPr/>
          <p:nvPr/>
        </p:nvCxnSpPr>
        <p:spPr>
          <a:xfrm rot="10800000">
            <a:off x="6930800" y="3850500"/>
            <a:ext cx="178500" cy="713400"/>
          </a:xfrm>
          <a:prstGeom prst="straightConnector1">
            <a:avLst/>
          </a:prstGeom>
          <a:noFill/>
          <a:ln w="9525" cap="flat" cmpd="sng">
            <a:solidFill>
              <a:srgbClr val="FFFFFF"/>
            </a:solidFill>
            <a:prstDash val="dash"/>
            <a:round/>
            <a:headEnd type="none" w="med" len="med"/>
            <a:tailEnd type="triangle" w="med" len="med"/>
          </a:ln>
        </p:spPr>
      </p:cxnSp>
      <p:cxnSp>
        <p:nvCxnSpPr>
          <p:cNvPr id="385" name="Google Shape;385;p60"/>
          <p:cNvCxnSpPr/>
          <p:nvPr/>
        </p:nvCxnSpPr>
        <p:spPr>
          <a:xfrm rot="10800000">
            <a:off x="7231050" y="3793625"/>
            <a:ext cx="186300" cy="170400"/>
          </a:xfrm>
          <a:prstGeom prst="straightConnector1">
            <a:avLst/>
          </a:prstGeom>
          <a:noFill/>
          <a:ln w="9525" cap="flat" cmpd="sng">
            <a:solidFill>
              <a:srgbClr val="FFFFFF"/>
            </a:solidFill>
            <a:prstDash val="dash"/>
            <a:round/>
            <a:headEnd type="none" w="med" len="med"/>
            <a:tailEnd type="triangle" w="med" len="med"/>
          </a:ln>
        </p:spPr>
      </p:cxnSp>
      <p:sp>
        <p:nvSpPr>
          <p:cNvPr id="386" name="Google Shape;386;p60"/>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108</a:t>
            </a:fld>
            <a:endParaRPr kern="0"/>
          </a:p>
        </p:txBody>
      </p:sp>
    </p:spTree>
    <p:extLst>
      <p:ext uri="{BB962C8B-B14F-4D97-AF65-F5344CB8AC3E}">
        <p14:creationId xmlns:p14="http://schemas.microsoft.com/office/powerpoint/2010/main" val="467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sz="3200" b="1" dirty="0"/>
              <a:t>Variables</a:t>
            </a:r>
            <a:endParaRPr lang="en-US" sz="3200" dirty="0"/>
          </a:p>
        </p:txBody>
      </p:sp>
      <p:sp>
        <p:nvSpPr>
          <p:cNvPr id="183" name="Google Shape;183;p41"/>
          <p:cNvSpPr txBox="1">
            <a:spLocks noGrp="1"/>
          </p:cNvSpPr>
          <p:nvPr>
            <p:ph type="body" idx="1"/>
          </p:nvPr>
        </p:nvSpPr>
        <p:spPr>
          <a:xfrm>
            <a:off x="1410932" y="1496619"/>
            <a:ext cx="8197318" cy="4083000"/>
          </a:xfrm>
          <a:prstGeom prst="rect">
            <a:avLst/>
          </a:prstGeom>
        </p:spPr>
        <p:txBody>
          <a:bodyPr spcFirstLastPara="1" wrap="square" lIns="91425" tIns="91425" rIns="91425" bIns="91425" anchor="t" anchorCtr="0">
            <a:noAutofit/>
          </a:bodyPr>
          <a:lstStyle/>
          <a:p>
            <a:pPr lvl="0">
              <a:lnSpc>
                <a:spcPct val="150000"/>
              </a:lnSpc>
            </a:pPr>
            <a:r>
              <a:rPr lang="en-US" dirty="0"/>
              <a:t>Programs typically use data to perform tasks. </a:t>
            </a:r>
          </a:p>
          <a:p>
            <a:pPr lvl="0">
              <a:lnSpc>
                <a:spcPct val="150000"/>
              </a:lnSpc>
            </a:pPr>
            <a:r>
              <a:rPr lang="en-US" dirty="0"/>
              <a:t>Creating a </a:t>
            </a:r>
            <a:r>
              <a:rPr lang="en-US" b="1" dirty="0"/>
              <a:t>variable </a:t>
            </a:r>
            <a:r>
              <a:rPr lang="en-US" dirty="0"/>
              <a:t>reserves a memory location, or a space in memory, for storing values. It is called </a:t>
            </a:r>
            <a:r>
              <a:rPr lang="en-US" b="1" dirty="0"/>
              <a:t>variable</a:t>
            </a:r>
            <a:r>
              <a:rPr lang="en-US" dirty="0"/>
              <a:t> because the information stored in that location can be changed when the program is running. </a:t>
            </a:r>
          </a:p>
          <a:p>
            <a:pPr lvl="0">
              <a:lnSpc>
                <a:spcPct val="150000"/>
              </a:lnSpc>
            </a:pPr>
            <a:r>
              <a:rPr lang="en-US" dirty="0"/>
              <a:t>To use a variable, it must first be declared by specifying the </a:t>
            </a:r>
            <a:r>
              <a:rPr lang="en-US" b="1" dirty="0"/>
              <a:t>name </a:t>
            </a:r>
            <a:r>
              <a:rPr lang="en-US" dirty="0"/>
              <a:t>and </a:t>
            </a:r>
            <a:r>
              <a:rPr lang="en-US" b="1" dirty="0"/>
              <a:t>data type</a:t>
            </a:r>
            <a:r>
              <a:rPr lang="en-US" dirty="0"/>
              <a:t>. </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11</a:t>
            </a:fld>
            <a:endParaRPr kern="0"/>
          </a:p>
        </p:txBody>
      </p:sp>
      <p:pic>
        <p:nvPicPr>
          <p:cNvPr id="6" name="Picture 5" descr="A close up of a sign&#10;&#10;Description generated with high confidence">
            <a:extLst>
              <a:ext uri="{FF2B5EF4-FFF2-40B4-BE49-F238E27FC236}">
                <a16:creationId xmlns:a16="http://schemas.microsoft.com/office/drawing/2014/main" id="{93ED53FE-39C0-4728-9E01-75A9853CB41E}"/>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3524054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sz="3200" b="1" dirty="0"/>
              <a:t>Variables</a:t>
            </a:r>
            <a:endParaRPr lang="en-US" sz="3200" dirty="0"/>
          </a:p>
        </p:txBody>
      </p:sp>
      <p:sp>
        <p:nvSpPr>
          <p:cNvPr id="183" name="Google Shape;183;p41"/>
          <p:cNvSpPr txBox="1">
            <a:spLocks noGrp="1"/>
          </p:cNvSpPr>
          <p:nvPr>
            <p:ph type="body" idx="1"/>
          </p:nvPr>
        </p:nvSpPr>
        <p:spPr>
          <a:xfrm>
            <a:off x="1272209" y="1387500"/>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A variable name, also called an </a:t>
            </a:r>
            <a:r>
              <a:rPr lang="en-US" b="1" dirty="0"/>
              <a:t>identifier</a:t>
            </a:r>
            <a:r>
              <a:rPr lang="en-US" dirty="0"/>
              <a:t>, can contain letters, numbers and the underscore character (_) and must start with a letter or underscore.  </a:t>
            </a:r>
          </a:p>
          <a:p>
            <a:pPr lvl="0">
              <a:lnSpc>
                <a:spcPct val="150000"/>
              </a:lnSpc>
            </a:pPr>
            <a:r>
              <a:rPr lang="en-US" dirty="0"/>
              <a:t>Although the name of a variable can be any set of letters and numbers, the best identifier is </a:t>
            </a:r>
            <a:r>
              <a:rPr lang="en-US" b="1" dirty="0"/>
              <a:t>descriptive </a:t>
            </a:r>
            <a:r>
              <a:rPr lang="en-US" dirty="0"/>
              <a:t>of the data it will contain. This is very important in order to create clear, understandable and readable code!</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12</a:t>
            </a:fld>
            <a:endParaRPr kern="0"/>
          </a:p>
        </p:txBody>
      </p:sp>
      <p:pic>
        <p:nvPicPr>
          <p:cNvPr id="6" name="Picture 5" descr="A close up of a sign&#10;&#10;Description generated with high confidence">
            <a:extLst>
              <a:ext uri="{FF2B5EF4-FFF2-40B4-BE49-F238E27FC236}">
                <a16:creationId xmlns:a16="http://schemas.microsoft.com/office/drawing/2014/main" id="{F5DCEF9E-16BB-4D88-81E6-84762E5C7686}"/>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62358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784539" y="3173948"/>
            <a:ext cx="8622922" cy="1848626"/>
          </a:xfrm>
        </p:spPr>
        <p:txBody>
          <a:bodyPr/>
          <a:lstStyle/>
          <a:p>
            <a:pPr marL="38100" indent="0">
              <a:buNone/>
            </a:pPr>
            <a:r>
              <a:rPr lang="en-US" dirty="0">
                <a:highlight>
                  <a:srgbClr val="FFFF00"/>
                </a:highlight>
              </a:rPr>
              <a:t>For example, </a:t>
            </a:r>
            <a:r>
              <a:rPr lang="en-US" b="1" dirty="0" err="1">
                <a:highlight>
                  <a:srgbClr val="FFFF00"/>
                </a:highlight>
              </a:rPr>
              <a:t>firstName</a:t>
            </a:r>
            <a:r>
              <a:rPr lang="en-US" b="1" dirty="0">
                <a:highlight>
                  <a:srgbClr val="FFFF00"/>
                </a:highlight>
              </a:rPr>
              <a:t> </a:t>
            </a:r>
            <a:r>
              <a:rPr lang="en-US" dirty="0">
                <a:highlight>
                  <a:srgbClr val="FFFF00"/>
                </a:highlight>
              </a:rPr>
              <a:t>and </a:t>
            </a:r>
            <a:r>
              <a:rPr lang="en-US" b="1" dirty="0" err="1">
                <a:highlight>
                  <a:srgbClr val="FFFF00"/>
                </a:highlight>
              </a:rPr>
              <a:t>lastName</a:t>
            </a:r>
            <a:r>
              <a:rPr lang="en-US" b="1" dirty="0">
                <a:highlight>
                  <a:srgbClr val="FFFF00"/>
                </a:highlight>
              </a:rPr>
              <a:t> </a:t>
            </a:r>
            <a:r>
              <a:rPr lang="en-US" dirty="0">
                <a:highlight>
                  <a:srgbClr val="FFFF00"/>
                </a:highlight>
              </a:rPr>
              <a:t>are good descriptive variable names, while </a:t>
            </a:r>
            <a:r>
              <a:rPr lang="en-US" b="1" dirty="0" err="1">
                <a:highlight>
                  <a:srgbClr val="FFFF00"/>
                </a:highlight>
              </a:rPr>
              <a:t>abc</a:t>
            </a:r>
            <a:r>
              <a:rPr lang="en-US" b="1" dirty="0">
                <a:highlight>
                  <a:srgbClr val="FFFF00"/>
                </a:highlight>
              </a:rPr>
              <a:t> </a:t>
            </a:r>
            <a:r>
              <a:rPr lang="en-US" dirty="0">
                <a:highlight>
                  <a:srgbClr val="FFFF00"/>
                </a:highlight>
              </a:rPr>
              <a:t>and </a:t>
            </a:r>
            <a:r>
              <a:rPr lang="en-US" b="1" dirty="0" err="1">
                <a:highlight>
                  <a:srgbClr val="FFFF00"/>
                </a:highlight>
              </a:rPr>
              <a:t>xyz</a:t>
            </a:r>
            <a:r>
              <a:rPr lang="en-US" b="1" dirty="0">
                <a:highlight>
                  <a:srgbClr val="FFFF00"/>
                </a:highlight>
              </a:rPr>
              <a:t> </a:t>
            </a:r>
            <a:r>
              <a:rPr lang="en-US" dirty="0">
                <a:highlight>
                  <a:srgbClr val="FFFF00"/>
                </a:highlight>
              </a:rPr>
              <a:t>are not.</a:t>
            </a:r>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13</a:t>
            </a:fld>
            <a:endParaRPr lang="en" kern="0"/>
          </a:p>
        </p:txBody>
      </p:sp>
      <p:pic>
        <p:nvPicPr>
          <p:cNvPr id="4" name="Picture 3" descr="A close up of a sign&#10;&#10;Description generated with high confidence">
            <a:extLst>
              <a:ext uri="{FF2B5EF4-FFF2-40B4-BE49-F238E27FC236}">
                <a16:creationId xmlns:a16="http://schemas.microsoft.com/office/drawing/2014/main" id="{7B8F77FC-6C99-4129-B7BF-AB2CA50E9077}"/>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440450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Variable Types</a:t>
            </a:r>
            <a:endParaRPr lang="en-US" sz="3200" dirty="0"/>
          </a:p>
        </p:txBody>
      </p:sp>
      <p:sp>
        <p:nvSpPr>
          <p:cNvPr id="183" name="Google Shape;183;p41"/>
          <p:cNvSpPr txBox="1">
            <a:spLocks noGrp="1"/>
          </p:cNvSpPr>
          <p:nvPr>
            <p:ph type="body" idx="1"/>
          </p:nvPr>
        </p:nvSpPr>
        <p:spPr>
          <a:xfrm>
            <a:off x="1272209" y="1387500"/>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A </a:t>
            </a:r>
            <a:r>
              <a:rPr lang="en-US" b="1" dirty="0"/>
              <a:t>data type </a:t>
            </a:r>
            <a:r>
              <a:rPr lang="en-US" dirty="0"/>
              <a:t>defines the information that can be stored in a variable, the size of needed memory and the operations that can be performed with the variable. </a:t>
            </a:r>
            <a:br>
              <a:rPr lang="en-US" dirty="0"/>
            </a:br>
            <a:r>
              <a:rPr lang="en-US" dirty="0"/>
              <a:t>For example, to store an </a:t>
            </a:r>
            <a:r>
              <a:rPr lang="en-US" b="1" u="sng" dirty="0"/>
              <a:t>integer</a:t>
            </a:r>
            <a:r>
              <a:rPr lang="en-US" dirty="0"/>
              <a:t> value (a whole number) in a variable, use the </a:t>
            </a:r>
            <a:r>
              <a:rPr lang="en-US" b="1" u="sng" dirty="0" err="1"/>
              <a:t>int</a:t>
            </a:r>
            <a:r>
              <a:rPr lang="en-US" b="1" dirty="0"/>
              <a:t> </a:t>
            </a:r>
            <a:r>
              <a:rPr lang="en-US" dirty="0"/>
              <a:t>keyword:</a:t>
            </a:r>
          </a:p>
          <a:p>
            <a:pPr lvl="0">
              <a:lnSpc>
                <a:spcPct val="150000"/>
              </a:lnSpc>
            </a:pPr>
            <a:endParaRPr lang="en-US" dirty="0"/>
          </a:p>
          <a:p>
            <a:pPr lvl="0">
              <a:lnSpc>
                <a:spcPct val="150000"/>
              </a:lnSpc>
            </a:pPr>
            <a:r>
              <a:rPr lang="en-US" sz="2000" dirty="0"/>
              <a:t>The code above declares a variable named </a:t>
            </a:r>
            <a:r>
              <a:rPr lang="en-US" sz="2000" b="1" dirty="0" err="1"/>
              <a:t>MyLength</a:t>
            </a:r>
            <a:r>
              <a:rPr lang="en-US" sz="2000" b="1" dirty="0"/>
              <a:t> </a:t>
            </a:r>
            <a:r>
              <a:rPr lang="en-US" sz="2000" dirty="0"/>
              <a:t>of type </a:t>
            </a:r>
            <a:r>
              <a:rPr lang="en-US" sz="2000" b="1" dirty="0"/>
              <a:t>integer</a:t>
            </a:r>
            <a:r>
              <a:rPr lang="en-US" sz="2000" dirty="0"/>
              <a:t>.</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14</a:t>
            </a:fld>
            <a:endParaRPr kern="0"/>
          </a:p>
        </p:txBody>
      </p:sp>
      <p:pic>
        <p:nvPicPr>
          <p:cNvPr id="6" name="Picture 5" descr="A close up of a logo&#10;&#10;Description generated with very high confidence">
            <a:extLst>
              <a:ext uri="{FF2B5EF4-FFF2-40B4-BE49-F238E27FC236}">
                <a16:creationId xmlns:a16="http://schemas.microsoft.com/office/drawing/2014/main" id="{8818AAD0-83FC-49EE-A3FE-8F6B2EDF6990}"/>
              </a:ext>
            </a:extLst>
          </p:cNvPr>
          <p:cNvPicPr>
            <a:picLocks noChangeAspect="1"/>
          </p:cNvPicPr>
          <p:nvPr/>
        </p:nvPicPr>
        <p:blipFill>
          <a:blip r:embed="rId3"/>
          <a:stretch>
            <a:fillRect/>
          </a:stretch>
        </p:blipFill>
        <p:spPr>
          <a:xfrm>
            <a:off x="1953551" y="4530424"/>
            <a:ext cx="6605975" cy="478898"/>
          </a:xfrm>
          <a:prstGeom prst="rect">
            <a:avLst/>
          </a:prstGeom>
        </p:spPr>
      </p:pic>
      <p:pic>
        <p:nvPicPr>
          <p:cNvPr id="7" name="Picture 6" descr="A close up of a sign&#10;&#10;Description generated with high confidence">
            <a:extLst>
              <a:ext uri="{FF2B5EF4-FFF2-40B4-BE49-F238E27FC236}">
                <a16:creationId xmlns:a16="http://schemas.microsoft.com/office/drawing/2014/main" id="{702FB743-26D4-4945-9D6B-69062DA591B1}"/>
              </a:ext>
            </a:extLst>
          </p:cNvPr>
          <p:cNvPicPr>
            <a:picLocks noChangeAspect="1"/>
          </p:cNvPicPr>
          <p:nvPr/>
        </p:nvPicPr>
        <p:blipFill>
          <a:blip r:embed="rId4"/>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4048048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199322" y="3120939"/>
            <a:ext cx="9793355" cy="1504070"/>
          </a:xfrm>
        </p:spPr>
        <p:txBody>
          <a:bodyPr/>
          <a:lstStyle/>
          <a:p>
            <a:pPr marL="38100" indent="0">
              <a:buNone/>
            </a:pPr>
            <a:r>
              <a:rPr lang="en-US" dirty="0">
                <a:highlight>
                  <a:srgbClr val="FFFF00"/>
                </a:highlight>
              </a:rPr>
              <a:t>A line of code that completes an action is called a statement. Each statement in C# must end with a </a:t>
            </a:r>
            <a:r>
              <a:rPr lang="en-US" b="1" dirty="0">
                <a:highlight>
                  <a:srgbClr val="FFFF00"/>
                </a:highlight>
              </a:rPr>
              <a:t>semicolon</a:t>
            </a:r>
            <a:r>
              <a:rPr lang="en-US" dirty="0">
                <a:highlight>
                  <a:srgbClr val="FFFF00"/>
                </a:highlight>
              </a:rPr>
              <a:t>.</a:t>
            </a:r>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15</a:t>
            </a:fld>
            <a:endParaRPr lang="en" kern="0"/>
          </a:p>
        </p:txBody>
      </p:sp>
      <p:pic>
        <p:nvPicPr>
          <p:cNvPr id="4" name="Picture 3" descr="A close up of a sign&#10;&#10;Description generated with high confidence">
            <a:extLst>
              <a:ext uri="{FF2B5EF4-FFF2-40B4-BE49-F238E27FC236}">
                <a16:creationId xmlns:a16="http://schemas.microsoft.com/office/drawing/2014/main" id="{F6BEFBD5-1057-4F2E-84E6-E13D2F99C0A0}"/>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176099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Variable Types</a:t>
            </a:r>
            <a:endParaRPr lang="en-US" sz="3200" dirty="0"/>
          </a:p>
        </p:txBody>
      </p:sp>
      <p:sp>
        <p:nvSpPr>
          <p:cNvPr id="183" name="Google Shape;183;p41"/>
          <p:cNvSpPr txBox="1">
            <a:spLocks noGrp="1"/>
          </p:cNvSpPr>
          <p:nvPr>
            <p:ph type="body" idx="1"/>
          </p:nvPr>
        </p:nvSpPr>
        <p:spPr>
          <a:xfrm>
            <a:off x="1272209" y="1387500"/>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You can assign the value of a variable when you declare it:</a:t>
            </a:r>
          </a:p>
          <a:p>
            <a:pPr lvl="0">
              <a:lnSpc>
                <a:spcPct val="150000"/>
              </a:lnSpc>
            </a:pPr>
            <a:endParaRPr lang="en-US" dirty="0"/>
          </a:p>
          <a:p>
            <a:pPr lvl="0">
              <a:lnSpc>
                <a:spcPct val="150000"/>
              </a:lnSpc>
            </a:pPr>
            <a:endParaRPr lang="en-US" dirty="0"/>
          </a:p>
          <a:p>
            <a:pPr lvl="0">
              <a:lnSpc>
                <a:spcPct val="150000"/>
              </a:lnSpc>
            </a:pPr>
            <a:r>
              <a:rPr lang="en-US" dirty="0"/>
              <a:t>or later in your code:</a:t>
            </a:r>
          </a:p>
          <a:p>
            <a:pPr lvl="0">
              <a:lnSpc>
                <a:spcPct val="150000"/>
              </a:lnSpc>
            </a:pPr>
            <a:endParaRPr lang="en-US" dirty="0"/>
          </a:p>
          <a:p>
            <a:pPr lvl="0">
              <a:lnSpc>
                <a:spcPct val="150000"/>
              </a:lnSpc>
            </a:pPr>
            <a:endParaRPr lang="en-US" dirty="0"/>
          </a:p>
          <a:p>
            <a:pPr>
              <a:buFont typeface="Wingdings" panose="05000000000000000000" pitchFamily="2" charset="2"/>
              <a:buChar char="q"/>
            </a:pPr>
            <a:r>
              <a:rPr lang="en-US" dirty="0">
                <a:highlight>
                  <a:srgbClr val="FFFF00"/>
                </a:highlight>
              </a:rPr>
              <a:t>Remember that you need to declare the variable before using it.</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16</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2968E0B1-D9BB-485E-8AA3-49405DB7926F}"/>
              </a:ext>
            </a:extLst>
          </p:cNvPr>
          <p:cNvPicPr>
            <a:picLocks noChangeAspect="1"/>
          </p:cNvPicPr>
          <p:nvPr/>
        </p:nvPicPr>
        <p:blipFill>
          <a:blip r:embed="rId4"/>
          <a:stretch>
            <a:fillRect/>
          </a:stretch>
        </p:blipFill>
        <p:spPr>
          <a:xfrm>
            <a:off x="1831698" y="2563803"/>
            <a:ext cx="6358145" cy="678379"/>
          </a:xfrm>
          <a:prstGeom prst="rect">
            <a:avLst/>
          </a:prstGeom>
        </p:spPr>
      </p:pic>
      <p:pic>
        <p:nvPicPr>
          <p:cNvPr id="10" name="Picture 9" descr="A close up of a logo&#10;&#10;Description generated with very high confidence">
            <a:extLst>
              <a:ext uri="{FF2B5EF4-FFF2-40B4-BE49-F238E27FC236}">
                <a16:creationId xmlns:a16="http://schemas.microsoft.com/office/drawing/2014/main" id="{31BDF5D4-8097-461A-B14E-172BF2EF0A12}"/>
              </a:ext>
            </a:extLst>
          </p:cNvPr>
          <p:cNvPicPr>
            <a:picLocks noChangeAspect="1"/>
          </p:cNvPicPr>
          <p:nvPr/>
        </p:nvPicPr>
        <p:blipFill>
          <a:blip r:embed="rId5"/>
          <a:stretch>
            <a:fillRect/>
          </a:stretch>
        </p:blipFill>
        <p:spPr>
          <a:xfrm>
            <a:off x="1831698" y="4205710"/>
            <a:ext cx="6358145" cy="818091"/>
          </a:xfrm>
          <a:prstGeom prst="rect">
            <a:avLst/>
          </a:prstGeom>
        </p:spPr>
      </p:pic>
    </p:spTree>
    <p:extLst>
      <p:ext uri="{BB962C8B-B14F-4D97-AF65-F5344CB8AC3E}">
        <p14:creationId xmlns:p14="http://schemas.microsoft.com/office/powerpoint/2010/main" val="3843087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Built-in Data Types</a:t>
            </a:r>
            <a:endParaRPr lang="en-US" sz="3200" dirty="0"/>
          </a:p>
        </p:txBody>
      </p:sp>
      <p:sp>
        <p:nvSpPr>
          <p:cNvPr id="183" name="Google Shape;183;p41"/>
          <p:cNvSpPr txBox="1">
            <a:spLocks noGrp="1"/>
          </p:cNvSpPr>
          <p:nvPr>
            <p:ph type="body" idx="1"/>
          </p:nvPr>
        </p:nvSpPr>
        <p:spPr>
          <a:xfrm>
            <a:off x="1272209" y="1387500"/>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There are a number of built-in data types in C#. The most common are:</a:t>
            </a:r>
            <a:br>
              <a:rPr lang="en-US" dirty="0"/>
            </a:br>
            <a:r>
              <a:rPr lang="en-US" b="1" dirty="0" err="1"/>
              <a:t>int</a:t>
            </a:r>
            <a:r>
              <a:rPr lang="en-US" dirty="0"/>
              <a:t> - integer.</a:t>
            </a:r>
            <a:br>
              <a:rPr lang="en-US" dirty="0"/>
            </a:br>
            <a:r>
              <a:rPr lang="en-US" b="1" dirty="0"/>
              <a:t>float</a:t>
            </a:r>
            <a:r>
              <a:rPr lang="en-US" dirty="0"/>
              <a:t> - floating point number.</a:t>
            </a:r>
            <a:br>
              <a:rPr lang="en-US" dirty="0"/>
            </a:br>
            <a:r>
              <a:rPr lang="en-US" b="1" dirty="0"/>
              <a:t>double</a:t>
            </a:r>
            <a:r>
              <a:rPr lang="en-US" dirty="0"/>
              <a:t> - double-precision version of </a:t>
            </a:r>
            <a:r>
              <a:rPr lang="en-US" u="sng" dirty="0">
                <a:highlight>
                  <a:srgbClr val="C0C0C0"/>
                </a:highlight>
              </a:rPr>
              <a:t>float</a:t>
            </a:r>
            <a:r>
              <a:rPr lang="en-US" dirty="0"/>
              <a:t>.</a:t>
            </a:r>
            <a:br>
              <a:rPr lang="en-US" dirty="0"/>
            </a:br>
            <a:r>
              <a:rPr lang="en-US" b="1" dirty="0"/>
              <a:t>char </a:t>
            </a:r>
            <a:r>
              <a:rPr lang="en-US" dirty="0"/>
              <a:t>- a single character.</a:t>
            </a:r>
            <a:br>
              <a:rPr lang="en-US" dirty="0"/>
            </a:br>
            <a:r>
              <a:rPr lang="en-US" b="1" dirty="0"/>
              <a:t>bool </a:t>
            </a:r>
            <a:r>
              <a:rPr lang="en-US" dirty="0"/>
              <a:t>- Boolean that can have only one of two values: True or False.</a:t>
            </a:r>
            <a:br>
              <a:rPr lang="en-US" dirty="0"/>
            </a:br>
            <a:r>
              <a:rPr lang="en-US" b="1" dirty="0"/>
              <a:t>string </a:t>
            </a:r>
            <a:r>
              <a:rPr lang="en-US" dirty="0"/>
              <a:t>- a sequence of characters.</a:t>
            </a:r>
          </a:p>
          <a:p>
            <a:pPr lvl="0">
              <a:lnSpc>
                <a:spcPct val="150000"/>
              </a:lnSpc>
            </a:pPr>
            <a:endParaRPr lang="en-US" dirty="0"/>
          </a:p>
          <a:p>
            <a:pPr lvl="0">
              <a:lnSpc>
                <a:spcPct val="150000"/>
              </a:lnSpc>
            </a:pP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17</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91304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Built-in Data Types</a:t>
            </a:r>
            <a:endParaRPr lang="en-US" sz="3200" dirty="0"/>
          </a:p>
        </p:txBody>
      </p:sp>
      <p:sp>
        <p:nvSpPr>
          <p:cNvPr id="183" name="Google Shape;183;p41"/>
          <p:cNvSpPr txBox="1">
            <a:spLocks noGrp="1"/>
          </p:cNvSpPr>
          <p:nvPr>
            <p:ph type="body" idx="1"/>
          </p:nvPr>
        </p:nvSpPr>
        <p:spPr>
          <a:xfrm>
            <a:off x="1272209" y="1387500"/>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The statements below use C# data types:</a:t>
            </a:r>
          </a:p>
          <a:p>
            <a:pPr lvl="0">
              <a:lnSpc>
                <a:spcPct val="150000"/>
              </a:lnSpc>
            </a:pPr>
            <a:endParaRPr lang="en-US" dirty="0"/>
          </a:p>
          <a:p>
            <a:pPr lvl="0">
              <a:lnSpc>
                <a:spcPct val="150000"/>
              </a:lnSpc>
            </a:pPr>
            <a:endParaRPr lang="en-US" dirty="0"/>
          </a:p>
          <a:p>
            <a:pPr lvl="0">
              <a:lnSpc>
                <a:spcPct val="150000"/>
              </a:lnSpc>
            </a:pP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18</a:t>
            </a:fld>
            <a:endParaRPr kern="0"/>
          </a:p>
        </p:txBody>
      </p:sp>
      <p:pic>
        <p:nvPicPr>
          <p:cNvPr id="3" name="Picture 2">
            <a:extLst>
              <a:ext uri="{FF2B5EF4-FFF2-40B4-BE49-F238E27FC236}">
                <a16:creationId xmlns:a16="http://schemas.microsoft.com/office/drawing/2014/main" id="{3FC57D40-CCE8-40EB-8455-92F17A9DCD5A}"/>
              </a:ext>
            </a:extLst>
          </p:cNvPr>
          <p:cNvPicPr>
            <a:picLocks noChangeAspect="1"/>
          </p:cNvPicPr>
          <p:nvPr/>
        </p:nvPicPr>
        <p:blipFill>
          <a:blip r:embed="rId3"/>
          <a:stretch>
            <a:fillRect/>
          </a:stretch>
        </p:blipFill>
        <p:spPr>
          <a:xfrm>
            <a:off x="1848264" y="2699716"/>
            <a:ext cx="7535930" cy="1458567"/>
          </a:xfrm>
          <a:prstGeom prst="rect">
            <a:avLst/>
          </a:prstGeom>
        </p:spPr>
      </p:pic>
      <p:pic>
        <p:nvPicPr>
          <p:cNvPr id="7" name="Picture 6" descr="A close up of a sign&#10;&#10;Description generated with high confidence">
            <a:extLst>
              <a:ext uri="{FF2B5EF4-FFF2-40B4-BE49-F238E27FC236}">
                <a16:creationId xmlns:a16="http://schemas.microsoft.com/office/drawing/2014/main" id="{C4E8F912-A540-4563-8E1C-41738D754263}"/>
              </a:ext>
            </a:extLst>
          </p:cNvPr>
          <p:cNvPicPr>
            <a:picLocks noChangeAspect="1"/>
          </p:cNvPicPr>
          <p:nvPr/>
        </p:nvPicPr>
        <p:blipFill>
          <a:blip r:embed="rId4"/>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689299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199322" y="3120939"/>
            <a:ext cx="9793355" cy="1504070"/>
          </a:xfrm>
        </p:spPr>
        <p:txBody>
          <a:bodyPr/>
          <a:lstStyle/>
          <a:p>
            <a:pPr marL="38100" indent="0">
              <a:buNone/>
            </a:pPr>
            <a:r>
              <a:rPr lang="en-US" dirty="0">
                <a:highlight>
                  <a:srgbClr val="FFFF00"/>
                </a:highlight>
              </a:rPr>
              <a:t>Note that :  </a:t>
            </a:r>
            <a:r>
              <a:rPr lang="en-US" b="1" u="sng" dirty="0">
                <a:highlight>
                  <a:srgbClr val="FFFF00"/>
                </a:highlight>
              </a:rPr>
              <a:t>char</a:t>
            </a:r>
            <a:r>
              <a:rPr lang="en-US" dirty="0">
                <a:highlight>
                  <a:srgbClr val="FFFF00"/>
                </a:highlight>
              </a:rPr>
              <a:t> values are assigned using single quotes and </a:t>
            </a:r>
            <a:r>
              <a:rPr lang="en-US" b="1" u="sng" dirty="0">
                <a:highlight>
                  <a:srgbClr val="FFFF00"/>
                </a:highlight>
              </a:rPr>
              <a:t>string</a:t>
            </a:r>
            <a:r>
              <a:rPr lang="en-US" dirty="0">
                <a:highlight>
                  <a:srgbClr val="FFFF00"/>
                </a:highlight>
              </a:rPr>
              <a:t> values require </a:t>
            </a:r>
            <a:r>
              <a:rPr lang="en-US" b="1" u="sng" dirty="0">
                <a:highlight>
                  <a:srgbClr val="FFFF00"/>
                </a:highlight>
              </a:rPr>
              <a:t>double</a:t>
            </a:r>
            <a:r>
              <a:rPr lang="en-US" b="1" dirty="0">
                <a:highlight>
                  <a:srgbClr val="FFFF00"/>
                </a:highlight>
              </a:rPr>
              <a:t> </a:t>
            </a:r>
            <a:r>
              <a:rPr lang="en-US" dirty="0">
                <a:highlight>
                  <a:srgbClr val="FFFF00"/>
                </a:highlight>
              </a:rPr>
              <a:t>quotes.</a:t>
            </a:r>
            <a:br>
              <a:rPr lang="en-US" dirty="0">
                <a:highlight>
                  <a:srgbClr val="FFFF00"/>
                </a:highlight>
              </a:rPr>
            </a:br>
            <a:r>
              <a:rPr lang="en-US" dirty="0">
                <a:highlight>
                  <a:srgbClr val="FFFF00"/>
                </a:highlight>
              </a:rPr>
              <a:t>You will learn how to perform different operations with variables in the upcoming lessons!</a:t>
            </a:r>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19</a:t>
            </a:fld>
            <a:endParaRPr lang="en" kern="0"/>
          </a:p>
        </p:txBody>
      </p:sp>
      <p:pic>
        <p:nvPicPr>
          <p:cNvPr id="4" name="Picture 3" descr="A close up of a sign&#10;&#10;Description generated with high confidence">
            <a:extLst>
              <a:ext uri="{FF2B5EF4-FFF2-40B4-BE49-F238E27FC236}">
                <a16:creationId xmlns:a16="http://schemas.microsoft.com/office/drawing/2014/main" id="{12E58D8B-7491-4CE6-9A60-A59F57A62D0C}"/>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641037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8"/>
          <p:cNvSpPr txBox="1">
            <a:spLocks noGrp="1"/>
          </p:cNvSpPr>
          <p:nvPr>
            <p:ph type="ctrTitle" idx="4294967295"/>
          </p:nvPr>
        </p:nvSpPr>
        <p:spPr>
          <a:xfrm>
            <a:off x="4555774" y="1007025"/>
            <a:ext cx="4961100" cy="1546500"/>
          </a:xfrm>
          <a:prstGeom prst="rect">
            <a:avLst/>
          </a:prstGeom>
        </p:spPr>
        <p:txBody>
          <a:bodyPr spcFirstLastPara="1" wrap="square" lIns="91425" tIns="91425" rIns="91425" bIns="91425" anchor="b" anchorCtr="0">
            <a:noAutofit/>
          </a:bodyPr>
          <a:lstStyle/>
          <a:p>
            <a:pPr algn="l"/>
            <a:r>
              <a:rPr lang="en" sz="9600">
                <a:solidFill>
                  <a:srgbClr val="01ABCF"/>
                </a:solidFill>
              </a:rPr>
              <a:t>Hello!</a:t>
            </a:r>
            <a:endParaRPr sz="9600">
              <a:solidFill>
                <a:srgbClr val="01ABCF"/>
              </a:solidFill>
            </a:endParaRPr>
          </a:p>
        </p:txBody>
      </p:sp>
      <p:sp>
        <p:nvSpPr>
          <p:cNvPr id="161" name="Google Shape;161;p38"/>
          <p:cNvSpPr txBox="1">
            <a:spLocks noGrp="1"/>
          </p:cNvSpPr>
          <p:nvPr>
            <p:ph type="subTitle" idx="4294967295"/>
          </p:nvPr>
        </p:nvSpPr>
        <p:spPr>
          <a:xfrm>
            <a:off x="4555774" y="2215750"/>
            <a:ext cx="4871100" cy="1046400"/>
          </a:xfrm>
          <a:prstGeom prst="rect">
            <a:avLst/>
          </a:prstGeom>
          <a:noFill/>
          <a:ln>
            <a:noFill/>
          </a:ln>
        </p:spPr>
        <p:txBody>
          <a:bodyPr spcFirstLastPara="1" wrap="square" lIns="91425" tIns="91425" rIns="91425" bIns="91425" anchor="t" anchorCtr="0">
            <a:noAutofit/>
          </a:bodyPr>
          <a:lstStyle/>
          <a:p>
            <a:pPr marL="0" indent="0">
              <a:buNone/>
            </a:pPr>
            <a:r>
              <a:rPr lang="en" sz="4800" dirty="0">
                <a:latin typeface="Shadows Into Light"/>
                <a:ea typeface="Shadows Into Light"/>
                <a:cs typeface="Shadows Into Light"/>
                <a:sym typeface="Shadows Into Light"/>
              </a:rPr>
              <a:t>I am </a:t>
            </a:r>
            <a:r>
              <a:rPr lang="en-US" sz="4800" dirty="0" err="1">
                <a:latin typeface="Shadows Into Light"/>
                <a:ea typeface="Shadows Into Light"/>
                <a:cs typeface="Shadows Into Light"/>
                <a:sym typeface="Shadows Into Light"/>
              </a:rPr>
              <a:t>Bara’a</a:t>
            </a:r>
            <a:r>
              <a:rPr lang="en-US" sz="4800" dirty="0">
                <a:latin typeface="Shadows Into Light"/>
                <a:ea typeface="Shadows Into Light"/>
                <a:cs typeface="Shadows Into Light"/>
                <a:sym typeface="Shadows Into Light"/>
              </a:rPr>
              <a:t> Ageel</a:t>
            </a:r>
            <a:endParaRPr sz="4800" dirty="0">
              <a:latin typeface="Shadows Into Light"/>
              <a:ea typeface="Shadows Into Light"/>
              <a:cs typeface="Shadows Into Light"/>
              <a:sym typeface="Shadows Into Light"/>
            </a:endParaRPr>
          </a:p>
        </p:txBody>
      </p:sp>
      <p:sp>
        <p:nvSpPr>
          <p:cNvPr id="162" name="Google Shape;162;p38"/>
          <p:cNvSpPr txBox="1">
            <a:spLocks noGrp="1"/>
          </p:cNvSpPr>
          <p:nvPr>
            <p:ph type="body" idx="4294967295"/>
          </p:nvPr>
        </p:nvSpPr>
        <p:spPr>
          <a:xfrm>
            <a:off x="4409791" y="3759375"/>
            <a:ext cx="4961100" cy="2091600"/>
          </a:xfrm>
          <a:prstGeom prst="rect">
            <a:avLst/>
          </a:prstGeom>
        </p:spPr>
        <p:txBody>
          <a:bodyPr spcFirstLastPara="1" wrap="square" lIns="91425" tIns="91425" rIns="91425" bIns="91425" anchor="t" anchorCtr="0">
            <a:noAutofit/>
          </a:bodyPr>
          <a:lstStyle/>
          <a:p>
            <a:pPr marL="0" indent="0">
              <a:buNone/>
            </a:pPr>
            <a:r>
              <a:rPr lang="en-US" dirty="0"/>
              <a:t>I am here to share and exchange experience with you ,friends.</a:t>
            </a:r>
            <a:br>
              <a:rPr lang="en-US" dirty="0"/>
            </a:br>
            <a:r>
              <a:rPr lang="en" dirty="0"/>
              <a:t>You can find me at:</a:t>
            </a:r>
            <a:endParaRPr dirty="0"/>
          </a:p>
          <a:p>
            <a:pPr marL="0" indent="0">
              <a:buNone/>
            </a:pPr>
            <a:r>
              <a:rPr lang="en-US" dirty="0" err="1">
                <a:solidFill>
                  <a:srgbClr val="01ABCF"/>
                </a:solidFill>
              </a:rPr>
              <a:t>ageelbaraa</a:t>
            </a:r>
            <a:r>
              <a:rPr lang="en" dirty="0">
                <a:solidFill>
                  <a:srgbClr val="01ABCF"/>
                </a:solidFill>
              </a:rPr>
              <a:t>@</a:t>
            </a:r>
            <a:r>
              <a:rPr lang="en-US" dirty="0">
                <a:solidFill>
                  <a:srgbClr val="01ABCF"/>
                </a:solidFill>
              </a:rPr>
              <a:t>gmail.com</a:t>
            </a:r>
            <a:endParaRPr dirty="0">
              <a:solidFill>
                <a:srgbClr val="01ABCF"/>
              </a:solidFill>
            </a:endParaRPr>
          </a:p>
        </p:txBody>
      </p:sp>
      <p:sp>
        <p:nvSpPr>
          <p:cNvPr id="164" name="Google Shape;164;p38"/>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2</a:t>
            </a:fld>
            <a:endParaRPr kern="0"/>
          </a:p>
        </p:txBody>
      </p:sp>
      <p:pic>
        <p:nvPicPr>
          <p:cNvPr id="3" name="Picture 2" descr="A person standing in front of a building&#10;&#10;Description generated with very high confidence">
            <a:extLst>
              <a:ext uri="{FF2B5EF4-FFF2-40B4-BE49-F238E27FC236}">
                <a16:creationId xmlns:a16="http://schemas.microsoft.com/office/drawing/2014/main" id="{D183DE86-497F-42EE-BBF0-902BE5138B11}"/>
              </a:ext>
            </a:extLst>
          </p:cNvPr>
          <p:cNvPicPr>
            <a:picLocks noChangeAspect="1"/>
          </p:cNvPicPr>
          <p:nvPr/>
        </p:nvPicPr>
        <p:blipFill>
          <a:blip r:embed="rId3"/>
          <a:stretch>
            <a:fillRect/>
          </a:stretch>
        </p:blipFill>
        <p:spPr>
          <a:xfrm>
            <a:off x="2765127" y="1007026"/>
            <a:ext cx="1558345" cy="2077793"/>
          </a:xfrm>
          <a:prstGeom prst="rect">
            <a:avLst/>
          </a:prstGeom>
        </p:spPr>
      </p:pic>
    </p:spTree>
    <p:extLst>
      <p:ext uri="{BB962C8B-B14F-4D97-AF65-F5344CB8AC3E}">
        <p14:creationId xmlns:p14="http://schemas.microsoft.com/office/powerpoint/2010/main" val="3749421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Your First C# Program</a:t>
            </a:r>
            <a:endParaRPr lang="en-US" sz="3200" dirty="0"/>
          </a:p>
        </p:txBody>
      </p:sp>
      <p:sp>
        <p:nvSpPr>
          <p:cNvPr id="183" name="Google Shape;183;p41"/>
          <p:cNvSpPr txBox="1">
            <a:spLocks noGrp="1"/>
          </p:cNvSpPr>
          <p:nvPr>
            <p:ph type="body" idx="1"/>
          </p:nvPr>
        </p:nvSpPr>
        <p:spPr>
          <a:xfrm>
            <a:off x="1232452" y="1823264"/>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To create a C# program, you need to install an integrated development environment (IDE) with coding and debugging tools.</a:t>
            </a:r>
            <a:br>
              <a:rPr lang="en-US" dirty="0"/>
            </a:br>
            <a:r>
              <a:rPr lang="en-US" dirty="0"/>
              <a:t>We will be using </a:t>
            </a:r>
            <a:r>
              <a:rPr lang="en-US" b="1" dirty="0"/>
              <a:t>Visual Studio Community Edition</a:t>
            </a:r>
            <a:r>
              <a:rPr lang="en-US" dirty="0"/>
              <a:t>, which is available to download for free.</a:t>
            </a:r>
          </a:p>
          <a:p>
            <a:pPr lvl="0">
              <a:lnSpc>
                <a:spcPct val="150000"/>
              </a:lnSpc>
            </a:pP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20</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068887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222"/>
        <p:cNvGrpSpPr/>
        <p:nvPr/>
      </p:nvGrpSpPr>
      <p:grpSpPr>
        <a:xfrm>
          <a:off x="0" y="0"/>
          <a:ext cx="0" cy="0"/>
          <a:chOff x="0" y="0"/>
          <a:chExt cx="0" cy="0"/>
        </a:xfrm>
      </p:grpSpPr>
      <p:sp>
        <p:nvSpPr>
          <p:cNvPr id="224" name="Google Shape;224;p46"/>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21</a:t>
            </a:fld>
            <a:endParaRPr kern="0"/>
          </a:p>
        </p:txBody>
      </p:sp>
      <p:pic>
        <p:nvPicPr>
          <p:cNvPr id="3" name="Picture 2" descr="A screenshot of a cell phone&#10;&#10;Description generated with very high confidence">
            <a:extLst>
              <a:ext uri="{FF2B5EF4-FFF2-40B4-BE49-F238E27FC236}">
                <a16:creationId xmlns:a16="http://schemas.microsoft.com/office/drawing/2014/main" id="{BC1DCC27-163F-44AC-920A-4C3F33A1597F}"/>
              </a:ext>
            </a:extLst>
          </p:cNvPr>
          <p:cNvPicPr>
            <a:picLocks noChangeAspect="1"/>
          </p:cNvPicPr>
          <p:nvPr/>
        </p:nvPicPr>
        <p:blipFill>
          <a:blip r:embed="rId3"/>
          <a:stretch>
            <a:fillRect/>
          </a:stretch>
        </p:blipFill>
        <p:spPr>
          <a:xfrm>
            <a:off x="1849372" y="1832596"/>
            <a:ext cx="8045408" cy="4262488"/>
          </a:xfrm>
          <a:prstGeom prst="rect">
            <a:avLst/>
          </a:prstGeom>
        </p:spPr>
      </p:pic>
      <p:sp>
        <p:nvSpPr>
          <p:cNvPr id="2" name="Rectangle 1">
            <a:extLst>
              <a:ext uri="{FF2B5EF4-FFF2-40B4-BE49-F238E27FC236}">
                <a16:creationId xmlns:a16="http://schemas.microsoft.com/office/drawing/2014/main" id="{3DF74F0C-6B74-4229-984A-5F4DA946FDC8}"/>
              </a:ext>
            </a:extLst>
          </p:cNvPr>
          <p:cNvSpPr/>
          <p:nvPr/>
        </p:nvSpPr>
        <p:spPr>
          <a:xfrm>
            <a:off x="1011209" y="939753"/>
            <a:ext cx="10270434" cy="707886"/>
          </a:xfrm>
          <a:prstGeom prst="rect">
            <a:avLst/>
          </a:prstGeom>
        </p:spPr>
        <p:txBody>
          <a:bodyPr wrap="square">
            <a:spAutoFit/>
          </a:bodyPr>
          <a:lstStyle/>
          <a:p>
            <a:r>
              <a:rPr lang="en-US" sz="2000" dirty="0">
                <a:solidFill>
                  <a:srgbClr val="000000"/>
                </a:solidFill>
                <a:latin typeface="roboto"/>
              </a:rPr>
              <a:t>After installing it, choose the default configuration. </a:t>
            </a:r>
            <a:r>
              <a:rPr lang="en-US" sz="2000" dirty="0"/>
              <a:t/>
            </a:r>
            <a:br>
              <a:rPr lang="en-US" sz="2000" dirty="0"/>
            </a:br>
            <a:r>
              <a:rPr lang="en-US" sz="2000" dirty="0">
                <a:solidFill>
                  <a:srgbClr val="000000"/>
                </a:solidFill>
                <a:latin typeface="roboto"/>
              </a:rPr>
              <a:t>Next, click </a:t>
            </a:r>
            <a:r>
              <a:rPr lang="en-US" sz="2000" b="1" dirty="0">
                <a:solidFill>
                  <a:srgbClr val="000000"/>
                </a:solidFill>
                <a:latin typeface="roboto"/>
              </a:rPr>
              <a:t>File-&gt;New-&gt;Project </a:t>
            </a:r>
            <a:r>
              <a:rPr lang="en-US" sz="2000" dirty="0">
                <a:solidFill>
                  <a:srgbClr val="000000"/>
                </a:solidFill>
                <a:latin typeface="roboto"/>
              </a:rPr>
              <a:t>and then choose </a:t>
            </a:r>
            <a:r>
              <a:rPr lang="en-US" sz="2000" b="1" dirty="0">
                <a:solidFill>
                  <a:srgbClr val="000000"/>
                </a:solidFill>
                <a:latin typeface="roboto"/>
              </a:rPr>
              <a:t>Console Application</a:t>
            </a:r>
            <a:r>
              <a:rPr lang="en-US" sz="2000" dirty="0">
                <a:solidFill>
                  <a:srgbClr val="000000"/>
                </a:solidFill>
                <a:latin typeface="roboto"/>
              </a:rPr>
              <a:t> as shown below:</a:t>
            </a:r>
            <a:endParaRPr lang="en-US" sz="2000" dirty="0"/>
          </a:p>
        </p:txBody>
      </p:sp>
      <p:sp>
        <p:nvSpPr>
          <p:cNvPr id="4" name="Rectangle 3">
            <a:extLst>
              <a:ext uri="{FF2B5EF4-FFF2-40B4-BE49-F238E27FC236}">
                <a16:creationId xmlns:a16="http://schemas.microsoft.com/office/drawing/2014/main" id="{8EDADC05-08DE-42F1-B3A2-5CC2B723287D}"/>
              </a:ext>
            </a:extLst>
          </p:cNvPr>
          <p:cNvSpPr/>
          <p:nvPr/>
        </p:nvSpPr>
        <p:spPr>
          <a:xfrm>
            <a:off x="3561187" y="6095375"/>
            <a:ext cx="4621778" cy="369332"/>
          </a:xfrm>
          <a:prstGeom prst="rect">
            <a:avLst/>
          </a:prstGeom>
        </p:spPr>
        <p:txBody>
          <a:bodyPr wrap="none">
            <a:spAutoFit/>
          </a:bodyPr>
          <a:lstStyle/>
          <a:p>
            <a:r>
              <a:rPr lang="en-US" dirty="0">
                <a:solidFill>
                  <a:srgbClr val="000000"/>
                </a:solidFill>
                <a:latin typeface="roboto"/>
              </a:rPr>
              <a:t>Enter a name for your Project and click OK.</a:t>
            </a:r>
            <a:endParaRPr lang="en-US" dirty="0"/>
          </a:p>
        </p:txBody>
      </p:sp>
      <p:pic>
        <p:nvPicPr>
          <p:cNvPr id="6" name="Picture 5" descr="A close up of a sign&#10;&#10;Description generated with high confidence">
            <a:extLst>
              <a:ext uri="{FF2B5EF4-FFF2-40B4-BE49-F238E27FC236}">
                <a16:creationId xmlns:a16="http://schemas.microsoft.com/office/drawing/2014/main" id="{3232E5F8-CAF9-4740-8828-750072324501}"/>
              </a:ext>
            </a:extLst>
          </p:cNvPr>
          <p:cNvPicPr>
            <a:picLocks noChangeAspect="1"/>
          </p:cNvPicPr>
          <p:nvPr/>
        </p:nvPicPr>
        <p:blipFill>
          <a:blip r:embed="rId4"/>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3324952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199322" y="3120939"/>
            <a:ext cx="9793355" cy="1504070"/>
          </a:xfrm>
        </p:spPr>
        <p:txBody>
          <a:bodyPr/>
          <a:lstStyle/>
          <a:p>
            <a:pPr marL="38100" indent="0">
              <a:buNone/>
            </a:pPr>
            <a:r>
              <a:rPr lang="en-US" b="1" dirty="0">
                <a:highlight>
                  <a:srgbClr val="FFFF00"/>
                </a:highlight>
              </a:rPr>
              <a:t>Console application</a:t>
            </a:r>
            <a:r>
              <a:rPr lang="en-US" dirty="0">
                <a:highlight>
                  <a:srgbClr val="FFFF00"/>
                </a:highlight>
              </a:rPr>
              <a:t> uses a text-only </a:t>
            </a:r>
            <a:r>
              <a:rPr lang="en-US" u="sng" dirty="0">
                <a:highlight>
                  <a:srgbClr val="FFFF00"/>
                </a:highlight>
              </a:rPr>
              <a:t>interface</a:t>
            </a:r>
            <a:r>
              <a:rPr lang="en-US" dirty="0">
                <a:highlight>
                  <a:srgbClr val="FFFF00"/>
                </a:highlight>
              </a:rPr>
              <a:t>. We chose this type of application to focus on learning the fundamentals of C#.</a:t>
            </a:r>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22</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spTree>
    <p:extLst>
      <p:ext uri="{BB962C8B-B14F-4D97-AF65-F5344CB8AC3E}">
        <p14:creationId xmlns:p14="http://schemas.microsoft.com/office/powerpoint/2010/main" val="1736093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Your First C# Program</a:t>
            </a:r>
            <a:endParaRPr lang="en-US" sz="3200" dirty="0"/>
          </a:p>
        </p:txBody>
      </p:sp>
      <p:sp>
        <p:nvSpPr>
          <p:cNvPr id="183" name="Google Shape;183;p41"/>
          <p:cNvSpPr txBox="1">
            <a:spLocks noGrp="1"/>
          </p:cNvSpPr>
          <p:nvPr>
            <p:ph type="body" idx="1"/>
          </p:nvPr>
        </p:nvSpPr>
        <p:spPr>
          <a:xfrm>
            <a:off x="1232452" y="1619853"/>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Visual Studio will automatically generate some code for your project:</a:t>
            </a:r>
          </a:p>
          <a:p>
            <a:pPr lvl="0">
              <a:lnSpc>
                <a:spcPct val="150000"/>
              </a:lnSpc>
            </a:pPr>
            <a:r>
              <a:rPr lang="en-US" dirty="0"/>
              <a:t>You will learn what each of </a:t>
            </a:r>
            <a:br>
              <a:rPr lang="en-US" dirty="0"/>
            </a:br>
            <a:r>
              <a:rPr lang="en-US" dirty="0"/>
              <a:t>the statements does in the </a:t>
            </a:r>
            <a:br>
              <a:rPr lang="en-US" dirty="0"/>
            </a:br>
            <a:r>
              <a:rPr lang="en-US" dirty="0"/>
              <a:t>upcoming lessons. </a:t>
            </a:r>
            <a:br>
              <a:rPr lang="en-US" dirty="0"/>
            </a:br>
            <a:r>
              <a:rPr lang="en-US" dirty="0"/>
              <a:t>For now, remember that</a:t>
            </a:r>
            <a:br>
              <a:rPr lang="en-US" dirty="0"/>
            </a:br>
            <a:r>
              <a:rPr lang="en-US" dirty="0"/>
              <a:t> every C# console application</a:t>
            </a:r>
            <a:br>
              <a:rPr lang="en-US" dirty="0"/>
            </a:br>
            <a:r>
              <a:rPr lang="en-US" dirty="0"/>
              <a:t> must contain a </a:t>
            </a:r>
            <a:r>
              <a:rPr lang="en-US" b="1" dirty="0"/>
              <a:t>method</a:t>
            </a:r>
            <a:br>
              <a:rPr lang="en-US" b="1" dirty="0"/>
            </a:br>
            <a:r>
              <a:rPr lang="en-US" b="1" dirty="0"/>
              <a:t> (a function) named Main</a:t>
            </a:r>
            <a:r>
              <a:rPr lang="en-US" dirty="0"/>
              <a:t>.</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23</a:t>
            </a:fld>
            <a:endParaRPr kumimoji="0"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EF453EA8-2B79-4E07-A7BE-DE6FF10BB5C9}"/>
              </a:ext>
            </a:extLst>
          </p:cNvPr>
          <p:cNvPicPr>
            <a:picLocks noChangeAspect="1"/>
          </p:cNvPicPr>
          <p:nvPr/>
        </p:nvPicPr>
        <p:blipFill>
          <a:blip r:embed="rId4"/>
          <a:stretch>
            <a:fillRect/>
          </a:stretch>
        </p:blipFill>
        <p:spPr>
          <a:xfrm>
            <a:off x="5731575" y="2537170"/>
            <a:ext cx="4181475" cy="3400425"/>
          </a:xfrm>
          <a:prstGeom prst="rect">
            <a:avLst/>
          </a:prstGeom>
        </p:spPr>
      </p:pic>
    </p:spTree>
    <p:extLst>
      <p:ext uri="{BB962C8B-B14F-4D97-AF65-F5344CB8AC3E}">
        <p14:creationId xmlns:p14="http://schemas.microsoft.com/office/powerpoint/2010/main" val="3759785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199322" y="4340139"/>
            <a:ext cx="9793355" cy="1504070"/>
          </a:xfrm>
        </p:spPr>
        <p:txBody>
          <a:bodyPr/>
          <a:lstStyle/>
          <a:p>
            <a:pPr marL="38100" indent="0">
              <a:buNone/>
            </a:pPr>
            <a:r>
              <a:rPr lang="en-US" dirty="0">
                <a:highlight>
                  <a:srgbClr val="FFFF00"/>
                </a:highlight>
              </a:rPr>
              <a:t>We will learn about classes, methods, arguments, and namespaces in the upcoming lessons.</a:t>
            </a:r>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24</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sp>
        <p:nvSpPr>
          <p:cNvPr id="5" name="Text Placeholder 1">
            <a:extLst>
              <a:ext uri="{FF2B5EF4-FFF2-40B4-BE49-F238E27FC236}">
                <a16:creationId xmlns:a16="http://schemas.microsoft.com/office/drawing/2014/main" id="{60BAEDA3-0432-4B00-B855-FEA0D3193443}"/>
              </a:ext>
            </a:extLst>
          </p:cNvPr>
          <p:cNvSpPr txBox="1">
            <a:spLocks/>
          </p:cNvSpPr>
          <p:nvPr/>
        </p:nvSpPr>
        <p:spPr>
          <a:xfrm>
            <a:off x="1199321" y="2968591"/>
            <a:ext cx="9793355" cy="115283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1pPr>
            <a:lvl2pPr marL="914400" marR="0" lvl="1"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2pPr>
            <a:lvl3pPr marL="1371600" marR="0" lvl="2"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3pPr>
            <a:lvl4pPr marL="1828800" marR="0" lvl="3"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4pPr>
            <a:lvl5pPr marL="2286000" marR="0" lvl="4"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5pPr>
            <a:lvl6pPr marL="2743200" marR="0" lvl="5"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6pPr>
            <a:lvl7pPr marL="3200400" marR="0" lvl="6"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7pPr>
            <a:lvl8pPr marL="3657600" marR="0" lvl="7"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8pPr>
            <a:lvl9pPr marL="4114800" marR="0" lvl="8"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9pPr>
          </a:lstStyle>
          <a:p>
            <a:r>
              <a:rPr lang="en-US" dirty="0"/>
              <a:t>Main is the starting point of every application, i.e. the point where our program starts execution from.</a:t>
            </a:r>
            <a:br>
              <a:rPr lang="en-US" dirty="0"/>
            </a:br>
            <a:endParaRPr lang="en-US" dirty="0"/>
          </a:p>
        </p:txBody>
      </p:sp>
      <p:pic>
        <p:nvPicPr>
          <p:cNvPr id="6" name="Picture 5" descr="A close up of a sign&#10;&#10;Description generated with high confidence">
            <a:extLst>
              <a:ext uri="{FF2B5EF4-FFF2-40B4-BE49-F238E27FC236}">
                <a16:creationId xmlns:a16="http://schemas.microsoft.com/office/drawing/2014/main" id="{04FB8EF6-CC5F-458E-B08B-F25BC07229A6}"/>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3470700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Your First C# Program</a:t>
            </a:r>
            <a:endParaRPr lang="en-US" sz="3200" dirty="0"/>
          </a:p>
        </p:txBody>
      </p:sp>
      <p:sp>
        <p:nvSpPr>
          <p:cNvPr id="183" name="Google Shape;183;p41"/>
          <p:cNvSpPr txBox="1">
            <a:spLocks noGrp="1"/>
          </p:cNvSpPr>
          <p:nvPr>
            <p:ph type="body" idx="1"/>
          </p:nvPr>
        </p:nvSpPr>
        <p:spPr>
          <a:xfrm>
            <a:off x="1232452" y="1619853"/>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To run your program, press </a:t>
            </a:r>
            <a:r>
              <a:rPr lang="en-US" b="1" dirty="0"/>
              <a:t>Ctrl+F5</a:t>
            </a:r>
            <a:r>
              <a:rPr lang="en-US" dirty="0"/>
              <a:t>. You will see the following screen:</a:t>
            </a:r>
          </a:p>
          <a:p>
            <a:pPr lvl="0">
              <a:lnSpc>
                <a:spcPct val="150000"/>
              </a:lnSpc>
            </a:pPr>
            <a:r>
              <a:rPr lang="en-US" dirty="0"/>
              <a:t>This is a console window. </a:t>
            </a:r>
            <a:br>
              <a:rPr lang="en-US" dirty="0"/>
            </a:br>
            <a:r>
              <a:rPr lang="en-US" dirty="0"/>
              <a:t>As we did not have any </a:t>
            </a:r>
            <a:br>
              <a:rPr lang="en-US" dirty="0"/>
            </a:br>
            <a:r>
              <a:rPr lang="en-US" dirty="0"/>
              <a:t>statements in our </a:t>
            </a:r>
            <a:r>
              <a:rPr lang="en-US" b="1" dirty="0"/>
              <a:t>Main</a:t>
            </a:r>
            <a:br>
              <a:rPr lang="en-US" b="1" dirty="0"/>
            </a:br>
            <a:r>
              <a:rPr lang="en-US" b="1" dirty="0"/>
              <a:t> </a:t>
            </a:r>
            <a:r>
              <a:rPr lang="en-US" dirty="0"/>
              <a:t>method, the program </a:t>
            </a:r>
            <a:br>
              <a:rPr lang="en-US" dirty="0"/>
            </a:br>
            <a:r>
              <a:rPr lang="en-US" dirty="0"/>
              <a:t>just produces a general</a:t>
            </a:r>
            <a:br>
              <a:rPr lang="en-US" dirty="0"/>
            </a:br>
            <a:r>
              <a:rPr lang="en-US" dirty="0"/>
              <a:t> message. Pressing any</a:t>
            </a:r>
            <a:br>
              <a:rPr lang="en-US" dirty="0"/>
            </a:br>
            <a:r>
              <a:rPr lang="en-US" dirty="0"/>
              <a:t> key will close the console.</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25</a:t>
            </a:fld>
            <a:endParaRPr kumimoji="0"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descr="A close up of a logo&#10;&#10;Description generated with very high confidence">
            <a:extLst>
              <a:ext uri="{FF2B5EF4-FFF2-40B4-BE49-F238E27FC236}">
                <a16:creationId xmlns:a16="http://schemas.microsoft.com/office/drawing/2014/main" id="{4B430E78-56BB-490D-92F8-7E85C1775BCA}"/>
              </a:ext>
            </a:extLst>
          </p:cNvPr>
          <p:cNvPicPr>
            <a:picLocks noChangeAspect="1"/>
          </p:cNvPicPr>
          <p:nvPr/>
        </p:nvPicPr>
        <p:blipFill>
          <a:blip r:embed="rId4"/>
          <a:stretch>
            <a:fillRect/>
          </a:stretch>
        </p:blipFill>
        <p:spPr>
          <a:xfrm>
            <a:off x="5417093" y="2369878"/>
            <a:ext cx="6695818" cy="4486333"/>
          </a:xfrm>
          <a:prstGeom prst="rect">
            <a:avLst/>
          </a:prstGeom>
        </p:spPr>
      </p:pic>
    </p:spTree>
    <p:extLst>
      <p:ext uri="{BB962C8B-B14F-4D97-AF65-F5344CB8AC3E}">
        <p14:creationId xmlns:p14="http://schemas.microsoft.com/office/powerpoint/2010/main" val="3271174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575B24-5939-4534-B686-0B158585348E}"/>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26</a:t>
            </a:fld>
            <a:endParaRPr lang="en" kern="0"/>
          </a:p>
        </p:txBody>
      </p:sp>
      <p:sp>
        <p:nvSpPr>
          <p:cNvPr id="6" name="Google Shape;170;p39">
            <a:extLst>
              <a:ext uri="{FF2B5EF4-FFF2-40B4-BE49-F238E27FC236}">
                <a16:creationId xmlns:a16="http://schemas.microsoft.com/office/drawing/2014/main" id="{A82B66D8-BF66-4AC4-BB5D-49D96F7394B1}"/>
              </a:ext>
            </a:extLst>
          </p:cNvPr>
          <p:cNvSpPr txBox="1">
            <a:spLocks noGrp="1"/>
          </p:cNvSpPr>
          <p:nvPr>
            <p:ph type="subTitle" idx="1"/>
          </p:nvPr>
        </p:nvSpPr>
        <p:spPr>
          <a:xfrm>
            <a:off x="3055181" y="3091560"/>
            <a:ext cx="5843100" cy="1046400"/>
          </a:xfrm>
          <a:prstGeom prst="rect">
            <a:avLst/>
          </a:prstGeom>
        </p:spPr>
        <p:txBody>
          <a:bodyPr spcFirstLastPara="1" wrap="square" lIns="91425" tIns="91425" rIns="91425" bIns="91425" anchor="t" anchorCtr="0">
            <a:noAutofit/>
          </a:bodyPr>
          <a:lstStyle/>
          <a:p>
            <a:pPr marL="0" indent="0"/>
            <a:r>
              <a:rPr lang="en-US" sz="4800" dirty="0">
                <a:solidFill>
                  <a:schemeClr val="tx1"/>
                </a:solidFill>
              </a:rPr>
              <a:t>Printing Text</a:t>
            </a:r>
            <a:endParaRPr sz="5400" dirty="0">
              <a:solidFill>
                <a:schemeClr val="tx1"/>
              </a:solidFill>
            </a:endParaRPr>
          </a:p>
        </p:txBody>
      </p:sp>
      <p:sp>
        <p:nvSpPr>
          <p:cNvPr id="8" name="Google Shape;169;p39">
            <a:extLst>
              <a:ext uri="{FF2B5EF4-FFF2-40B4-BE49-F238E27FC236}">
                <a16:creationId xmlns:a16="http://schemas.microsoft.com/office/drawing/2014/main" id="{0F7281FC-95E6-453E-950C-A1C26D570717}"/>
              </a:ext>
            </a:extLst>
          </p:cNvPr>
          <p:cNvSpPr txBox="1">
            <a:spLocks noGrp="1"/>
          </p:cNvSpPr>
          <p:nvPr>
            <p:ph type="ctrTitle"/>
          </p:nvPr>
        </p:nvSpPr>
        <p:spPr>
          <a:xfrm>
            <a:off x="1325216" y="967408"/>
            <a:ext cx="1914385" cy="832193"/>
          </a:xfrm>
          <a:prstGeom prst="rect">
            <a:avLst/>
          </a:prstGeom>
        </p:spPr>
        <p:txBody>
          <a:bodyPr spcFirstLastPara="1" wrap="square" lIns="91425" tIns="91425" rIns="91425" bIns="91425" anchor="b" anchorCtr="0">
            <a:noAutofit/>
          </a:bodyPr>
          <a:lstStyle/>
          <a:p>
            <a:r>
              <a:rPr lang="en" sz="2800" dirty="0">
                <a:solidFill>
                  <a:srgbClr val="AACF20"/>
                </a:solidFill>
              </a:rPr>
              <a:t>1.</a:t>
            </a:r>
            <a:endParaRPr sz="2800" dirty="0">
              <a:solidFill>
                <a:srgbClr val="AACF20"/>
              </a:solidFill>
            </a:endParaRPr>
          </a:p>
          <a:p>
            <a:pPr lvl="0"/>
            <a:r>
              <a:rPr lang="en-US" sz="2000" dirty="0"/>
              <a:t>Basic Concepts</a:t>
            </a:r>
            <a:endParaRPr sz="2000" dirty="0"/>
          </a:p>
        </p:txBody>
      </p:sp>
      <p:pic>
        <p:nvPicPr>
          <p:cNvPr id="10" name="Picture 9" descr="A close up of a sign&#10;&#10;Description generated with high confidence">
            <a:extLst>
              <a:ext uri="{FF2B5EF4-FFF2-40B4-BE49-F238E27FC236}">
                <a16:creationId xmlns:a16="http://schemas.microsoft.com/office/drawing/2014/main" id="{3E805459-F590-4477-A326-1EC7CF784E83}"/>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2344478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Displaying Output</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Most applications require some </a:t>
            </a:r>
            <a:r>
              <a:rPr lang="en-US" b="1" dirty="0"/>
              <a:t>input </a:t>
            </a:r>
            <a:r>
              <a:rPr lang="en-US" dirty="0"/>
              <a:t>from the user and give </a:t>
            </a:r>
            <a:r>
              <a:rPr lang="en-US" b="1" dirty="0"/>
              <a:t>output </a:t>
            </a:r>
            <a:r>
              <a:rPr lang="en-US" dirty="0"/>
              <a:t>as a result.</a:t>
            </a:r>
            <a:br>
              <a:rPr lang="en-US" dirty="0"/>
            </a:br>
            <a:r>
              <a:rPr lang="en-US" dirty="0"/>
              <a:t>To display text to the console window you use the </a:t>
            </a:r>
            <a:r>
              <a:rPr lang="en-US" b="1" dirty="0" err="1"/>
              <a:t>Console.Write</a:t>
            </a:r>
            <a:r>
              <a:rPr lang="en-US" dirty="0"/>
              <a:t> or </a:t>
            </a:r>
            <a:r>
              <a:rPr lang="en-US" b="1" dirty="0" err="1"/>
              <a:t>Console.WriteLine</a:t>
            </a:r>
            <a:r>
              <a:rPr lang="en-US" dirty="0"/>
              <a:t> methods. The difference between these two is that </a:t>
            </a:r>
            <a:r>
              <a:rPr lang="en-US" b="1" dirty="0" err="1"/>
              <a:t>Console.WriteLine</a:t>
            </a:r>
            <a:r>
              <a:rPr lang="en-US" dirty="0"/>
              <a:t> is followed by a line terminator, which moves the cursor to the next line after the text output. </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27</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360998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Displaying Output</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a:t>The program below will display Hello World! </a:t>
            </a:r>
            <a:r>
              <a:rPr lang="en-US" dirty="0"/>
              <a:t>to the console window:</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28</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1AA64896-9CE9-422C-A65E-908500F8D882}"/>
              </a:ext>
            </a:extLst>
          </p:cNvPr>
          <p:cNvPicPr>
            <a:picLocks noChangeAspect="1"/>
          </p:cNvPicPr>
          <p:nvPr/>
        </p:nvPicPr>
        <p:blipFill>
          <a:blip r:embed="rId4"/>
          <a:stretch>
            <a:fillRect/>
          </a:stretch>
        </p:blipFill>
        <p:spPr>
          <a:xfrm>
            <a:off x="1974987" y="2823540"/>
            <a:ext cx="5576981" cy="1748459"/>
          </a:xfrm>
          <a:prstGeom prst="rect">
            <a:avLst/>
          </a:prstGeom>
        </p:spPr>
      </p:pic>
    </p:spTree>
    <p:extLst>
      <p:ext uri="{BB962C8B-B14F-4D97-AF65-F5344CB8AC3E}">
        <p14:creationId xmlns:p14="http://schemas.microsoft.com/office/powerpoint/2010/main" val="3662895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199322" y="2975165"/>
            <a:ext cx="9793355" cy="1504070"/>
          </a:xfrm>
        </p:spPr>
        <p:txBody>
          <a:bodyPr/>
          <a:lstStyle/>
          <a:p>
            <a:pPr marL="38100" indent="0">
              <a:buNone/>
            </a:pPr>
            <a:r>
              <a:rPr lang="en-US" dirty="0">
                <a:highlight>
                  <a:srgbClr val="FFFF00"/>
                </a:highlight>
              </a:rPr>
              <a:t>Note the </a:t>
            </a:r>
            <a:r>
              <a:rPr lang="en-US" b="1" dirty="0">
                <a:highlight>
                  <a:srgbClr val="FFFF00"/>
                </a:highlight>
              </a:rPr>
              <a:t>parentheses </a:t>
            </a:r>
            <a:r>
              <a:rPr lang="en-US" dirty="0">
                <a:highlight>
                  <a:srgbClr val="FFFF00"/>
                </a:highlight>
              </a:rPr>
              <a:t>after the </a:t>
            </a:r>
            <a:r>
              <a:rPr lang="en-US" b="1" dirty="0">
                <a:highlight>
                  <a:srgbClr val="FFFF00"/>
                </a:highlight>
              </a:rPr>
              <a:t>WriteLine </a:t>
            </a:r>
            <a:r>
              <a:rPr lang="en-US" u="sng" dirty="0">
                <a:highlight>
                  <a:srgbClr val="FFFF00"/>
                </a:highlight>
              </a:rPr>
              <a:t>method</a:t>
            </a:r>
            <a:r>
              <a:rPr lang="en-US" dirty="0">
                <a:highlight>
                  <a:srgbClr val="FFFF00"/>
                </a:highlight>
              </a:rPr>
              <a:t>. This is the way to pass data, or arguments, to methods. In our case </a:t>
            </a:r>
            <a:r>
              <a:rPr lang="en-US" b="1" dirty="0">
                <a:highlight>
                  <a:srgbClr val="FFFF00"/>
                </a:highlight>
              </a:rPr>
              <a:t>WriteLine </a:t>
            </a:r>
            <a:r>
              <a:rPr lang="en-US" dirty="0">
                <a:highlight>
                  <a:srgbClr val="FFFF00"/>
                </a:highlight>
              </a:rPr>
              <a:t>is the </a:t>
            </a:r>
            <a:r>
              <a:rPr lang="en-US" u="sng" dirty="0">
                <a:highlight>
                  <a:srgbClr val="FFFF00"/>
                </a:highlight>
              </a:rPr>
              <a:t>method</a:t>
            </a:r>
            <a:r>
              <a:rPr lang="en-US" dirty="0">
                <a:highlight>
                  <a:srgbClr val="FFFF00"/>
                </a:highlight>
              </a:rPr>
              <a:t> and we pass "Hello World!" to it as an </a:t>
            </a:r>
            <a:r>
              <a:rPr lang="en-US" u="sng" dirty="0">
                <a:highlight>
                  <a:srgbClr val="FFFF00"/>
                </a:highlight>
              </a:rPr>
              <a:t>argument</a:t>
            </a:r>
            <a:r>
              <a:rPr lang="en-US" dirty="0">
                <a:highlight>
                  <a:srgbClr val="FFFF00"/>
                </a:highlight>
              </a:rPr>
              <a:t>. String arguments must be enclosed in quotation marks.</a:t>
            </a:r>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29</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4" name="Picture 3" descr="A close up of a sign&#10;&#10;Description generated with high confidence">
            <a:extLst>
              <a:ext uri="{FF2B5EF4-FFF2-40B4-BE49-F238E27FC236}">
                <a16:creationId xmlns:a16="http://schemas.microsoft.com/office/drawing/2014/main" id="{13126183-AF3A-4372-8E1A-936E62B65621}"/>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822789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9"/>
          <p:cNvSpPr txBox="1">
            <a:spLocks noGrp="1"/>
          </p:cNvSpPr>
          <p:nvPr>
            <p:ph type="ctrTitle"/>
          </p:nvPr>
        </p:nvSpPr>
        <p:spPr>
          <a:xfrm>
            <a:off x="3224876" y="1768995"/>
            <a:ext cx="5843100" cy="1546500"/>
          </a:xfrm>
          <a:prstGeom prst="rect">
            <a:avLst/>
          </a:prstGeom>
        </p:spPr>
        <p:txBody>
          <a:bodyPr spcFirstLastPara="1" wrap="square" lIns="91425" tIns="91425" rIns="91425" bIns="91425" anchor="b" anchorCtr="0">
            <a:noAutofit/>
          </a:bodyPr>
          <a:lstStyle/>
          <a:p>
            <a:r>
              <a:rPr lang="en" sz="6000" dirty="0">
                <a:solidFill>
                  <a:srgbClr val="AACF20"/>
                </a:solidFill>
              </a:rPr>
              <a:t>1.</a:t>
            </a:r>
            <a:endParaRPr sz="6000" dirty="0">
              <a:solidFill>
                <a:srgbClr val="AACF20"/>
              </a:solidFill>
            </a:endParaRPr>
          </a:p>
          <a:p>
            <a:pPr lvl="0"/>
            <a:r>
              <a:rPr lang="en-US" dirty="0"/>
              <a:t>Basic Concepts</a:t>
            </a:r>
            <a:endParaRPr dirty="0"/>
          </a:p>
        </p:txBody>
      </p:sp>
      <p:sp>
        <p:nvSpPr>
          <p:cNvPr id="170" name="Google Shape;170;p39"/>
          <p:cNvSpPr txBox="1">
            <a:spLocks noGrp="1"/>
          </p:cNvSpPr>
          <p:nvPr>
            <p:ph type="subTitle" idx="1"/>
          </p:nvPr>
        </p:nvSpPr>
        <p:spPr>
          <a:xfrm>
            <a:off x="3224876" y="3803124"/>
            <a:ext cx="5843100" cy="1046400"/>
          </a:xfrm>
          <a:prstGeom prst="rect">
            <a:avLst/>
          </a:prstGeom>
        </p:spPr>
        <p:txBody>
          <a:bodyPr spcFirstLastPara="1" wrap="square" lIns="91425" tIns="91425" rIns="91425" bIns="91425" anchor="t" anchorCtr="0">
            <a:noAutofit/>
          </a:bodyPr>
          <a:lstStyle/>
          <a:p>
            <a:pPr marL="0" indent="0"/>
            <a:r>
              <a:rPr lang="en-US" sz="3600" dirty="0"/>
              <a:t>What is C#?</a:t>
            </a:r>
            <a:endParaRPr sz="3600" dirty="0"/>
          </a:p>
        </p:txBody>
      </p:sp>
      <p:sp>
        <p:nvSpPr>
          <p:cNvPr id="171" name="Google Shape;171;p39"/>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3</a:t>
            </a:fld>
            <a:endParaRPr kern="0"/>
          </a:p>
        </p:txBody>
      </p:sp>
      <p:pic>
        <p:nvPicPr>
          <p:cNvPr id="6" name="Picture 5" descr="A close up of a sign&#10;&#10;Description generated with high confidence">
            <a:extLst>
              <a:ext uri="{FF2B5EF4-FFF2-40B4-BE49-F238E27FC236}">
                <a16:creationId xmlns:a16="http://schemas.microsoft.com/office/drawing/2014/main" id="{39634AEE-384B-461F-A19B-5327AE125DCB}"/>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688696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Displaying Output</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We can display variable values to the console window:</a:t>
            </a:r>
          </a:p>
          <a:p>
            <a:pPr lvl="0">
              <a:lnSpc>
                <a:spcPct val="150000"/>
              </a:lnSpc>
            </a:pPr>
            <a:endParaRPr lang="en-US" dirty="0"/>
          </a:p>
          <a:p>
            <a:pPr lvl="0">
              <a:lnSpc>
                <a:spcPct val="150000"/>
              </a:lnSpc>
            </a:pPr>
            <a:endParaRPr lang="en-US" dirty="0"/>
          </a:p>
          <a:p>
            <a:pPr>
              <a:lnSpc>
                <a:spcPct val="150000"/>
              </a:lnSpc>
            </a:pPr>
            <a:r>
              <a:rPr lang="en-US" dirty="0"/>
              <a:t>To display a</a:t>
            </a:r>
            <a:r>
              <a:rPr lang="en-US" b="1" dirty="0"/>
              <a:t> formatted string</a:t>
            </a:r>
            <a:r>
              <a:rPr lang="en-US" dirty="0"/>
              <a:t>, use the following syntax:</a:t>
            </a:r>
          </a:p>
          <a:p>
            <a:pPr lvl="0">
              <a:lnSpc>
                <a:spcPct val="150000"/>
              </a:lnSpc>
            </a:pP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30</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6331C662-8F8D-4E40-8755-564F222A4DFE}"/>
              </a:ext>
            </a:extLst>
          </p:cNvPr>
          <p:cNvPicPr>
            <a:picLocks noChangeAspect="1"/>
          </p:cNvPicPr>
          <p:nvPr/>
        </p:nvPicPr>
        <p:blipFill>
          <a:blip r:embed="rId4"/>
          <a:stretch>
            <a:fillRect/>
          </a:stretch>
        </p:blipFill>
        <p:spPr>
          <a:xfrm>
            <a:off x="2182675" y="2415623"/>
            <a:ext cx="3913325" cy="1357115"/>
          </a:xfrm>
          <a:prstGeom prst="rect">
            <a:avLst/>
          </a:prstGeom>
        </p:spPr>
      </p:pic>
      <p:pic>
        <p:nvPicPr>
          <p:cNvPr id="6" name="Picture 5">
            <a:extLst>
              <a:ext uri="{FF2B5EF4-FFF2-40B4-BE49-F238E27FC236}">
                <a16:creationId xmlns:a16="http://schemas.microsoft.com/office/drawing/2014/main" id="{08C968EE-5497-448B-844D-A2BD0870EFF3}"/>
              </a:ext>
            </a:extLst>
          </p:cNvPr>
          <p:cNvPicPr>
            <a:picLocks noChangeAspect="1"/>
          </p:cNvPicPr>
          <p:nvPr/>
        </p:nvPicPr>
        <p:blipFill>
          <a:blip r:embed="rId5"/>
          <a:stretch>
            <a:fillRect/>
          </a:stretch>
        </p:blipFill>
        <p:spPr>
          <a:xfrm>
            <a:off x="2182675" y="4240696"/>
            <a:ext cx="4912854" cy="1847569"/>
          </a:xfrm>
          <a:prstGeom prst="rect">
            <a:avLst/>
          </a:prstGeom>
        </p:spPr>
      </p:pic>
    </p:spTree>
    <p:extLst>
      <p:ext uri="{BB962C8B-B14F-4D97-AF65-F5344CB8AC3E}">
        <p14:creationId xmlns:p14="http://schemas.microsoft.com/office/powerpoint/2010/main" val="125997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199322" y="4226174"/>
            <a:ext cx="9793355" cy="1177415"/>
          </a:xfrm>
        </p:spPr>
        <p:txBody>
          <a:bodyPr/>
          <a:lstStyle/>
          <a:p>
            <a:r>
              <a:rPr lang="en-US" dirty="0">
                <a:highlight>
                  <a:srgbClr val="FFFF00"/>
                </a:highlight>
              </a:rPr>
              <a:t>You can have as many variable placeholders as you need. (i.e.: {3}, {4}, etc.).</a:t>
            </a:r>
            <a:br>
              <a:rPr lang="en-US" dirty="0">
                <a:highlight>
                  <a:srgbClr val="FFFF00"/>
                </a:highlight>
              </a:rPr>
            </a:br>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31</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sp>
        <p:nvSpPr>
          <p:cNvPr id="4" name="Text Placeholder 1">
            <a:extLst>
              <a:ext uri="{FF2B5EF4-FFF2-40B4-BE49-F238E27FC236}">
                <a16:creationId xmlns:a16="http://schemas.microsoft.com/office/drawing/2014/main" id="{D1FD9649-B519-4ECE-BF8B-ACE14C959B11}"/>
              </a:ext>
            </a:extLst>
          </p:cNvPr>
          <p:cNvSpPr txBox="1">
            <a:spLocks/>
          </p:cNvSpPr>
          <p:nvPr/>
        </p:nvSpPr>
        <p:spPr>
          <a:xfrm>
            <a:off x="1266557" y="3048759"/>
            <a:ext cx="9793355" cy="117741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1pPr>
            <a:lvl2pPr marL="914400" marR="0" lvl="1"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2pPr>
            <a:lvl3pPr marL="1371600" marR="0" lvl="2"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3pPr>
            <a:lvl4pPr marL="1828800" marR="0" lvl="3"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4pPr>
            <a:lvl5pPr marL="2286000" marR="0" lvl="4"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5pPr>
            <a:lvl6pPr marL="2743200" marR="0" lvl="5"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6pPr>
            <a:lvl7pPr marL="3200400" marR="0" lvl="6"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7pPr>
            <a:lvl8pPr marL="3657600" marR="0" lvl="7"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8pPr>
            <a:lvl9pPr marL="4114800" marR="0" lvl="8"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9pPr>
          </a:lstStyle>
          <a:p>
            <a:pPr defTabSz="914400"/>
            <a:r>
              <a:rPr lang="en-US" sz="2800" dirty="0"/>
              <a:t>As you can see, the value of </a:t>
            </a:r>
            <a:r>
              <a:rPr lang="en-US" sz="2800" b="1" dirty="0"/>
              <a:t>x</a:t>
            </a:r>
            <a:r>
              <a:rPr lang="en-US" sz="2800" dirty="0"/>
              <a:t> replaced </a:t>
            </a:r>
            <a:r>
              <a:rPr lang="en-US" sz="2800" b="1" dirty="0"/>
              <a:t>{0}</a:t>
            </a:r>
            <a:r>
              <a:rPr lang="en-US" sz="2800" dirty="0"/>
              <a:t> and the value of </a:t>
            </a:r>
            <a:r>
              <a:rPr lang="en-US" sz="2800" b="1" dirty="0"/>
              <a:t>y</a:t>
            </a:r>
            <a:r>
              <a:rPr lang="en-US" sz="2800" dirty="0"/>
              <a:t> replaced </a:t>
            </a:r>
            <a:r>
              <a:rPr lang="en-US" sz="2800" b="1" dirty="0"/>
              <a:t>{1}</a:t>
            </a:r>
            <a:r>
              <a:rPr lang="en-US" sz="2800" dirty="0"/>
              <a:t>. </a:t>
            </a:r>
            <a:endParaRPr lang="en-US" sz="2800" kern="0" dirty="0"/>
          </a:p>
        </p:txBody>
      </p:sp>
      <p:pic>
        <p:nvPicPr>
          <p:cNvPr id="5" name="Picture 4" descr="A close up of a sign&#10;&#10;Description generated with high confidence">
            <a:extLst>
              <a:ext uri="{FF2B5EF4-FFF2-40B4-BE49-F238E27FC236}">
                <a16:creationId xmlns:a16="http://schemas.microsoft.com/office/drawing/2014/main" id="{76AA5FCE-8C82-40AF-B7CB-355523FC5E46}"/>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6512231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575B24-5939-4534-B686-0B158585348E}"/>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32</a:t>
            </a:fld>
            <a:endParaRPr lang="en" kern="0"/>
          </a:p>
        </p:txBody>
      </p:sp>
      <p:sp>
        <p:nvSpPr>
          <p:cNvPr id="5" name="Google Shape;169;p39">
            <a:extLst>
              <a:ext uri="{FF2B5EF4-FFF2-40B4-BE49-F238E27FC236}">
                <a16:creationId xmlns:a16="http://schemas.microsoft.com/office/drawing/2014/main" id="{A1D72323-F5C6-40A0-9A69-1EABD76D0DF1}"/>
              </a:ext>
            </a:extLst>
          </p:cNvPr>
          <p:cNvSpPr txBox="1">
            <a:spLocks noGrp="1"/>
          </p:cNvSpPr>
          <p:nvPr>
            <p:ph type="ctrTitle"/>
          </p:nvPr>
        </p:nvSpPr>
        <p:spPr>
          <a:xfrm>
            <a:off x="1577009" y="1020417"/>
            <a:ext cx="1993898" cy="885201"/>
          </a:xfrm>
          <a:prstGeom prst="rect">
            <a:avLst/>
          </a:prstGeom>
        </p:spPr>
        <p:txBody>
          <a:bodyPr spcFirstLastPara="1" wrap="square" lIns="91425" tIns="91425" rIns="91425" bIns="91425" anchor="b" anchorCtr="0">
            <a:noAutofit/>
          </a:bodyPr>
          <a:lstStyle/>
          <a:p>
            <a:r>
              <a:rPr lang="en" sz="2800" dirty="0">
                <a:solidFill>
                  <a:srgbClr val="AACF20"/>
                </a:solidFill>
              </a:rPr>
              <a:t>1.</a:t>
            </a:r>
            <a:endParaRPr sz="2800" dirty="0">
              <a:solidFill>
                <a:srgbClr val="AACF20"/>
              </a:solidFill>
            </a:endParaRPr>
          </a:p>
          <a:p>
            <a:pPr lvl="0"/>
            <a:r>
              <a:rPr lang="en-US" sz="2000" dirty="0"/>
              <a:t>Basic Concepts</a:t>
            </a:r>
            <a:endParaRPr sz="2000" dirty="0"/>
          </a:p>
        </p:txBody>
      </p:sp>
      <p:sp>
        <p:nvSpPr>
          <p:cNvPr id="6" name="Google Shape;170;p39">
            <a:extLst>
              <a:ext uri="{FF2B5EF4-FFF2-40B4-BE49-F238E27FC236}">
                <a16:creationId xmlns:a16="http://schemas.microsoft.com/office/drawing/2014/main" id="{A82B66D8-BF66-4AC4-BB5D-49D96F7394B1}"/>
              </a:ext>
            </a:extLst>
          </p:cNvPr>
          <p:cNvSpPr txBox="1">
            <a:spLocks noGrp="1"/>
          </p:cNvSpPr>
          <p:nvPr>
            <p:ph type="subTitle" idx="1"/>
          </p:nvPr>
        </p:nvSpPr>
        <p:spPr>
          <a:xfrm>
            <a:off x="3241685" y="3065056"/>
            <a:ext cx="5843100" cy="1046400"/>
          </a:xfrm>
          <a:prstGeom prst="rect">
            <a:avLst/>
          </a:prstGeom>
        </p:spPr>
        <p:txBody>
          <a:bodyPr spcFirstLastPara="1" wrap="square" lIns="91425" tIns="91425" rIns="91425" bIns="91425" anchor="t" anchorCtr="0">
            <a:noAutofit/>
          </a:bodyPr>
          <a:lstStyle/>
          <a:p>
            <a:pPr marL="0" indent="0"/>
            <a:r>
              <a:rPr lang="en-US" sz="3600" dirty="0">
                <a:solidFill>
                  <a:schemeClr val="tx1"/>
                </a:solidFill>
              </a:rPr>
              <a:t>Getting User Input</a:t>
            </a:r>
            <a:endParaRPr sz="5400" dirty="0">
              <a:solidFill>
                <a:schemeClr val="tx1"/>
              </a:solidFill>
            </a:endParaRPr>
          </a:p>
        </p:txBody>
      </p:sp>
      <p:pic>
        <p:nvPicPr>
          <p:cNvPr id="8" name="Picture 7" descr="A close up of a sign&#10;&#10;Description generated with high confidence">
            <a:extLst>
              <a:ext uri="{FF2B5EF4-FFF2-40B4-BE49-F238E27FC236}">
                <a16:creationId xmlns:a16="http://schemas.microsoft.com/office/drawing/2014/main" id="{8BE73ED2-4297-455B-BF0F-7E71C1FFBEA2}"/>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901538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User Input</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You can also prompt the user to enter data and then use the </a:t>
            </a:r>
            <a:r>
              <a:rPr lang="en-US" b="1" dirty="0" err="1"/>
              <a:t>Console.ReadLine</a:t>
            </a:r>
            <a:r>
              <a:rPr lang="en-US" dirty="0"/>
              <a:t> method to assign the input to a string variable.</a:t>
            </a:r>
            <a:br>
              <a:rPr lang="en-US" dirty="0"/>
            </a:br>
            <a:r>
              <a:rPr lang="en-US" dirty="0"/>
              <a:t>The following example asks the user for a name and then displays a message that includes the input:</a:t>
            </a:r>
            <a:endParaRPr lang="ar-JO"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33</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6C2A461C-201A-49B1-817E-99046FAD262A}"/>
              </a:ext>
            </a:extLst>
          </p:cNvPr>
          <p:cNvPicPr>
            <a:picLocks noChangeAspect="1"/>
          </p:cNvPicPr>
          <p:nvPr/>
        </p:nvPicPr>
        <p:blipFill>
          <a:blip r:embed="rId4"/>
          <a:stretch>
            <a:fillRect/>
          </a:stretch>
        </p:blipFill>
        <p:spPr>
          <a:xfrm>
            <a:off x="4464751" y="4005418"/>
            <a:ext cx="4685973" cy="2088667"/>
          </a:xfrm>
          <a:prstGeom prst="rect">
            <a:avLst/>
          </a:prstGeom>
        </p:spPr>
      </p:pic>
    </p:spTree>
    <p:extLst>
      <p:ext uri="{BB962C8B-B14F-4D97-AF65-F5344CB8AC3E}">
        <p14:creationId xmlns:p14="http://schemas.microsoft.com/office/powerpoint/2010/main" val="439239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199322" y="3744447"/>
            <a:ext cx="9793355" cy="1177415"/>
          </a:xfrm>
        </p:spPr>
        <p:txBody>
          <a:bodyPr/>
          <a:lstStyle/>
          <a:p>
            <a:r>
              <a:rPr lang="en-US" dirty="0">
                <a:highlight>
                  <a:srgbClr val="FFFF00"/>
                </a:highlight>
              </a:rPr>
              <a:t>Note the empty parentheses in the </a:t>
            </a:r>
            <a:r>
              <a:rPr lang="en-US" b="1" dirty="0" err="1">
                <a:highlight>
                  <a:srgbClr val="FFFF00"/>
                </a:highlight>
              </a:rPr>
              <a:t>ReadLine</a:t>
            </a:r>
            <a:r>
              <a:rPr lang="en-US" b="1" dirty="0">
                <a:highlight>
                  <a:srgbClr val="FFFF00"/>
                </a:highlight>
              </a:rPr>
              <a:t> </a:t>
            </a:r>
            <a:r>
              <a:rPr lang="en-US" u="sng" dirty="0">
                <a:highlight>
                  <a:srgbClr val="FFFF00"/>
                </a:highlight>
              </a:rPr>
              <a:t>method</a:t>
            </a:r>
            <a:r>
              <a:rPr lang="en-US" dirty="0">
                <a:highlight>
                  <a:srgbClr val="FFFF00"/>
                </a:highlight>
              </a:rPr>
              <a:t>. This means that it does not take any arguments.</a:t>
            </a:r>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34</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4" name="Picture 3" descr="A close up of a sign&#10;&#10;Description generated with high confidence">
            <a:extLst>
              <a:ext uri="{FF2B5EF4-FFF2-40B4-BE49-F238E27FC236}">
                <a16:creationId xmlns:a16="http://schemas.microsoft.com/office/drawing/2014/main" id="{B2523AFB-6C1C-488A-8E6A-9E1E26E92EE2}"/>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953321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User Input</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The </a:t>
            </a:r>
            <a:r>
              <a:rPr lang="en-US" b="1" dirty="0" err="1"/>
              <a:t>Console.ReadLine</a:t>
            </a:r>
            <a:r>
              <a:rPr lang="en-US" dirty="0"/>
              <a:t> method waits for user input and then assigns it to the variable. The next statement displays a formatted string containing </a:t>
            </a:r>
            <a:r>
              <a:rPr lang="en-US" u="sng" dirty="0"/>
              <a:t>Hello</a:t>
            </a:r>
            <a:r>
              <a:rPr lang="en-US" dirty="0"/>
              <a:t> with the user input. For example, if you enter </a:t>
            </a:r>
            <a:r>
              <a:rPr lang="en-US" u="sng" dirty="0"/>
              <a:t>David</a:t>
            </a:r>
            <a:r>
              <a:rPr lang="en-US" dirty="0"/>
              <a:t>, the output will be </a:t>
            </a:r>
            <a:r>
              <a:rPr lang="en-US" u="sng" dirty="0"/>
              <a:t>Hello David</a:t>
            </a:r>
            <a:r>
              <a:rPr lang="en-US" dirty="0"/>
              <a:t>.</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35</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75418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User Input</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The </a:t>
            </a:r>
            <a:r>
              <a:rPr lang="en-US" b="1" dirty="0" err="1"/>
              <a:t>Console.ReadLine</a:t>
            </a:r>
            <a:r>
              <a:rPr lang="en-US" b="1" dirty="0"/>
              <a:t>()</a:t>
            </a:r>
            <a:r>
              <a:rPr lang="en-US" dirty="0"/>
              <a:t> method returns a </a:t>
            </a:r>
            <a:r>
              <a:rPr lang="en-US" b="1" dirty="0"/>
              <a:t>string </a:t>
            </a:r>
            <a:r>
              <a:rPr lang="en-US" dirty="0"/>
              <a:t>value. </a:t>
            </a:r>
            <a:br>
              <a:rPr lang="en-US" dirty="0"/>
            </a:br>
            <a:r>
              <a:rPr lang="en-US" dirty="0"/>
              <a:t>If you are expecting another type of value (such as </a:t>
            </a:r>
            <a:r>
              <a:rPr lang="en-US" dirty="0" err="1"/>
              <a:t>int</a:t>
            </a:r>
            <a:r>
              <a:rPr lang="en-US" dirty="0"/>
              <a:t> or double), the entered data must be converted to that type.</a:t>
            </a:r>
            <a:br>
              <a:rPr lang="en-US" dirty="0"/>
            </a:br>
            <a:r>
              <a:rPr lang="en-US" dirty="0"/>
              <a:t>This can be done using the </a:t>
            </a:r>
            <a:r>
              <a:rPr lang="en-US" b="1" dirty="0" err="1"/>
              <a:t>Convert.ToXXX</a:t>
            </a:r>
            <a:r>
              <a:rPr lang="en-US" dirty="0"/>
              <a:t> methods, where XXX is the .NET name of the type that we want to convert to. For example, methods include </a:t>
            </a:r>
            <a:r>
              <a:rPr lang="en-US" b="1" dirty="0" err="1"/>
              <a:t>Convert.ToDouble</a:t>
            </a:r>
            <a:r>
              <a:rPr lang="en-US" dirty="0"/>
              <a:t> and </a:t>
            </a:r>
            <a:r>
              <a:rPr lang="en-US" b="1" dirty="0" err="1"/>
              <a:t>Convert.ToBoolean</a:t>
            </a:r>
            <a:r>
              <a:rPr lang="en-US" dirty="0"/>
              <a:t>.</a:t>
            </a:r>
            <a:br>
              <a:rPr lang="en-US" dirty="0"/>
            </a:b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36</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38625639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User Input</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For integer conversion, there are three alternatives available based on the bit size of the integer: </a:t>
            </a:r>
            <a:r>
              <a:rPr lang="en-US" b="1" dirty="0"/>
              <a:t>Convert.ToInt16</a:t>
            </a:r>
            <a:r>
              <a:rPr lang="en-US" dirty="0"/>
              <a:t>, </a:t>
            </a:r>
            <a:r>
              <a:rPr lang="en-US" b="1" dirty="0"/>
              <a:t>Convert.ToInt32</a:t>
            </a:r>
            <a:r>
              <a:rPr lang="en-US" dirty="0"/>
              <a:t> and </a:t>
            </a:r>
            <a:r>
              <a:rPr lang="en-US" b="1" dirty="0"/>
              <a:t>Convert.ToInt64</a:t>
            </a:r>
            <a:r>
              <a:rPr lang="en-US" dirty="0"/>
              <a:t>. The default </a:t>
            </a:r>
            <a:r>
              <a:rPr lang="en-US" dirty="0" err="1"/>
              <a:t>int</a:t>
            </a:r>
            <a:r>
              <a:rPr lang="en-US" dirty="0"/>
              <a:t> type in C# is 32-bit.</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37</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494090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User Input</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Let’s create a program that takes an integer as input and displays it in a message:</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38</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A8EB4959-3C3F-41BA-8D45-DC5F6C86DFD2}"/>
              </a:ext>
            </a:extLst>
          </p:cNvPr>
          <p:cNvPicPr>
            <a:picLocks noChangeAspect="1"/>
          </p:cNvPicPr>
          <p:nvPr/>
        </p:nvPicPr>
        <p:blipFill>
          <a:blip r:embed="rId4"/>
          <a:stretch>
            <a:fillRect/>
          </a:stretch>
        </p:blipFill>
        <p:spPr>
          <a:xfrm>
            <a:off x="1690199" y="3215361"/>
            <a:ext cx="7763488" cy="1746388"/>
          </a:xfrm>
          <a:prstGeom prst="rect">
            <a:avLst/>
          </a:prstGeom>
        </p:spPr>
      </p:pic>
    </p:spTree>
    <p:extLst>
      <p:ext uri="{BB962C8B-B14F-4D97-AF65-F5344CB8AC3E}">
        <p14:creationId xmlns:p14="http://schemas.microsoft.com/office/powerpoint/2010/main" val="3309579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967410" y="3744447"/>
            <a:ext cx="10025268" cy="1177415"/>
          </a:xfrm>
        </p:spPr>
        <p:txBody>
          <a:bodyPr/>
          <a:lstStyle/>
          <a:p>
            <a:r>
              <a:rPr lang="en-US" dirty="0">
                <a:highlight>
                  <a:srgbClr val="FFFF00"/>
                </a:highlight>
              </a:rPr>
              <a:t>If, in the program above, a non-</a:t>
            </a:r>
            <a:r>
              <a:rPr lang="en-US" u="sng" dirty="0">
                <a:highlight>
                  <a:srgbClr val="FFFF00"/>
                </a:highlight>
              </a:rPr>
              <a:t>integer</a:t>
            </a:r>
            <a:r>
              <a:rPr lang="en-US" dirty="0">
                <a:highlight>
                  <a:srgbClr val="FFFF00"/>
                </a:highlight>
              </a:rPr>
              <a:t> value is entered (for example, letters), the </a:t>
            </a:r>
            <a:r>
              <a:rPr lang="en-US" b="1" dirty="0">
                <a:highlight>
                  <a:srgbClr val="FFFF00"/>
                </a:highlight>
              </a:rPr>
              <a:t>Convert </a:t>
            </a:r>
            <a:r>
              <a:rPr lang="en-US" dirty="0">
                <a:highlight>
                  <a:srgbClr val="FFFF00"/>
                </a:highlight>
              </a:rPr>
              <a:t>will fail and cause an error.</a:t>
            </a:r>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39</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4" name="Picture 3" descr="A close up of a sign&#10;&#10;Description generated with high confidence">
            <a:extLst>
              <a:ext uri="{FF2B5EF4-FFF2-40B4-BE49-F238E27FC236}">
                <a16:creationId xmlns:a16="http://schemas.microsoft.com/office/drawing/2014/main" id="{02401EAE-C0DD-4EE3-BAAA-CC3879E81D2B}"/>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46306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27249B-B49E-4638-A8E4-FEB0471EF13B}"/>
              </a:ext>
            </a:extLst>
          </p:cNvPr>
          <p:cNvSpPr>
            <a:spLocks noGrp="1"/>
          </p:cNvSpPr>
          <p:nvPr>
            <p:ph type="subTitle" idx="1"/>
          </p:nvPr>
        </p:nvSpPr>
        <p:spPr>
          <a:xfrm>
            <a:off x="967409" y="1009357"/>
            <a:ext cx="10177669" cy="4839286"/>
          </a:xfrm>
        </p:spPr>
        <p:txBody>
          <a:bodyPr/>
          <a:lstStyle/>
          <a:p>
            <a:pPr>
              <a:lnSpc>
                <a:spcPct val="150000"/>
              </a:lnSpc>
            </a:pPr>
            <a:r>
              <a:rPr lang="en-US" sz="2800" dirty="0"/>
              <a:t/>
            </a:r>
            <a:br>
              <a:rPr lang="en-US" sz="2800" dirty="0"/>
            </a:br>
            <a:r>
              <a:rPr lang="en-US" sz="2800" dirty="0">
                <a:highlight>
                  <a:srgbClr val="FFFF00"/>
                </a:highlight>
              </a:rPr>
              <a:t>C#</a:t>
            </a:r>
            <a:r>
              <a:rPr lang="en-US" sz="2800" dirty="0"/>
              <a:t> is an elegant object-oriented language that enables developers to build a variety of secure and robust applications that run on the </a:t>
            </a:r>
            <a:r>
              <a:rPr lang="en-US" sz="2800" b="1" dirty="0"/>
              <a:t>.NET Framework. </a:t>
            </a:r>
            <a:r>
              <a:rPr lang="en-US" sz="2800" dirty="0"/>
              <a:t/>
            </a:r>
            <a:br>
              <a:rPr lang="en-US" sz="2800" dirty="0"/>
            </a:br>
            <a:r>
              <a:rPr lang="en-US" sz="2800" dirty="0"/>
              <a:t>You can use C# to create Windows applications, Web services, mobile applications, client-server applications, database applications, and much, much more. </a:t>
            </a:r>
          </a:p>
        </p:txBody>
      </p:sp>
      <p:sp>
        <p:nvSpPr>
          <p:cNvPr id="4" name="Slide Number Placeholder 3">
            <a:extLst>
              <a:ext uri="{FF2B5EF4-FFF2-40B4-BE49-F238E27FC236}">
                <a16:creationId xmlns:a16="http://schemas.microsoft.com/office/drawing/2014/main" id="{DF575B24-5939-4534-B686-0B158585348E}"/>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4</a:t>
            </a:fld>
            <a:endParaRPr lang="en" kern="0"/>
          </a:p>
        </p:txBody>
      </p:sp>
      <p:pic>
        <p:nvPicPr>
          <p:cNvPr id="5" name="Picture 4" descr="A close up of a sign&#10;&#10;Description generated with high confidence">
            <a:extLst>
              <a:ext uri="{FF2B5EF4-FFF2-40B4-BE49-F238E27FC236}">
                <a16:creationId xmlns:a16="http://schemas.microsoft.com/office/drawing/2014/main" id="{5774FDAE-7526-4606-B150-9DF28505ECA4}"/>
              </a:ext>
            </a:extLst>
          </p:cNvPr>
          <p:cNvPicPr>
            <a:picLocks noChangeAspect="1"/>
          </p:cNvPicPr>
          <p:nvPr/>
        </p:nvPicPr>
        <p:blipFill>
          <a:blip r:embed="rId2"/>
          <a:stretch>
            <a:fillRect/>
          </a:stretch>
        </p:blipFill>
        <p:spPr>
          <a:xfrm>
            <a:off x="9900065" y="5043142"/>
            <a:ext cx="1072735" cy="1072735"/>
          </a:xfrm>
          <a:prstGeom prst="rect">
            <a:avLst/>
          </a:prstGeom>
        </p:spPr>
      </p:pic>
    </p:spTree>
    <p:extLst>
      <p:ext uri="{BB962C8B-B14F-4D97-AF65-F5344CB8AC3E}">
        <p14:creationId xmlns:p14="http://schemas.microsoft.com/office/powerpoint/2010/main" val="34110790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575B24-5939-4534-B686-0B158585348E}"/>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40</a:t>
            </a:fld>
            <a:endParaRPr lang="en" kern="0"/>
          </a:p>
        </p:txBody>
      </p:sp>
      <p:sp>
        <p:nvSpPr>
          <p:cNvPr id="5" name="Google Shape;169;p39">
            <a:extLst>
              <a:ext uri="{FF2B5EF4-FFF2-40B4-BE49-F238E27FC236}">
                <a16:creationId xmlns:a16="http://schemas.microsoft.com/office/drawing/2014/main" id="{A1D72323-F5C6-40A0-9A69-1EABD76D0DF1}"/>
              </a:ext>
            </a:extLst>
          </p:cNvPr>
          <p:cNvSpPr txBox="1">
            <a:spLocks noGrp="1"/>
          </p:cNvSpPr>
          <p:nvPr>
            <p:ph type="ctrTitle"/>
          </p:nvPr>
        </p:nvSpPr>
        <p:spPr>
          <a:xfrm>
            <a:off x="1577009" y="1020417"/>
            <a:ext cx="1993898" cy="885201"/>
          </a:xfrm>
          <a:prstGeom prst="rect">
            <a:avLst/>
          </a:prstGeom>
        </p:spPr>
        <p:txBody>
          <a:bodyPr spcFirstLastPara="1" wrap="square" lIns="91425" tIns="91425" rIns="91425" bIns="91425" anchor="b" anchorCtr="0">
            <a:noAutofit/>
          </a:bodyPr>
          <a:lstStyle/>
          <a:p>
            <a:r>
              <a:rPr lang="en" sz="2800" dirty="0">
                <a:solidFill>
                  <a:srgbClr val="AACF20"/>
                </a:solidFill>
              </a:rPr>
              <a:t>1.</a:t>
            </a:r>
            <a:endParaRPr sz="2800" dirty="0">
              <a:solidFill>
                <a:srgbClr val="AACF20"/>
              </a:solidFill>
            </a:endParaRPr>
          </a:p>
          <a:p>
            <a:pPr lvl="0"/>
            <a:r>
              <a:rPr lang="en-US" sz="2000" dirty="0"/>
              <a:t>Basic Concepts</a:t>
            </a:r>
            <a:endParaRPr sz="2000" dirty="0"/>
          </a:p>
        </p:txBody>
      </p:sp>
      <p:sp>
        <p:nvSpPr>
          <p:cNvPr id="6" name="Google Shape;170;p39">
            <a:extLst>
              <a:ext uri="{FF2B5EF4-FFF2-40B4-BE49-F238E27FC236}">
                <a16:creationId xmlns:a16="http://schemas.microsoft.com/office/drawing/2014/main" id="{A82B66D8-BF66-4AC4-BB5D-49D96F7394B1}"/>
              </a:ext>
            </a:extLst>
          </p:cNvPr>
          <p:cNvSpPr txBox="1">
            <a:spLocks noGrp="1"/>
          </p:cNvSpPr>
          <p:nvPr>
            <p:ph type="subTitle" idx="1"/>
          </p:nvPr>
        </p:nvSpPr>
        <p:spPr>
          <a:xfrm>
            <a:off x="3241685" y="3065056"/>
            <a:ext cx="5843100" cy="1046400"/>
          </a:xfrm>
          <a:prstGeom prst="rect">
            <a:avLst/>
          </a:prstGeom>
        </p:spPr>
        <p:txBody>
          <a:bodyPr spcFirstLastPara="1" wrap="square" lIns="91425" tIns="91425" rIns="91425" bIns="91425" anchor="t" anchorCtr="0">
            <a:noAutofit/>
          </a:bodyPr>
          <a:lstStyle/>
          <a:p>
            <a:pPr marL="0" indent="0"/>
            <a:r>
              <a:rPr lang="en-US" sz="4400" b="1" dirty="0">
                <a:solidFill>
                  <a:schemeClr val="tx1"/>
                </a:solidFill>
              </a:rPr>
              <a:t>Comments</a:t>
            </a:r>
            <a:endParaRPr sz="6600" dirty="0">
              <a:solidFill>
                <a:schemeClr val="tx1"/>
              </a:solidFill>
            </a:endParaRPr>
          </a:p>
        </p:txBody>
      </p:sp>
      <p:pic>
        <p:nvPicPr>
          <p:cNvPr id="8" name="Picture 7" descr="A close up of a sign&#10;&#10;Description generated with high confidence">
            <a:extLst>
              <a:ext uri="{FF2B5EF4-FFF2-40B4-BE49-F238E27FC236}">
                <a16:creationId xmlns:a16="http://schemas.microsoft.com/office/drawing/2014/main" id="{F041146D-4BD1-4B45-AFCB-31FD77BAD4C3}"/>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37095964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Comments</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b="1" dirty="0"/>
              <a:t>Comments </a:t>
            </a:r>
            <a:r>
              <a:rPr lang="en-US" dirty="0"/>
              <a:t>are explanatory statements that you can include in a program to benefit the reader of your code. </a:t>
            </a:r>
            <a:br>
              <a:rPr lang="en-US" dirty="0"/>
            </a:br>
            <a:r>
              <a:rPr lang="en-US" dirty="0"/>
              <a:t>The compiler ignores everything that appears in the comment, so none of that information affects the result. </a:t>
            </a:r>
            <a:br>
              <a:rPr lang="en-US" dirty="0"/>
            </a:br>
            <a:r>
              <a:rPr lang="en-US" dirty="0"/>
              <a:t>A comment beginning with two slashes (//) is called a single-line comment. The slashes tell the compiler to ignore everything that follows, until the end of the line.</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41</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41DD9F17-76A9-4DAD-B211-BBDC45D3C792}"/>
              </a:ext>
            </a:extLst>
          </p:cNvPr>
          <p:cNvPicPr>
            <a:picLocks noChangeAspect="1"/>
          </p:cNvPicPr>
          <p:nvPr/>
        </p:nvPicPr>
        <p:blipFill>
          <a:blip r:embed="rId4"/>
          <a:stretch>
            <a:fillRect/>
          </a:stretch>
        </p:blipFill>
        <p:spPr>
          <a:xfrm>
            <a:off x="4748362" y="5713170"/>
            <a:ext cx="5177940" cy="1104847"/>
          </a:xfrm>
          <a:prstGeom prst="rect">
            <a:avLst/>
          </a:prstGeom>
        </p:spPr>
      </p:pic>
    </p:spTree>
    <p:extLst>
      <p:ext uri="{BB962C8B-B14F-4D97-AF65-F5344CB8AC3E}">
        <p14:creationId xmlns:p14="http://schemas.microsoft.com/office/powerpoint/2010/main" val="40943147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Multi-Line Comments</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Comments that require multiple lines begin with /* and end with */ at the end of the comment block.</a:t>
            </a:r>
            <a:br>
              <a:rPr lang="en-US" dirty="0"/>
            </a:br>
            <a:r>
              <a:rPr lang="en-US" dirty="0"/>
              <a:t>You can place them on the same line or insert one or more lines between them.</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42</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98B42385-9744-4E43-8383-AA286D7B5D3C}"/>
              </a:ext>
            </a:extLst>
          </p:cNvPr>
          <p:cNvPicPr>
            <a:picLocks noChangeAspect="1"/>
          </p:cNvPicPr>
          <p:nvPr/>
        </p:nvPicPr>
        <p:blipFill>
          <a:blip r:embed="rId4"/>
          <a:stretch>
            <a:fillRect/>
          </a:stretch>
        </p:blipFill>
        <p:spPr>
          <a:xfrm>
            <a:off x="4258881" y="3588306"/>
            <a:ext cx="4764129" cy="2746885"/>
          </a:xfrm>
          <a:prstGeom prst="rect">
            <a:avLst/>
          </a:prstGeom>
        </p:spPr>
      </p:pic>
    </p:spTree>
    <p:extLst>
      <p:ext uri="{BB962C8B-B14F-4D97-AF65-F5344CB8AC3E}">
        <p14:creationId xmlns:p14="http://schemas.microsoft.com/office/powerpoint/2010/main" val="3645541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967410" y="3744447"/>
            <a:ext cx="10025268" cy="1177415"/>
          </a:xfrm>
        </p:spPr>
        <p:txBody>
          <a:bodyPr/>
          <a:lstStyle/>
          <a:p>
            <a:r>
              <a:rPr lang="en-US" dirty="0">
                <a:highlight>
                  <a:srgbClr val="FFFF00"/>
                </a:highlight>
              </a:rPr>
              <a:t>Adding comments to your code is good programming practice. It facilitates a clear understanding of the code for you and for others who read it.</a:t>
            </a:r>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43</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4" name="Picture 3" descr="A close up of a sign&#10;&#10;Description generated with high confidence">
            <a:extLst>
              <a:ext uri="{FF2B5EF4-FFF2-40B4-BE49-F238E27FC236}">
                <a16:creationId xmlns:a16="http://schemas.microsoft.com/office/drawing/2014/main" id="{747C4B9D-7832-404F-8AFB-9654BF14FE7A}"/>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8442461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a:t>
            </a:r>
            <a:r>
              <a:rPr lang="en-US" b="1" dirty="0" err="1"/>
              <a:t>var</a:t>
            </a:r>
            <a:r>
              <a:rPr lang="en-US" b="1" dirty="0"/>
              <a:t> Keyword</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A variable can be explicitly declared with its </a:t>
            </a:r>
            <a:r>
              <a:rPr lang="en-US" b="1" dirty="0"/>
              <a:t>type </a:t>
            </a:r>
            <a:r>
              <a:rPr lang="en-US" dirty="0"/>
              <a:t>before it is used.</a:t>
            </a:r>
            <a:br>
              <a:rPr lang="en-US" dirty="0"/>
            </a:br>
            <a:r>
              <a:rPr lang="en-US" dirty="0"/>
              <a:t>Alternatively, C# provides a handy function to enable the compiler to determine the type of the variable automatically based on the expression it is assigned to. </a:t>
            </a:r>
            <a:br>
              <a:rPr lang="en-US" dirty="0"/>
            </a:br>
            <a:r>
              <a:rPr lang="en-US" dirty="0"/>
              <a:t>The </a:t>
            </a:r>
            <a:r>
              <a:rPr lang="en-US" b="1" dirty="0" err="1"/>
              <a:t>var</a:t>
            </a:r>
            <a:r>
              <a:rPr lang="en-US" b="1" dirty="0"/>
              <a:t> </a:t>
            </a:r>
            <a:r>
              <a:rPr lang="en-US" dirty="0"/>
              <a:t>keyword is used for those scenarios:</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44</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2D01DF38-E826-4576-8E37-75B28D30C708}"/>
              </a:ext>
            </a:extLst>
          </p:cNvPr>
          <p:cNvPicPr>
            <a:picLocks noChangeAspect="1"/>
          </p:cNvPicPr>
          <p:nvPr/>
        </p:nvPicPr>
        <p:blipFill>
          <a:blip r:embed="rId4"/>
          <a:stretch>
            <a:fillRect/>
          </a:stretch>
        </p:blipFill>
        <p:spPr>
          <a:xfrm>
            <a:off x="2287242" y="4760067"/>
            <a:ext cx="5572757" cy="745021"/>
          </a:xfrm>
          <a:prstGeom prst="rect">
            <a:avLst/>
          </a:prstGeom>
        </p:spPr>
      </p:pic>
    </p:spTree>
    <p:extLst>
      <p:ext uri="{BB962C8B-B14F-4D97-AF65-F5344CB8AC3E}">
        <p14:creationId xmlns:p14="http://schemas.microsoft.com/office/powerpoint/2010/main" val="8600232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083366" y="3429000"/>
            <a:ext cx="10025268" cy="1177415"/>
          </a:xfrm>
        </p:spPr>
        <p:txBody>
          <a:bodyPr/>
          <a:lstStyle/>
          <a:p>
            <a:r>
              <a:rPr lang="en-US" dirty="0">
                <a:highlight>
                  <a:srgbClr val="FFFF00"/>
                </a:highlight>
              </a:rPr>
              <a:t>The code above makes the compiler determine the type of the variable. Since the value assigned to the variable is an </a:t>
            </a:r>
            <a:r>
              <a:rPr lang="en-US" u="sng" dirty="0">
                <a:highlight>
                  <a:srgbClr val="FFFF00"/>
                </a:highlight>
              </a:rPr>
              <a:t>integer</a:t>
            </a:r>
            <a:r>
              <a:rPr lang="en-US" dirty="0">
                <a:highlight>
                  <a:srgbClr val="FFFF00"/>
                </a:highlight>
              </a:rPr>
              <a:t>, the variable will be declared as an </a:t>
            </a:r>
            <a:r>
              <a:rPr lang="en-US" u="sng" dirty="0">
                <a:highlight>
                  <a:srgbClr val="FFFF00"/>
                </a:highlight>
              </a:rPr>
              <a:t>integer </a:t>
            </a:r>
            <a:r>
              <a:rPr lang="en-US" dirty="0">
                <a:highlight>
                  <a:srgbClr val="FFFF00"/>
                </a:highlight>
              </a:rPr>
              <a:t>automatically.</a:t>
            </a:r>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45</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4" name="Picture 3" descr="A close up of a sign&#10;&#10;Description generated with high confidence">
            <a:extLst>
              <a:ext uri="{FF2B5EF4-FFF2-40B4-BE49-F238E27FC236}">
                <a16:creationId xmlns:a16="http://schemas.microsoft.com/office/drawing/2014/main" id="{C3CB262F-AB29-4FD3-8830-1A60D1604DD5}"/>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9582602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a:t>
            </a:r>
            <a:r>
              <a:rPr lang="en-US" b="1" dirty="0" err="1"/>
              <a:t>var</a:t>
            </a:r>
            <a:r>
              <a:rPr lang="en-US" b="1" dirty="0"/>
              <a:t> Keyword</a:t>
            </a:r>
            <a:endParaRPr lang="en-US" sz="3200" dirty="0"/>
          </a:p>
        </p:txBody>
      </p:sp>
      <p:sp>
        <p:nvSpPr>
          <p:cNvPr id="183" name="Google Shape;183;p41"/>
          <p:cNvSpPr txBox="1">
            <a:spLocks noGrp="1"/>
          </p:cNvSpPr>
          <p:nvPr>
            <p:ph type="body" idx="1"/>
          </p:nvPr>
        </p:nvSpPr>
        <p:spPr>
          <a:xfrm>
            <a:off x="1117646" y="1607935"/>
            <a:ext cx="9508859" cy="4560290"/>
          </a:xfrm>
          <a:prstGeom prst="rect">
            <a:avLst/>
          </a:prstGeom>
        </p:spPr>
        <p:txBody>
          <a:bodyPr spcFirstLastPara="1" wrap="square" lIns="91425" tIns="91425" rIns="91425" bIns="91425" anchor="t" anchorCtr="0">
            <a:noAutofit/>
          </a:bodyPr>
          <a:lstStyle/>
          <a:p>
            <a:pPr lvl="0">
              <a:lnSpc>
                <a:spcPct val="150000"/>
              </a:lnSpc>
            </a:pPr>
            <a:r>
              <a:rPr lang="en-US" dirty="0"/>
              <a:t>Variables declared using the </a:t>
            </a:r>
            <a:r>
              <a:rPr lang="en-US" b="1" dirty="0" err="1"/>
              <a:t>var</a:t>
            </a:r>
            <a:r>
              <a:rPr lang="en-US" b="1" dirty="0"/>
              <a:t> </a:t>
            </a:r>
            <a:r>
              <a:rPr lang="en-US" dirty="0"/>
              <a:t>keyword are called</a:t>
            </a:r>
            <a:r>
              <a:rPr lang="en-US" b="1" dirty="0"/>
              <a:t> implicitly typed</a:t>
            </a:r>
            <a:r>
              <a:rPr lang="en-US" dirty="0"/>
              <a:t> variables.</a:t>
            </a:r>
            <a:br>
              <a:rPr lang="en-US" dirty="0"/>
            </a:br>
            <a:r>
              <a:rPr lang="en-US" dirty="0"/>
              <a:t>Implicitly typed variables </a:t>
            </a:r>
            <a:r>
              <a:rPr lang="en-US" b="1" dirty="0"/>
              <a:t>must </a:t>
            </a:r>
            <a:r>
              <a:rPr lang="en-US" dirty="0"/>
              <a:t>be initialized with a value.</a:t>
            </a:r>
            <a:br>
              <a:rPr lang="en-US" dirty="0"/>
            </a:br>
            <a:r>
              <a:rPr lang="en-US" dirty="0"/>
              <a:t>For example, the following program will cause an error:</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46</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0D600C82-A23A-415B-8CDD-A7C5B6309DCE}"/>
              </a:ext>
            </a:extLst>
          </p:cNvPr>
          <p:cNvPicPr>
            <a:picLocks noChangeAspect="1"/>
          </p:cNvPicPr>
          <p:nvPr/>
        </p:nvPicPr>
        <p:blipFill>
          <a:blip r:embed="rId4"/>
          <a:stretch>
            <a:fillRect/>
          </a:stretch>
        </p:blipFill>
        <p:spPr>
          <a:xfrm>
            <a:off x="2446268" y="4393841"/>
            <a:ext cx="4855680" cy="1096444"/>
          </a:xfrm>
          <a:prstGeom prst="rect">
            <a:avLst/>
          </a:prstGeom>
        </p:spPr>
      </p:pic>
    </p:spTree>
    <p:extLst>
      <p:ext uri="{BB962C8B-B14F-4D97-AF65-F5344CB8AC3E}">
        <p14:creationId xmlns:p14="http://schemas.microsoft.com/office/powerpoint/2010/main" val="33856308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083366" y="3429000"/>
            <a:ext cx="10025268" cy="1177415"/>
          </a:xfrm>
        </p:spPr>
        <p:txBody>
          <a:bodyPr/>
          <a:lstStyle/>
          <a:p>
            <a:r>
              <a:rPr lang="en-US" dirty="0">
                <a:highlight>
                  <a:srgbClr val="FFFF00"/>
                </a:highlight>
              </a:rPr>
              <a:t>Although it is easy and convenient to declare variables using the </a:t>
            </a:r>
            <a:r>
              <a:rPr lang="en-US" b="1" dirty="0" err="1">
                <a:highlight>
                  <a:srgbClr val="FFFF00"/>
                </a:highlight>
              </a:rPr>
              <a:t>var</a:t>
            </a:r>
            <a:r>
              <a:rPr lang="en-US" b="1" dirty="0">
                <a:highlight>
                  <a:srgbClr val="FFFF00"/>
                </a:highlight>
              </a:rPr>
              <a:t> </a:t>
            </a:r>
            <a:r>
              <a:rPr lang="en-US" dirty="0">
                <a:highlight>
                  <a:srgbClr val="FFFF00"/>
                </a:highlight>
              </a:rPr>
              <a:t>keyword, overuse can harm the readability of your code. Best practice is to explicitly declare variables.</a:t>
            </a:r>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47</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4" name="Picture 3" descr="A close up of a sign&#10;&#10;Description generated with high confidence">
            <a:extLst>
              <a:ext uri="{FF2B5EF4-FFF2-40B4-BE49-F238E27FC236}">
                <a16:creationId xmlns:a16="http://schemas.microsoft.com/office/drawing/2014/main" id="{061A9A58-2A03-41B4-AF66-49C52603A694}"/>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4203502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sz="3200" b="1" dirty="0"/>
              <a:t>Constants</a:t>
            </a:r>
            <a:endParaRPr lang="en-US" sz="3200" dirty="0"/>
          </a:p>
        </p:txBody>
      </p:sp>
      <p:sp>
        <p:nvSpPr>
          <p:cNvPr id="183" name="Google Shape;183;p41"/>
          <p:cNvSpPr txBox="1">
            <a:spLocks noGrp="1"/>
          </p:cNvSpPr>
          <p:nvPr>
            <p:ph type="body" idx="1"/>
          </p:nvPr>
        </p:nvSpPr>
        <p:spPr>
          <a:xfrm>
            <a:off x="993562" y="1607935"/>
            <a:ext cx="10305728" cy="4560290"/>
          </a:xfrm>
          <a:prstGeom prst="rect">
            <a:avLst/>
          </a:prstGeom>
        </p:spPr>
        <p:txBody>
          <a:bodyPr spcFirstLastPara="1" wrap="square" lIns="91425" tIns="91425" rIns="91425" bIns="91425" anchor="t" anchorCtr="0">
            <a:noAutofit/>
          </a:bodyPr>
          <a:lstStyle/>
          <a:p>
            <a:pPr lvl="0">
              <a:lnSpc>
                <a:spcPct val="150000"/>
              </a:lnSpc>
            </a:pPr>
            <a:r>
              <a:rPr lang="en-US" b="1" dirty="0"/>
              <a:t>Constants </a:t>
            </a:r>
            <a:r>
              <a:rPr lang="en-US" dirty="0"/>
              <a:t>store a value that cannot be changed from their initial assignment.</a:t>
            </a:r>
            <a:br>
              <a:rPr lang="en-US" dirty="0"/>
            </a:br>
            <a:r>
              <a:rPr lang="en-US" dirty="0"/>
              <a:t>To declare a constant, use the </a:t>
            </a:r>
            <a:r>
              <a:rPr lang="en-US" b="1" dirty="0" err="1"/>
              <a:t>const</a:t>
            </a:r>
            <a:r>
              <a:rPr lang="en-US" b="1" dirty="0"/>
              <a:t> </a:t>
            </a:r>
            <a:r>
              <a:rPr lang="en-US" dirty="0"/>
              <a:t>modifier.</a:t>
            </a:r>
            <a:br>
              <a:rPr lang="en-US" dirty="0"/>
            </a:br>
            <a:r>
              <a:rPr lang="en-US" dirty="0"/>
              <a:t>For example:</a:t>
            </a:r>
          </a:p>
          <a:p>
            <a:pPr lvl="0">
              <a:lnSpc>
                <a:spcPct val="150000"/>
              </a:lnSpc>
            </a:pPr>
            <a:r>
              <a:rPr lang="en-US" dirty="0"/>
              <a:t>The value of </a:t>
            </a:r>
            <a:r>
              <a:rPr lang="en-US" dirty="0" err="1"/>
              <a:t>const</a:t>
            </a:r>
            <a:r>
              <a:rPr lang="en-US" dirty="0"/>
              <a:t> PI cannot be changed during program execution.</a:t>
            </a:r>
            <a:br>
              <a:rPr lang="en-US" dirty="0"/>
            </a:br>
            <a:r>
              <a:rPr lang="en-US" dirty="0"/>
              <a:t>For example, an assignment statement later in the program will cause an error:</a:t>
            </a:r>
          </a:p>
          <a:p>
            <a:pPr lvl="0">
              <a:lnSpc>
                <a:spcPct val="150000"/>
              </a:lnSpc>
            </a:pPr>
            <a:endParaRPr lang="en-US" dirty="0"/>
          </a:p>
          <a:p>
            <a:r>
              <a:rPr lang="en-US" dirty="0">
                <a:highlight>
                  <a:srgbClr val="FFFF00"/>
                </a:highlight>
              </a:rPr>
              <a:t>Constants </a:t>
            </a:r>
            <a:r>
              <a:rPr lang="en-US" b="1" dirty="0">
                <a:highlight>
                  <a:srgbClr val="FFFF00"/>
                </a:highlight>
              </a:rPr>
              <a:t>must </a:t>
            </a:r>
            <a:r>
              <a:rPr lang="en-US" dirty="0">
                <a:highlight>
                  <a:srgbClr val="FFFF00"/>
                </a:highlight>
              </a:rPr>
              <a:t>be initialized with a value when declared.</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48</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7" name="Picture 6">
            <a:extLst>
              <a:ext uri="{FF2B5EF4-FFF2-40B4-BE49-F238E27FC236}">
                <a16:creationId xmlns:a16="http://schemas.microsoft.com/office/drawing/2014/main" id="{26F75E4D-7DEC-415D-9566-099FECB403EB}"/>
              </a:ext>
            </a:extLst>
          </p:cNvPr>
          <p:cNvPicPr>
            <a:picLocks noChangeAspect="1"/>
          </p:cNvPicPr>
          <p:nvPr/>
        </p:nvPicPr>
        <p:blipFill>
          <a:blip r:embed="rId4"/>
          <a:stretch>
            <a:fillRect/>
          </a:stretch>
        </p:blipFill>
        <p:spPr>
          <a:xfrm>
            <a:off x="3555557" y="2985673"/>
            <a:ext cx="5080885" cy="618918"/>
          </a:xfrm>
          <a:prstGeom prst="rect">
            <a:avLst/>
          </a:prstGeom>
        </p:spPr>
      </p:pic>
      <p:pic>
        <p:nvPicPr>
          <p:cNvPr id="9" name="Picture 8">
            <a:extLst>
              <a:ext uri="{FF2B5EF4-FFF2-40B4-BE49-F238E27FC236}">
                <a16:creationId xmlns:a16="http://schemas.microsoft.com/office/drawing/2014/main" id="{95D68962-E577-4D81-B673-5812DB2AA3C2}"/>
              </a:ext>
            </a:extLst>
          </p:cNvPr>
          <p:cNvPicPr>
            <a:picLocks noChangeAspect="1"/>
          </p:cNvPicPr>
          <p:nvPr/>
        </p:nvPicPr>
        <p:blipFill>
          <a:blip r:embed="rId5"/>
          <a:stretch>
            <a:fillRect/>
          </a:stretch>
        </p:blipFill>
        <p:spPr>
          <a:xfrm>
            <a:off x="2551950" y="4699811"/>
            <a:ext cx="6552568" cy="854008"/>
          </a:xfrm>
          <a:prstGeom prst="rect">
            <a:avLst/>
          </a:prstGeom>
        </p:spPr>
      </p:pic>
    </p:spTree>
    <p:extLst>
      <p:ext uri="{BB962C8B-B14F-4D97-AF65-F5344CB8AC3E}">
        <p14:creationId xmlns:p14="http://schemas.microsoft.com/office/powerpoint/2010/main" val="1282653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575B24-5939-4534-B686-0B158585348E}"/>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49</a:t>
            </a:fld>
            <a:endParaRPr lang="en" kern="0"/>
          </a:p>
        </p:txBody>
      </p:sp>
      <p:sp>
        <p:nvSpPr>
          <p:cNvPr id="5" name="Google Shape;169;p39">
            <a:extLst>
              <a:ext uri="{FF2B5EF4-FFF2-40B4-BE49-F238E27FC236}">
                <a16:creationId xmlns:a16="http://schemas.microsoft.com/office/drawing/2014/main" id="{A1D72323-F5C6-40A0-9A69-1EABD76D0DF1}"/>
              </a:ext>
            </a:extLst>
          </p:cNvPr>
          <p:cNvSpPr txBox="1">
            <a:spLocks noGrp="1"/>
          </p:cNvSpPr>
          <p:nvPr>
            <p:ph type="ctrTitle"/>
          </p:nvPr>
        </p:nvSpPr>
        <p:spPr>
          <a:xfrm>
            <a:off x="1577009" y="1020417"/>
            <a:ext cx="1993898" cy="885201"/>
          </a:xfrm>
          <a:prstGeom prst="rect">
            <a:avLst/>
          </a:prstGeom>
        </p:spPr>
        <p:txBody>
          <a:bodyPr spcFirstLastPara="1" wrap="square" lIns="91425" tIns="91425" rIns="91425" bIns="91425" anchor="b" anchorCtr="0">
            <a:noAutofit/>
          </a:bodyPr>
          <a:lstStyle/>
          <a:p>
            <a:r>
              <a:rPr lang="en" sz="2800" dirty="0">
                <a:solidFill>
                  <a:srgbClr val="AACF20"/>
                </a:solidFill>
              </a:rPr>
              <a:t>1.</a:t>
            </a:r>
            <a:endParaRPr sz="2800" dirty="0">
              <a:solidFill>
                <a:srgbClr val="AACF20"/>
              </a:solidFill>
            </a:endParaRPr>
          </a:p>
          <a:p>
            <a:pPr lvl="0"/>
            <a:r>
              <a:rPr lang="en-US" sz="2000" dirty="0"/>
              <a:t>Basic Concepts</a:t>
            </a:r>
            <a:endParaRPr sz="2000" dirty="0"/>
          </a:p>
        </p:txBody>
      </p:sp>
      <p:sp>
        <p:nvSpPr>
          <p:cNvPr id="6" name="Google Shape;170;p39">
            <a:extLst>
              <a:ext uri="{FF2B5EF4-FFF2-40B4-BE49-F238E27FC236}">
                <a16:creationId xmlns:a16="http://schemas.microsoft.com/office/drawing/2014/main" id="{A82B66D8-BF66-4AC4-BB5D-49D96F7394B1}"/>
              </a:ext>
            </a:extLst>
          </p:cNvPr>
          <p:cNvSpPr txBox="1">
            <a:spLocks noGrp="1"/>
          </p:cNvSpPr>
          <p:nvPr>
            <p:ph type="subTitle" idx="1"/>
          </p:nvPr>
        </p:nvSpPr>
        <p:spPr>
          <a:xfrm>
            <a:off x="3241685" y="3065056"/>
            <a:ext cx="5843100" cy="1046400"/>
          </a:xfrm>
          <a:prstGeom prst="rect">
            <a:avLst/>
          </a:prstGeom>
        </p:spPr>
        <p:txBody>
          <a:bodyPr spcFirstLastPara="1" wrap="square" lIns="91425" tIns="91425" rIns="91425" bIns="91425" anchor="t" anchorCtr="0">
            <a:noAutofit/>
          </a:bodyPr>
          <a:lstStyle/>
          <a:p>
            <a:pPr marL="0" indent="0"/>
            <a:r>
              <a:rPr lang="en-US" sz="3600" dirty="0">
                <a:solidFill>
                  <a:schemeClr val="tx1"/>
                </a:solidFill>
              </a:rPr>
              <a:t>Arithmetic Operators</a:t>
            </a:r>
            <a:endParaRPr sz="8800" dirty="0">
              <a:solidFill>
                <a:schemeClr val="tx1"/>
              </a:solidFill>
            </a:endParaRPr>
          </a:p>
        </p:txBody>
      </p:sp>
      <p:pic>
        <p:nvPicPr>
          <p:cNvPr id="8" name="Picture 7" descr="A close up of a sign&#10;&#10;Description generated with high confidence">
            <a:extLst>
              <a:ext uri="{FF2B5EF4-FFF2-40B4-BE49-F238E27FC236}">
                <a16:creationId xmlns:a16="http://schemas.microsoft.com/office/drawing/2014/main" id="{4125DAB4-E855-4492-B108-4A960A9797AC}"/>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500601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0"/>
          <p:cNvSpPr txBox="1">
            <a:spLocks noGrp="1"/>
          </p:cNvSpPr>
          <p:nvPr>
            <p:ph type="body" idx="1"/>
          </p:nvPr>
        </p:nvSpPr>
        <p:spPr>
          <a:xfrm>
            <a:off x="2928600" y="2882400"/>
            <a:ext cx="6334800" cy="1093200"/>
          </a:xfrm>
          <a:prstGeom prst="rect">
            <a:avLst/>
          </a:prstGeom>
        </p:spPr>
        <p:txBody>
          <a:bodyPr spcFirstLastPara="1" wrap="square" lIns="91425" tIns="91425" rIns="91425" bIns="91425" anchor="t" anchorCtr="0">
            <a:noAutofit/>
          </a:bodyPr>
          <a:lstStyle/>
          <a:p>
            <a:pPr marL="0" indent="0">
              <a:buNone/>
            </a:pPr>
            <a:r>
              <a:rPr lang="en-US" b="1" dirty="0">
                <a:highlight>
                  <a:srgbClr val="FFFF00"/>
                </a:highlight>
              </a:rPr>
              <a:t>You will learn more about these concepts in the upcoming lessons!</a:t>
            </a:r>
            <a:endParaRPr b="1" dirty="0">
              <a:highlight>
                <a:srgbClr val="FFFF00"/>
              </a:highlight>
            </a:endParaRPr>
          </a:p>
        </p:txBody>
      </p:sp>
      <p:sp>
        <p:nvSpPr>
          <p:cNvPr id="177" name="Google Shape;177;p40"/>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5</a:t>
            </a:fld>
            <a:endParaRPr kern="0"/>
          </a:p>
        </p:txBody>
      </p:sp>
      <p:pic>
        <p:nvPicPr>
          <p:cNvPr id="4" name="Picture 3" descr="A close up of a sign&#10;&#10;Description generated with high confidence">
            <a:extLst>
              <a:ext uri="{FF2B5EF4-FFF2-40B4-BE49-F238E27FC236}">
                <a16:creationId xmlns:a16="http://schemas.microsoft.com/office/drawing/2014/main" id="{B0BA104B-0119-4CD0-A2AA-DF87DE70B625}"/>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3841603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sz="3200" b="1" dirty="0"/>
              <a:t>Operators</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sz="2000" dirty="0"/>
              <a:t>An </a:t>
            </a:r>
            <a:r>
              <a:rPr lang="en-US" sz="2000" b="1" dirty="0"/>
              <a:t>operator </a:t>
            </a:r>
            <a:r>
              <a:rPr lang="en-US" sz="2000" dirty="0"/>
              <a:t>is a symbol that performs mathematical or logical manipulations.</a:t>
            </a:r>
            <a:br>
              <a:rPr lang="en-US" sz="2000" dirty="0"/>
            </a:br>
            <a:r>
              <a:rPr lang="en-US" sz="2000" dirty="0"/>
              <a:t/>
            </a:r>
            <a:br>
              <a:rPr lang="en-US" sz="2000" dirty="0"/>
            </a:br>
            <a:r>
              <a:rPr lang="en-US" sz="2000" b="1" dirty="0"/>
              <a:t>Arithmetic Operators</a:t>
            </a:r>
          </a:p>
          <a:p>
            <a:r>
              <a:rPr lang="en-US" sz="2000" dirty="0"/>
              <a:t>C# supports the following arithmetic operators:</a:t>
            </a: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50</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descr="A screenshot of a cell phone&#10;&#10;Description generated with very high confidence">
            <a:extLst>
              <a:ext uri="{FF2B5EF4-FFF2-40B4-BE49-F238E27FC236}">
                <a16:creationId xmlns:a16="http://schemas.microsoft.com/office/drawing/2014/main" id="{66E37B51-0ADC-4E9D-88FA-88BD142244D1}"/>
              </a:ext>
            </a:extLst>
          </p:cNvPr>
          <p:cNvPicPr>
            <a:picLocks noChangeAspect="1"/>
          </p:cNvPicPr>
          <p:nvPr/>
        </p:nvPicPr>
        <p:blipFill>
          <a:blip r:embed="rId4"/>
          <a:stretch>
            <a:fillRect/>
          </a:stretch>
        </p:blipFill>
        <p:spPr>
          <a:xfrm>
            <a:off x="1224167" y="3123218"/>
            <a:ext cx="7256263" cy="3011349"/>
          </a:xfrm>
          <a:prstGeom prst="rect">
            <a:avLst/>
          </a:prstGeom>
        </p:spPr>
      </p:pic>
    </p:spTree>
    <p:extLst>
      <p:ext uri="{BB962C8B-B14F-4D97-AF65-F5344CB8AC3E}">
        <p14:creationId xmlns:p14="http://schemas.microsoft.com/office/powerpoint/2010/main" val="34315733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sz="3200" b="1" dirty="0"/>
              <a:t>Operators</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b="1" dirty="0"/>
              <a:t>For example:</a:t>
            </a:r>
          </a:p>
          <a:p>
            <a:endParaRPr lang="en-US" b="1" dirty="0"/>
          </a:p>
          <a:p>
            <a:endParaRPr lang="en-US" b="1" dirty="0"/>
          </a:p>
          <a:p>
            <a:endParaRPr lang="en-US" b="1" dirty="0"/>
          </a:p>
          <a:p>
            <a:endParaRPr lang="en-US" b="1" dirty="0"/>
          </a:p>
          <a:p>
            <a:endParaRPr lang="en-US" b="1" dirty="0"/>
          </a:p>
          <a:p>
            <a:endParaRPr lang="en-US" b="1" dirty="0"/>
          </a:p>
          <a:p>
            <a:r>
              <a:rPr lang="en-US" dirty="0">
                <a:highlight>
                  <a:srgbClr val="FFFF00"/>
                </a:highlight>
              </a:rPr>
              <a:t>Tap </a:t>
            </a:r>
            <a:r>
              <a:rPr lang="en-US" b="1" dirty="0">
                <a:highlight>
                  <a:srgbClr val="FFFF00"/>
                </a:highlight>
              </a:rPr>
              <a:t>Try It Yourself</a:t>
            </a:r>
            <a:r>
              <a:rPr lang="en-US" dirty="0">
                <a:highlight>
                  <a:srgbClr val="FFFF00"/>
                </a:highlight>
              </a:rPr>
              <a:t> to play around with the code!</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51</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36B8EBC8-5C42-421F-95A3-FC688B444629}"/>
              </a:ext>
            </a:extLst>
          </p:cNvPr>
          <p:cNvPicPr>
            <a:picLocks noChangeAspect="1"/>
          </p:cNvPicPr>
          <p:nvPr/>
        </p:nvPicPr>
        <p:blipFill>
          <a:blip r:embed="rId4"/>
          <a:stretch>
            <a:fillRect/>
          </a:stretch>
        </p:blipFill>
        <p:spPr>
          <a:xfrm>
            <a:off x="1616765" y="2244793"/>
            <a:ext cx="5326169" cy="2147112"/>
          </a:xfrm>
          <a:prstGeom prst="rect">
            <a:avLst/>
          </a:prstGeom>
        </p:spPr>
      </p:pic>
    </p:spTree>
    <p:extLst>
      <p:ext uri="{BB962C8B-B14F-4D97-AF65-F5344CB8AC3E}">
        <p14:creationId xmlns:p14="http://schemas.microsoft.com/office/powerpoint/2010/main" val="16088761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Division</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 division operator (/) divides the first operand by the second. If the operands are both integers, any remainder is dropped in order to return an integer value.</a:t>
            </a:r>
            <a:br>
              <a:rPr lang="en-US" dirty="0"/>
            </a:br>
            <a:r>
              <a:rPr lang="en-US" b="1" dirty="0"/>
              <a:t>Example:</a:t>
            </a:r>
          </a:p>
          <a:p>
            <a:endParaRPr lang="en-US" b="1" dirty="0"/>
          </a:p>
          <a:p>
            <a:endParaRPr lang="en-US" b="1" dirty="0"/>
          </a:p>
          <a:p>
            <a:endParaRPr lang="en-US" b="1" dirty="0"/>
          </a:p>
          <a:p>
            <a:endParaRPr lang="en-US" b="1" dirty="0"/>
          </a:p>
          <a:p>
            <a:r>
              <a:rPr lang="en-US" dirty="0">
                <a:highlight>
                  <a:srgbClr val="FFFF00"/>
                </a:highlight>
              </a:rPr>
              <a:t>Division by 0 is undefined and will crash your program.</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52</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AC7909B6-5E70-4516-A364-A9F1D053D8D4}"/>
              </a:ext>
            </a:extLst>
          </p:cNvPr>
          <p:cNvPicPr>
            <a:picLocks noChangeAspect="1"/>
          </p:cNvPicPr>
          <p:nvPr/>
        </p:nvPicPr>
        <p:blipFill>
          <a:blip r:embed="rId4"/>
          <a:stretch>
            <a:fillRect/>
          </a:stretch>
        </p:blipFill>
        <p:spPr>
          <a:xfrm>
            <a:off x="2973456" y="2980910"/>
            <a:ext cx="4959440" cy="1312793"/>
          </a:xfrm>
          <a:prstGeom prst="rect">
            <a:avLst/>
          </a:prstGeom>
        </p:spPr>
      </p:pic>
    </p:spTree>
    <p:extLst>
      <p:ext uri="{BB962C8B-B14F-4D97-AF65-F5344CB8AC3E}">
        <p14:creationId xmlns:p14="http://schemas.microsoft.com/office/powerpoint/2010/main" val="40638673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Modulus</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 modulus operator (%) is informally known as the remainder operator because it returns the remainder of an integer division. </a:t>
            </a:r>
            <a:br>
              <a:rPr lang="en-US" dirty="0"/>
            </a:br>
            <a:r>
              <a:rPr lang="en-US" b="1" dirty="0"/>
              <a:t>For example:</a:t>
            </a:r>
          </a:p>
          <a:p>
            <a:endParaRPr lang="en-US" b="1" dirty="0"/>
          </a:p>
          <a:p>
            <a:endParaRPr lang="en-US" b="1" dirty="0"/>
          </a:p>
          <a:p>
            <a:endParaRPr lang="en-US" b="1" dirty="0"/>
          </a:p>
          <a:p>
            <a:endParaRPr lang="en-US" b="1" dirty="0"/>
          </a:p>
          <a:p>
            <a:endParaRPr lang="en-US" b="1" dirty="0"/>
          </a:p>
          <a:p>
            <a:r>
              <a:rPr lang="en-US" dirty="0">
                <a:highlight>
                  <a:srgbClr val="FFFF00"/>
                </a:highlight>
              </a:rPr>
              <a:t>Tap </a:t>
            </a:r>
            <a:r>
              <a:rPr lang="en-US" b="1" dirty="0">
                <a:highlight>
                  <a:srgbClr val="FFFF00"/>
                </a:highlight>
              </a:rPr>
              <a:t>Try It Yourself</a:t>
            </a:r>
            <a:r>
              <a:rPr lang="en-US" dirty="0">
                <a:highlight>
                  <a:srgbClr val="FFFF00"/>
                </a:highlight>
              </a:rPr>
              <a:t> to play around with the code!</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53</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7BC6C61B-5A34-46E1-9321-9C7C5513DF92}"/>
              </a:ext>
            </a:extLst>
          </p:cNvPr>
          <p:cNvPicPr>
            <a:picLocks noChangeAspect="1"/>
          </p:cNvPicPr>
          <p:nvPr/>
        </p:nvPicPr>
        <p:blipFill>
          <a:blip r:embed="rId4"/>
          <a:stretch>
            <a:fillRect/>
          </a:stretch>
        </p:blipFill>
        <p:spPr>
          <a:xfrm>
            <a:off x="3517416" y="2620971"/>
            <a:ext cx="4354375" cy="1616057"/>
          </a:xfrm>
          <a:prstGeom prst="rect">
            <a:avLst/>
          </a:prstGeom>
        </p:spPr>
      </p:pic>
    </p:spTree>
    <p:extLst>
      <p:ext uri="{BB962C8B-B14F-4D97-AF65-F5344CB8AC3E}">
        <p14:creationId xmlns:p14="http://schemas.microsoft.com/office/powerpoint/2010/main" val="11035347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Operator Precedence</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Operator </a:t>
            </a:r>
            <a:r>
              <a:rPr lang="en-US" b="1" dirty="0"/>
              <a:t>precedence </a:t>
            </a:r>
            <a:r>
              <a:rPr lang="en-US" dirty="0"/>
              <a:t>determines the grouping of terms in an expression, which affects how an expression is evaluated. Certain operators take higher precedence over others; for example, the multiplication operator has higher precedence than the addition operator.</a:t>
            </a:r>
            <a:br>
              <a:rPr lang="en-US" dirty="0"/>
            </a:br>
            <a:r>
              <a:rPr lang="en-US" b="1" dirty="0"/>
              <a:t>For example:</a:t>
            </a:r>
          </a:p>
          <a:p>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54</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7C66D890-847E-4F17-A0E6-B45A08C39CDB}"/>
              </a:ext>
            </a:extLst>
          </p:cNvPr>
          <p:cNvPicPr>
            <a:picLocks noChangeAspect="1"/>
          </p:cNvPicPr>
          <p:nvPr/>
        </p:nvPicPr>
        <p:blipFill>
          <a:blip r:embed="rId4"/>
          <a:stretch>
            <a:fillRect/>
          </a:stretch>
        </p:blipFill>
        <p:spPr>
          <a:xfrm>
            <a:off x="3402279" y="3333749"/>
            <a:ext cx="5387442" cy="1331015"/>
          </a:xfrm>
          <a:prstGeom prst="rect">
            <a:avLst/>
          </a:prstGeom>
        </p:spPr>
      </p:pic>
    </p:spTree>
    <p:extLst>
      <p:ext uri="{BB962C8B-B14F-4D97-AF65-F5344CB8AC3E}">
        <p14:creationId xmlns:p14="http://schemas.microsoft.com/office/powerpoint/2010/main" val="37727800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Operator Precedence</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 program evaluates 3*2 first, and then adds the result to 4.</a:t>
            </a:r>
            <a:br>
              <a:rPr lang="en-US" dirty="0"/>
            </a:br>
            <a:r>
              <a:rPr lang="en-US" dirty="0"/>
              <a:t>As in mathematics, using </a:t>
            </a:r>
            <a:r>
              <a:rPr lang="en-US" b="1" dirty="0"/>
              <a:t>parentheses </a:t>
            </a:r>
            <a:r>
              <a:rPr lang="en-US" dirty="0"/>
              <a:t>alters operator precedence.</a:t>
            </a:r>
          </a:p>
          <a:p>
            <a:endParaRPr lang="en-US" dirty="0"/>
          </a:p>
          <a:p>
            <a:endParaRPr lang="en-US" dirty="0"/>
          </a:p>
          <a:p>
            <a:endParaRPr lang="en-US" dirty="0"/>
          </a:p>
          <a:p>
            <a:endParaRPr lang="en-US" dirty="0"/>
          </a:p>
          <a:p>
            <a:r>
              <a:rPr lang="en-US" dirty="0"/>
              <a:t>The operations within parentheses are performed first. If there are parenthetical expressions nested within one another, the expression within the innermost parentheses is evaluated first. </a:t>
            </a:r>
          </a:p>
          <a:p>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55</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5AC51B1F-D4FA-4244-B8EF-6153B4387838}"/>
              </a:ext>
            </a:extLst>
          </p:cNvPr>
          <p:cNvPicPr>
            <a:picLocks noChangeAspect="1"/>
          </p:cNvPicPr>
          <p:nvPr/>
        </p:nvPicPr>
        <p:blipFill>
          <a:blip r:embed="rId4"/>
          <a:stretch>
            <a:fillRect/>
          </a:stretch>
        </p:blipFill>
        <p:spPr>
          <a:xfrm>
            <a:off x="1993830" y="2714832"/>
            <a:ext cx="5258873" cy="1428336"/>
          </a:xfrm>
          <a:prstGeom prst="rect">
            <a:avLst/>
          </a:prstGeom>
        </p:spPr>
      </p:pic>
    </p:spTree>
    <p:extLst>
      <p:ext uri="{BB962C8B-B14F-4D97-AF65-F5344CB8AC3E}">
        <p14:creationId xmlns:p14="http://schemas.microsoft.com/office/powerpoint/2010/main" val="12756738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838625" y="3124200"/>
            <a:ext cx="10260495" cy="1177415"/>
          </a:xfrm>
        </p:spPr>
        <p:txBody>
          <a:bodyPr/>
          <a:lstStyle/>
          <a:p>
            <a:r>
              <a:rPr lang="en-US" dirty="0">
                <a:highlight>
                  <a:srgbClr val="FFFF00"/>
                </a:highlight>
              </a:rPr>
              <a:t>If none of the expressions are in parentheses, multiplicative (multiplication, division, modulus) operators will be evaluated before additive (addition, subtraction) operators. Operators of equal precedence are evaluated from left to right.</a:t>
            </a:r>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56</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4" name="Picture 3" descr="A close up of a sign&#10;&#10;Description generated with high confidence">
            <a:extLst>
              <a:ext uri="{FF2B5EF4-FFF2-40B4-BE49-F238E27FC236}">
                <a16:creationId xmlns:a16="http://schemas.microsoft.com/office/drawing/2014/main" id="{659F8774-990C-4F82-B406-DC74869E2ACA}"/>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7531191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575B24-5939-4534-B686-0B158585348E}"/>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57</a:t>
            </a:fld>
            <a:endParaRPr lang="en" kern="0"/>
          </a:p>
        </p:txBody>
      </p:sp>
      <p:sp>
        <p:nvSpPr>
          <p:cNvPr id="5" name="Google Shape;169;p39">
            <a:extLst>
              <a:ext uri="{FF2B5EF4-FFF2-40B4-BE49-F238E27FC236}">
                <a16:creationId xmlns:a16="http://schemas.microsoft.com/office/drawing/2014/main" id="{A1D72323-F5C6-40A0-9A69-1EABD76D0DF1}"/>
              </a:ext>
            </a:extLst>
          </p:cNvPr>
          <p:cNvSpPr txBox="1">
            <a:spLocks noGrp="1"/>
          </p:cNvSpPr>
          <p:nvPr>
            <p:ph type="ctrTitle"/>
          </p:nvPr>
        </p:nvSpPr>
        <p:spPr>
          <a:xfrm>
            <a:off x="1577009" y="1020417"/>
            <a:ext cx="1993898" cy="885201"/>
          </a:xfrm>
          <a:prstGeom prst="rect">
            <a:avLst/>
          </a:prstGeom>
        </p:spPr>
        <p:txBody>
          <a:bodyPr spcFirstLastPara="1" wrap="square" lIns="91425" tIns="91425" rIns="91425" bIns="91425" anchor="b" anchorCtr="0">
            <a:noAutofit/>
          </a:bodyPr>
          <a:lstStyle/>
          <a:p>
            <a:r>
              <a:rPr lang="en" sz="2800" dirty="0">
                <a:solidFill>
                  <a:srgbClr val="AACF20"/>
                </a:solidFill>
              </a:rPr>
              <a:t>1.</a:t>
            </a:r>
            <a:endParaRPr sz="2800" dirty="0">
              <a:solidFill>
                <a:srgbClr val="AACF20"/>
              </a:solidFill>
            </a:endParaRPr>
          </a:p>
          <a:p>
            <a:pPr lvl="0"/>
            <a:r>
              <a:rPr lang="en-US" sz="2000" dirty="0"/>
              <a:t>Basic Concepts</a:t>
            </a:r>
            <a:endParaRPr sz="2000" dirty="0"/>
          </a:p>
        </p:txBody>
      </p:sp>
      <p:sp>
        <p:nvSpPr>
          <p:cNvPr id="6" name="Google Shape;170;p39">
            <a:extLst>
              <a:ext uri="{FF2B5EF4-FFF2-40B4-BE49-F238E27FC236}">
                <a16:creationId xmlns:a16="http://schemas.microsoft.com/office/drawing/2014/main" id="{A82B66D8-BF66-4AC4-BB5D-49D96F7394B1}"/>
              </a:ext>
            </a:extLst>
          </p:cNvPr>
          <p:cNvSpPr txBox="1">
            <a:spLocks noGrp="1"/>
          </p:cNvSpPr>
          <p:nvPr>
            <p:ph type="subTitle" idx="1"/>
          </p:nvPr>
        </p:nvSpPr>
        <p:spPr>
          <a:xfrm>
            <a:off x="3241685" y="3065056"/>
            <a:ext cx="5843100" cy="1046400"/>
          </a:xfrm>
          <a:prstGeom prst="rect">
            <a:avLst/>
          </a:prstGeom>
        </p:spPr>
        <p:txBody>
          <a:bodyPr spcFirstLastPara="1" wrap="square" lIns="91425" tIns="91425" rIns="91425" bIns="91425" anchor="t" anchorCtr="0">
            <a:noAutofit/>
          </a:bodyPr>
          <a:lstStyle/>
          <a:p>
            <a:pPr marL="0" indent="0"/>
            <a:r>
              <a:rPr lang="en-US" sz="3600" dirty="0">
                <a:solidFill>
                  <a:schemeClr val="tx1"/>
                </a:solidFill>
              </a:rPr>
              <a:t>Assignment &amp; Increment Operators</a:t>
            </a:r>
            <a:endParaRPr sz="13800" dirty="0">
              <a:solidFill>
                <a:schemeClr val="tx1"/>
              </a:solidFill>
            </a:endParaRPr>
          </a:p>
        </p:txBody>
      </p:sp>
      <p:pic>
        <p:nvPicPr>
          <p:cNvPr id="8" name="Picture 7" descr="A close up of a sign&#10;&#10;Description generated with high confidence">
            <a:extLst>
              <a:ext uri="{FF2B5EF4-FFF2-40B4-BE49-F238E27FC236}">
                <a16:creationId xmlns:a16="http://schemas.microsoft.com/office/drawing/2014/main" id="{FD28D0E8-096A-48F5-8024-1B3A78D4CBEC}"/>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3469083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Assignment Operators</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 = </a:t>
            </a:r>
            <a:r>
              <a:rPr lang="en-US" b="1" dirty="0"/>
              <a:t>assignment </a:t>
            </a:r>
            <a:r>
              <a:rPr lang="en-US" dirty="0"/>
              <a:t>operator assigns the value on the right side of the operator to the variable on the left side. </a:t>
            </a:r>
            <a:br>
              <a:rPr lang="en-US" dirty="0"/>
            </a:br>
            <a:r>
              <a:rPr lang="en-US" dirty="0"/>
              <a:t/>
            </a:r>
            <a:br>
              <a:rPr lang="en-US" dirty="0"/>
            </a:br>
            <a:r>
              <a:rPr lang="en-US" dirty="0"/>
              <a:t>C# also provides </a:t>
            </a:r>
            <a:r>
              <a:rPr lang="en-US" b="1" dirty="0"/>
              <a:t>compound assignment operators</a:t>
            </a:r>
            <a:r>
              <a:rPr lang="en-US" dirty="0"/>
              <a:t> that perform an operation and an assignment in one statement. </a:t>
            </a:r>
            <a:br>
              <a:rPr lang="en-US" dirty="0"/>
            </a:br>
            <a:r>
              <a:rPr lang="en-US" b="1" dirty="0"/>
              <a:t>For example:</a:t>
            </a:r>
          </a:p>
          <a:p>
            <a:endParaRPr lang="en-US" b="1" dirty="0"/>
          </a:p>
          <a:p>
            <a:endParaRPr lang="en-US" b="1" dirty="0"/>
          </a:p>
          <a:p>
            <a:endParaRPr lang="en-US" b="1" dirty="0"/>
          </a:p>
          <a:p>
            <a:r>
              <a:rPr lang="en-US" dirty="0">
                <a:highlight>
                  <a:srgbClr val="FFFF00"/>
                </a:highlight>
              </a:rPr>
              <a:t>Tap </a:t>
            </a:r>
            <a:r>
              <a:rPr lang="en-US" b="1" dirty="0">
                <a:highlight>
                  <a:srgbClr val="FFFF00"/>
                </a:highlight>
              </a:rPr>
              <a:t>Try It Yourself</a:t>
            </a:r>
            <a:r>
              <a:rPr lang="en-US" dirty="0">
                <a:highlight>
                  <a:srgbClr val="FFFF00"/>
                </a:highlight>
              </a:rPr>
              <a:t> to play around with the code!</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58</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A926D117-B4B2-424A-A070-EC71F7E3BE4B}"/>
              </a:ext>
            </a:extLst>
          </p:cNvPr>
          <p:cNvPicPr>
            <a:picLocks noChangeAspect="1"/>
          </p:cNvPicPr>
          <p:nvPr/>
        </p:nvPicPr>
        <p:blipFill>
          <a:blip r:embed="rId4"/>
          <a:stretch>
            <a:fillRect/>
          </a:stretch>
        </p:blipFill>
        <p:spPr>
          <a:xfrm>
            <a:off x="3337920" y="3888080"/>
            <a:ext cx="6302130" cy="1172818"/>
          </a:xfrm>
          <a:prstGeom prst="rect">
            <a:avLst/>
          </a:prstGeom>
        </p:spPr>
      </p:pic>
    </p:spTree>
    <p:extLst>
      <p:ext uri="{BB962C8B-B14F-4D97-AF65-F5344CB8AC3E}">
        <p14:creationId xmlns:p14="http://schemas.microsoft.com/office/powerpoint/2010/main" val="36326707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Assignment Operators</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 same shorthand syntax applies to the multiplication, division, and modulus operators.</a:t>
            </a:r>
          </a:p>
          <a:p>
            <a:endParaRPr lang="en-US" dirty="0"/>
          </a:p>
          <a:p>
            <a:endParaRPr lang="en-US" dirty="0"/>
          </a:p>
          <a:p>
            <a:endParaRPr lang="en-US" dirty="0"/>
          </a:p>
          <a:p>
            <a:endParaRPr lang="en-US" dirty="0"/>
          </a:p>
          <a:p>
            <a:pPr marL="76200" indent="0">
              <a:buNone/>
            </a:pP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59</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77726C0A-5077-4BA6-A652-535E7E69EE5C}"/>
              </a:ext>
            </a:extLst>
          </p:cNvPr>
          <p:cNvPicPr>
            <a:picLocks noChangeAspect="1"/>
          </p:cNvPicPr>
          <p:nvPr/>
        </p:nvPicPr>
        <p:blipFill>
          <a:blip r:embed="rId4"/>
          <a:stretch>
            <a:fillRect/>
          </a:stretch>
        </p:blipFill>
        <p:spPr>
          <a:xfrm>
            <a:off x="2240444" y="2901621"/>
            <a:ext cx="7012735" cy="1469335"/>
          </a:xfrm>
          <a:prstGeom prst="rect">
            <a:avLst/>
          </a:prstGeom>
        </p:spPr>
      </p:pic>
    </p:spTree>
    <p:extLst>
      <p:ext uri="{BB962C8B-B14F-4D97-AF65-F5344CB8AC3E}">
        <p14:creationId xmlns:p14="http://schemas.microsoft.com/office/powerpoint/2010/main" val="3405220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.NET Framework</a:t>
            </a:r>
            <a:endParaRPr lang="en-US" dirty="0"/>
          </a:p>
        </p:txBody>
      </p:sp>
      <p:sp>
        <p:nvSpPr>
          <p:cNvPr id="183" name="Google Shape;183;p41"/>
          <p:cNvSpPr txBox="1">
            <a:spLocks noGrp="1"/>
          </p:cNvSpPr>
          <p:nvPr>
            <p:ph type="body" idx="1"/>
          </p:nvPr>
        </p:nvSpPr>
        <p:spPr>
          <a:xfrm>
            <a:off x="2551950" y="1496619"/>
            <a:ext cx="7056300" cy="4083000"/>
          </a:xfrm>
          <a:prstGeom prst="rect">
            <a:avLst/>
          </a:prstGeom>
        </p:spPr>
        <p:txBody>
          <a:bodyPr spcFirstLastPara="1" wrap="square" lIns="91425" tIns="91425" rIns="91425" bIns="91425" anchor="t" anchorCtr="0">
            <a:noAutofit/>
          </a:bodyPr>
          <a:lstStyle/>
          <a:p>
            <a:pPr lvl="0">
              <a:lnSpc>
                <a:spcPct val="150000"/>
              </a:lnSpc>
            </a:pPr>
            <a:r>
              <a:rPr lang="en-US" dirty="0"/>
              <a:t>The .NET Framework consists of the </a:t>
            </a:r>
            <a:r>
              <a:rPr lang="en-US" b="1" dirty="0"/>
              <a:t>Common Language Runtime (CLR)</a:t>
            </a:r>
            <a:r>
              <a:rPr lang="en-US" dirty="0"/>
              <a:t> and the .NET Framework </a:t>
            </a:r>
            <a:r>
              <a:rPr lang="en-US" b="1" dirty="0"/>
              <a:t>class library</a:t>
            </a:r>
            <a:r>
              <a:rPr lang="en-US" dirty="0"/>
              <a:t>.</a:t>
            </a:r>
          </a:p>
          <a:p>
            <a:pPr lvl="0">
              <a:lnSpc>
                <a:spcPct val="150000"/>
              </a:lnSpc>
            </a:pPr>
            <a:r>
              <a:rPr lang="en-US" dirty="0"/>
              <a:t>The </a:t>
            </a:r>
            <a:r>
              <a:rPr lang="en-US" b="1" dirty="0"/>
              <a:t>CLR </a:t>
            </a:r>
            <a:r>
              <a:rPr lang="en-US" dirty="0"/>
              <a:t>is the foundation of the .NET Framework. It manages code at execution time, providing core services such as memory management, code accuracy, and many other aspects of your code.</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6</a:t>
            </a:fld>
            <a:endParaRPr kern="0"/>
          </a:p>
        </p:txBody>
      </p:sp>
      <p:pic>
        <p:nvPicPr>
          <p:cNvPr id="6" name="Picture 5" descr="A close up of a sign&#10;&#10;Description generated with high confidence">
            <a:extLst>
              <a:ext uri="{FF2B5EF4-FFF2-40B4-BE49-F238E27FC236}">
                <a16:creationId xmlns:a16="http://schemas.microsoft.com/office/drawing/2014/main" id="{0B1285ED-5D92-4D72-BE96-9CA93BA6F00D}"/>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40000067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Increment Operator</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 </a:t>
            </a:r>
            <a:r>
              <a:rPr lang="en-US" b="1" dirty="0"/>
              <a:t>increment </a:t>
            </a:r>
            <a:r>
              <a:rPr lang="en-US" dirty="0"/>
              <a:t>operator is used to increase an integer's value by one, and is a commonly used C# operator.</a:t>
            </a:r>
          </a:p>
          <a:p>
            <a:endParaRPr lang="en-US" dirty="0"/>
          </a:p>
          <a:p>
            <a:endParaRPr lang="en-US" dirty="0"/>
          </a:p>
          <a:p>
            <a:endParaRPr lang="en-US" dirty="0"/>
          </a:p>
          <a:p>
            <a:r>
              <a:rPr lang="en-US" b="1" dirty="0"/>
              <a:t>For example:</a:t>
            </a:r>
            <a:r>
              <a:rPr lang="en-US" dirty="0"/>
              <a:t/>
            </a:r>
            <a:br>
              <a:rPr lang="en-US" dirty="0"/>
            </a:br>
            <a:endParaRPr lang="en-US" dirty="0"/>
          </a:p>
          <a:p>
            <a:endParaRPr lang="en-US" dirty="0"/>
          </a:p>
          <a:p>
            <a:endParaRPr lang="en-US" dirty="0"/>
          </a:p>
          <a:p>
            <a:endParaRPr lang="en-US" dirty="0"/>
          </a:p>
          <a:p>
            <a:pPr marL="76200" indent="0">
              <a:buNone/>
            </a:pP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60</a:t>
            </a:fld>
            <a:endParaRPr kern="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7B00446D-6EC3-4D00-91EE-97E4C8D54B60}"/>
              </a:ext>
            </a:extLst>
          </p:cNvPr>
          <p:cNvPicPr>
            <a:picLocks noChangeAspect="1"/>
          </p:cNvPicPr>
          <p:nvPr/>
        </p:nvPicPr>
        <p:blipFill>
          <a:blip r:embed="rId4"/>
          <a:stretch>
            <a:fillRect/>
          </a:stretch>
        </p:blipFill>
        <p:spPr>
          <a:xfrm>
            <a:off x="2551950" y="2766390"/>
            <a:ext cx="6352295" cy="917713"/>
          </a:xfrm>
          <a:prstGeom prst="rect">
            <a:avLst/>
          </a:prstGeom>
        </p:spPr>
      </p:pic>
      <p:pic>
        <p:nvPicPr>
          <p:cNvPr id="7" name="Picture 6">
            <a:extLst>
              <a:ext uri="{FF2B5EF4-FFF2-40B4-BE49-F238E27FC236}">
                <a16:creationId xmlns:a16="http://schemas.microsoft.com/office/drawing/2014/main" id="{4DB5720D-EA2D-495D-A043-352A9EF3BB43}"/>
              </a:ext>
            </a:extLst>
          </p:cNvPr>
          <p:cNvPicPr>
            <a:picLocks noChangeAspect="1"/>
          </p:cNvPicPr>
          <p:nvPr/>
        </p:nvPicPr>
        <p:blipFill>
          <a:blip r:embed="rId5"/>
          <a:stretch>
            <a:fillRect/>
          </a:stretch>
        </p:blipFill>
        <p:spPr>
          <a:xfrm>
            <a:off x="3510376" y="3971313"/>
            <a:ext cx="5593867" cy="1980871"/>
          </a:xfrm>
          <a:prstGeom prst="rect">
            <a:avLst/>
          </a:prstGeom>
        </p:spPr>
      </p:pic>
    </p:spTree>
    <p:extLst>
      <p:ext uri="{BB962C8B-B14F-4D97-AF65-F5344CB8AC3E}">
        <p14:creationId xmlns:p14="http://schemas.microsoft.com/office/powerpoint/2010/main" val="8465065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Prefix &amp; Postfix Forms</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 increment operator has two forms, </a:t>
            </a:r>
            <a:r>
              <a:rPr lang="en-US" b="1" dirty="0"/>
              <a:t>prefix </a:t>
            </a:r>
            <a:r>
              <a:rPr lang="en-US" dirty="0"/>
              <a:t>and </a:t>
            </a:r>
            <a:r>
              <a:rPr lang="en-US" b="1" dirty="0"/>
              <a:t>postfix</a:t>
            </a:r>
            <a:r>
              <a:rPr lang="en-US" dirty="0"/>
              <a:t>.</a:t>
            </a:r>
          </a:p>
          <a:p>
            <a:endParaRPr lang="en-US" dirty="0"/>
          </a:p>
          <a:p>
            <a:pPr marL="76200" indent="0">
              <a:buNone/>
            </a:pPr>
            <a:endParaRPr lang="en-US" dirty="0"/>
          </a:p>
          <a:p>
            <a:r>
              <a:rPr lang="en-US" b="1" dirty="0"/>
              <a:t>Prefix </a:t>
            </a:r>
            <a:r>
              <a:rPr lang="en-US" dirty="0"/>
              <a:t>increments the value, and then proceeds with the expression. </a:t>
            </a:r>
            <a:br>
              <a:rPr lang="en-US" dirty="0"/>
            </a:br>
            <a:r>
              <a:rPr lang="en-US" b="1" dirty="0"/>
              <a:t>Postfix </a:t>
            </a:r>
            <a:r>
              <a:rPr lang="en-US" dirty="0"/>
              <a:t>evaluates the expression and then performs the incrementing.</a:t>
            </a:r>
            <a:br>
              <a:rPr lang="en-US" dirty="0"/>
            </a:br>
            <a:r>
              <a:rPr lang="en-US" dirty="0"/>
              <a:t/>
            </a:r>
            <a:br>
              <a:rPr lang="en-US" dirty="0"/>
            </a:br>
            <a:r>
              <a:rPr lang="en-US" b="1" dirty="0"/>
              <a:t>Prefix example:</a:t>
            </a:r>
            <a:r>
              <a:rPr lang="en-US" dirty="0"/>
              <a:t/>
            </a:r>
            <a:br>
              <a:rPr lang="en-US" dirty="0"/>
            </a:br>
            <a:r>
              <a:rPr lang="en-US" dirty="0"/>
              <a:t/>
            </a:r>
            <a:br>
              <a:rPr lang="en-US" dirty="0"/>
            </a:br>
            <a:endParaRPr lang="en-US" dirty="0"/>
          </a:p>
          <a:p>
            <a:pPr marL="76200" indent="0">
              <a:buNone/>
            </a:pPr>
            <a:r>
              <a:rPr lang="en-US" b="1" dirty="0"/>
              <a:t>     Postfix example:</a:t>
            </a:r>
            <a:r>
              <a:rPr lang="en-US" dirty="0"/>
              <a:t/>
            </a:r>
            <a:br>
              <a:rPr lang="en-US" dirty="0"/>
            </a:br>
            <a:endParaRPr lang="en-US" dirty="0"/>
          </a:p>
          <a:p>
            <a:pPr marL="76200" indent="0">
              <a:buNone/>
            </a:pPr>
            <a:endParaRPr lang="en-US" dirty="0"/>
          </a:p>
          <a:p>
            <a:pPr marL="76200" indent="0">
              <a:buNone/>
            </a:pP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61</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A974A85A-E530-4786-AAD9-519EA5258E4E}"/>
              </a:ext>
            </a:extLst>
          </p:cNvPr>
          <p:cNvPicPr>
            <a:picLocks noChangeAspect="1"/>
          </p:cNvPicPr>
          <p:nvPr/>
        </p:nvPicPr>
        <p:blipFill>
          <a:blip r:embed="rId4"/>
          <a:stretch>
            <a:fillRect/>
          </a:stretch>
        </p:blipFill>
        <p:spPr>
          <a:xfrm>
            <a:off x="2261153" y="2273369"/>
            <a:ext cx="4159624" cy="829114"/>
          </a:xfrm>
          <a:prstGeom prst="rect">
            <a:avLst/>
          </a:prstGeom>
        </p:spPr>
      </p:pic>
      <p:pic>
        <p:nvPicPr>
          <p:cNvPr id="8" name="Picture 7">
            <a:extLst>
              <a:ext uri="{FF2B5EF4-FFF2-40B4-BE49-F238E27FC236}">
                <a16:creationId xmlns:a16="http://schemas.microsoft.com/office/drawing/2014/main" id="{2CDC1091-F009-4556-B598-36BF7523353B}"/>
              </a:ext>
            </a:extLst>
          </p:cNvPr>
          <p:cNvPicPr>
            <a:picLocks noChangeAspect="1"/>
          </p:cNvPicPr>
          <p:nvPr/>
        </p:nvPicPr>
        <p:blipFill>
          <a:blip r:embed="rId5"/>
          <a:stretch>
            <a:fillRect/>
          </a:stretch>
        </p:blipFill>
        <p:spPr>
          <a:xfrm>
            <a:off x="3560000" y="3885140"/>
            <a:ext cx="4159625" cy="1076609"/>
          </a:xfrm>
          <a:prstGeom prst="rect">
            <a:avLst/>
          </a:prstGeom>
        </p:spPr>
      </p:pic>
      <p:pic>
        <p:nvPicPr>
          <p:cNvPr id="10" name="Picture 9" descr="A picture containing object&#10;&#10;Description generated with high confidence">
            <a:extLst>
              <a:ext uri="{FF2B5EF4-FFF2-40B4-BE49-F238E27FC236}">
                <a16:creationId xmlns:a16="http://schemas.microsoft.com/office/drawing/2014/main" id="{27207E5D-13D0-41E3-9DCF-AFBD7A7D715F}"/>
              </a:ext>
            </a:extLst>
          </p:cNvPr>
          <p:cNvPicPr>
            <a:picLocks noChangeAspect="1"/>
          </p:cNvPicPr>
          <p:nvPr/>
        </p:nvPicPr>
        <p:blipFill>
          <a:blip r:embed="rId6"/>
          <a:stretch>
            <a:fillRect/>
          </a:stretch>
        </p:blipFill>
        <p:spPr>
          <a:xfrm>
            <a:off x="3560000" y="5117108"/>
            <a:ext cx="4159625" cy="1239624"/>
          </a:xfrm>
          <a:prstGeom prst="rect">
            <a:avLst/>
          </a:prstGeom>
        </p:spPr>
      </p:pic>
    </p:spTree>
    <p:extLst>
      <p:ext uri="{BB962C8B-B14F-4D97-AF65-F5344CB8AC3E}">
        <p14:creationId xmlns:p14="http://schemas.microsoft.com/office/powerpoint/2010/main" val="23809803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Decrement Operator</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 </a:t>
            </a:r>
            <a:r>
              <a:rPr lang="en-US" b="1" dirty="0"/>
              <a:t>decrement </a:t>
            </a:r>
            <a:r>
              <a:rPr lang="en-US" dirty="0"/>
              <a:t>operator (--) works in much the same way as the increment operator, but instead of increasing the value, it decreases it by one.</a:t>
            </a:r>
          </a:p>
          <a:p>
            <a:pPr marL="76200" indent="0">
              <a:buNone/>
            </a:pP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62</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0D2BD4C9-961F-4159-B44D-3CEFE6B99FAE}"/>
              </a:ext>
            </a:extLst>
          </p:cNvPr>
          <p:cNvPicPr>
            <a:picLocks noChangeAspect="1"/>
          </p:cNvPicPr>
          <p:nvPr/>
        </p:nvPicPr>
        <p:blipFill>
          <a:blip r:embed="rId4"/>
          <a:stretch>
            <a:fillRect/>
          </a:stretch>
        </p:blipFill>
        <p:spPr>
          <a:xfrm>
            <a:off x="2025718" y="2794967"/>
            <a:ext cx="6172295" cy="862634"/>
          </a:xfrm>
          <a:prstGeom prst="rect">
            <a:avLst/>
          </a:prstGeom>
        </p:spPr>
      </p:pic>
    </p:spTree>
    <p:extLst>
      <p:ext uri="{BB962C8B-B14F-4D97-AF65-F5344CB8AC3E}">
        <p14:creationId xmlns:p14="http://schemas.microsoft.com/office/powerpoint/2010/main" val="18532151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9"/>
          <p:cNvSpPr txBox="1">
            <a:spLocks noGrp="1"/>
          </p:cNvSpPr>
          <p:nvPr>
            <p:ph type="ctrTitle"/>
          </p:nvPr>
        </p:nvSpPr>
        <p:spPr>
          <a:xfrm>
            <a:off x="3126883" y="2655750"/>
            <a:ext cx="6039085" cy="1546500"/>
          </a:xfrm>
          <a:prstGeom prst="rect">
            <a:avLst/>
          </a:prstGeom>
        </p:spPr>
        <p:txBody>
          <a:bodyPr spcFirstLastPara="1" wrap="square" lIns="91425" tIns="91425" rIns="91425" bIns="91425" anchor="b" anchorCtr="0">
            <a:noAutofit/>
          </a:bodyPr>
          <a:lstStyle/>
          <a:p>
            <a:r>
              <a:rPr lang="en" sz="6000" dirty="0">
                <a:solidFill>
                  <a:srgbClr val="AACF20"/>
                </a:solidFill>
              </a:rPr>
              <a:t>2.</a:t>
            </a:r>
            <a:endParaRPr sz="6000" dirty="0">
              <a:solidFill>
                <a:srgbClr val="AACF20"/>
              </a:solidFill>
            </a:endParaRPr>
          </a:p>
          <a:p>
            <a:pPr lvl="0"/>
            <a:r>
              <a:rPr lang="en-US" dirty="0"/>
              <a:t>Conditionals and Loops</a:t>
            </a:r>
            <a:endParaRPr dirty="0"/>
          </a:p>
        </p:txBody>
      </p:sp>
      <p:sp>
        <p:nvSpPr>
          <p:cNvPr id="171" name="Google Shape;171;p39"/>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63</a:t>
            </a:fld>
            <a:endParaRPr kern="0"/>
          </a:p>
        </p:txBody>
      </p:sp>
      <p:pic>
        <p:nvPicPr>
          <p:cNvPr id="6" name="Picture 5" descr="A close up of a sign&#10;&#10;Description generated with high confidence">
            <a:extLst>
              <a:ext uri="{FF2B5EF4-FFF2-40B4-BE49-F238E27FC236}">
                <a16:creationId xmlns:a16="http://schemas.microsoft.com/office/drawing/2014/main" id="{D4BC9C6E-BEEC-4B29-94D1-E50E1B119484}"/>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8935223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575B24-5939-4534-B686-0B158585348E}"/>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64</a:t>
            </a:fld>
            <a:endParaRPr lang="en" kern="0"/>
          </a:p>
        </p:txBody>
      </p:sp>
      <p:sp>
        <p:nvSpPr>
          <p:cNvPr id="5" name="Google Shape;169;p39">
            <a:extLst>
              <a:ext uri="{FF2B5EF4-FFF2-40B4-BE49-F238E27FC236}">
                <a16:creationId xmlns:a16="http://schemas.microsoft.com/office/drawing/2014/main" id="{A1D72323-F5C6-40A0-9A69-1EABD76D0DF1}"/>
              </a:ext>
            </a:extLst>
          </p:cNvPr>
          <p:cNvSpPr txBox="1">
            <a:spLocks noGrp="1"/>
          </p:cNvSpPr>
          <p:nvPr>
            <p:ph type="ctrTitle"/>
          </p:nvPr>
        </p:nvSpPr>
        <p:spPr>
          <a:xfrm>
            <a:off x="1247787" y="1378226"/>
            <a:ext cx="1993898" cy="885201"/>
          </a:xfrm>
          <a:prstGeom prst="rect">
            <a:avLst/>
          </a:prstGeom>
        </p:spPr>
        <p:txBody>
          <a:bodyPr spcFirstLastPara="1" wrap="square" lIns="91425" tIns="91425" rIns="91425" bIns="91425" anchor="b" anchorCtr="0">
            <a:noAutofit/>
          </a:bodyPr>
          <a:lstStyle/>
          <a:p>
            <a:r>
              <a:rPr lang="en-US" sz="3600" dirty="0">
                <a:solidFill>
                  <a:srgbClr val="AACF20"/>
                </a:solidFill>
              </a:rPr>
              <a:t>2.</a:t>
            </a:r>
            <a:br>
              <a:rPr lang="en-US" sz="3600" dirty="0">
                <a:solidFill>
                  <a:srgbClr val="AACF20"/>
                </a:solidFill>
              </a:rPr>
            </a:br>
            <a:r>
              <a:rPr lang="en-US" sz="2800" dirty="0"/>
              <a:t>Conditionals and Loops</a:t>
            </a:r>
            <a:endParaRPr sz="2000" dirty="0"/>
          </a:p>
        </p:txBody>
      </p:sp>
      <p:sp>
        <p:nvSpPr>
          <p:cNvPr id="6" name="Google Shape;170;p39">
            <a:extLst>
              <a:ext uri="{FF2B5EF4-FFF2-40B4-BE49-F238E27FC236}">
                <a16:creationId xmlns:a16="http://schemas.microsoft.com/office/drawing/2014/main" id="{A82B66D8-BF66-4AC4-BB5D-49D96F7394B1}"/>
              </a:ext>
            </a:extLst>
          </p:cNvPr>
          <p:cNvSpPr txBox="1">
            <a:spLocks noGrp="1"/>
          </p:cNvSpPr>
          <p:nvPr>
            <p:ph type="subTitle" idx="1"/>
          </p:nvPr>
        </p:nvSpPr>
        <p:spPr>
          <a:xfrm>
            <a:off x="3241685" y="3065056"/>
            <a:ext cx="5843100" cy="1046400"/>
          </a:xfrm>
          <a:prstGeom prst="rect">
            <a:avLst/>
          </a:prstGeom>
        </p:spPr>
        <p:txBody>
          <a:bodyPr spcFirstLastPara="1" wrap="square" lIns="91425" tIns="91425" rIns="91425" bIns="91425" anchor="t" anchorCtr="0">
            <a:noAutofit/>
          </a:bodyPr>
          <a:lstStyle/>
          <a:p>
            <a:pPr marL="0" indent="0"/>
            <a:r>
              <a:rPr lang="en-US" sz="3600" dirty="0">
                <a:solidFill>
                  <a:schemeClr val="tx1"/>
                </a:solidFill>
              </a:rPr>
              <a:t>The if-else Statement</a:t>
            </a:r>
            <a:endParaRPr sz="23900" dirty="0">
              <a:solidFill>
                <a:schemeClr val="tx1"/>
              </a:solidFill>
            </a:endParaRPr>
          </a:p>
        </p:txBody>
      </p:sp>
      <p:pic>
        <p:nvPicPr>
          <p:cNvPr id="8" name="Picture 7" descr="A close up of a sign&#10;&#10;Description generated with high confidence">
            <a:extLst>
              <a:ext uri="{FF2B5EF4-FFF2-40B4-BE49-F238E27FC236}">
                <a16:creationId xmlns:a16="http://schemas.microsoft.com/office/drawing/2014/main" id="{9151C926-B7A7-4170-99CA-8E7B2E9A39F5}"/>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42627189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if Statement</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 </a:t>
            </a:r>
            <a:r>
              <a:rPr lang="en-US" b="1" dirty="0"/>
              <a:t>if </a:t>
            </a:r>
            <a:r>
              <a:rPr lang="en-US" dirty="0"/>
              <a:t>statement is a conditional statement that executes a block of code when a condition is true.</a:t>
            </a:r>
            <a:br>
              <a:rPr lang="en-US" dirty="0"/>
            </a:br>
            <a:r>
              <a:rPr lang="en-US" dirty="0"/>
              <a:t>The general form of the </a:t>
            </a:r>
            <a:r>
              <a:rPr lang="en-US" b="1" dirty="0"/>
              <a:t>if </a:t>
            </a:r>
            <a:r>
              <a:rPr lang="en-US" dirty="0"/>
              <a:t>statement is:</a:t>
            </a:r>
          </a:p>
          <a:p>
            <a:endParaRPr lang="en-US" dirty="0"/>
          </a:p>
          <a:p>
            <a:endParaRPr lang="en-US" dirty="0"/>
          </a:p>
          <a:p>
            <a:endParaRPr lang="en-US" dirty="0"/>
          </a:p>
          <a:p>
            <a:r>
              <a:rPr lang="en-US" dirty="0"/>
              <a:t>The condition can be any expression that returns true or false. </a:t>
            </a:r>
            <a:br>
              <a:rPr lang="en-US" dirty="0"/>
            </a:br>
            <a:r>
              <a:rPr lang="en-US" dirty="0"/>
              <a:t>For example:</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65</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7" name="Picture 6">
            <a:extLst>
              <a:ext uri="{FF2B5EF4-FFF2-40B4-BE49-F238E27FC236}">
                <a16:creationId xmlns:a16="http://schemas.microsoft.com/office/drawing/2014/main" id="{0A52191C-FDC6-49A6-AA97-A390B9999B4D}"/>
              </a:ext>
            </a:extLst>
          </p:cNvPr>
          <p:cNvPicPr>
            <a:picLocks noChangeAspect="1"/>
          </p:cNvPicPr>
          <p:nvPr/>
        </p:nvPicPr>
        <p:blipFill>
          <a:blip r:embed="rId4"/>
          <a:stretch>
            <a:fillRect/>
          </a:stretch>
        </p:blipFill>
        <p:spPr>
          <a:xfrm>
            <a:off x="1821138" y="2931214"/>
            <a:ext cx="6527732" cy="1137203"/>
          </a:xfrm>
          <a:prstGeom prst="rect">
            <a:avLst/>
          </a:prstGeom>
        </p:spPr>
      </p:pic>
      <p:pic>
        <p:nvPicPr>
          <p:cNvPr id="9" name="Picture 8">
            <a:extLst>
              <a:ext uri="{FF2B5EF4-FFF2-40B4-BE49-F238E27FC236}">
                <a16:creationId xmlns:a16="http://schemas.microsoft.com/office/drawing/2014/main" id="{19F59CA9-FAB4-4D25-A949-C346770C30C7}"/>
              </a:ext>
            </a:extLst>
          </p:cNvPr>
          <p:cNvPicPr>
            <a:picLocks noChangeAspect="1"/>
          </p:cNvPicPr>
          <p:nvPr/>
        </p:nvPicPr>
        <p:blipFill>
          <a:blip r:embed="rId5"/>
          <a:stretch>
            <a:fillRect/>
          </a:stretch>
        </p:blipFill>
        <p:spPr>
          <a:xfrm>
            <a:off x="3373017" y="4697481"/>
            <a:ext cx="5068618" cy="2018857"/>
          </a:xfrm>
          <a:prstGeom prst="rect">
            <a:avLst/>
          </a:prstGeom>
        </p:spPr>
      </p:pic>
    </p:spTree>
    <p:extLst>
      <p:ext uri="{BB962C8B-B14F-4D97-AF65-F5344CB8AC3E}">
        <p14:creationId xmlns:p14="http://schemas.microsoft.com/office/powerpoint/2010/main" val="19295148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032986" y="4313335"/>
            <a:ext cx="10260495" cy="1177415"/>
          </a:xfrm>
        </p:spPr>
        <p:txBody>
          <a:bodyPr/>
          <a:lstStyle/>
          <a:p>
            <a:r>
              <a:rPr lang="en-US" sz="2400" dirty="0">
                <a:highlight>
                  <a:srgbClr val="FFFF00"/>
                </a:highlight>
              </a:rPr>
              <a:t>When only one line of code is in the if block, the curly braces can be omitted.</a:t>
            </a:r>
            <a:br>
              <a:rPr lang="en-US" sz="2400" dirty="0">
                <a:highlight>
                  <a:srgbClr val="FFFF00"/>
                </a:highlight>
              </a:rPr>
            </a:br>
            <a:r>
              <a:rPr lang="en-US" sz="2400" dirty="0">
                <a:highlight>
                  <a:srgbClr val="FFFF00"/>
                </a:highlight>
              </a:rPr>
              <a:t>For example:</a:t>
            </a:r>
            <a:br>
              <a:rPr lang="en-US" sz="2400" dirty="0">
                <a:highlight>
                  <a:srgbClr val="FFFF00"/>
                </a:highlight>
              </a:rPr>
            </a:br>
            <a:r>
              <a:rPr lang="en-US" sz="2400" dirty="0">
                <a:highlight>
                  <a:srgbClr val="FFFF00"/>
                </a:highlight>
              </a:rPr>
              <a:t>if (x &gt; y)</a:t>
            </a:r>
            <a:br>
              <a:rPr lang="en-US" sz="2400" dirty="0">
                <a:highlight>
                  <a:srgbClr val="FFFF00"/>
                </a:highlight>
              </a:rPr>
            </a:br>
            <a:r>
              <a:rPr lang="en-US" sz="2400" dirty="0" err="1">
                <a:highlight>
                  <a:srgbClr val="FFFF00"/>
                </a:highlight>
              </a:rPr>
              <a:t>Console.WriteLine</a:t>
            </a:r>
            <a:r>
              <a:rPr lang="en-US" sz="2400" dirty="0">
                <a:highlight>
                  <a:srgbClr val="FFFF00"/>
                </a:highlight>
              </a:rPr>
              <a:t>("x is greater than y");</a:t>
            </a:r>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66</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sp>
        <p:nvSpPr>
          <p:cNvPr id="5" name="Text Placeholder 1">
            <a:extLst>
              <a:ext uri="{FF2B5EF4-FFF2-40B4-BE49-F238E27FC236}">
                <a16:creationId xmlns:a16="http://schemas.microsoft.com/office/drawing/2014/main" id="{A861E250-984A-44AE-8689-EAFEF065466F}"/>
              </a:ext>
            </a:extLst>
          </p:cNvPr>
          <p:cNvSpPr txBox="1">
            <a:spLocks/>
          </p:cNvSpPr>
          <p:nvPr/>
        </p:nvSpPr>
        <p:spPr>
          <a:xfrm>
            <a:off x="1032986" y="3135920"/>
            <a:ext cx="10260495" cy="117741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1pPr>
            <a:lvl2pPr marL="914400" marR="0" lvl="1"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2pPr>
            <a:lvl3pPr marL="1371600" marR="0" lvl="2"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3pPr>
            <a:lvl4pPr marL="1828800" marR="0" lvl="3"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4pPr>
            <a:lvl5pPr marL="2286000" marR="0" lvl="4"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5pPr>
            <a:lvl6pPr marL="2743200" marR="0" lvl="5"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6pPr>
            <a:lvl7pPr marL="3200400" marR="0" lvl="6"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7pPr>
            <a:lvl8pPr marL="3657600" marR="0" lvl="7"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8pPr>
            <a:lvl9pPr marL="4114800" marR="0" lvl="8" indent="-419100" algn="ctr" rtl="0">
              <a:lnSpc>
                <a:spcPct val="100000"/>
              </a:lnSpc>
              <a:spcBef>
                <a:spcPts val="0"/>
              </a:spcBef>
              <a:spcAft>
                <a:spcPts val="0"/>
              </a:spcAft>
              <a:buClr>
                <a:srgbClr val="505670"/>
              </a:buClr>
              <a:buSzPts val="3000"/>
              <a:buFont typeface="Shadows Into Light"/>
              <a:buChar char="■"/>
              <a:defRPr sz="3000" b="0" i="0" u="none" strike="noStrike" cap="none">
                <a:solidFill>
                  <a:srgbClr val="505670"/>
                </a:solidFill>
                <a:latin typeface="Shadows Into Light"/>
                <a:ea typeface="Shadows Into Light"/>
                <a:cs typeface="Shadows Into Light"/>
                <a:sym typeface="Shadows Into Light"/>
              </a:defRPr>
            </a:lvl9pPr>
          </a:lstStyle>
          <a:p>
            <a:r>
              <a:rPr lang="en-US" sz="2400" dirty="0"/>
              <a:t>The code above will evaluate the condition </a:t>
            </a:r>
            <a:r>
              <a:rPr lang="en-US" sz="2400" b="1" dirty="0"/>
              <a:t>x &gt; y</a:t>
            </a:r>
            <a:r>
              <a:rPr lang="en-US" sz="2400" dirty="0"/>
              <a:t>. If it is true, the code inside the if block will execute.</a:t>
            </a:r>
            <a:br>
              <a:rPr lang="en-US" sz="2400" dirty="0"/>
            </a:br>
            <a:endParaRPr lang="en-US" sz="2400" dirty="0"/>
          </a:p>
        </p:txBody>
      </p:sp>
      <p:pic>
        <p:nvPicPr>
          <p:cNvPr id="6" name="Picture 5" descr="A close up of a sign&#10;&#10;Description generated with high confidence">
            <a:extLst>
              <a:ext uri="{FF2B5EF4-FFF2-40B4-BE49-F238E27FC236}">
                <a16:creationId xmlns:a16="http://schemas.microsoft.com/office/drawing/2014/main" id="{FA5D2BDF-A77D-4226-9FCD-7C335E1DAAD0}"/>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6971773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Relational Operators</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Use</a:t>
            </a:r>
            <a:r>
              <a:rPr lang="en-US" b="1" dirty="0"/>
              <a:t> relational operators</a:t>
            </a:r>
            <a:r>
              <a:rPr lang="en-US" dirty="0"/>
              <a:t> to evaluate conditions. In addition to the less than (&lt;) and greater than (&gt;) operators, the following operators are available:</a:t>
            </a:r>
          </a:p>
          <a:p>
            <a:endParaRPr lang="en-US" dirty="0"/>
          </a:p>
          <a:p>
            <a:endParaRPr lang="en-US" dirty="0"/>
          </a:p>
          <a:p>
            <a:endParaRPr lang="en-US" dirty="0"/>
          </a:p>
          <a:p>
            <a:endParaRPr lang="en-US" dirty="0"/>
          </a:p>
          <a:p>
            <a:r>
              <a:rPr lang="en-US" b="1" dirty="0"/>
              <a:t>Example:</a:t>
            </a:r>
          </a:p>
          <a:p>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67</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descr="A screenshot of a cell phone&#10;&#10;Description generated with very high confidence">
            <a:extLst>
              <a:ext uri="{FF2B5EF4-FFF2-40B4-BE49-F238E27FC236}">
                <a16:creationId xmlns:a16="http://schemas.microsoft.com/office/drawing/2014/main" id="{897EFBFA-65BF-41B0-9026-6B335D7FF081}"/>
              </a:ext>
            </a:extLst>
          </p:cNvPr>
          <p:cNvPicPr>
            <a:picLocks noChangeAspect="1"/>
          </p:cNvPicPr>
          <p:nvPr/>
        </p:nvPicPr>
        <p:blipFill>
          <a:blip r:embed="rId4"/>
          <a:stretch>
            <a:fillRect/>
          </a:stretch>
        </p:blipFill>
        <p:spPr>
          <a:xfrm>
            <a:off x="3238500" y="2619375"/>
            <a:ext cx="5715000" cy="1619250"/>
          </a:xfrm>
          <a:prstGeom prst="rect">
            <a:avLst/>
          </a:prstGeom>
        </p:spPr>
      </p:pic>
      <p:pic>
        <p:nvPicPr>
          <p:cNvPr id="6" name="Picture 5">
            <a:extLst>
              <a:ext uri="{FF2B5EF4-FFF2-40B4-BE49-F238E27FC236}">
                <a16:creationId xmlns:a16="http://schemas.microsoft.com/office/drawing/2014/main" id="{02A2B0A4-AD75-45E6-BB61-1A8E1889AD85}"/>
              </a:ext>
            </a:extLst>
          </p:cNvPr>
          <p:cNvPicPr>
            <a:picLocks noChangeAspect="1"/>
          </p:cNvPicPr>
          <p:nvPr/>
        </p:nvPicPr>
        <p:blipFill>
          <a:blip r:embed="rId5"/>
          <a:stretch>
            <a:fillRect/>
          </a:stretch>
        </p:blipFill>
        <p:spPr>
          <a:xfrm>
            <a:off x="2728058" y="4726190"/>
            <a:ext cx="7048500" cy="1047750"/>
          </a:xfrm>
          <a:prstGeom prst="rect">
            <a:avLst/>
          </a:prstGeom>
        </p:spPr>
      </p:pic>
    </p:spTree>
    <p:extLst>
      <p:ext uri="{BB962C8B-B14F-4D97-AF65-F5344CB8AC3E}">
        <p14:creationId xmlns:p14="http://schemas.microsoft.com/office/powerpoint/2010/main" val="24219073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else Clause</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An optional </a:t>
            </a:r>
            <a:r>
              <a:rPr lang="en-US" b="1" dirty="0"/>
              <a:t>else </a:t>
            </a:r>
            <a:r>
              <a:rPr lang="en-US" dirty="0"/>
              <a:t>clause can be specified to execute a block of code when the condition in the </a:t>
            </a:r>
            <a:r>
              <a:rPr lang="en-US" b="1" dirty="0"/>
              <a:t>if </a:t>
            </a:r>
            <a:r>
              <a:rPr lang="en-US" dirty="0"/>
              <a:t>statement evaluates to </a:t>
            </a:r>
            <a:r>
              <a:rPr lang="en-US" b="1" dirty="0"/>
              <a:t>false</a:t>
            </a:r>
            <a:r>
              <a:rPr lang="en-US" dirty="0"/>
              <a:t>.</a:t>
            </a:r>
            <a:br>
              <a:rPr lang="en-US" dirty="0"/>
            </a:br>
            <a:r>
              <a:rPr lang="en-US" b="1" dirty="0"/>
              <a:t>Syntax:</a:t>
            </a:r>
          </a:p>
          <a:p>
            <a:pPr lvl="8"/>
            <a:r>
              <a:rPr lang="en-US" sz="2400" b="1" dirty="0"/>
              <a:t>         Example: </a:t>
            </a:r>
          </a:p>
          <a:p>
            <a:endParaRPr lang="en-US" dirty="0"/>
          </a:p>
          <a:p>
            <a:endParaRPr lang="en-US" dirty="0"/>
          </a:p>
          <a:p>
            <a:endParaRPr lang="en-US" dirty="0"/>
          </a:p>
          <a:p>
            <a:endParaRPr lang="en-US" dirty="0"/>
          </a:p>
          <a:p>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68</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2EB16526-FAD6-465B-A939-6437CDDEE528}"/>
              </a:ext>
            </a:extLst>
          </p:cNvPr>
          <p:cNvPicPr>
            <a:picLocks noChangeAspect="1"/>
          </p:cNvPicPr>
          <p:nvPr/>
        </p:nvPicPr>
        <p:blipFill>
          <a:blip r:embed="rId4"/>
          <a:stretch>
            <a:fillRect/>
          </a:stretch>
        </p:blipFill>
        <p:spPr>
          <a:xfrm>
            <a:off x="2551950" y="2608455"/>
            <a:ext cx="3164371" cy="2879293"/>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DCB07E24-383C-4C25-A7A3-C8AF2B67E3DE}"/>
              </a:ext>
            </a:extLst>
          </p:cNvPr>
          <p:cNvPicPr>
            <a:picLocks noChangeAspect="1"/>
          </p:cNvPicPr>
          <p:nvPr/>
        </p:nvPicPr>
        <p:blipFill>
          <a:blip r:embed="rId5"/>
          <a:stretch>
            <a:fillRect/>
          </a:stretch>
        </p:blipFill>
        <p:spPr>
          <a:xfrm>
            <a:off x="6969816" y="2608455"/>
            <a:ext cx="4533900" cy="2762250"/>
          </a:xfrm>
          <a:prstGeom prst="rect">
            <a:avLst/>
          </a:prstGeom>
        </p:spPr>
      </p:pic>
    </p:spTree>
    <p:extLst>
      <p:ext uri="{BB962C8B-B14F-4D97-AF65-F5344CB8AC3E}">
        <p14:creationId xmlns:p14="http://schemas.microsoft.com/office/powerpoint/2010/main" val="21440439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Nested if Statements</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You can also include, or </a:t>
            </a:r>
            <a:r>
              <a:rPr lang="en-US" b="1" dirty="0"/>
              <a:t>nest</a:t>
            </a:r>
            <a:r>
              <a:rPr lang="en-US" dirty="0"/>
              <a:t>, if statements within another if statement.</a:t>
            </a:r>
            <a:br>
              <a:rPr lang="en-US" dirty="0"/>
            </a:br>
            <a:r>
              <a:rPr lang="en-US" b="1" dirty="0"/>
              <a:t>For example:</a:t>
            </a:r>
            <a:endParaRPr lang="en-US" dirty="0"/>
          </a:p>
          <a:p>
            <a:endParaRPr lang="en-US" dirty="0"/>
          </a:p>
          <a:p>
            <a:endParaRPr lang="en-US" dirty="0"/>
          </a:p>
          <a:p>
            <a:endParaRPr lang="en-US" dirty="0"/>
          </a:p>
          <a:p>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69</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descr="A close up of text on a black background&#10;&#10;Description generated with high confidence">
            <a:extLst>
              <a:ext uri="{FF2B5EF4-FFF2-40B4-BE49-F238E27FC236}">
                <a16:creationId xmlns:a16="http://schemas.microsoft.com/office/drawing/2014/main" id="{3DDA26F4-D31B-4FDD-ABFE-4775CAC873A5}"/>
              </a:ext>
            </a:extLst>
          </p:cNvPr>
          <p:cNvPicPr>
            <a:picLocks noChangeAspect="1"/>
          </p:cNvPicPr>
          <p:nvPr/>
        </p:nvPicPr>
        <p:blipFill>
          <a:blip r:embed="rId4"/>
          <a:stretch>
            <a:fillRect/>
          </a:stretch>
        </p:blipFill>
        <p:spPr>
          <a:xfrm>
            <a:off x="3534482" y="2217668"/>
            <a:ext cx="4222803" cy="3958217"/>
          </a:xfrm>
          <a:prstGeom prst="rect">
            <a:avLst/>
          </a:prstGeom>
        </p:spPr>
      </p:pic>
    </p:spTree>
    <p:extLst>
      <p:ext uri="{BB962C8B-B14F-4D97-AF65-F5344CB8AC3E}">
        <p14:creationId xmlns:p14="http://schemas.microsoft.com/office/powerpoint/2010/main" val="1505532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10C7-5AA6-416F-8AE5-9AE24C5969DA}"/>
              </a:ext>
            </a:extLst>
          </p:cNvPr>
          <p:cNvSpPr>
            <a:spLocks noGrp="1"/>
          </p:cNvSpPr>
          <p:nvPr>
            <p:ph type="title"/>
          </p:nvPr>
        </p:nvSpPr>
        <p:spPr/>
        <p:txBody>
          <a:bodyPr/>
          <a:lstStyle/>
          <a:p>
            <a:r>
              <a:rPr lang="en-US" b="1" dirty="0"/>
              <a:t>The .NET Framework</a:t>
            </a:r>
            <a:endParaRPr lang="en-US" dirty="0"/>
          </a:p>
        </p:txBody>
      </p:sp>
      <p:sp>
        <p:nvSpPr>
          <p:cNvPr id="3" name="Text Placeholder 2">
            <a:extLst>
              <a:ext uri="{FF2B5EF4-FFF2-40B4-BE49-F238E27FC236}">
                <a16:creationId xmlns:a16="http://schemas.microsoft.com/office/drawing/2014/main" id="{C418F8E2-FF45-42E8-AF6F-D66FD9E93E65}"/>
              </a:ext>
            </a:extLst>
          </p:cNvPr>
          <p:cNvSpPr>
            <a:spLocks noGrp="1"/>
          </p:cNvSpPr>
          <p:nvPr>
            <p:ph type="body" idx="1"/>
          </p:nvPr>
        </p:nvSpPr>
        <p:spPr>
          <a:xfrm>
            <a:off x="2618276" y="1600275"/>
            <a:ext cx="7056300" cy="4083000"/>
          </a:xfrm>
        </p:spPr>
        <p:txBody>
          <a:bodyPr/>
          <a:lstStyle/>
          <a:p>
            <a:pPr>
              <a:lnSpc>
                <a:spcPct val="150000"/>
              </a:lnSpc>
            </a:pPr>
            <a:r>
              <a:rPr lang="en-US" dirty="0"/>
              <a:t>The</a:t>
            </a:r>
            <a:r>
              <a:rPr lang="en-US" b="1" dirty="0"/>
              <a:t> class library</a:t>
            </a:r>
            <a:r>
              <a:rPr lang="en-US" dirty="0"/>
              <a:t> is a collection of classes, interfaces, and value types that enable you to accomplish a range of common programming tasks, such as data collection, file access, and working with text.</a:t>
            </a:r>
          </a:p>
          <a:p>
            <a:pPr>
              <a:lnSpc>
                <a:spcPct val="150000"/>
              </a:lnSpc>
            </a:pPr>
            <a:r>
              <a:rPr lang="en-US" dirty="0"/>
              <a:t>C# programs use the .NET Framework class library extensively to do common tasks and provide various functionalities.</a:t>
            </a:r>
          </a:p>
          <a:p>
            <a:endParaRPr lang="en-US" dirty="0"/>
          </a:p>
        </p:txBody>
      </p:sp>
      <p:sp>
        <p:nvSpPr>
          <p:cNvPr id="4" name="Slide Number Placeholder 3">
            <a:extLst>
              <a:ext uri="{FF2B5EF4-FFF2-40B4-BE49-F238E27FC236}">
                <a16:creationId xmlns:a16="http://schemas.microsoft.com/office/drawing/2014/main" id="{3E12F681-7F49-45F6-AD86-A2C908CA8700}"/>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7</a:t>
            </a:fld>
            <a:endParaRPr lang="en" kern="0"/>
          </a:p>
        </p:txBody>
      </p:sp>
      <p:pic>
        <p:nvPicPr>
          <p:cNvPr id="5" name="Picture 4" descr="A close up of a sign&#10;&#10;Description generated with high confidence">
            <a:extLst>
              <a:ext uri="{FF2B5EF4-FFF2-40B4-BE49-F238E27FC236}">
                <a16:creationId xmlns:a16="http://schemas.microsoft.com/office/drawing/2014/main" id="{284B5813-6909-4A2E-A681-14E809A4AFF9}"/>
              </a:ext>
            </a:extLst>
          </p:cNvPr>
          <p:cNvPicPr>
            <a:picLocks noChangeAspect="1"/>
          </p:cNvPicPr>
          <p:nvPr/>
        </p:nvPicPr>
        <p:blipFill>
          <a:blip r:embed="rId2"/>
          <a:stretch>
            <a:fillRect/>
          </a:stretch>
        </p:blipFill>
        <p:spPr>
          <a:xfrm>
            <a:off x="9674576" y="4873849"/>
            <a:ext cx="1159565" cy="1159565"/>
          </a:xfrm>
          <a:prstGeom prst="rect">
            <a:avLst/>
          </a:prstGeom>
        </p:spPr>
      </p:pic>
    </p:spTree>
    <p:extLst>
      <p:ext uri="{BB962C8B-B14F-4D97-AF65-F5344CB8AC3E}">
        <p14:creationId xmlns:p14="http://schemas.microsoft.com/office/powerpoint/2010/main" val="23507200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Nested if Statements</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You can nest an unlimited number of if-else statements.</a:t>
            </a:r>
            <a:br>
              <a:rPr lang="en-US" dirty="0"/>
            </a:br>
            <a:r>
              <a:rPr lang="en-US" b="1" dirty="0"/>
              <a:t>For example:</a:t>
            </a:r>
            <a:endParaRPr lang="en-US" dirty="0"/>
          </a:p>
          <a:p>
            <a:endParaRPr lang="en-US" dirty="0"/>
          </a:p>
          <a:p>
            <a:endParaRPr lang="en-US" dirty="0"/>
          </a:p>
          <a:p>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70</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E90C4225-3EF0-4FE0-9E51-FCEAE982D746}"/>
              </a:ext>
            </a:extLst>
          </p:cNvPr>
          <p:cNvPicPr>
            <a:picLocks noChangeAspect="1"/>
          </p:cNvPicPr>
          <p:nvPr/>
        </p:nvPicPr>
        <p:blipFill>
          <a:blip r:embed="rId4"/>
          <a:stretch>
            <a:fillRect/>
          </a:stretch>
        </p:blipFill>
        <p:spPr>
          <a:xfrm>
            <a:off x="3409035" y="2241312"/>
            <a:ext cx="4688043" cy="4142242"/>
          </a:xfrm>
          <a:prstGeom prst="rect">
            <a:avLst/>
          </a:prstGeom>
        </p:spPr>
      </p:pic>
    </p:spTree>
    <p:extLst>
      <p:ext uri="{BB962C8B-B14F-4D97-AF65-F5344CB8AC3E}">
        <p14:creationId xmlns:p14="http://schemas.microsoft.com/office/powerpoint/2010/main" val="40148557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179444" y="3429000"/>
            <a:ext cx="9687340" cy="1177415"/>
          </a:xfrm>
        </p:spPr>
        <p:txBody>
          <a:bodyPr/>
          <a:lstStyle/>
          <a:p>
            <a:r>
              <a:rPr lang="en-US" dirty="0">
                <a:highlight>
                  <a:srgbClr val="FFFF00"/>
                </a:highlight>
              </a:rPr>
              <a:t>Remember that all </a:t>
            </a:r>
            <a:r>
              <a:rPr lang="en-US" b="1" dirty="0">
                <a:highlight>
                  <a:srgbClr val="FFFF00"/>
                </a:highlight>
              </a:rPr>
              <a:t>else </a:t>
            </a:r>
            <a:r>
              <a:rPr lang="en-US" dirty="0">
                <a:highlight>
                  <a:srgbClr val="FFFF00"/>
                </a:highlight>
              </a:rPr>
              <a:t>clauses must have corresponding </a:t>
            </a:r>
            <a:r>
              <a:rPr lang="en-US" b="1" dirty="0">
                <a:highlight>
                  <a:srgbClr val="FFFF00"/>
                </a:highlight>
              </a:rPr>
              <a:t>if </a:t>
            </a:r>
            <a:r>
              <a:rPr lang="en-US" dirty="0">
                <a:highlight>
                  <a:srgbClr val="FFFF00"/>
                </a:highlight>
              </a:rPr>
              <a:t>statements.</a:t>
            </a:r>
          </a:p>
          <a:p>
            <a:pPr marL="38100" indent="0">
              <a:buNone/>
            </a:pPr>
            <a:endParaRPr lang="en-US" sz="2400" dirty="0">
              <a:highlight>
                <a:srgbClr val="FFFF00"/>
              </a:highlight>
            </a:endParaRPr>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71</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6" name="Picture 5" descr="A close up of a sign&#10;&#10;Description generated with high confidence">
            <a:extLst>
              <a:ext uri="{FF2B5EF4-FFF2-40B4-BE49-F238E27FC236}">
                <a16:creationId xmlns:a16="http://schemas.microsoft.com/office/drawing/2014/main" id="{FA5D2BDF-A77D-4226-9FCD-7C335E1DAAD0}"/>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2004463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if-else if Statement</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a:t>
            </a:r>
            <a:r>
              <a:rPr lang="en-US" b="1" dirty="0"/>
              <a:t> if-else if</a:t>
            </a:r>
            <a:r>
              <a:rPr lang="en-US" dirty="0"/>
              <a:t> statement can be used to decide among three or more actions.</a:t>
            </a:r>
            <a:br>
              <a:rPr lang="en-US" dirty="0"/>
            </a:br>
            <a:r>
              <a:rPr lang="en-US" b="1" dirty="0"/>
              <a:t>For example:</a:t>
            </a:r>
            <a:endParaRPr lang="en-US" dirty="0"/>
          </a:p>
          <a:p>
            <a:endParaRPr lang="en-US" dirty="0"/>
          </a:p>
          <a:p>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72</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descr="A screenshot of a cell phone&#10;&#10;Description generated with very high confidence">
            <a:extLst>
              <a:ext uri="{FF2B5EF4-FFF2-40B4-BE49-F238E27FC236}">
                <a16:creationId xmlns:a16="http://schemas.microsoft.com/office/drawing/2014/main" id="{99024359-065F-4B41-9510-CA486DED5791}"/>
              </a:ext>
            </a:extLst>
          </p:cNvPr>
          <p:cNvPicPr>
            <a:picLocks noChangeAspect="1"/>
          </p:cNvPicPr>
          <p:nvPr/>
        </p:nvPicPr>
        <p:blipFill>
          <a:blip r:embed="rId4"/>
          <a:stretch>
            <a:fillRect/>
          </a:stretch>
        </p:blipFill>
        <p:spPr>
          <a:xfrm>
            <a:off x="3415638" y="2238829"/>
            <a:ext cx="6010275" cy="4543425"/>
          </a:xfrm>
          <a:prstGeom prst="rect">
            <a:avLst/>
          </a:prstGeom>
        </p:spPr>
      </p:pic>
    </p:spTree>
    <p:extLst>
      <p:ext uri="{BB962C8B-B14F-4D97-AF65-F5344CB8AC3E}">
        <p14:creationId xmlns:p14="http://schemas.microsoft.com/office/powerpoint/2010/main" val="9800962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1152940" y="3296478"/>
            <a:ext cx="9687340" cy="1177415"/>
          </a:xfrm>
        </p:spPr>
        <p:txBody>
          <a:bodyPr/>
          <a:lstStyle/>
          <a:p>
            <a:r>
              <a:rPr lang="en-US" dirty="0">
                <a:highlight>
                  <a:srgbClr val="FFFF00"/>
                </a:highlight>
              </a:rPr>
              <a:t>Remember, that an</a:t>
            </a:r>
            <a:r>
              <a:rPr lang="en-US" b="1" dirty="0">
                <a:highlight>
                  <a:srgbClr val="FFFF00"/>
                </a:highlight>
              </a:rPr>
              <a:t> if</a:t>
            </a:r>
            <a:r>
              <a:rPr lang="en-US" dirty="0">
                <a:highlight>
                  <a:srgbClr val="FFFF00"/>
                </a:highlight>
              </a:rPr>
              <a:t> can have zero or more </a:t>
            </a:r>
            <a:r>
              <a:rPr lang="en-US" b="1" dirty="0">
                <a:highlight>
                  <a:srgbClr val="FFFF00"/>
                </a:highlight>
              </a:rPr>
              <a:t>else if</a:t>
            </a:r>
            <a:r>
              <a:rPr lang="en-US" dirty="0">
                <a:highlight>
                  <a:srgbClr val="FFFF00"/>
                </a:highlight>
              </a:rPr>
              <a:t>'s and they must come before the last </a:t>
            </a:r>
            <a:r>
              <a:rPr lang="en-US" b="1" dirty="0">
                <a:highlight>
                  <a:srgbClr val="FFFF00"/>
                </a:highlight>
              </a:rPr>
              <a:t>else</a:t>
            </a:r>
            <a:r>
              <a:rPr lang="en-US" dirty="0">
                <a:highlight>
                  <a:srgbClr val="FFFF00"/>
                </a:highlight>
              </a:rPr>
              <a:t>, which is optional.</a:t>
            </a:r>
            <a:br>
              <a:rPr lang="en-US" dirty="0">
                <a:highlight>
                  <a:srgbClr val="FFFF00"/>
                </a:highlight>
              </a:rPr>
            </a:br>
            <a:r>
              <a:rPr lang="en-US" dirty="0">
                <a:highlight>
                  <a:srgbClr val="FFFF00"/>
                </a:highlight>
              </a:rPr>
              <a:t>Once an </a:t>
            </a:r>
            <a:r>
              <a:rPr lang="en-US" b="1" dirty="0">
                <a:highlight>
                  <a:srgbClr val="FFFF00"/>
                </a:highlight>
              </a:rPr>
              <a:t>else if </a:t>
            </a:r>
            <a:r>
              <a:rPr lang="en-US" dirty="0">
                <a:highlight>
                  <a:srgbClr val="FFFF00"/>
                </a:highlight>
              </a:rPr>
              <a:t>succeeds, none of the remaining </a:t>
            </a:r>
            <a:r>
              <a:rPr lang="en-US" b="1" dirty="0">
                <a:highlight>
                  <a:srgbClr val="FFFF00"/>
                </a:highlight>
              </a:rPr>
              <a:t>else if</a:t>
            </a:r>
            <a:r>
              <a:rPr lang="en-US" dirty="0">
                <a:highlight>
                  <a:srgbClr val="FFFF00"/>
                </a:highlight>
              </a:rPr>
              <a:t>'s or </a:t>
            </a:r>
            <a:r>
              <a:rPr lang="en-US" b="1" dirty="0">
                <a:highlight>
                  <a:srgbClr val="FFFF00"/>
                </a:highlight>
              </a:rPr>
              <a:t>else </a:t>
            </a:r>
            <a:r>
              <a:rPr lang="en-US" dirty="0">
                <a:highlight>
                  <a:srgbClr val="FFFF00"/>
                </a:highlight>
              </a:rPr>
              <a:t>clause will be tested.</a:t>
            </a:r>
            <a:endParaRPr lang="en-US" sz="2400" dirty="0">
              <a:highlight>
                <a:srgbClr val="FFFF00"/>
              </a:highlight>
            </a:endParaRPr>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73</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6" name="Picture 5" descr="A close up of a sign&#10;&#10;Description generated with high confidence">
            <a:extLst>
              <a:ext uri="{FF2B5EF4-FFF2-40B4-BE49-F238E27FC236}">
                <a16:creationId xmlns:a16="http://schemas.microsoft.com/office/drawing/2014/main" id="{FA5D2BDF-A77D-4226-9FCD-7C335E1DAAD0}"/>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6882969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575B24-5939-4534-B686-0B158585348E}"/>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74</a:t>
            </a:fld>
            <a:endParaRPr lang="en" kern="0"/>
          </a:p>
        </p:txBody>
      </p:sp>
      <p:sp>
        <p:nvSpPr>
          <p:cNvPr id="5" name="Google Shape;169;p39">
            <a:extLst>
              <a:ext uri="{FF2B5EF4-FFF2-40B4-BE49-F238E27FC236}">
                <a16:creationId xmlns:a16="http://schemas.microsoft.com/office/drawing/2014/main" id="{A1D72323-F5C6-40A0-9A69-1EABD76D0DF1}"/>
              </a:ext>
            </a:extLst>
          </p:cNvPr>
          <p:cNvSpPr txBox="1">
            <a:spLocks noGrp="1"/>
          </p:cNvSpPr>
          <p:nvPr>
            <p:ph type="ctrTitle"/>
          </p:nvPr>
        </p:nvSpPr>
        <p:spPr>
          <a:xfrm>
            <a:off x="1247787" y="1378226"/>
            <a:ext cx="1993898" cy="885201"/>
          </a:xfrm>
          <a:prstGeom prst="rect">
            <a:avLst/>
          </a:prstGeom>
        </p:spPr>
        <p:txBody>
          <a:bodyPr spcFirstLastPara="1" wrap="square" lIns="91425" tIns="91425" rIns="91425" bIns="91425" anchor="b" anchorCtr="0">
            <a:noAutofit/>
          </a:bodyPr>
          <a:lstStyle/>
          <a:p>
            <a:r>
              <a:rPr lang="en-US" sz="3600" dirty="0">
                <a:solidFill>
                  <a:srgbClr val="AACF20"/>
                </a:solidFill>
              </a:rPr>
              <a:t>2.</a:t>
            </a:r>
            <a:br>
              <a:rPr lang="en-US" sz="3600" dirty="0">
                <a:solidFill>
                  <a:srgbClr val="AACF20"/>
                </a:solidFill>
              </a:rPr>
            </a:br>
            <a:r>
              <a:rPr lang="en-US" sz="2800" dirty="0"/>
              <a:t>Conditionals and Loops</a:t>
            </a:r>
            <a:endParaRPr sz="2000" dirty="0"/>
          </a:p>
        </p:txBody>
      </p:sp>
      <p:sp>
        <p:nvSpPr>
          <p:cNvPr id="6" name="Google Shape;170;p39">
            <a:extLst>
              <a:ext uri="{FF2B5EF4-FFF2-40B4-BE49-F238E27FC236}">
                <a16:creationId xmlns:a16="http://schemas.microsoft.com/office/drawing/2014/main" id="{A82B66D8-BF66-4AC4-BB5D-49D96F7394B1}"/>
              </a:ext>
            </a:extLst>
          </p:cNvPr>
          <p:cNvSpPr txBox="1">
            <a:spLocks noGrp="1"/>
          </p:cNvSpPr>
          <p:nvPr>
            <p:ph type="subTitle" idx="1"/>
          </p:nvPr>
        </p:nvSpPr>
        <p:spPr>
          <a:xfrm>
            <a:off x="3241685" y="3303595"/>
            <a:ext cx="5843100" cy="1046400"/>
          </a:xfrm>
          <a:prstGeom prst="rect">
            <a:avLst/>
          </a:prstGeom>
        </p:spPr>
        <p:txBody>
          <a:bodyPr spcFirstLastPara="1" wrap="square" lIns="91425" tIns="91425" rIns="91425" bIns="91425" anchor="t" anchorCtr="0">
            <a:noAutofit/>
          </a:bodyPr>
          <a:lstStyle/>
          <a:p>
            <a:pPr marL="0" indent="0"/>
            <a:r>
              <a:rPr lang="en-US" sz="3600" dirty="0">
                <a:solidFill>
                  <a:schemeClr val="tx1"/>
                </a:solidFill>
              </a:rPr>
              <a:t>The switch Statement</a:t>
            </a:r>
            <a:endParaRPr sz="23900" dirty="0">
              <a:solidFill>
                <a:schemeClr val="tx1"/>
              </a:solidFill>
            </a:endParaRPr>
          </a:p>
        </p:txBody>
      </p:sp>
      <p:pic>
        <p:nvPicPr>
          <p:cNvPr id="8" name="Picture 7" descr="A close up of a sign&#10;&#10;Description generated with high confidence">
            <a:extLst>
              <a:ext uri="{FF2B5EF4-FFF2-40B4-BE49-F238E27FC236}">
                <a16:creationId xmlns:a16="http://schemas.microsoft.com/office/drawing/2014/main" id="{9151C926-B7A7-4170-99CA-8E7B2E9A39F5}"/>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5626401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switch</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 </a:t>
            </a:r>
            <a:r>
              <a:rPr lang="en-US" b="1" dirty="0"/>
              <a:t>switch </a:t>
            </a:r>
            <a:r>
              <a:rPr lang="en-US" dirty="0"/>
              <a:t>statement provides a more elegant way to test a variable for equality against a list of values.</a:t>
            </a:r>
            <a:br>
              <a:rPr lang="en-US" dirty="0"/>
            </a:br>
            <a:r>
              <a:rPr lang="en-US" dirty="0"/>
              <a:t>Each value is called a </a:t>
            </a:r>
            <a:r>
              <a:rPr lang="en-US" b="1" dirty="0"/>
              <a:t>case</a:t>
            </a:r>
            <a:r>
              <a:rPr lang="en-US" dirty="0"/>
              <a:t>, and the variable being switched on is checked for each switch case.</a:t>
            </a:r>
            <a:br>
              <a:rPr lang="en-US" dirty="0"/>
            </a:br>
            <a:r>
              <a:rPr lang="en-US" b="1" dirty="0"/>
              <a:t>For example:</a:t>
            </a:r>
          </a:p>
          <a:p>
            <a:r>
              <a:rPr lang="en-US" dirty="0"/>
              <a:t>Each </a:t>
            </a:r>
            <a:r>
              <a:rPr lang="en-US" b="1" dirty="0"/>
              <a:t>case </a:t>
            </a:r>
            <a:r>
              <a:rPr lang="en-US" dirty="0"/>
              <a:t>represents a value to be </a:t>
            </a:r>
            <a:br>
              <a:rPr lang="en-US" dirty="0"/>
            </a:br>
            <a:r>
              <a:rPr lang="en-US" dirty="0"/>
              <a:t>checked, followed by a colon, and the</a:t>
            </a:r>
            <a:br>
              <a:rPr lang="en-US" dirty="0"/>
            </a:br>
            <a:r>
              <a:rPr lang="en-US" dirty="0"/>
              <a:t> statements to get executed if that</a:t>
            </a:r>
            <a:br>
              <a:rPr lang="en-US" dirty="0"/>
            </a:br>
            <a:r>
              <a:rPr lang="en-US" dirty="0"/>
              <a:t> case is matched.</a:t>
            </a:r>
          </a:p>
          <a:p>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75</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162730DD-8088-47BE-8304-EA18935DB74E}"/>
              </a:ext>
            </a:extLst>
          </p:cNvPr>
          <p:cNvPicPr>
            <a:picLocks noChangeAspect="1"/>
          </p:cNvPicPr>
          <p:nvPr/>
        </p:nvPicPr>
        <p:blipFill>
          <a:blip r:embed="rId4"/>
          <a:stretch>
            <a:fillRect/>
          </a:stretch>
        </p:blipFill>
        <p:spPr>
          <a:xfrm>
            <a:off x="6563849" y="2997971"/>
            <a:ext cx="3212709" cy="3177914"/>
          </a:xfrm>
          <a:prstGeom prst="rect">
            <a:avLst/>
          </a:prstGeom>
        </p:spPr>
      </p:pic>
    </p:spTree>
    <p:extLst>
      <p:ext uri="{BB962C8B-B14F-4D97-AF65-F5344CB8AC3E}">
        <p14:creationId xmlns:p14="http://schemas.microsoft.com/office/powerpoint/2010/main" val="21181351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861391" y="3296478"/>
            <a:ext cx="9978889" cy="1177415"/>
          </a:xfrm>
        </p:spPr>
        <p:txBody>
          <a:bodyPr/>
          <a:lstStyle/>
          <a:p>
            <a:r>
              <a:rPr lang="en-US" sz="2800" dirty="0">
                <a:highlight>
                  <a:srgbClr val="FFFF00"/>
                </a:highlight>
              </a:rPr>
              <a:t>A </a:t>
            </a:r>
            <a:r>
              <a:rPr lang="en-US" sz="2800" b="1" dirty="0">
                <a:highlight>
                  <a:srgbClr val="FFFF00"/>
                </a:highlight>
              </a:rPr>
              <a:t>switch </a:t>
            </a:r>
            <a:r>
              <a:rPr lang="en-US" sz="2800" dirty="0">
                <a:highlight>
                  <a:srgbClr val="FFFF00"/>
                </a:highlight>
              </a:rPr>
              <a:t>statement can include any number of </a:t>
            </a:r>
            <a:r>
              <a:rPr lang="en-US" sz="2800" b="1" dirty="0">
                <a:highlight>
                  <a:srgbClr val="FFFF00"/>
                </a:highlight>
              </a:rPr>
              <a:t>cases</a:t>
            </a:r>
            <a:r>
              <a:rPr lang="en-US" sz="2800" dirty="0">
                <a:highlight>
                  <a:srgbClr val="FFFF00"/>
                </a:highlight>
              </a:rPr>
              <a:t>. However, no two case labels may contain the same constant value.</a:t>
            </a:r>
            <a:br>
              <a:rPr lang="en-US" sz="2800" dirty="0">
                <a:highlight>
                  <a:srgbClr val="FFFF00"/>
                </a:highlight>
              </a:rPr>
            </a:br>
            <a:r>
              <a:rPr lang="en-US" sz="2800" dirty="0">
                <a:highlight>
                  <a:srgbClr val="FFFF00"/>
                </a:highlight>
              </a:rPr>
              <a:t>The </a:t>
            </a:r>
            <a:r>
              <a:rPr lang="en-US" sz="2800" b="1" dirty="0">
                <a:highlight>
                  <a:srgbClr val="FFFF00"/>
                </a:highlight>
              </a:rPr>
              <a:t>break;</a:t>
            </a:r>
            <a:r>
              <a:rPr lang="en-US" sz="2800" dirty="0">
                <a:highlight>
                  <a:srgbClr val="FFFF00"/>
                </a:highlight>
              </a:rPr>
              <a:t> statement that ends each </a:t>
            </a:r>
            <a:r>
              <a:rPr lang="en-US" sz="2800" b="1" dirty="0">
                <a:highlight>
                  <a:srgbClr val="FFFF00"/>
                </a:highlight>
              </a:rPr>
              <a:t>case </a:t>
            </a:r>
            <a:r>
              <a:rPr lang="en-US" sz="2800" dirty="0">
                <a:highlight>
                  <a:srgbClr val="FFFF00"/>
                </a:highlight>
              </a:rPr>
              <a:t>will be covered shortly.</a:t>
            </a:r>
            <a:endParaRPr lang="en-US" sz="2000" dirty="0">
              <a:highlight>
                <a:srgbClr val="FFFF00"/>
              </a:highlight>
            </a:endParaRPr>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76</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6" name="Picture 5" descr="A close up of a sign&#10;&#10;Description generated with high confidence">
            <a:extLst>
              <a:ext uri="{FF2B5EF4-FFF2-40B4-BE49-F238E27FC236}">
                <a16:creationId xmlns:a16="http://schemas.microsoft.com/office/drawing/2014/main" id="{FA5D2BDF-A77D-4226-9FCD-7C335E1DAAD0}"/>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0852914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default Case</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In a switch statement, the optional </a:t>
            </a:r>
            <a:r>
              <a:rPr lang="en-US" b="1" dirty="0"/>
              <a:t>default </a:t>
            </a:r>
            <a:r>
              <a:rPr lang="en-US" dirty="0"/>
              <a:t>case is executed when none of the previous cases match.</a:t>
            </a:r>
            <a:br>
              <a:rPr lang="en-US" dirty="0"/>
            </a:br>
            <a:r>
              <a:rPr lang="en-US" b="1" dirty="0"/>
              <a:t>Example:</a:t>
            </a:r>
            <a:br>
              <a:rPr lang="en-US" b="1" dirty="0"/>
            </a:br>
            <a:endParaRPr lang="en-US" b="1" dirty="0"/>
          </a:p>
          <a:p>
            <a:r>
              <a:rPr lang="en-US" u="sng" dirty="0"/>
              <a:t>The </a:t>
            </a:r>
            <a:r>
              <a:rPr lang="en-US" b="1" u="sng" dirty="0"/>
              <a:t>default </a:t>
            </a:r>
            <a:r>
              <a:rPr lang="en-US" u="sng" dirty="0"/>
              <a:t>code executes</a:t>
            </a:r>
            <a:br>
              <a:rPr lang="en-US" u="sng" dirty="0"/>
            </a:br>
            <a:r>
              <a:rPr lang="en-US" u="sng" dirty="0"/>
              <a:t> when none of the cases </a:t>
            </a:r>
            <a:br>
              <a:rPr lang="en-US" u="sng" dirty="0"/>
            </a:br>
            <a:r>
              <a:rPr lang="en-US" u="sng" dirty="0"/>
              <a:t>matches the switch </a:t>
            </a:r>
            <a:br>
              <a:rPr lang="en-US" u="sng" dirty="0"/>
            </a:br>
            <a:r>
              <a:rPr lang="en-US" u="sng" dirty="0"/>
              <a:t>expression.</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77</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ED35DD27-464F-4B0D-918C-C6579ACB6F37}"/>
              </a:ext>
            </a:extLst>
          </p:cNvPr>
          <p:cNvPicPr>
            <a:picLocks noChangeAspect="1"/>
          </p:cNvPicPr>
          <p:nvPr/>
        </p:nvPicPr>
        <p:blipFill>
          <a:blip r:embed="rId4"/>
          <a:stretch>
            <a:fillRect/>
          </a:stretch>
        </p:blipFill>
        <p:spPr>
          <a:xfrm>
            <a:off x="5221477" y="2692788"/>
            <a:ext cx="3786430" cy="3483097"/>
          </a:xfrm>
          <a:prstGeom prst="rect">
            <a:avLst/>
          </a:prstGeom>
        </p:spPr>
      </p:pic>
    </p:spTree>
    <p:extLst>
      <p:ext uri="{BB962C8B-B14F-4D97-AF65-F5344CB8AC3E}">
        <p14:creationId xmlns:p14="http://schemas.microsoft.com/office/powerpoint/2010/main" val="5520897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break Statement</a:t>
            </a:r>
            <a:endParaRPr lang="en-US" sz="3600" dirty="0"/>
          </a:p>
        </p:txBody>
      </p:sp>
      <p:sp>
        <p:nvSpPr>
          <p:cNvPr id="183" name="Google Shape;183;p41"/>
          <p:cNvSpPr txBox="1">
            <a:spLocks noGrp="1"/>
          </p:cNvSpPr>
          <p:nvPr>
            <p:ph type="body" idx="1"/>
          </p:nvPr>
        </p:nvSpPr>
        <p:spPr>
          <a:xfrm>
            <a:off x="943136" y="1607935"/>
            <a:ext cx="10305728" cy="4560290"/>
          </a:xfrm>
          <a:prstGeom prst="rect">
            <a:avLst/>
          </a:prstGeom>
        </p:spPr>
        <p:txBody>
          <a:bodyPr spcFirstLastPara="1" wrap="square" lIns="91425" tIns="91425" rIns="91425" bIns="91425" anchor="t" anchorCtr="0">
            <a:noAutofit/>
          </a:bodyPr>
          <a:lstStyle/>
          <a:p>
            <a:r>
              <a:rPr lang="en-US" dirty="0"/>
              <a:t>The role of the </a:t>
            </a:r>
            <a:r>
              <a:rPr lang="en-US" b="1" dirty="0"/>
              <a:t>break </a:t>
            </a:r>
            <a:r>
              <a:rPr lang="en-US" dirty="0"/>
              <a:t>statement is to terminate the </a:t>
            </a:r>
            <a:r>
              <a:rPr lang="en-US" b="1" dirty="0"/>
              <a:t>switch </a:t>
            </a:r>
            <a:r>
              <a:rPr lang="en-US" dirty="0"/>
              <a:t>statement.</a:t>
            </a:r>
            <a:br>
              <a:rPr lang="en-US" dirty="0"/>
            </a:br>
            <a:r>
              <a:rPr lang="en-US" dirty="0"/>
              <a:t>Without it, execution continues past the matching </a:t>
            </a:r>
            <a:r>
              <a:rPr lang="en-US" b="1" dirty="0"/>
              <a:t>case </a:t>
            </a:r>
            <a:r>
              <a:rPr lang="en-US" dirty="0"/>
              <a:t>statements and falls through to the next case statements, even when the case labels don’t match the switch variable. </a:t>
            </a:r>
            <a:br>
              <a:rPr lang="en-US" dirty="0"/>
            </a:br>
            <a:r>
              <a:rPr lang="en-US" dirty="0"/>
              <a:t>This behavior is called </a:t>
            </a:r>
            <a:r>
              <a:rPr lang="en-US" b="1" dirty="0" err="1"/>
              <a:t>fallthrough</a:t>
            </a:r>
            <a:r>
              <a:rPr lang="en-US" b="1" dirty="0"/>
              <a:t> </a:t>
            </a:r>
            <a:r>
              <a:rPr lang="en-US" dirty="0"/>
              <a:t>and modern C# compilers will not compile such code. All case and default code must end with a </a:t>
            </a:r>
            <a:r>
              <a:rPr lang="en-US" b="1" dirty="0"/>
              <a:t>break </a:t>
            </a:r>
            <a:r>
              <a:rPr lang="en-US" dirty="0"/>
              <a:t>statement.</a:t>
            </a:r>
          </a:p>
          <a:p>
            <a:endParaRPr lang="en-US" b="1" dirty="0"/>
          </a:p>
          <a:p>
            <a:r>
              <a:rPr lang="en-US" dirty="0"/>
              <a:t>The </a:t>
            </a:r>
            <a:r>
              <a:rPr lang="en-US" b="1" dirty="0"/>
              <a:t>break </a:t>
            </a:r>
            <a:r>
              <a:rPr lang="en-US" dirty="0"/>
              <a:t>statement can also be used to break out of a loop.</a:t>
            </a:r>
            <a:endParaRPr lang="en-US" b="1"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78</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3412428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575B24-5939-4534-B686-0B158585348E}"/>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79</a:t>
            </a:fld>
            <a:endParaRPr lang="en" kern="0"/>
          </a:p>
        </p:txBody>
      </p:sp>
      <p:sp>
        <p:nvSpPr>
          <p:cNvPr id="5" name="Google Shape;169;p39">
            <a:extLst>
              <a:ext uri="{FF2B5EF4-FFF2-40B4-BE49-F238E27FC236}">
                <a16:creationId xmlns:a16="http://schemas.microsoft.com/office/drawing/2014/main" id="{A1D72323-F5C6-40A0-9A69-1EABD76D0DF1}"/>
              </a:ext>
            </a:extLst>
          </p:cNvPr>
          <p:cNvSpPr txBox="1">
            <a:spLocks noGrp="1"/>
          </p:cNvSpPr>
          <p:nvPr>
            <p:ph type="ctrTitle"/>
          </p:nvPr>
        </p:nvSpPr>
        <p:spPr>
          <a:xfrm>
            <a:off x="1247787" y="1378226"/>
            <a:ext cx="1993898" cy="885201"/>
          </a:xfrm>
          <a:prstGeom prst="rect">
            <a:avLst/>
          </a:prstGeom>
        </p:spPr>
        <p:txBody>
          <a:bodyPr spcFirstLastPara="1" wrap="square" lIns="91425" tIns="91425" rIns="91425" bIns="91425" anchor="b" anchorCtr="0">
            <a:noAutofit/>
          </a:bodyPr>
          <a:lstStyle/>
          <a:p>
            <a:r>
              <a:rPr lang="en-US" sz="3600" dirty="0">
                <a:solidFill>
                  <a:srgbClr val="AACF20"/>
                </a:solidFill>
              </a:rPr>
              <a:t>2.</a:t>
            </a:r>
            <a:br>
              <a:rPr lang="en-US" sz="3600" dirty="0">
                <a:solidFill>
                  <a:srgbClr val="AACF20"/>
                </a:solidFill>
              </a:rPr>
            </a:br>
            <a:r>
              <a:rPr lang="en-US" sz="2800" dirty="0"/>
              <a:t>Conditionals and Loops</a:t>
            </a:r>
            <a:endParaRPr sz="2000" dirty="0"/>
          </a:p>
        </p:txBody>
      </p:sp>
      <p:sp>
        <p:nvSpPr>
          <p:cNvPr id="6" name="Google Shape;170;p39">
            <a:extLst>
              <a:ext uri="{FF2B5EF4-FFF2-40B4-BE49-F238E27FC236}">
                <a16:creationId xmlns:a16="http://schemas.microsoft.com/office/drawing/2014/main" id="{A82B66D8-BF66-4AC4-BB5D-49D96F7394B1}"/>
              </a:ext>
            </a:extLst>
          </p:cNvPr>
          <p:cNvSpPr txBox="1">
            <a:spLocks noGrp="1"/>
          </p:cNvSpPr>
          <p:nvPr>
            <p:ph type="subTitle" idx="1"/>
          </p:nvPr>
        </p:nvSpPr>
        <p:spPr>
          <a:xfrm>
            <a:off x="3241685" y="3303595"/>
            <a:ext cx="5843100" cy="1046400"/>
          </a:xfrm>
          <a:prstGeom prst="rect">
            <a:avLst/>
          </a:prstGeom>
        </p:spPr>
        <p:txBody>
          <a:bodyPr spcFirstLastPara="1" wrap="square" lIns="91425" tIns="91425" rIns="91425" bIns="91425" anchor="t" anchorCtr="0">
            <a:noAutofit/>
          </a:bodyPr>
          <a:lstStyle/>
          <a:p>
            <a:pPr marL="0" indent="0"/>
            <a:r>
              <a:rPr lang="en-US" sz="3600" dirty="0">
                <a:solidFill>
                  <a:schemeClr val="tx1"/>
                </a:solidFill>
              </a:rPr>
              <a:t>The while Loop</a:t>
            </a:r>
            <a:endParaRPr sz="23900" dirty="0">
              <a:solidFill>
                <a:schemeClr val="tx1"/>
              </a:solidFill>
            </a:endParaRPr>
          </a:p>
        </p:txBody>
      </p:sp>
      <p:pic>
        <p:nvPicPr>
          <p:cNvPr id="8" name="Picture 7" descr="A close up of a sign&#10;&#10;Description generated with high confidence">
            <a:extLst>
              <a:ext uri="{FF2B5EF4-FFF2-40B4-BE49-F238E27FC236}">
                <a16:creationId xmlns:a16="http://schemas.microsoft.com/office/drawing/2014/main" id="{9151C926-B7A7-4170-99CA-8E7B2E9A39F5}"/>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3055036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p:txBody>
          <a:bodyPr/>
          <a:lstStyle/>
          <a:p>
            <a:pPr marL="38100" indent="0">
              <a:buNone/>
            </a:pPr>
            <a:r>
              <a:rPr lang="en-US" sz="3200" b="1" dirty="0">
                <a:highlight>
                  <a:srgbClr val="FFFF00"/>
                </a:highlight>
              </a:rPr>
              <a:t>These concepts might seem complex, but for now just remember that applications written in C# use the .NET Framework and its components</a:t>
            </a:r>
            <a:r>
              <a:rPr lang="en-US" b="1" dirty="0">
                <a:highlight>
                  <a:srgbClr val="FFFF00"/>
                </a:highlight>
              </a:rPr>
              <a:t>.</a:t>
            </a:r>
          </a:p>
          <a:p>
            <a:endParaRPr lang="en-US" dirty="0"/>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8</a:t>
            </a:fld>
            <a:endParaRPr lang="en" kern="0"/>
          </a:p>
        </p:txBody>
      </p:sp>
      <p:pic>
        <p:nvPicPr>
          <p:cNvPr id="4" name="Picture 3" descr="A close up of a sign&#10;&#10;Description generated with high confidence">
            <a:extLst>
              <a:ext uri="{FF2B5EF4-FFF2-40B4-BE49-F238E27FC236}">
                <a16:creationId xmlns:a16="http://schemas.microsoft.com/office/drawing/2014/main" id="{43760F2F-1EB8-4334-9B0C-94E4EC2D4736}"/>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2023998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while</a:t>
            </a:r>
            <a:endParaRPr lang="en-US" sz="3600" dirty="0"/>
          </a:p>
        </p:txBody>
      </p:sp>
      <p:sp>
        <p:nvSpPr>
          <p:cNvPr id="183" name="Google Shape;183;p41"/>
          <p:cNvSpPr txBox="1">
            <a:spLocks noGrp="1"/>
          </p:cNvSpPr>
          <p:nvPr>
            <p:ph type="body" idx="1"/>
          </p:nvPr>
        </p:nvSpPr>
        <p:spPr>
          <a:xfrm>
            <a:off x="943136" y="1583785"/>
            <a:ext cx="10305728" cy="4775619"/>
          </a:xfrm>
          <a:prstGeom prst="rect">
            <a:avLst/>
          </a:prstGeom>
        </p:spPr>
        <p:txBody>
          <a:bodyPr spcFirstLastPara="1" wrap="square" lIns="91425" tIns="91425" rIns="91425" bIns="91425" anchor="t" anchorCtr="0">
            <a:noAutofit/>
          </a:bodyPr>
          <a:lstStyle/>
          <a:p>
            <a:r>
              <a:rPr lang="en-US" dirty="0"/>
              <a:t>A </a:t>
            </a:r>
            <a:r>
              <a:rPr lang="en-US" b="1" dirty="0"/>
              <a:t>while </a:t>
            </a:r>
            <a:r>
              <a:rPr lang="en-US" dirty="0"/>
              <a:t>loop repeatedly executes a block of code as long as a given condition is </a:t>
            </a:r>
            <a:r>
              <a:rPr lang="en-US" b="1" dirty="0"/>
              <a:t>true</a:t>
            </a:r>
            <a:r>
              <a:rPr lang="en-US" dirty="0"/>
              <a:t>.  For example : </a:t>
            </a:r>
            <a:br>
              <a:rPr lang="en-US" dirty="0"/>
            </a:br>
            <a:r>
              <a:rPr lang="en-US" dirty="0"/>
              <a:t> The example above declares a variable</a:t>
            </a:r>
            <a:br>
              <a:rPr lang="en-US" dirty="0"/>
            </a:br>
            <a:r>
              <a:rPr lang="en-US" dirty="0"/>
              <a:t> equal to 1 (</a:t>
            </a:r>
            <a:r>
              <a:rPr lang="en-US" dirty="0" err="1"/>
              <a:t>int</a:t>
            </a:r>
            <a:r>
              <a:rPr lang="en-US" dirty="0"/>
              <a:t>  count = 1). The </a:t>
            </a:r>
            <a:r>
              <a:rPr lang="en-US" b="1" dirty="0"/>
              <a:t>while </a:t>
            </a:r>
            <a:r>
              <a:rPr lang="en-US" dirty="0"/>
              <a:t>loop</a:t>
            </a:r>
            <a:br>
              <a:rPr lang="en-US" dirty="0"/>
            </a:br>
            <a:r>
              <a:rPr lang="en-US" dirty="0"/>
              <a:t> checks the condition (count &lt; 6) and,</a:t>
            </a:r>
            <a:br>
              <a:rPr lang="en-US" dirty="0"/>
            </a:br>
            <a:r>
              <a:rPr lang="en-US" dirty="0"/>
              <a:t> if </a:t>
            </a:r>
            <a:r>
              <a:rPr lang="en-US" b="1" dirty="0"/>
              <a:t>true</a:t>
            </a:r>
            <a:r>
              <a:rPr lang="en-US" dirty="0"/>
              <a:t>, executes the statements in its</a:t>
            </a:r>
            <a:br>
              <a:rPr lang="en-US" dirty="0"/>
            </a:br>
            <a:r>
              <a:rPr lang="en-US" dirty="0"/>
              <a:t> body, which increment the value of</a:t>
            </a:r>
            <a:br>
              <a:rPr lang="en-US" dirty="0"/>
            </a:br>
            <a:r>
              <a:rPr lang="en-US" dirty="0"/>
              <a:t> </a:t>
            </a:r>
            <a:r>
              <a:rPr lang="en-US" b="1" dirty="0"/>
              <a:t> count  </a:t>
            </a:r>
            <a:r>
              <a:rPr lang="en-US" dirty="0"/>
              <a:t>by one, before checking the loop</a:t>
            </a:r>
            <a:br>
              <a:rPr lang="en-US" dirty="0"/>
            </a:br>
            <a:r>
              <a:rPr lang="en-US" dirty="0"/>
              <a:t> condition again. </a:t>
            </a:r>
            <a:br>
              <a:rPr lang="en-US" dirty="0"/>
            </a:br>
            <a:r>
              <a:rPr lang="en-US" dirty="0"/>
              <a:t>After the 5th iteration, </a:t>
            </a:r>
            <a:r>
              <a:rPr lang="en-US" b="1" dirty="0"/>
              <a:t> count  </a:t>
            </a:r>
            <a:r>
              <a:rPr lang="en-US" dirty="0"/>
              <a:t>equals 6,</a:t>
            </a:r>
            <a:br>
              <a:rPr lang="en-US" dirty="0"/>
            </a:br>
            <a:r>
              <a:rPr lang="en-US" dirty="0"/>
              <a:t> the condition evaluates to </a:t>
            </a:r>
            <a:r>
              <a:rPr lang="en-US" b="1" dirty="0"/>
              <a:t>false</a:t>
            </a:r>
            <a:r>
              <a:rPr lang="en-US" dirty="0"/>
              <a:t>, and </a:t>
            </a:r>
            <a:br>
              <a:rPr lang="en-US" dirty="0"/>
            </a:br>
            <a:r>
              <a:rPr lang="en-US" dirty="0"/>
              <a:t>the loop stops running.</a:t>
            </a:r>
            <a:endParaRPr lang="en-US" u="sng"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80</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EAE03A0F-C305-4063-A7A6-0ED1693B05F4}"/>
              </a:ext>
            </a:extLst>
          </p:cNvPr>
          <p:cNvPicPr>
            <a:picLocks noChangeAspect="1"/>
          </p:cNvPicPr>
          <p:nvPr/>
        </p:nvPicPr>
        <p:blipFill>
          <a:blip r:embed="rId4"/>
          <a:stretch>
            <a:fillRect/>
          </a:stretch>
        </p:blipFill>
        <p:spPr>
          <a:xfrm>
            <a:off x="6796852" y="2759328"/>
            <a:ext cx="3328232" cy="3141252"/>
          </a:xfrm>
          <a:prstGeom prst="rect">
            <a:avLst/>
          </a:prstGeom>
        </p:spPr>
      </p:pic>
    </p:spTree>
    <p:extLst>
      <p:ext uri="{BB962C8B-B14F-4D97-AF65-F5344CB8AC3E}">
        <p14:creationId xmlns:p14="http://schemas.microsoft.com/office/powerpoint/2010/main" val="2362318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EEC890-1D26-4539-8B93-46125AEA19C3}"/>
              </a:ext>
            </a:extLst>
          </p:cNvPr>
          <p:cNvSpPr>
            <a:spLocks noGrp="1"/>
          </p:cNvSpPr>
          <p:nvPr>
            <p:ph type="body" idx="1"/>
          </p:nvPr>
        </p:nvSpPr>
        <p:spPr>
          <a:xfrm>
            <a:off x="861391" y="3296478"/>
            <a:ext cx="9978889" cy="1177415"/>
          </a:xfrm>
        </p:spPr>
        <p:txBody>
          <a:bodyPr/>
          <a:lstStyle/>
          <a:p>
            <a:r>
              <a:rPr lang="en-US" dirty="0">
                <a:highlight>
                  <a:srgbClr val="FFFF00"/>
                </a:highlight>
              </a:rPr>
              <a:t>The </a:t>
            </a:r>
            <a:r>
              <a:rPr lang="en-US" b="1" dirty="0">
                <a:highlight>
                  <a:srgbClr val="FFFF00"/>
                </a:highlight>
              </a:rPr>
              <a:t>loop body </a:t>
            </a:r>
            <a:r>
              <a:rPr lang="en-US" dirty="0">
                <a:highlight>
                  <a:srgbClr val="FFFF00"/>
                </a:highlight>
              </a:rPr>
              <a:t>is the block of statements within curly braces.</a:t>
            </a:r>
          </a:p>
        </p:txBody>
      </p:sp>
      <p:sp>
        <p:nvSpPr>
          <p:cNvPr id="3" name="Slide Number Placeholder 2">
            <a:extLst>
              <a:ext uri="{FF2B5EF4-FFF2-40B4-BE49-F238E27FC236}">
                <a16:creationId xmlns:a16="http://schemas.microsoft.com/office/drawing/2014/main" id="{85C4B09E-C937-4DB1-94BB-0569C4727976}"/>
              </a:ext>
            </a:extLst>
          </p:cNvPr>
          <p:cNvSpPr>
            <a:spLocks noGrp="1"/>
          </p:cNvSpPr>
          <p:nvPr>
            <p:ph type="sldNum" idx="12"/>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00" b="0" i="0" u="none" strike="noStrike" kern="0" cap="none" spc="0" normalizeH="0" baseline="0" noProof="0">
                <a:ln>
                  <a:noFill/>
                </a:ln>
                <a:solidFill>
                  <a:srgbClr val="979CB8"/>
                </a:solidFill>
                <a:effectLst/>
                <a:uLnTx/>
                <a:uFillTx/>
                <a:latin typeface="Shadows Into Light"/>
                <a:sym typeface="Shadows Into Light"/>
              </a:rPr>
              <a:pPr marL="0" marR="0" lvl="0" indent="0" algn="ctr" defTabSz="914400" rtl="0" eaLnBrk="1" fontAlgn="auto" latinLnBrk="0" hangingPunct="1">
                <a:lnSpc>
                  <a:spcPct val="100000"/>
                </a:lnSpc>
                <a:spcBef>
                  <a:spcPts val="0"/>
                </a:spcBef>
                <a:spcAft>
                  <a:spcPts val="0"/>
                </a:spcAft>
                <a:buClr>
                  <a:srgbClr val="000000"/>
                </a:buClr>
                <a:buSzTx/>
                <a:buFontTx/>
                <a:buNone/>
                <a:tabLst/>
                <a:defRPr/>
              </a:pPr>
              <a:t>81</a:t>
            </a:fld>
            <a:endParaRPr kumimoji="0" lang="en" sz="1300" b="0" i="0" u="none" strike="noStrike" kern="0" cap="none" spc="0" normalizeH="0" baseline="0" noProof="0">
              <a:ln>
                <a:noFill/>
              </a:ln>
              <a:solidFill>
                <a:srgbClr val="979CB8"/>
              </a:solidFill>
              <a:effectLst/>
              <a:uLnTx/>
              <a:uFillTx/>
              <a:latin typeface="Shadows Into Light"/>
              <a:sym typeface="Shadows Into Light"/>
            </a:endParaRPr>
          </a:p>
        </p:txBody>
      </p:sp>
      <p:pic>
        <p:nvPicPr>
          <p:cNvPr id="6" name="Picture 5" descr="A close up of a sign&#10;&#10;Description generated with high confidence">
            <a:extLst>
              <a:ext uri="{FF2B5EF4-FFF2-40B4-BE49-F238E27FC236}">
                <a16:creationId xmlns:a16="http://schemas.microsoft.com/office/drawing/2014/main" id="{FA5D2BDF-A77D-4226-9FCD-7C335E1DAAD0}"/>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21771263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while Loop</a:t>
            </a:r>
            <a:endParaRPr lang="en-US" sz="3600" dirty="0"/>
          </a:p>
        </p:txBody>
      </p:sp>
      <p:sp>
        <p:nvSpPr>
          <p:cNvPr id="183" name="Google Shape;183;p41"/>
          <p:cNvSpPr txBox="1">
            <a:spLocks noGrp="1"/>
          </p:cNvSpPr>
          <p:nvPr>
            <p:ph type="body" idx="1"/>
          </p:nvPr>
        </p:nvSpPr>
        <p:spPr>
          <a:xfrm>
            <a:off x="943136" y="1583785"/>
            <a:ext cx="10305728" cy="4775619"/>
          </a:xfrm>
          <a:prstGeom prst="rect">
            <a:avLst/>
          </a:prstGeom>
        </p:spPr>
        <p:txBody>
          <a:bodyPr spcFirstLastPara="1" wrap="square" lIns="91425" tIns="91425" rIns="91425" bIns="91425" anchor="t" anchorCtr="0">
            <a:noAutofit/>
          </a:bodyPr>
          <a:lstStyle/>
          <a:p>
            <a:r>
              <a:rPr lang="en-US" dirty="0"/>
              <a:t>The compound arithmetic operators can be used to further control the number of times a loop runs. For example:</a:t>
            </a:r>
          </a:p>
          <a:p>
            <a:endParaRPr lang="en-US" dirty="0"/>
          </a:p>
          <a:p>
            <a:r>
              <a:rPr lang="en-US" dirty="0"/>
              <a:t>Without a statement that </a:t>
            </a:r>
            <a:br>
              <a:rPr lang="en-US" dirty="0"/>
            </a:br>
            <a:r>
              <a:rPr lang="en-US" dirty="0"/>
              <a:t>eventually evaluates the</a:t>
            </a:r>
            <a:br>
              <a:rPr lang="en-US" dirty="0"/>
            </a:br>
            <a:r>
              <a:rPr lang="en-US" dirty="0"/>
              <a:t> loop condition to </a:t>
            </a:r>
            <a:r>
              <a:rPr lang="en-US" b="1" dirty="0"/>
              <a:t>false</a:t>
            </a:r>
            <a:r>
              <a:rPr lang="en-US" dirty="0"/>
              <a:t>, </a:t>
            </a:r>
            <a:br>
              <a:rPr lang="en-US" dirty="0"/>
            </a:br>
            <a:r>
              <a:rPr lang="en-US" dirty="0"/>
              <a:t>the loop will continue indefinitely.</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82</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1071DA5E-9A16-4568-B253-3F0496E94777}"/>
              </a:ext>
            </a:extLst>
          </p:cNvPr>
          <p:cNvPicPr>
            <a:picLocks noChangeAspect="1"/>
          </p:cNvPicPr>
          <p:nvPr/>
        </p:nvPicPr>
        <p:blipFill>
          <a:blip r:embed="rId4"/>
          <a:stretch>
            <a:fillRect/>
          </a:stretch>
        </p:blipFill>
        <p:spPr>
          <a:xfrm>
            <a:off x="5989094" y="2690192"/>
            <a:ext cx="3787464" cy="3338358"/>
          </a:xfrm>
          <a:prstGeom prst="rect">
            <a:avLst/>
          </a:prstGeom>
        </p:spPr>
      </p:pic>
    </p:spTree>
    <p:extLst>
      <p:ext uri="{BB962C8B-B14F-4D97-AF65-F5344CB8AC3E}">
        <p14:creationId xmlns:p14="http://schemas.microsoft.com/office/powerpoint/2010/main" val="32076340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while Loop</a:t>
            </a:r>
            <a:endParaRPr lang="en-US" sz="3600" dirty="0"/>
          </a:p>
        </p:txBody>
      </p:sp>
      <p:sp>
        <p:nvSpPr>
          <p:cNvPr id="183" name="Google Shape;183;p41"/>
          <p:cNvSpPr txBox="1">
            <a:spLocks noGrp="1"/>
          </p:cNvSpPr>
          <p:nvPr>
            <p:ph type="body" idx="1"/>
          </p:nvPr>
        </p:nvSpPr>
        <p:spPr>
          <a:xfrm>
            <a:off x="943136" y="1583785"/>
            <a:ext cx="10305728" cy="4775619"/>
          </a:xfrm>
          <a:prstGeom prst="rect">
            <a:avLst/>
          </a:prstGeom>
        </p:spPr>
        <p:txBody>
          <a:bodyPr spcFirstLastPara="1" wrap="square" lIns="91425" tIns="91425" rIns="91425" bIns="91425" anchor="t" anchorCtr="0">
            <a:noAutofit/>
          </a:bodyPr>
          <a:lstStyle/>
          <a:p>
            <a:r>
              <a:rPr lang="en-US" dirty="0"/>
              <a:t>We can shorten the previous example, by incrementing the value of </a:t>
            </a:r>
            <a:r>
              <a:rPr lang="en-US" b="1" dirty="0"/>
              <a:t>count </a:t>
            </a:r>
            <a:r>
              <a:rPr lang="en-US" dirty="0"/>
              <a:t>right in the condition:</a:t>
            </a:r>
          </a:p>
          <a:p>
            <a:endParaRPr lang="en-US" dirty="0"/>
          </a:p>
          <a:p>
            <a:r>
              <a:rPr lang="en-US" dirty="0"/>
              <a:t>difference between </a:t>
            </a:r>
            <a:r>
              <a:rPr lang="en-US" b="1" dirty="0"/>
              <a:t>while(count++ &lt; 6)</a:t>
            </a:r>
            <a:br>
              <a:rPr lang="en-US" b="1" dirty="0"/>
            </a:br>
            <a:r>
              <a:rPr lang="en-US" dirty="0"/>
              <a:t> and </a:t>
            </a:r>
            <a:r>
              <a:rPr lang="en-US" b="1" dirty="0"/>
              <a:t>while(++count &lt; 6) :</a:t>
            </a:r>
            <a:r>
              <a:rPr lang="en-US" dirty="0"/>
              <a:t/>
            </a:r>
            <a:br>
              <a:rPr lang="en-US" dirty="0"/>
            </a:br>
            <a:r>
              <a:rPr lang="en-US" dirty="0"/>
              <a:t>The loop</a:t>
            </a:r>
            <a:r>
              <a:rPr lang="en-US" b="1" dirty="0"/>
              <a:t> while(++count &lt; 6) </a:t>
            </a:r>
            <a:r>
              <a:rPr lang="en-US" dirty="0"/>
              <a:t>will execute </a:t>
            </a:r>
            <a:br>
              <a:rPr lang="en-US" dirty="0"/>
            </a:br>
            <a:r>
              <a:rPr lang="en-US" dirty="0"/>
              <a:t>5 times, because pre-increment increases</a:t>
            </a:r>
            <a:br>
              <a:rPr lang="en-US" dirty="0"/>
            </a:br>
            <a:r>
              <a:rPr lang="en-US" dirty="0"/>
              <a:t> the value of x before checking the</a:t>
            </a:r>
            <a:br>
              <a:rPr lang="en-US" dirty="0"/>
            </a:br>
            <a:r>
              <a:rPr lang="en-US" dirty="0"/>
              <a:t> count &lt; 6 condition, while post-increment</a:t>
            </a:r>
            <a:br>
              <a:rPr lang="en-US" dirty="0"/>
            </a:br>
            <a:r>
              <a:rPr lang="en-US" dirty="0"/>
              <a:t> will check the condition before increasing</a:t>
            </a:r>
            <a:br>
              <a:rPr lang="en-US" dirty="0"/>
            </a:br>
            <a:r>
              <a:rPr lang="en-US" dirty="0"/>
              <a:t> the value of count, making </a:t>
            </a:r>
            <a:r>
              <a:rPr lang="en-US" b="1" dirty="0"/>
              <a:t>while(count++ &lt; 6)</a:t>
            </a:r>
            <a:r>
              <a:rPr lang="en-US" dirty="0"/>
              <a:t> execute 6 times.</a:t>
            </a:r>
          </a:p>
          <a:p>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83</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CEA61DA6-E332-4ACE-9973-998B39854472}"/>
              </a:ext>
            </a:extLst>
          </p:cNvPr>
          <p:cNvPicPr>
            <a:picLocks noChangeAspect="1"/>
          </p:cNvPicPr>
          <p:nvPr/>
        </p:nvPicPr>
        <p:blipFill>
          <a:blip r:embed="rId4"/>
          <a:stretch>
            <a:fillRect/>
          </a:stretch>
        </p:blipFill>
        <p:spPr>
          <a:xfrm>
            <a:off x="6672568" y="2210832"/>
            <a:ext cx="5347154" cy="1938338"/>
          </a:xfrm>
          <a:prstGeom prst="rect">
            <a:avLst/>
          </a:prstGeom>
        </p:spPr>
      </p:pic>
    </p:spTree>
    <p:extLst>
      <p:ext uri="{BB962C8B-B14F-4D97-AF65-F5344CB8AC3E}">
        <p14:creationId xmlns:p14="http://schemas.microsoft.com/office/powerpoint/2010/main" val="20202750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575B24-5939-4534-B686-0B158585348E}"/>
              </a:ext>
            </a:extLst>
          </p:cNvPr>
          <p:cNvSpPr>
            <a:spLocks noGrp="1"/>
          </p:cNvSpPr>
          <p:nvPr>
            <p:ph type="sldNum" idx="12"/>
          </p:nvPr>
        </p:nvSpPr>
        <p:spPr/>
        <p:txBody>
          <a:bodyPr/>
          <a:lstStyle/>
          <a:p>
            <a:pPr defTabSz="914400">
              <a:buClr>
                <a:srgbClr val="000000"/>
              </a:buClr>
            </a:pPr>
            <a:fld id="{00000000-1234-1234-1234-123412341234}" type="slidenum">
              <a:rPr lang="en" kern="0"/>
              <a:pPr defTabSz="914400">
                <a:buClr>
                  <a:srgbClr val="000000"/>
                </a:buClr>
              </a:pPr>
              <a:t>84</a:t>
            </a:fld>
            <a:endParaRPr lang="en" kern="0"/>
          </a:p>
        </p:txBody>
      </p:sp>
      <p:sp>
        <p:nvSpPr>
          <p:cNvPr id="5" name="Google Shape;169;p39">
            <a:extLst>
              <a:ext uri="{FF2B5EF4-FFF2-40B4-BE49-F238E27FC236}">
                <a16:creationId xmlns:a16="http://schemas.microsoft.com/office/drawing/2014/main" id="{A1D72323-F5C6-40A0-9A69-1EABD76D0DF1}"/>
              </a:ext>
            </a:extLst>
          </p:cNvPr>
          <p:cNvSpPr txBox="1">
            <a:spLocks noGrp="1"/>
          </p:cNvSpPr>
          <p:nvPr>
            <p:ph type="ctrTitle"/>
          </p:nvPr>
        </p:nvSpPr>
        <p:spPr>
          <a:xfrm>
            <a:off x="1247787" y="1378226"/>
            <a:ext cx="1993898" cy="885201"/>
          </a:xfrm>
          <a:prstGeom prst="rect">
            <a:avLst/>
          </a:prstGeom>
        </p:spPr>
        <p:txBody>
          <a:bodyPr spcFirstLastPara="1" wrap="square" lIns="91425" tIns="91425" rIns="91425" bIns="91425" anchor="b" anchorCtr="0">
            <a:noAutofit/>
          </a:bodyPr>
          <a:lstStyle/>
          <a:p>
            <a:r>
              <a:rPr lang="en-US" sz="3600" dirty="0">
                <a:solidFill>
                  <a:srgbClr val="AACF20"/>
                </a:solidFill>
              </a:rPr>
              <a:t>2.</a:t>
            </a:r>
            <a:br>
              <a:rPr lang="en-US" sz="3600" dirty="0">
                <a:solidFill>
                  <a:srgbClr val="AACF20"/>
                </a:solidFill>
              </a:rPr>
            </a:br>
            <a:r>
              <a:rPr lang="en-US" sz="2800" dirty="0"/>
              <a:t>Conditionals and Loops</a:t>
            </a:r>
            <a:endParaRPr sz="2000" dirty="0"/>
          </a:p>
        </p:txBody>
      </p:sp>
      <p:sp>
        <p:nvSpPr>
          <p:cNvPr id="6" name="Google Shape;170;p39">
            <a:extLst>
              <a:ext uri="{FF2B5EF4-FFF2-40B4-BE49-F238E27FC236}">
                <a16:creationId xmlns:a16="http://schemas.microsoft.com/office/drawing/2014/main" id="{A82B66D8-BF66-4AC4-BB5D-49D96F7394B1}"/>
              </a:ext>
            </a:extLst>
          </p:cNvPr>
          <p:cNvSpPr txBox="1">
            <a:spLocks noGrp="1"/>
          </p:cNvSpPr>
          <p:nvPr>
            <p:ph type="subTitle" idx="1"/>
          </p:nvPr>
        </p:nvSpPr>
        <p:spPr>
          <a:xfrm>
            <a:off x="3241685" y="3303595"/>
            <a:ext cx="5843100" cy="1046400"/>
          </a:xfrm>
          <a:prstGeom prst="rect">
            <a:avLst/>
          </a:prstGeom>
        </p:spPr>
        <p:txBody>
          <a:bodyPr spcFirstLastPara="1" wrap="square" lIns="91425" tIns="91425" rIns="91425" bIns="91425" anchor="t" anchorCtr="0">
            <a:noAutofit/>
          </a:bodyPr>
          <a:lstStyle/>
          <a:p>
            <a:pPr marL="0" indent="0"/>
            <a:r>
              <a:rPr lang="en-US" sz="3600" dirty="0">
                <a:solidFill>
                  <a:schemeClr val="tx1"/>
                </a:solidFill>
              </a:rPr>
              <a:t>The for Loop</a:t>
            </a:r>
            <a:endParaRPr sz="23900" dirty="0">
              <a:solidFill>
                <a:schemeClr val="tx1"/>
              </a:solidFill>
            </a:endParaRPr>
          </a:p>
        </p:txBody>
      </p:sp>
      <p:pic>
        <p:nvPicPr>
          <p:cNvPr id="8" name="Picture 7" descr="A close up of a sign&#10;&#10;Description generated with high confidence">
            <a:extLst>
              <a:ext uri="{FF2B5EF4-FFF2-40B4-BE49-F238E27FC236}">
                <a16:creationId xmlns:a16="http://schemas.microsoft.com/office/drawing/2014/main" id="{9151C926-B7A7-4170-99CA-8E7B2E9A39F5}"/>
              </a:ext>
            </a:extLst>
          </p:cNvPr>
          <p:cNvPicPr>
            <a:picLocks noChangeAspect="1"/>
          </p:cNvPicPr>
          <p:nvPr/>
        </p:nvPicPr>
        <p:blipFill>
          <a:blip r:embed="rId2"/>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16597755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for Loop</a:t>
            </a:r>
            <a:endParaRPr lang="en-US" sz="3600" dirty="0"/>
          </a:p>
        </p:txBody>
      </p:sp>
      <p:sp>
        <p:nvSpPr>
          <p:cNvPr id="183" name="Google Shape;183;p41"/>
          <p:cNvSpPr txBox="1">
            <a:spLocks noGrp="1"/>
          </p:cNvSpPr>
          <p:nvPr>
            <p:ph type="body" idx="1"/>
          </p:nvPr>
        </p:nvSpPr>
        <p:spPr>
          <a:xfrm>
            <a:off x="943136" y="1583785"/>
            <a:ext cx="10305728" cy="4775619"/>
          </a:xfrm>
          <a:prstGeom prst="rect">
            <a:avLst/>
          </a:prstGeom>
        </p:spPr>
        <p:txBody>
          <a:bodyPr spcFirstLastPara="1" wrap="square" lIns="91425" tIns="91425" rIns="91425" bIns="91425" anchor="t" anchorCtr="0">
            <a:noAutofit/>
          </a:bodyPr>
          <a:lstStyle/>
          <a:p>
            <a:r>
              <a:rPr lang="en-US" dirty="0"/>
              <a:t>A </a:t>
            </a:r>
            <a:r>
              <a:rPr lang="en-US" b="1" dirty="0"/>
              <a:t>for </a:t>
            </a:r>
            <a:r>
              <a:rPr lang="en-US" dirty="0"/>
              <a:t>loop executes a set of statements a specific number of times, and has the syntax:</a:t>
            </a:r>
          </a:p>
          <a:p>
            <a:endParaRPr lang="en-US" dirty="0"/>
          </a:p>
          <a:p>
            <a:r>
              <a:rPr lang="en-US" dirty="0"/>
              <a:t>A counter is declared once in </a:t>
            </a:r>
            <a:r>
              <a:rPr lang="en-US" b="1" dirty="0" err="1"/>
              <a:t>init</a:t>
            </a:r>
            <a:r>
              <a:rPr lang="en-US" dirty="0" err="1"/>
              <a:t>.</a:t>
            </a:r>
            <a:r>
              <a:rPr lang="en-US" dirty="0"/>
              <a:t/>
            </a:r>
            <a:br>
              <a:rPr lang="en-US" dirty="0"/>
            </a:br>
            <a:r>
              <a:rPr lang="en-US" dirty="0"/>
              <a:t>Next, the </a:t>
            </a:r>
            <a:r>
              <a:rPr lang="en-US" b="1" dirty="0"/>
              <a:t>condition </a:t>
            </a:r>
            <a:r>
              <a:rPr lang="en-US" dirty="0"/>
              <a:t>evaluates the value of the counter and the body of the loop is executed if the condition is true.</a:t>
            </a:r>
            <a:br>
              <a:rPr lang="en-US" dirty="0"/>
            </a:br>
            <a:r>
              <a:rPr lang="en-US" dirty="0"/>
              <a:t>After loop execution, the </a:t>
            </a:r>
            <a:r>
              <a:rPr lang="en-US" b="1" dirty="0"/>
              <a:t>increment </a:t>
            </a:r>
            <a:r>
              <a:rPr lang="en-US" dirty="0"/>
              <a:t>statement updates the counter, also called the loop control variable.</a:t>
            </a:r>
            <a:br>
              <a:rPr lang="en-US" dirty="0"/>
            </a:br>
            <a:r>
              <a:rPr lang="en-US" dirty="0"/>
              <a:t>The condition is again evaluated, and the loop body repeats, only stopping when the condition becomes </a:t>
            </a:r>
            <a:r>
              <a:rPr lang="en-US" b="1" dirty="0"/>
              <a:t>false</a:t>
            </a:r>
            <a:r>
              <a:rPr lang="en-US" dirty="0"/>
              <a:t>.</a:t>
            </a:r>
            <a:br>
              <a:rPr lang="en-US" dirty="0"/>
            </a:br>
            <a:r>
              <a:rPr lang="en-US" b="1" dirty="0"/>
              <a:t>For example:</a:t>
            </a: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85</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A77C40B2-D678-4B63-B9DB-EE98441C307A}"/>
              </a:ext>
            </a:extLst>
          </p:cNvPr>
          <p:cNvPicPr>
            <a:picLocks noChangeAspect="1"/>
          </p:cNvPicPr>
          <p:nvPr/>
        </p:nvPicPr>
        <p:blipFill>
          <a:blip r:embed="rId4"/>
          <a:stretch>
            <a:fillRect/>
          </a:stretch>
        </p:blipFill>
        <p:spPr>
          <a:xfrm>
            <a:off x="7801355" y="2126584"/>
            <a:ext cx="4249893" cy="1146183"/>
          </a:xfrm>
          <a:prstGeom prst="rect">
            <a:avLst/>
          </a:prstGeom>
        </p:spPr>
      </p:pic>
    </p:spTree>
    <p:extLst>
      <p:ext uri="{BB962C8B-B14F-4D97-AF65-F5344CB8AC3E}">
        <p14:creationId xmlns:p14="http://schemas.microsoft.com/office/powerpoint/2010/main" val="34934574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for Loop</a:t>
            </a:r>
            <a:endParaRPr lang="en-US" sz="3600" dirty="0"/>
          </a:p>
        </p:txBody>
      </p:sp>
      <p:sp>
        <p:nvSpPr>
          <p:cNvPr id="183" name="Google Shape;183;p41"/>
          <p:cNvSpPr txBox="1">
            <a:spLocks noGrp="1"/>
          </p:cNvSpPr>
          <p:nvPr>
            <p:ph type="body" idx="1"/>
          </p:nvPr>
        </p:nvSpPr>
        <p:spPr>
          <a:xfrm>
            <a:off x="943136" y="1583785"/>
            <a:ext cx="10305728" cy="4775619"/>
          </a:xfrm>
          <a:prstGeom prst="rect">
            <a:avLst/>
          </a:prstGeom>
        </p:spPr>
        <p:txBody>
          <a:bodyPr spcFirstLastPara="1" wrap="square" lIns="91425" tIns="91425" rIns="91425" bIns="91425" anchor="t" anchorCtr="0">
            <a:noAutofit/>
          </a:bodyPr>
          <a:lstStyle/>
          <a:p>
            <a:r>
              <a:rPr lang="en-US" dirty="0"/>
              <a:t>The condition is again evaluated, and the loop body repeats, only stopping when the condition becomes </a:t>
            </a:r>
            <a:r>
              <a:rPr lang="en-US" b="1" dirty="0"/>
              <a:t>false</a:t>
            </a:r>
            <a:r>
              <a:rPr lang="en-US" dirty="0"/>
              <a:t>.</a:t>
            </a:r>
            <a:br>
              <a:rPr lang="en-US" dirty="0"/>
            </a:br>
            <a:r>
              <a:rPr lang="en-US" b="1" dirty="0"/>
              <a:t>For example:</a:t>
            </a:r>
            <a:endParaRPr lang="en-US" dirty="0"/>
          </a:p>
          <a:p>
            <a:pPr marL="76200" indent="0">
              <a:buNone/>
            </a:pP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86</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3" name="Picture 2">
            <a:extLst>
              <a:ext uri="{FF2B5EF4-FFF2-40B4-BE49-F238E27FC236}">
                <a16:creationId xmlns:a16="http://schemas.microsoft.com/office/drawing/2014/main" id="{702E5AD4-27B7-4DF8-A920-283F6E72176C}"/>
              </a:ext>
            </a:extLst>
          </p:cNvPr>
          <p:cNvPicPr>
            <a:picLocks noChangeAspect="1"/>
          </p:cNvPicPr>
          <p:nvPr/>
        </p:nvPicPr>
        <p:blipFill>
          <a:blip r:embed="rId4"/>
          <a:stretch>
            <a:fillRect/>
          </a:stretch>
        </p:blipFill>
        <p:spPr>
          <a:xfrm>
            <a:off x="3360294" y="2717528"/>
            <a:ext cx="5420576" cy="3192942"/>
          </a:xfrm>
          <a:prstGeom prst="rect">
            <a:avLst/>
          </a:prstGeom>
        </p:spPr>
      </p:pic>
    </p:spTree>
    <p:extLst>
      <p:ext uri="{BB962C8B-B14F-4D97-AF65-F5344CB8AC3E}">
        <p14:creationId xmlns:p14="http://schemas.microsoft.com/office/powerpoint/2010/main" val="25245067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for Loop</a:t>
            </a:r>
            <a:endParaRPr lang="en-US" sz="3600" dirty="0"/>
          </a:p>
        </p:txBody>
      </p:sp>
      <p:sp>
        <p:nvSpPr>
          <p:cNvPr id="183" name="Google Shape;183;p41"/>
          <p:cNvSpPr txBox="1">
            <a:spLocks noGrp="1"/>
          </p:cNvSpPr>
          <p:nvPr>
            <p:ph type="body" idx="1"/>
          </p:nvPr>
        </p:nvSpPr>
        <p:spPr>
          <a:xfrm>
            <a:off x="943136" y="1583785"/>
            <a:ext cx="10305728" cy="4775619"/>
          </a:xfrm>
          <a:prstGeom prst="rect">
            <a:avLst/>
          </a:prstGeom>
        </p:spPr>
        <p:txBody>
          <a:bodyPr spcFirstLastPara="1" wrap="square" lIns="91425" tIns="91425" rIns="91425" bIns="91425" anchor="t" anchorCtr="0">
            <a:noAutofit/>
          </a:bodyPr>
          <a:lstStyle/>
          <a:p>
            <a:r>
              <a:rPr lang="en-US" dirty="0"/>
              <a:t>Compound arithmetic operators can be used to further control loop iterations. </a:t>
            </a:r>
            <a:br>
              <a:rPr lang="en-US" dirty="0"/>
            </a:br>
            <a:r>
              <a:rPr lang="en-US" dirty="0"/>
              <a:t>					</a:t>
            </a:r>
            <a:r>
              <a:rPr lang="en-US" b="1" dirty="0"/>
              <a:t>For example:</a:t>
            </a:r>
          </a:p>
          <a:p>
            <a:pPr marL="76200" indent="0">
              <a:buNone/>
            </a:pPr>
            <a:endParaRPr lang="en-US" b="1" dirty="0"/>
          </a:p>
          <a:p>
            <a:r>
              <a:rPr lang="en-US" dirty="0"/>
              <a:t>You can also decrement the counter:</a:t>
            </a:r>
          </a:p>
          <a:p>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87</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6B57F705-EEAF-476B-B383-90C90A36294E}"/>
              </a:ext>
            </a:extLst>
          </p:cNvPr>
          <p:cNvPicPr>
            <a:picLocks noChangeAspect="1"/>
          </p:cNvPicPr>
          <p:nvPr/>
        </p:nvPicPr>
        <p:blipFill>
          <a:blip r:embed="rId4"/>
          <a:stretch>
            <a:fillRect/>
          </a:stretch>
        </p:blipFill>
        <p:spPr>
          <a:xfrm>
            <a:off x="7319343" y="2191315"/>
            <a:ext cx="3637515" cy="2475370"/>
          </a:xfrm>
          <a:prstGeom prst="rect">
            <a:avLst/>
          </a:prstGeom>
        </p:spPr>
      </p:pic>
      <p:pic>
        <p:nvPicPr>
          <p:cNvPr id="7" name="Picture 6">
            <a:extLst>
              <a:ext uri="{FF2B5EF4-FFF2-40B4-BE49-F238E27FC236}">
                <a16:creationId xmlns:a16="http://schemas.microsoft.com/office/drawing/2014/main" id="{6DC6E2AC-351B-49EF-AA0B-AE5011249291}"/>
              </a:ext>
            </a:extLst>
          </p:cNvPr>
          <p:cNvPicPr>
            <a:picLocks noChangeAspect="1"/>
          </p:cNvPicPr>
          <p:nvPr/>
        </p:nvPicPr>
        <p:blipFill>
          <a:blip r:embed="rId5"/>
          <a:stretch>
            <a:fillRect/>
          </a:stretch>
        </p:blipFill>
        <p:spPr>
          <a:xfrm>
            <a:off x="2508911" y="3825168"/>
            <a:ext cx="3637515" cy="2558386"/>
          </a:xfrm>
          <a:prstGeom prst="rect">
            <a:avLst/>
          </a:prstGeom>
        </p:spPr>
      </p:pic>
    </p:spTree>
    <p:extLst>
      <p:ext uri="{BB962C8B-B14F-4D97-AF65-F5344CB8AC3E}">
        <p14:creationId xmlns:p14="http://schemas.microsoft.com/office/powerpoint/2010/main" val="292830725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The for Loop</a:t>
            </a:r>
            <a:endParaRPr lang="en-US" sz="3600" dirty="0"/>
          </a:p>
        </p:txBody>
      </p:sp>
      <p:sp>
        <p:nvSpPr>
          <p:cNvPr id="183" name="Google Shape;183;p41"/>
          <p:cNvSpPr txBox="1">
            <a:spLocks noGrp="1"/>
          </p:cNvSpPr>
          <p:nvPr>
            <p:ph type="body" idx="1"/>
          </p:nvPr>
        </p:nvSpPr>
        <p:spPr>
          <a:xfrm>
            <a:off x="943136" y="1583785"/>
            <a:ext cx="10305728" cy="4775619"/>
          </a:xfrm>
          <a:prstGeom prst="rect">
            <a:avLst/>
          </a:prstGeom>
        </p:spPr>
        <p:txBody>
          <a:bodyPr spcFirstLastPara="1" wrap="square" lIns="91425" tIns="91425" rIns="91425" bIns="91425" anchor="t" anchorCtr="0">
            <a:noAutofit/>
          </a:bodyPr>
          <a:lstStyle/>
          <a:p>
            <a:r>
              <a:rPr lang="en-US" dirty="0"/>
              <a:t>The </a:t>
            </a:r>
            <a:r>
              <a:rPr lang="en-US" b="1" dirty="0" err="1"/>
              <a:t>init</a:t>
            </a:r>
            <a:r>
              <a:rPr lang="en-US" b="1" dirty="0"/>
              <a:t> </a:t>
            </a:r>
            <a:r>
              <a:rPr lang="en-US" dirty="0"/>
              <a:t>and </a:t>
            </a:r>
            <a:r>
              <a:rPr lang="en-US" b="1" dirty="0"/>
              <a:t>increment </a:t>
            </a:r>
            <a:r>
              <a:rPr lang="en-US" dirty="0"/>
              <a:t>statements may be left out, if not needed, but remember that the semicolons are mandatory.</a:t>
            </a:r>
            <a:br>
              <a:rPr lang="en-US" dirty="0"/>
            </a:br>
            <a:r>
              <a:rPr lang="en-US" dirty="0"/>
              <a:t>For example, the </a:t>
            </a:r>
            <a:r>
              <a:rPr lang="en-US" b="1" dirty="0" err="1"/>
              <a:t>init</a:t>
            </a:r>
            <a:r>
              <a:rPr lang="en-US" b="1" dirty="0"/>
              <a:t> </a:t>
            </a:r>
            <a:r>
              <a:rPr lang="en-US" dirty="0"/>
              <a:t>can be left out:</a:t>
            </a:r>
          </a:p>
          <a:p>
            <a:endParaRPr lang="en-US" dirty="0"/>
          </a:p>
          <a:p>
            <a:r>
              <a:rPr lang="en-US" dirty="0"/>
              <a:t>You can have the increment statement</a:t>
            </a:r>
            <a:br>
              <a:rPr lang="en-US" dirty="0"/>
            </a:br>
            <a:r>
              <a:rPr lang="en-US" dirty="0"/>
              <a:t> in the for loop body:</a:t>
            </a:r>
          </a:p>
          <a:p>
            <a:endParaRPr lang="en-US" dirty="0"/>
          </a:p>
          <a:p>
            <a:endParaRPr lang="en-US" dirty="0"/>
          </a:p>
          <a:p>
            <a:pPr marL="76200" indent="0">
              <a:buNone/>
            </a:pPr>
            <a:endParaRPr lang="en-US" dirty="0"/>
          </a:p>
          <a:p>
            <a:r>
              <a:rPr lang="en-US" b="1" dirty="0"/>
              <a:t>for (; ;) {}</a:t>
            </a:r>
            <a:r>
              <a:rPr lang="en-US" dirty="0"/>
              <a:t> is an infinite loop.</a:t>
            </a:r>
            <a:br>
              <a:rPr lang="en-US" dirty="0"/>
            </a:br>
            <a:endParaRPr lang="en-US" dirty="0"/>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88</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26302" y="4961749"/>
            <a:ext cx="1172818" cy="1172818"/>
          </a:xfrm>
          <a:prstGeom prst="rect">
            <a:avLst/>
          </a:prstGeom>
        </p:spPr>
      </p:pic>
      <p:pic>
        <p:nvPicPr>
          <p:cNvPr id="4" name="Picture 3">
            <a:extLst>
              <a:ext uri="{FF2B5EF4-FFF2-40B4-BE49-F238E27FC236}">
                <a16:creationId xmlns:a16="http://schemas.microsoft.com/office/drawing/2014/main" id="{80B2749F-0514-4495-A6FB-7B312A9DA43F}"/>
              </a:ext>
            </a:extLst>
          </p:cNvPr>
          <p:cNvPicPr>
            <a:picLocks noChangeAspect="1"/>
          </p:cNvPicPr>
          <p:nvPr/>
        </p:nvPicPr>
        <p:blipFill>
          <a:blip r:embed="rId4"/>
          <a:stretch>
            <a:fillRect/>
          </a:stretch>
        </p:blipFill>
        <p:spPr>
          <a:xfrm>
            <a:off x="7637586" y="2168093"/>
            <a:ext cx="2789084" cy="2869153"/>
          </a:xfrm>
          <a:prstGeom prst="rect">
            <a:avLst/>
          </a:prstGeom>
        </p:spPr>
      </p:pic>
      <p:pic>
        <p:nvPicPr>
          <p:cNvPr id="7" name="Picture 6">
            <a:extLst>
              <a:ext uri="{FF2B5EF4-FFF2-40B4-BE49-F238E27FC236}">
                <a16:creationId xmlns:a16="http://schemas.microsoft.com/office/drawing/2014/main" id="{E16D7E9D-F6E3-4C7F-A792-BFA636C6093D}"/>
              </a:ext>
            </a:extLst>
          </p:cNvPr>
          <p:cNvPicPr>
            <a:picLocks noChangeAspect="1"/>
          </p:cNvPicPr>
          <p:nvPr/>
        </p:nvPicPr>
        <p:blipFill>
          <a:blip r:embed="rId5"/>
          <a:stretch>
            <a:fillRect/>
          </a:stretch>
        </p:blipFill>
        <p:spPr>
          <a:xfrm>
            <a:off x="4473047" y="3776226"/>
            <a:ext cx="2798057" cy="1668325"/>
          </a:xfrm>
          <a:prstGeom prst="rect">
            <a:avLst/>
          </a:prstGeom>
        </p:spPr>
      </p:pic>
    </p:spTree>
    <p:extLst>
      <p:ext uri="{BB962C8B-B14F-4D97-AF65-F5344CB8AC3E}">
        <p14:creationId xmlns:p14="http://schemas.microsoft.com/office/powerpoint/2010/main" val="105939630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1"/>
          <p:cNvSpPr txBox="1">
            <a:spLocks noGrp="1"/>
          </p:cNvSpPr>
          <p:nvPr>
            <p:ph type="title"/>
          </p:nvPr>
        </p:nvSpPr>
        <p:spPr>
          <a:xfrm>
            <a:off x="2551950" y="689775"/>
            <a:ext cx="7088100" cy="910500"/>
          </a:xfrm>
          <a:prstGeom prst="rect">
            <a:avLst/>
          </a:prstGeom>
        </p:spPr>
        <p:txBody>
          <a:bodyPr spcFirstLastPara="1" wrap="square" lIns="91425" tIns="91425" rIns="91425" bIns="91425" anchor="b" anchorCtr="0">
            <a:noAutofit/>
          </a:bodyPr>
          <a:lstStyle/>
          <a:p>
            <a:r>
              <a:rPr lang="en-US" b="1" dirty="0"/>
              <a:t>Class</a:t>
            </a:r>
          </a:p>
        </p:txBody>
      </p:sp>
      <p:sp>
        <p:nvSpPr>
          <p:cNvPr id="183" name="Google Shape;183;p41"/>
          <p:cNvSpPr txBox="1">
            <a:spLocks noGrp="1"/>
          </p:cNvSpPr>
          <p:nvPr>
            <p:ph type="body" idx="1"/>
          </p:nvPr>
        </p:nvSpPr>
        <p:spPr>
          <a:xfrm>
            <a:off x="943136" y="1583784"/>
            <a:ext cx="10305728" cy="5198470"/>
          </a:xfrm>
          <a:prstGeom prst="rect">
            <a:avLst/>
          </a:prstGeom>
        </p:spPr>
        <p:txBody>
          <a:bodyPr spcFirstLastPara="1" wrap="square" lIns="91425" tIns="91425" rIns="91425" bIns="91425" anchor="t" anchorCtr="0">
            <a:noAutofit/>
          </a:bodyPr>
          <a:lstStyle/>
          <a:p>
            <a:pPr>
              <a:lnSpc>
                <a:spcPct val="150000"/>
              </a:lnSpc>
            </a:pPr>
            <a:r>
              <a:rPr lang="en-US" dirty="0"/>
              <a:t>A class is like a blueprint of specific object. In the real world, every object has some color, shape and functionalities. For example, the luxury car Ferrari. Ferrari is an object of the luxury car type. The luxury car is a class that specify certain characteristic like speed, color, shape, interior etc. So any company that makes a car that meet those requirements is an object of the luxury car type. </a:t>
            </a:r>
          </a:p>
        </p:txBody>
      </p:sp>
      <p:sp>
        <p:nvSpPr>
          <p:cNvPr id="184" name="Google Shape;184;p41"/>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89</a:t>
            </a:fld>
            <a:endParaRPr kern="0" dirty="0"/>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488399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2"/>
          <p:cNvSpPr txBox="1">
            <a:spLocks noGrp="1"/>
          </p:cNvSpPr>
          <p:nvPr>
            <p:ph type="ctrTitle" idx="4294967295"/>
          </p:nvPr>
        </p:nvSpPr>
        <p:spPr>
          <a:xfrm>
            <a:off x="2773526" y="1004830"/>
            <a:ext cx="5648739" cy="1046401"/>
          </a:xfrm>
          <a:prstGeom prst="rect">
            <a:avLst/>
          </a:prstGeom>
        </p:spPr>
        <p:txBody>
          <a:bodyPr spcFirstLastPara="1" wrap="square" lIns="91425" tIns="91425" rIns="91425" bIns="91425" anchor="b" anchorCtr="0">
            <a:noAutofit/>
          </a:bodyPr>
          <a:lstStyle/>
          <a:p>
            <a:r>
              <a:rPr lang="en" sz="6000" b="1" dirty="0">
                <a:solidFill>
                  <a:srgbClr val="EA3A68"/>
                </a:solidFill>
              </a:rPr>
              <a:t>BIG CONCEPT</a:t>
            </a:r>
            <a:endParaRPr sz="6000" b="1" dirty="0">
              <a:solidFill>
                <a:srgbClr val="EA3A68"/>
              </a:solidFill>
            </a:endParaRPr>
          </a:p>
        </p:txBody>
      </p:sp>
      <p:sp>
        <p:nvSpPr>
          <p:cNvPr id="190" name="Google Shape;190;p42"/>
          <p:cNvSpPr txBox="1">
            <a:spLocks noGrp="1"/>
          </p:cNvSpPr>
          <p:nvPr>
            <p:ph type="subTitle" idx="4294967295"/>
          </p:nvPr>
        </p:nvSpPr>
        <p:spPr>
          <a:xfrm>
            <a:off x="1812065" y="2382599"/>
            <a:ext cx="8200774" cy="3355592"/>
          </a:xfrm>
          <a:prstGeom prst="rect">
            <a:avLst/>
          </a:prstGeom>
        </p:spPr>
        <p:txBody>
          <a:bodyPr spcFirstLastPara="1" wrap="square" lIns="91425" tIns="91425" rIns="91425" bIns="91425" anchor="t" anchorCtr="0">
            <a:noAutofit/>
          </a:bodyPr>
          <a:lstStyle/>
          <a:p>
            <a:pPr lvl="0"/>
            <a:r>
              <a:rPr lang="en-US" dirty="0"/>
              <a:t>C# applications run : on the .NET Framework .</a:t>
            </a:r>
          </a:p>
          <a:p>
            <a:pPr marL="76200" lvl="0" indent="0">
              <a:buNone/>
            </a:pPr>
            <a:endParaRPr lang="en-US" dirty="0"/>
          </a:p>
          <a:p>
            <a:pPr lvl="0">
              <a:lnSpc>
                <a:spcPct val="150000"/>
              </a:lnSpc>
            </a:pPr>
            <a:r>
              <a:rPr lang="en-US" dirty="0"/>
              <a:t>The .NET Framework consists of the </a:t>
            </a:r>
            <a:r>
              <a:rPr lang="en-US" b="1" dirty="0"/>
              <a:t>Common Language Runtime (CLR)</a:t>
            </a:r>
            <a:r>
              <a:rPr lang="en-US" dirty="0"/>
              <a:t> and the .NET Framework </a:t>
            </a:r>
            <a:r>
              <a:rPr lang="en-US" b="1" dirty="0"/>
              <a:t>class library</a:t>
            </a:r>
            <a:r>
              <a:rPr lang="en-US" dirty="0"/>
              <a:t>.</a:t>
            </a:r>
          </a:p>
          <a:p>
            <a:pPr marL="0" indent="0">
              <a:buNone/>
            </a:pPr>
            <a:endParaRPr dirty="0"/>
          </a:p>
        </p:txBody>
      </p:sp>
      <p:sp>
        <p:nvSpPr>
          <p:cNvPr id="193" name="Google Shape;193;p42"/>
          <p:cNvSpPr txBox="1">
            <a:spLocks noGrp="1"/>
          </p:cNvSpPr>
          <p:nvPr>
            <p:ph type="sldNum" idx="12"/>
          </p:nvPr>
        </p:nvSpPr>
        <p:spPr>
          <a:xfrm>
            <a:off x="5872076" y="6383554"/>
            <a:ext cx="548700" cy="398700"/>
          </a:xfrm>
          <a:prstGeom prst="rect">
            <a:avLst/>
          </a:prstGeom>
        </p:spPr>
        <p:txBody>
          <a:bodyPr spcFirstLastPara="1" wrap="square" lIns="91425" tIns="91425" rIns="91425" bIns="91425" anchor="t" anchorCtr="0">
            <a:noAutofit/>
          </a:bodyPr>
          <a:lstStyle/>
          <a:p>
            <a:pPr defTabSz="914400">
              <a:buClr>
                <a:srgbClr val="000000"/>
              </a:buClr>
            </a:pPr>
            <a:fld id="{00000000-1234-1234-1234-123412341234}" type="slidenum">
              <a:rPr lang="en" kern="0"/>
              <a:pPr defTabSz="914400">
                <a:buClr>
                  <a:srgbClr val="000000"/>
                </a:buClr>
              </a:pPr>
              <a:t>9</a:t>
            </a:fld>
            <a:endParaRPr kern="0"/>
          </a:p>
        </p:txBody>
      </p:sp>
      <p:sp>
        <p:nvSpPr>
          <p:cNvPr id="7" name="Google Shape;191;p42">
            <a:extLst>
              <a:ext uri="{FF2B5EF4-FFF2-40B4-BE49-F238E27FC236}">
                <a16:creationId xmlns:a16="http://schemas.microsoft.com/office/drawing/2014/main" id="{B556BE21-FDC1-44C8-A3BE-F557661F3FF4}"/>
              </a:ext>
            </a:extLst>
          </p:cNvPr>
          <p:cNvSpPr/>
          <p:nvPr/>
        </p:nvSpPr>
        <p:spPr>
          <a:xfrm rot="2494549">
            <a:off x="9807972" y="861912"/>
            <a:ext cx="1091373" cy="967148"/>
          </a:xfrm>
          <a:prstGeom prst="wedgeEllipseCallout">
            <a:avLst>
              <a:gd name="adj1" fmla="val 463"/>
              <a:gd name="adj2" fmla="val 63799"/>
            </a:avLst>
          </a:prstGeom>
          <a:solidFill>
            <a:srgbClr val="EA3A6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8" name="Google Shape;192;p42">
            <a:extLst>
              <a:ext uri="{FF2B5EF4-FFF2-40B4-BE49-F238E27FC236}">
                <a16:creationId xmlns:a16="http://schemas.microsoft.com/office/drawing/2014/main" id="{7ED40D4C-897B-420F-95C3-A43C2BB1F483}"/>
              </a:ext>
            </a:extLst>
          </p:cNvPr>
          <p:cNvSpPr/>
          <p:nvPr/>
        </p:nvSpPr>
        <p:spPr>
          <a:xfrm rot="2494549">
            <a:off x="10124661" y="1109653"/>
            <a:ext cx="518588" cy="533877"/>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pic>
        <p:nvPicPr>
          <p:cNvPr id="9" name="Picture 8" descr="A close up of a sign&#10;&#10;Description generated with high confidence">
            <a:extLst>
              <a:ext uri="{FF2B5EF4-FFF2-40B4-BE49-F238E27FC236}">
                <a16:creationId xmlns:a16="http://schemas.microsoft.com/office/drawing/2014/main" id="{2DC8B1B2-0667-4A72-9AEC-2E4DD6EDBAFF}"/>
              </a:ext>
            </a:extLst>
          </p:cNvPr>
          <p:cNvPicPr>
            <a:picLocks noChangeAspect="1"/>
          </p:cNvPicPr>
          <p:nvPr/>
        </p:nvPicPr>
        <p:blipFill>
          <a:blip r:embed="rId3"/>
          <a:stretch>
            <a:fillRect/>
          </a:stretch>
        </p:blipFill>
        <p:spPr>
          <a:xfrm>
            <a:off x="9926302" y="4961749"/>
            <a:ext cx="1172818" cy="1172818"/>
          </a:xfrm>
          <a:prstGeom prst="rect">
            <a:avLst/>
          </a:prstGeom>
        </p:spPr>
      </p:pic>
    </p:spTree>
    <p:extLst>
      <p:ext uri="{BB962C8B-B14F-4D97-AF65-F5344CB8AC3E}">
        <p14:creationId xmlns:p14="http://schemas.microsoft.com/office/powerpoint/2010/main" val="3882304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F1D6-7FB2-4E93-B143-6B0A2A1787D8}"/>
              </a:ext>
            </a:extLst>
          </p:cNvPr>
          <p:cNvSpPr>
            <a:spLocks noGrp="1"/>
          </p:cNvSpPr>
          <p:nvPr>
            <p:ph type="title"/>
          </p:nvPr>
        </p:nvSpPr>
        <p:spPr/>
        <p:txBody>
          <a:bodyPr/>
          <a:lstStyle/>
          <a:p>
            <a:r>
              <a:rPr lang="en-US" b="1" dirty="0"/>
              <a:t>Class</a:t>
            </a:r>
          </a:p>
        </p:txBody>
      </p:sp>
      <p:sp>
        <p:nvSpPr>
          <p:cNvPr id="3" name="Text Placeholder 2">
            <a:extLst>
              <a:ext uri="{FF2B5EF4-FFF2-40B4-BE49-F238E27FC236}">
                <a16:creationId xmlns:a16="http://schemas.microsoft.com/office/drawing/2014/main" id="{D54726AA-1243-4F67-B2A2-62D47318C12C}"/>
              </a:ext>
            </a:extLst>
          </p:cNvPr>
          <p:cNvSpPr>
            <a:spLocks noGrp="1"/>
          </p:cNvSpPr>
          <p:nvPr>
            <p:ph type="body" idx="1"/>
          </p:nvPr>
        </p:nvSpPr>
        <p:spPr/>
        <p:txBody>
          <a:bodyPr/>
          <a:lstStyle/>
          <a:p>
            <a:pPr>
              <a:lnSpc>
                <a:spcPct val="150000"/>
              </a:lnSpc>
            </a:pPr>
            <a:r>
              <a:rPr lang="en-US" dirty="0"/>
              <a:t>For example, every single car of BMW, </a:t>
            </a:r>
            <a:r>
              <a:rPr lang="en-US" dirty="0" err="1"/>
              <a:t>lamborghini</a:t>
            </a:r>
            <a:r>
              <a:rPr lang="en-US" dirty="0"/>
              <a:t>, </a:t>
            </a:r>
            <a:r>
              <a:rPr lang="en-US" dirty="0" err="1"/>
              <a:t>cadillac</a:t>
            </a:r>
            <a:r>
              <a:rPr lang="en-US" dirty="0"/>
              <a:t> are an object of the class called 'Luxury Car'. Here, 'Luxury Car' is a class and every single physical car is an object of the luxury car class.</a:t>
            </a:r>
          </a:p>
          <a:p>
            <a:pPr>
              <a:lnSpc>
                <a:spcPct val="150000"/>
              </a:lnSpc>
            </a:pPr>
            <a:r>
              <a:rPr lang="en-US" dirty="0"/>
              <a:t>Likewise, in object oriented programming, a class defines certain properties, fields, events, method etc. A class defines the kinds of data and the functionality their objects will have.</a:t>
            </a:r>
          </a:p>
        </p:txBody>
      </p:sp>
      <p:sp>
        <p:nvSpPr>
          <p:cNvPr id="4" name="Slide Number Placeholder 3">
            <a:extLst>
              <a:ext uri="{FF2B5EF4-FFF2-40B4-BE49-F238E27FC236}">
                <a16:creationId xmlns:a16="http://schemas.microsoft.com/office/drawing/2014/main" id="{DB7A9D1B-3A1B-45BF-B4E2-D5DDF2C03CFB}"/>
              </a:ext>
            </a:extLst>
          </p:cNvPr>
          <p:cNvSpPr>
            <a:spLocks noGrp="1"/>
          </p:cNvSpPr>
          <p:nvPr>
            <p:ph type="sldNum" idx="12"/>
          </p:nvPr>
        </p:nvSpPr>
        <p:spPr/>
        <p:txBody>
          <a:bodyPr/>
          <a:lstStyle/>
          <a:p>
            <a:fld id="{00000000-1234-1234-1234-123412341234}" type="slidenum">
              <a:rPr lang="en" smtClean="0"/>
              <a:pPr/>
              <a:t>90</a:t>
            </a:fld>
            <a:endParaRPr lang="en"/>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10234991" y="5210736"/>
            <a:ext cx="1172818" cy="1172818"/>
          </a:xfrm>
          <a:prstGeom prst="rect">
            <a:avLst/>
          </a:prstGeom>
        </p:spPr>
      </p:pic>
    </p:spTree>
    <p:extLst>
      <p:ext uri="{BB962C8B-B14F-4D97-AF65-F5344CB8AC3E}">
        <p14:creationId xmlns:p14="http://schemas.microsoft.com/office/powerpoint/2010/main" val="26373803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B362-D0EE-4526-9FBC-5026AC3B951B}"/>
              </a:ext>
            </a:extLst>
          </p:cNvPr>
          <p:cNvSpPr>
            <a:spLocks noGrp="1"/>
          </p:cNvSpPr>
          <p:nvPr>
            <p:ph type="title"/>
          </p:nvPr>
        </p:nvSpPr>
        <p:spPr/>
        <p:txBody>
          <a:bodyPr/>
          <a:lstStyle/>
          <a:p>
            <a:r>
              <a:rPr lang="en-US" b="1" dirty="0"/>
              <a:t>Class</a:t>
            </a:r>
          </a:p>
        </p:txBody>
      </p:sp>
      <p:sp>
        <p:nvSpPr>
          <p:cNvPr id="3" name="Text Placeholder 2">
            <a:extLst>
              <a:ext uri="{FF2B5EF4-FFF2-40B4-BE49-F238E27FC236}">
                <a16:creationId xmlns:a16="http://schemas.microsoft.com/office/drawing/2014/main" id="{4AC927E6-910C-4A6D-B66B-8D82610AE77C}"/>
              </a:ext>
            </a:extLst>
          </p:cNvPr>
          <p:cNvSpPr>
            <a:spLocks noGrp="1"/>
          </p:cNvSpPr>
          <p:nvPr>
            <p:ph type="body" idx="1"/>
          </p:nvPr>
        </p:nvSpPr>
        <p:spPr/>
        <p:txBody>
          <a:bodyPr/>
          <a:lstStyle/>
          <a:p>
            <a:pPr>
              <a:lnSpc>
                <a:spcPct val="150000"/>
              </a:lnSpc>
            </a:pPr>
            <a:r>
              <a:rPr lang="en-US" dirty="0"/>
              <a:t>A class enables you to create your own custom types by grouping together variables of other types, methods and events.</a:t>
            </a:r>
          </a:p>
          <a:p>
            <a:pPr>
              <a:lnSpc>
                <a:spcPct val="150000"/>
              </a:lnSpc>
            </a:pPr>
            <a:endParaRPr lang="en-US" dirty="0"/>
          </a:p>
          <a:p>
            <a:pPr>
              <a:lnSpc>
                <a:spcPct val="150000"/>
              </a:lnSpc>
            </a:pPr>
            <a:endParaRPr lang="en-US" dirty="0"/>
          </a:p>
          <a:p>
            <a:pPr>
              <a:lnSpc>
                <a:spcPct val="150000"/>
              </a:lnSpc>
            </a:pPr>
            <a:r>
              <a:rPr lang="en-US" dirty="0">
                <a:highlight>
                  <a:srgbClr val="FFFF00"/>
                </a:highlight>
              </a:rPr>
              <a:t>In C#, a class can be defined by using the class keyword.</a:t>
            </a:r>
          </a:p>
          <a:p>
            <a:pPr marL="76200" indent="0">
              <a:buNone/>
            </a:pPr>
            <a:endParaRPr lang="en-US" dirty="0"/>
          </a:p>
        </p:txBody>
      </p:sp>
      <p:sp>
        <p:nvSpPr>
          <p:cNvPr id="4" name="Slide Number Placeholder 3">
            <a:extLst>
              <a:ext uri="{FF2B5EF4-FFF2-40B4-BE49-F238E27FC236}">
                <a16:creationId xmlns:a16="http://schemas.microsoft.com/office/drawing/2014/main" id="{C4928D2A-41FD-481A-BF27-858789F882FE}"/>
              </a:ext>
            </a:extLst>
          </p:cNvPr>
          <p:cNvSpPr>
            <a:spLocks noGrp="1"/>
          </p:cNvSpPr>
          <p:nvPr>
            <p:ph type="sldNum" idx="12"/>
          </p:nvPr>
        </p:nvSpPr>
        <p:spPr/>
        <p:txBody>
          <a:bodyPr/>
          <a:lstStyle/>
          <a:p>
            <a:fld id="{00000000-1234-1234-1234-123412341234}" type="slidenum">
              <a:rPr lang="en" smtClean="0"/>
              <a:pPr/>
              <a:t>91</a:t>
            </a:fld>
            <a:endParaRPr lang="en"/>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3746637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09B07B-0FFC-4C9D-9B4B-4940DFDF8FD8}"/>
              </a:ext>
            </a:extLst>
          </p:cNvPr>
          <p:cNvSpPr>
            <a:spLocks noGrp="1"/>
          </p:cNvSpPr>
          <p:nvPr>
            <p:ph type="sldNum" idx="12"/>
          </p:nvPr>
        </p:nvSpPr>
        <p:spPr/>
        <p:txBody>
          <a:bodyPr/>
          <a:lstStyle/>
          <a:p>
            <a:fld id="{00000000-1234-1234-1234-123412341234}" type="slidenum">
              <a:rPr lang="en" smtClean="0"/>
              <a:pPr/>
              <a:t>92</a:t>
            </a:fld>
            <a:endParaRPr lang="en"/>
          </a:p>
        </p:txBody>
      </p:sp>
      <p:pic>
        <p:nvPicPr>
          <p:cNvPr id="6" name="Picture 5">
            <a:extLst>
              <a:ext uri="{FF2B5EF4-FFF2-40B4-BE49-F238E27FC236}">
                <a16:creationId xmlns:a16="http://schemas.microsoft.com/office/drawing/2014/main" id="{0A167EA8-CD3A-4ED4-BA29-40956197E951}"/>
              </a:ext>
            </a:extLst>
          </p:cNvPr>
          <p:cNvPicPr>
            <a:picLocks noChangeAspect="1"/>
          </p:cNvPicPr>
          <p:nvPr/>
        </p:nvPicPr>
        <p:blipFill>
          <a:blip r:embed="rId2"/>
          <a:stretch>
            <a:fillRect/>
          </a:stretch>
        </p:blipFill>
        <p:spPr>
          <a:xfrm>
            <a:off x="2120348" y="744486"/>
            <a:ext cx="8007782" cy="5457532"/>
          </a:xfrm>
          <a:prstGeom prst="rect">
            <a:avLst/>
          </a:prstGeom>
        </p:spPr>
      </p:pic>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3"/>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33514851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2920-0CD6-43D7-9CD4-B0E075A0AA4F}"/>
              </a:ext>
            </a:extLst>
          </p:cNvPr>
          <p:cNvSpPr>
            <a:spLocks noGrp="1"/>
          </p:cNvSpPr>
          <p:nvPr>
            <p:ph type="title"/>
          </p:nvPr>
        </p:nvSpPr>
        <p:spPr/>
        <p:txBody>
          <a:bodyPr/>
          <a:lstStyle/>
          <a:p>
            <a:r>
              <a:rPr lang="en-US" b="1" dirty="0"/>
              <a:t>Access Modifiers</a:t>
            </a:r>
          </a:p>
        </p:txBody>
      </p:sp>
      <p:sp>
        <p:nvSpPr>
          <p:cNvPr id="3" name="Text Placeholder 2">
            <a:extLst>
              <a:ext uri="{FF2B5EF4-FFF2-40B4-BE49-F238E27FC236}">
                <a16:creationId xmlns:a16="http://schemas.microsoft.com/office/drawing/2014/main" id="{2771B3BB-8767-41F9-9868-096FBA34B8A4}"/>
              </a:ext>
            </a:extLst>
          </p:cNvPr>
          <p:cNvSpPr>
            <a:spLocks noGrp="1"/>
          </p:cNvSpPr>
          <p:nvPr>
            <p:ph type="body" idx="1"/>
          </p:nvPr>
        </p:nvSpPr>
        <p:spPr/>
        <p:txBody>
          <a:bodyPr/>
          <a:lstStyle/>
          <a:p>
            <a:pPr>
              <a:lnSpc>
                <a:spcPct val="150000"/>
              </a:lnSpc>
            </a:pPr>
            <a:r>
              <a:rPr lang="en-US" dirty="0"/>
              <a:t>Access modifiers are applied on the declaration of the class, method, properties, fields and other members. They define the accessibility of the class and its members. Public, private, protected and internal are access modifiers in C#. </a:t>
            </a:r>
          </a:p>
        </p:txBody>
      </p:sp>
      <p:sp>
        <p:nvSpPr>
          <p:cNvPr id="4" name="Slide Number Placeholder 3">
            <a:extLst>
              <a:ext uri="{FF2B5EF4-FFF2-40B4-BE49-F238E27FC236}">
                <a16:creationId xmlns:a16="http://schemas.microsoft.com/office/drawing/2014/main" id="{8DBD9466-0AD7-411D-ABD4-370D85845575}"/>
              </a:ext>
            </a:extLst>
          </p:cNvPr>
          <p:cNvSpPr>
            <a:spLocks noGrp="1"/>
          </p:cNvSpPr>
          <p:nvPr>
            <p:ph type="sldNum" idx="12"/>
          </p:nvPr>
        </p:nvSpPr>
        <p:spPr/>
        <p:txBody>
          <a:bodyPr/>
          <a:lstStyle/>
          <a:p>
            <a:fld id="{00000000-1234-1234-1234-123412341234}" type="slidenum">
              <a:rPr lang="en" smtClean="0"/>
              <a:pPr/>
              <a:t>93</a:t>
            </a:fld>
            <a:endParaRPr lang="en"/>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8387733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BB17-D071-4F4A-8656-F89F14371A3E}"/>
              </a:ext>
            </a:extLst>
          </p:cNvPr>
          <p:cNvSpPr>
            <a:spLocks noGrp="1"/>
          </p:cNvSpPr>
          <p:nvPr>
            <p:ph type="title"/>
          </p:nvPr>
        </p:nvSpPr>
        <p:spPr/>
        <p:txBody>
          <a:bodyPr/>
          <a:lstStyle/>
          <a:p>
            <a:r>
              <a:rPr lang="en-US" b="1" dirty="0"/>
              <a:t>Field</a:t>
            </a:r>
          </a:p>
        </p:txBody>
      </p:sp>
      <p:sp>
        <p:nvSpPr>
          <p:cNvPr id="3" name="Text Placeholder 2">
            <a:extLst>
              <a:ext uri="{FF2B5EF4-FFF2-40B4-BE49-F238E27FC236}">
                <a16:creationId xmlns:a16="http://schemas.microsoft.com/office/drawing/2014/main" id="{E02EC1E5-8C3A-4C86-AEC2-063269A7C073}"/>
              </a:ext>
            </a:extLst>
          </p:cNvPr>
          <p:cNvSpPr>
            <a:spLocks noGrp="1"/>
          </p:cNvSpPr>
          <p:nvPr>
            <p:ph type="body" idx="1"/>
          </p:nvPr>
        </p:nvSpPr>
        <p:spPr/>
        <p:txBody>
          <a:bodyPr/>
          <a:lstStyle/>
          <a:p>
            <a:pPr>
              <a:lnSpc>
                <a:spcPct val="150000"/>
              </a:lnSpc>
            </a:pPr>
            <a:r>
              <a:rPr lang="en-US" dirty="0"/>
              <a:t>Field is a class level variable that can holds a value. Generally field members should have a private access modifier and used with a property.</a:t>
            </a:r>
          </a:p>
        </p:txBody>
      </p:sp>
      <p:sp>
        <p:nvSpPr>
          <p:cNvPr id="4" name="Slide Number Placeholder 3">
            <a:extLst>
              <a:ext uri="{FF2B5EF4-FFF2-40B4-BE49-F238E27FC236}">
                <a16:creationId xmlns:a16="http://schemas.microsoft.com/office/drawing/2014/main" id="{7910B76E-18F9-4540-8EFA-6E6810B66847}"/>
              </a:ext>
            </a:extLst>
          </p:cNvPr>
          <p:cNvSpPr>
            <a:spLocks noGrp="1"/>
          </p:cNvSpPr>
          <p:nvPr>
            <p:ph type="sldNum" idx="12"/>
          </p:nvPr>
        </p:nvSpPr>
        <p:spPr/>
        <p:txBody>
          <a:bodyPr/>
          <a:lstStyle/>
          <a:p>
            <a:fld id="{00000000-1234-1234-1234-123412341234}" type="slidenum">
              <a:rPr lang="en" smtClean="0"/>
              <a:pPr/>
              <a:t>94</a:t>
            </a:fld>
            <a:endParaRPr lang="en"/>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213572211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4D8E-A806-4DB5-B77D-C828244300C4}"/>
              </a:ext>
            </a:extLst>
          </p:cNvPr>
          <p:cNvSpPr>
            <a:spLocks noGrp="1"/>
          </p:cNvSpPr>
          <p:nvPr>
            <p:ph type="title"/>
          </p:nvPr>
        </p:nvSpPr>
        <p:spPr/>
        <p:txBody>
          <a:bodyPr/>
          <a:lstStyle/>
          <a:p>
            <a:r>
              <a:rPr lang="en-US" b="1" dirty="0"/>
              <a:t>Constructor</a:t>
            </a:r>
          </a:p>
        </p:txBody>
      </p:sp>
      <p:sp>
        <p:nvSpPr>
          <p:cNvPr id="3" name="Text Placeholder 2">
            <a:extLst>
              <a:ext uri="{FF2B5EF4-FFF2-40B4-BE49-F238E27FC236}">
                <a16:creationId xmlns:a16="http://schemas.microsoft.com/office/drawing/2014/main" id="{C64BB509-D205-4EE6-BB7D-A6FD0168A1E6}"/>
              </a:ext>
            </a:extLst>
          </p:cNvPr>
          <p:cNvSpPr>
            <a:spLocks noGrp="1"/>
          </p:cNvSpPr>
          <p:nvPr>
            <p:ph type="body" idx="1"/>
          </p:nvPr>
        </p:nvSpPr>
        <p:spPr/>
        <p:txBody>
          <a:bodyPr/>
          <a:lstStyle/>
          <a:p>
            <a:pPr>
              <a:lnSpc>
                <a:spcPct val="150000"/>
              </a:lnSpc>
            </a:pPr>
            <a:r>
              <a:rPr lang="en-US" dirty="0"/>
              <a:t>A class can have parameterized or parameter less constructors. The constructor will be called when you create an instance of a class. Constructors can be defined by using an access modifier and class name: </a:t>
            </a:r>
            <a:r>
              <a:rPr lang="en-US" dirty="0">
                <a:highlight>
                  <a:srgbClr val="FFFF00"/>
                </a:highlight>
              </a:rPr>
              <a:t>&lt;access modifiers&gt; &lt;class name&gt;(){ }</a:t>
            </a:r>
          </a:p>
          <a:p>
            <a:pPr>
              <a:lnSpc>
                <a:spcPct val="150000"/>
              </a:lnSpc>
            </a:pPr>
            <a:endParaRPr lang="en-US" dirty="0"/>
          </a:p>
        </p:txBody>
      </p:sp>
      <p:sp>
        <p:nvSpPr>
          <p:cNvPr id="4" name="Slide Number Placeholder 3">
            <a:extLst>
              <a:ext uri="{FF2B5EF4-FFF2-40B4-BE49-F238E27FC236}">
                <a16:creationId xmlns:a16="http://schemas.microsoft.com/office/drawing/2014/main" id="{CD2C9321-7155-4B8F-B3B6-8BCDCD5D38E0}"/>
              </a:ext>
            </a:extLst>
          </p:cNvPr>
          <p:cNvSpPr>
            <a:spLocks noGrp="1"/>
          </p:cNvSpPr>
          <p:nvPr>
            <p:ph type="sldNum" idx="12"/>
          </p:nvPr>
        </p:nvSpPr>
        <p:spPr/>
        <p:txBody>
          <a:bodyPr/>
          <a:lstStyle/>
          <a:p>
            <a:fld id="{00000000-1234-1234-1234-123412341234}" type="slidenum">
              <a:rPr lang="en" smtClean="0"/>
              <a:pPr/>
              <a:t>95</a:t>
            </a:fld>
            <a:endParaRPr lang="en"/>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319849454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F1AA-12C1-4656-8751-CBF05F42AD10}"/>
              </a:ext>
            </a:extLst>
          </p:cNvPr>
          <p:cNvSpPr>
            <a:spLocks noGrp="1"/>
          </p:cNvSpPr>
          <p:nvPr>
            <p:ph type="title"/>
          </p:nvPr>
        </p:nvSpPr>
        <p:spPr/>
        <p:txBody>
          <a:bodyPr/>
          <a:lstStyle/>
          <a:p>
            <a:r>
              <a:rPr lang="en-US" b="1" dirty="0"/>
              <a:t>Method</a:t>
            </a:r>
          </a:p>
        </p:txBody>
      </p:sp>
      <p:sp>
        <p:nvSpPr>
          <p:cNvPr id="3" name="Text Placeholder 2">
            <a:extLst>
              <a:ext uri="{FF2B5EF4-FFF2-40B4-BE49-F238E27FC236}">
                <a16:creationId xmlns:a16="http://schemas.microsoft.com/office/drawing/2014/main" id="{C73151B1-E492-413C-BCB7-86967F8D649B}"/>
              </a:ext>
            </a:extLst>
          </p:cNvPr>
          <p:cNvSpPr>
            <a:spLocks noGrp="1"/>
          </p:cNvSpPr>
          <p:nvPr>
            <p:ph type="body" idx="1"/>
          </p:nvPr>
        </p:nvSpPr>
        <p:spPr>
          <a:xfrm>
            <a:off x="1427100" y="1918650"/>
            <a:ext cx="9408400" cy="4083000"/>
          </a:xfrm>
        </p:spPr>
        <p:txBody>
          <a:bodyPr/>
          <a:lstStyle/>
          <a:p>
            <a:r>
              <a:rPr lang="en-US" dirty="0"/>
              <a:t>A method can be defined using the following template:</a:t>
            </a:r>
          </a:p>
          <a:p>
            <a:endParaRPr lang="en-US" dirty="0"/>
          </a:p>
          <a:p>
            <a:r>
              <a:rPr lang="en-US" dirty="0"/>
              <a:t>{</a:t>
            </a:r>
            <a:r>
              <a:rPr lang="en-US" dirty="0">
                <a:highlight>
                  <a:srgbClr val="FFFF00"/>
                </a:highlight>
              </a:rPr>
              <a:t>access modifier} {return type} </a:t>
            </a:r>
            <a:r>
              <a:rPr lang="en-US" dirty="0" err="1">
                <a:highlight>
                  <a:srgbClr val="FFFF00"/>
                </a:highlight>
              </a:rPr>
              <a:t>MethodName</a:t>
            </a:r>
            <a:r>
              <a:rPr lang="en-US" dirty="0">
                <a:highlight>
                  <a:srgbClr val="FFFF00"/>
                </a:highlight>
              </a:rPr>
              <a:t>({</a:t>
            </a:r>
            <a:r>
              <a:rPr lang="en-US" dirty="0" err="1">
                <a:highlight>
                  <a:srgbClr val="FFFF00"/>
                </a:highlight>
              </a:rPr>
              <a:t>parameterType</a:t>
            </a:r>
            <a:r>
              <a:rPr lang="en-US" dirty="0">
                <a:highlight>
                  <a:srgbClr val="FFFF00"/>
                </a:highlight>
              </a:rPr>
              <a:t> </a:t>
            </a:r>
            <a:r>
              <a:rPr lang="en-US" dirty="0" err="1">
                <a:highlight>
                  <a:srgbClr val="FFFF00"/>
                </a:highlight>
              </a:rPr>
              <a:t>parameterName</a:t>
            </a:r>
            <a:r>
              <a:rPr lang="en-US" dirty="0">
                <a:highlight>
                  <a:srgbClr val="FFFF00"/>
                </a:highlight>
              </a:rPr>
              <a:t>})</a:t>
            </a:r>
          </a:p>
        </p:txBody>
      </p:sp>
      <p:sp>
        <p:nvSpPr>
          <p:cNvPr id="4" name="Slide Number Placeholder 3">
            <a:extLst>
              <a:ext uri="{FF2B5EF4-FFF2-40B4-BE49-F238E27FC236}">
                <a16:creationId xmlns:a16="http://schemas.microsoft.com/office/drawing/2014/main" id="{48809E0E-EEF6-407D-81F9-B38E9EC6CAA6}"/>
              </a:ext>
            </a:extLst>
          </p:cNvPr>
          <p:cNvSpPr>
            <a:spLocks noGrp="1"/>
          </p:cNvSpPr>
          <p:nvPr>
            <p:ph type="sldNum" idx="12"/>
          </p:nvPr>
        </p:nvSpPr>
        <p:spPr/>
        <p:txBody>
          <a:bodyPr/>
          <a:lstStyle/>
          <a:p>
            <a:fld id="{00000000-1234-1234-1234-123412341234}" type="slidenum">
              <a:rPr lang="en" smtClean="0"/>
              <a:pPr/>
              <a:t>96</a:t>
            </a:fld>
            <a:endParaRPr lang="en"/>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11740424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BEBE-3D0A-4649-9DF9-FCD614810919}"/>
              </a:ext>
            </a:extLst>
          </p:cNvPr>
          <p:cNvSpPr>
            <a:spLocks noGrp="1"/>
          </p:cNvSpPr>
          <p:nvPr>
            <p:ph type="title"/>
          </p:nvPr>
        </p:nvSpPr>
        <p:spPr/>
        <p:txBody>
          <a:bodyPr/>
          <a:lstStyle/>
          <a:p>
            <a:r>
              <a:rPr lang="en-US" b="1" dirty="0"/>
              <a:t>Property</a:t>
            </a:r>
          </a:p>
        </p:txBody>
      </p:sp>
      <p:sp>
        <p:nvSpPr>
          <p:cNvPr id="3" name="Text Placeholder 2">
            <a:extLst>
              <a:ext uri="{FF2B5EF4-FFF2-40B4-BE49-F238E27FC236}">
                <a16:creationId xmlns:a16="http://schemas.microsoft.com/office/drawing/2014/main" id="{267D8FD3-9691-4EE5-A05F-050C0CFB3D54}"/>
              </a:ext>
            </a:extLst>
          </p:cNvPr>
          <p:cNvSpPr>
            <a:spLocks noGrp="1"/>
          </p:cNvSpPr>
          <p:nvPr>
            <p:ph type="body" idx="1"/>
          </p:nvPr>
        </p:nvSpPr>
        <p:spPr/>
        <p:txBody>
          <a:bodyPr/>
          <a:lstStyle/>
          <a:p>
            <a:r>
              <a:rPr lang="en-US" dirty="0"/>
              <a:t>A property can be defined using getters and setters, as below:</a:t>
            </a:r>
          </a:p>
          <a:p>
            <a:endParaRPr lang="en-US" dirty="0"/>
          </a:p>
          <a:p>
            <a:endParaRPr lang="en-US" dirty="0"/>
          </a:p>
        </p:txBody>
      </p:sp>
      <p:sp>
        <p:nvSpPr>
          <p:cNvPr id="4" name="Slide Number Placeholder 3">
            <a:extLst>
              <a:ext uri="{FF2B5EF4-FFF2-40B4-BE49-F238E27FC236}">
                <a16:creationId xmlns:a16="http://schemas.microsoft.com/office/drawing/2014/main" id="{B7F362AD-85F4-43AD-8C84-5ECF98E8A424}"/>
              </a:ext>
            </a:extLst>
          </p:cNvPr>
          <p:cNvSpPr>
            <a:spLocks noGrp="1"/>
          </p:cNvSpPr>
          <p:nvPr>
            <p:ph type="sldNum" idx="12"/>
          </p:nvPr>
        </p:nvSpPr>
        <p:spPr/>
        <p:txBody>
          <a:bodyPr/>
          <a:lstStyle/>
          <a:p>
            <a:fld id="{00000000-1234-1234-1234-123412341234}" type="slidenum">
              <a:rPr lang="en" smtClean="0"/>
              <a:pPr/>
              <a:t>97</a:t>
            </a:fld>
            <a:endParaRPr lang="en"/>
          </a:p>
        </p:txBody>
      </p:sp>
      <p:sp>
        <p:nvSpPr>
          <p:cNvPr id="5" name="Rectangle 2">
            <a:extLst>
              <a:ext uri="{FF2B5EF4-FFF2-40B4-BE49-F238E27FC236}">
                <a16:creationId xmlns:a16="http://schemas.microsoft.com/office/drawing/2014/main" id="{BDE3E49E-D453-4057-B37C-1DC63BAF57C8}"/>
              </a:ext>
            </a:extLst>
          </p:cNvPr>
          <p:cNvSpPr>
            <a:spLocks noChangeArrowheads="1"/>
          </p:cNvSpPr>
          <p:nvPr/>
        </p:nvSpPr>
        <p:spPr bwMode="auto">
          <a:xfrm>
            <a:off x="2546586" y="3008825"/>
            <a:ext cx="5683013"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private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_</a:t>
            </a:r>
            <a:r>
              <a:rPr kumimoji="0" lang="en-US" altLang="en-US" sz="2000" b="0" i="0" u="none" strike="noStrike" cap="none" normalizeH="0" baseline="0" dirty="0" err="1">
                <a:ln>
                  <a:noFill/>
                </a:ln>
                <a:solidFill>
                  <a:srgbClr val="000000"/>
                </a:solidFill>
                <a:effectLst/>
                <a:latin typeface="Consolas" panose="020B0609020204030204" pitchFamily="49" charset="0"/>
              </a:rPr>
              <a:t>myProperty</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public</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MyProperty</a:t>
            </a:r>
            <a:r>
              <a:rPr kumimoji="0" lang="en-US" altLang="en-US" sz="20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get</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a:ln>
                  <a:noFill/>
                </a:ln>
                <a:solidFill>
                  <a:srgbClr val="0000FF"/>
                </a:solidFill>
                <a:effectLst/>
                <a:latin typeface="Consolas" panose="020B0609020204030204" pitchFamily="49" charset="0"/>
              </a:rPr>
              <a:t>return</a:t>
            </a:r>
            <a:r>
              <a:rPr kumimoji="0" lang="en-US" altLang="en-US" sz="2000" b="0" i="0" u="none" strike="noStrike" cap="none" normalizeH="0" baseline="0" dirty="0">
                <a:ln>
                  <a:noFill/>
                </a:ln>
                <a:solidFill>
                  <a:srgbClr val="000000"/>
                </a:solidFill>
                <a:effectLst/>
                <a:latin typeface="Consolas" panose="020B0609020204030204" pitchFamily="49" charset="0"/>
              </a:rPr>
              <a:t> _</a:t>
            </a:r>
            <a:r>
              <a:rPr kumimoji="0" lang="en-US" altLang="en-US" sz="2000" b="0" i="0" u="none" strike="noStrike" cap="none" normalizeH="0" baseline="0" dirty="0" err="1">
                <a:ln>
                  <a:noFill/>
                </a:ln>
                <a:solidFill>
                  <a:srgbClr val="000000"/>
                </a:solidFill>
                <a:effectLst/>
                <a:latin typeface="Consolas" panose="020B0609020204030204" pitchFamily="49" charset="0"/>
              </a:rPr>
              <a:t>myProperty</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set</a:t>
            </a:r>
            <a:r>
              <a:rPr kumimoji="0" lang="en-US" altLang="en-US" sz="2000" b="0" i="0" u="none" strike="noStrike" cap="none" normalizeH="0" baseline="0" dirty="0">
                <a:ln>
                  <a:noFill/>
                </a:ln>
                <a:solidFill>
                  <a:srgbClr val="000000"/>
                </a:solidFill>
                <a:effectLst/>
                <a:latin typeface="Consolas" panose="020B0609020204030204" pitchFamily="49" charset="0"/>
              </a:rPr>
              <a:t> { _</a:t>
            </a:r>
            <a:r>
              <a:rPr kumimoji="0" lang="en-US" altLang="en-US" sz="2000" b="0" i="0" u="none" strike="noStrike" cap="none" normalizeH="0" baseline="0" dirty="0" err="1">
                <a:ln>
                  <a:noFill/>
                </a:ln>
                <a:solidFill>
                  <a:srgbClr val="000000"/>
                </a:solidFill>
                <a:effectLst/>
                <a:latin typeface="Consolas" panose="020B0609020204030204" pitchFamily="49" charset="0"/>
              </a:rPr>
              <a:t>myPropertyVar</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a:ln>
                  <a:noFill/>
                </a:ln>
                <a:solidFill>
                  <a:srgbClr val="0000FF"/>
                </a:solidFill>
                <a:effectLst/>
                <a:latin typeface="Consolas" panose="020B0609020204030204" pitchFamily="49" charset="0"/>
              </a:rPr>
              <a:t>value</a:t>
            </a:r>
            <a:r>
              <a:rPr kumimoji="0" lang="en-US" altLang="en-US" sz="20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6" name="Picture 5"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393986461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2CB1-DC00-4585-BE23-9D3ABF850211}"/>
              </a:ext>
            </a:extLst>
          </p:cNvPr>
          <p:cNvSpPr>
            <a:spLocks noGrp="1"/>
          </p:cNvSpPr>
          <p:nvPr>
            <p:ph type="title"/>
          </p:nvPr>
        </p:nvSpPr>
        <p:spPr/>
        <p:txBody>
          <a:bodyPr/>
          <a:lstStyle/>
          <a:p>
            <a:r>
              <a:rPr lang="en-US" b="1" dirty="0"/>
              <a:t>Property</a:t>
            </a:r>
            <a:endParaRPr lang="en-US" dirty="0"/>
          </a:p>
        </p:txBody>
      </p:sp>
      <p:sp>
        <p:nvSpPr>
          <p:cNvPr id="3" name="Text Placeholder 2">
            <a:extLst>
              <a:ext uri="{FF2B5EF4-FFF2-40B4-BE49-F238E27FC236}">
                <a16:creationId xmlns:a16="http://schemas.microsoft.com/office/drawing/2014/main" id="{04225810-EEDF-4E5F-B463-D6DDD6384699}"/>
              </a:ext>
            </a:extLst>
          </p:cNvPr>
          <p:cNvSpPr>
            <a:spLocks noGrp="1"/>
          </p:cNvSpPr>
          <p:nvPr>
            <p:ph type="body" idx="1"/>
          </p:nvPr>
        </p:nvSpPr>
        <p:spPr/>
        <p:txBody>
          <a:bodyPr/>
          <a:lstStyle/>
          <a:p>
            <a:pPr>
              <a:lnSpc>
                <a:spcPct val="150000"/>
              </a:lnSpc>
            </a:pPr>
            <a:r>
              <a:rPr lang="en-US" dirty="0"/>
              <a:t>Property encapsulates a private field. It provides getters (get{}) to retrieve the value of the underlying field and setters (set{}) to set the value of the underlying field. In the above example, _</a:t>
            </a:r>
            <a:r>
              <a:rPr lang="en-US" dirty="0" err="1"/>
              <a:t>myPropertyVar</a:t>
            </a:r>
            <a:r>
              <a:rPr lang="en-US" dirty="0"/>
              <a:t> is a private field which cannot be accessed directly. It will only be accessed via </a:t>
            </a:r>
            <a:r>
              <a:rPr lang="en-US" dirty="0" err="1"/>
              <a:t>MyProperty</a:t>
            </a:r>
            <a:r>
              <a:rPr lang="en-US" dirty="0"/>
              <a:t>. Thus, </a:t>
            </a:r>
            <a:r>
              <a:rPr lang="en-US" dirty="0" err="1"/>
              <a:t>MyProperty</a:t>
            </a:r>
            <a:r>
              <a:rPr lang="en-US" dirty="0"/>
              <a:t> encapsulates _</a:t>
            </a:r>
            <a:r>
              <a:rPr lang="en-US" dirty="0" err="1"/>
              <a:t>myPropertyVar</a:t>
            </a:r>
            <a:r>
              <a:rPr lang="en-US" dirty="0"/>
              <a:t>.</a:t>
            </a:r>
          </a:p>
        </p:txBody>
      </p:sp>
      <p:sp>
        <p:nvSpPr>
          <p:cNvPr id="4" name="Slide Number Placeholder 3">
            <a:extLst>
              <a:ext uri="{FF2B5EF4-FFF2-40B4-BE49-F238E27FC236}">
                <a16:creationId xmlns:a16="http://schemas.microsoft.com/office/drawing/2014/main" id="{61577017-1DC1-47FB-AD49-24E909086F74}"/>
              </a:ext>
            </a:extLst>
          </p:cNvPr>
          <p:cNvSpPr>
            <a:spLocks noGrp="1"/>
          </p:cNvSpPr>
          <p:nvPr>
            <p:ph type="sldNum" idx="12"/>
          </p:nvPr>
        </p:nvSpPr>
        <p:spPr/>
        <p:txBody>
          <a:bodyPr/>
          <a:lstStyle/>
          <a:p>
            <a:fld id="{00000000-1234-1234-1234-123412341234}" type="slidenum">
              <a:rPr lang="en" smtClean="0"/>
              <a:pPr/>
              <a:t>98</a:t>
            </a:fld>
            <a:endParaRPr lang="en"/>
          </a:p>
        </p:txBody>
      </p:sp>
      <p:pic>
        <p:nvPicPr>
          <p:cNvPr id="5" name="Picture 4"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40379607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C199-E5B1-4916-A2B0-E1A231092899}"/>
              </a:ext>
            </a:extLst>
          </p:cNvPr>
          <p:cNvSpPr>
            <a:spLocks noGrp="1"/>
          </p:cNvSpPr>
          <p:nvPr>
            <p:ph type="title"/>
          </p:nvPr>
        </p:nvSpPr>
        <p:spPr/>
        <p:txBody>
          <a:bodyPr/>
          <a:lstStyle/>
          <a:p>
            <a:r>
              <a:rPr lang="en-US" b="1" dirty="0"/>
              <a:t>Property</a:t>
            </a:r>
            <a:endParaRPr lang="en-US" dirty="0"/>
          </a:p>
        </p:txBody>
      </p:sp>
      <p:sp>
        <p:nvSpPr>
          <p:cNvPr id="3" name="Text Placeholder 2">
            <a:extLst>
              <a:ext uri="{FF2B5EF4-FFF2-40B4-BE49-F238E27FC236}">
                <a16:creationId xmlns:a16="http://schemas.microsoft.com/office/drawing/2014/main" id="{5411F2FA-AE3F-44AF-A318-1B7A3F615D19}"/>
              </a:ext>
            </a:extLst>
          </p:cNvPr>
          <p:cNvSpPr>
            <a:spLocks noGrp="1"/>
          </p:cNvSpPr>
          <p:nvPr>
            <p:ph type="body" idx="1"/>
          </p:nvPr>
        </p:nvSpPr>
        <p:spPr/>
        <p:txBody>
          <a:bodyPr/>
          <a:lstStyle/>
          <a:p>
            <a:pPr>
              <a:lnSpc>
                <a:spcPct val="150000"/>
              </a:lnSpc>
            </a:pPr>
            <a:r>
              <a:rPr lang="en-US" dirty="0"/>
              <a:t>You can also apply some addition logic in get and set, as in the below example.</a:t>
            </a:r>
          </a:p>
          <a:p>
            <a:pPr marL="76200" indent="0">
              <a:buNone/>
            </a:pPr>
            <a:endParaRPr lang="en-US" dirty="0"/>
          </a:p>
        </p:txBody>
      </p:sp>
      <p:sp>
        <p:nvSpPr>
          <p:cNvPr id="4" name="Slide Number Placeholder 3">
            <a:extLst>
              <a:ext uri="{FF2B5EF4-FFF2-40B4-BE49-F238E27FC236}">
                <a16:creationId xmlns:a16="http://schemas.microsoft.com/office/drawing/2014/main" id="{5AEBD17C-A52A-414E-A85C-FE2C6F80184A}"/>
              </a:ext>
            </a:extLst>
          </p:cNvPr>
          <p:cNvSpPr>
            <a:spLocks noGrp="1"/>
          </p:cNvSpPr>
          <p:nvPr>
            <p:ph type="sldNum" idx="12"/>
          </p:nvPr>
        </p:nvSpPr>
        <p:spPr/>
        <p:txBody>
          <a:bodyPr/>
          <a:lstStyle/>
          <a:p>
            <a:fld id="{00000000-1234-1234-1234-123412341234}" type="slidenum">
              <a:rPr lang="en" smtClean="0"/>
              <a:pPr/>
              <a:t>99</a:t>
            </a:fld>
            <a:endParaRPr lang="en"/>
          </a:p>
        </p:txBody>
      </p:sp>
      <p:sp>
        <p:nvSpPr>
          <p:cNvPr id="5" name="Rectangle 2">
            <a:extLst>
              <a:ext uri="{FF2B5EF4-FFF2-40B4-BE49-F238E27FC236}">
                <a16:creationId xmlns:a16="http://schemas.microsoft.com/office/drawing/2014/main" id="{34621DE4-3D73-46DA-A82D-9ABF20210BD5}"/>
              </a:ext>
            </a:extLst>
          </p:cNvPr>
          <p:cNvSpPr>
            <a:spLocks noChangeArrowheads="1"/>
          </p:cNvSpPr>
          <p:nvPr/>
        </p:nvSpPr>
        <p:spPr bwMode="auto">
          <a:xfrm>
            <a:off x="2979355" y="3311702"/>
            <a:ext cx="5636158"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private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_</a:t>
            </a:r>
            <a:r>
              <a:rPr kumimoji="0" lang="en-US" altLang="en-US" sz="1600" b="0" i="0" u="none" strike="noStrike" cap="none" normalizeH="0" baseline="0" dirty="0" err="1">
                <a:ln>
                  <a:noFill/>
                </a:ln>
                <a:solidFill>
                  <a:srgbClr val="000000"/>
                </a:solidFill>
                <a:effectLst/>
                <a:latin typeface="Consolas" panose="020B0609020204030204" pitchFamily="49" charset="0"/>
              </a:rPr>
              <a:t>myProperty</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MyProperty</a:t>
            </a:r>
            <a:r>
              <a:rPr kumimoji="0" lang="en-US" altLang="en-US" sz="16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get</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 _</a:t>
            </a:r>
            <a:r>
              <a:rPr kumimoji="0" lang="en-US" altLang="en-US" sz="1600" b="0" i="0" u="none" strike="noStrike" cap="none" normalizeH="0" baseline="0" dirty="0" err="1">
                <a:ln>
                  <a:noFill/>
                </a:ln>
                <a:solidFill>
                  <a:srgbClr val="000000"/>
                </a:solidFill>
                <a:effectLst/>
                <a:latin typeface="Consolas" panose="020B0609020204030204" pitchFamily="49" charset="0"/>
              </a:rPr>
              <a:t>myProperty</a:t>
            </a:r>
            <a:r>
              <a:rPr kumimoji="0" lang="en-US" altLang="en-US" sz="1600" b="0" i="0" u="none" strike="noStrike" cap="none" normalizeH="0" baseline="0" dirty="0">
                <a:ln>
                  <a:noFill/>
                </a:ln>
                <a:solidFill>
                  <a:srgbClr val="000000"/>
                </a:solidFill>
                <a:effectLst/>
                <a:latin typeface="Consolas" panose="020B0609020204030204" pitchFamily="49" charset="0"/>
              </a:rPr>
              <a:t> / 2;</a:t>
            </a:r>
          </a:p>
          <a:p>
            <a:pPr marL="0" marR="0" lvl="0" indent="0" algn="justLow"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set</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value</a:t>
            </a:r>
            <a:r>
              <a:rPr kumimoji="0" lang="en-US" altLang="en-US" sz="1600" b="0" i="0" u="none" strike="noStrike" cap="none" normalizeH="0" baseline="0" dirty="0">
                <a:ln>
                  <a:noFill/>
                </a:ln>
                <a:solidFill>
                  <a:srgbClr val="000000"/>
                </a:solidFill>
                <a:effectLst/>
                <a:latin typeface="Consolas" panose="020B0609020204030204" pitchFamily="49" charset="0"/>
              </a:rPr>
              <a:t> &gt; 100) _</a:t>
            </a:r>
            <a:r>
              <a:rPr kumimoji="0" lang="en-US" altLang="en-US" sz="1600" b="0" i="0" u="none" strike="noStrike" cap="none" normalizeH="0" baseline="0" dirty="0" err="1">
                <a:ln>
                  <a:noFill/>
                </a:ln>
                <a:solidFill>
                  <a:srgbClr val="000000"/>
                </a:solidFill>
                <a:effectLst/>
                <a:latin typeface="Consolas" panose="020B0609020204030204" pitchFamily="49" charset="0"/>
              </a:rPr>
              <a:t>myProperty</a:t>
            </a:r>
            <a:r>
              <a:rPr kumimoji="0" lang="en-US" altLang="en-US" sz="1600" b="0" i="0" u="none" strike="noStrike" cap="none" normalizeH="0" baseline="0" dirty="0">
                <a:ln>
                  <a:noFill/>
                </a:ln>
                <a:solidFill>
                  <a:srgbClr val="000000"/>
                </a:solidFill>
                <a:effectLst/>
                <a:latin typeface="Consolas" panose="020B0609020204030204" pitchFamily="49" charset="0"/>
              </a:rPr>
              <a:t> = 100; </a:t>
            </a:r>
          </a:p>
          <a:p>
            <a:pPr marL="0" marR="0" lvl="0" indent="0" algn="justLow"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else</a:t>
            </a:r>
            <a:r>
              <a:rPr kumimoji="0" lang="en-US" altLang="en-US" sz="1600" b="0" i="0" u="none" strike="noStrike" cap="none" normalizeH="0" baseline="0" dirty="0">
                <a:ln>
                  <a:noFill/>
                </a:ln>
                <a:solidFill>
                  <a:srgbClr val="000000"/>
                </a:solidFill>
                <a:effectLst/>
                <a:latin typeface="Consolas" panose="020B0609020204030204" pitchFamily="49" charset="0"/>
              </a:rPr>
              <a:t> _</a:t>
            </a:r>
            <a:r>
              <a:rPr kumimoji="0" lang="en-US" altLang="en-US" sz="1600" b="0" i="0" u="none" strike="noStrike" cap="none" normalizeH="0" baseline="0" dirty="0" err="1">
                <a:ln>
                  <a:noFill/>
                </a:ln>
                <a:solidFill>
                  <a:srgbClr val="000000"/>
                </a:solidFill>
                <a:effectLst/>
                <a:latin typeface="Consolas" panose="020B0609020204030204" pitchFamily="49" charset="0"/>
              </a:rPr>
              <a:t>myProperty</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rPr>
              <a:t>value</a:t>
            </a:r>
            <a:r>
              <a:rPr kumimoji="0" lang="en-US" altLang="en-US" sz="16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6" name="Picture 5" descr="A close up of a sign&#10;&#10;Description generated with high confidence">
            <a:extLst>
              <a:ext uri="{FF2B5EF4-FFF2-40B4-BE49-F238E27FC236}">
                <a16:creationId xmlns:a16="http://schemas.microsoft.com/office/drawing/2014/main" id="{EB1E7F76-E2C7-4FBB-A9A3-08045BF4FE51}"/>
              </a:ext>
            </a:extLst>
          </p:cNvPr>
          <p:cNvPicPr>
            <a:picLocks noChangeAspect="1"/>
          </p:cNvPicPr>
          <p:nvPr/>
        </p:nvPicPr>
        <p:blipFill>
          <a:blip r:embed="rId2"/>
          <a:stretch>
            <a:fillRect/>
          </a:stretch>
        </p:blipFill>
        <p:spPr>
          <a:xfrm>
            <a:off x="9952806" y="4935244"/>
            <a:ext cx="1172818" cy="1172818"/>
          </a:xfrm>
          <a:prstGeom prst="rect">
            <a:avLst/>
          </a:prstGeom>
        </p:spPr>
      </p:pic>
    </p:spTree>
    <p:extLst>
      <p:ext uri="{BB962C8B-B14F-4D97-AF65-F5344CB8AC3E}">
        <p14:creationId xmlns:p14="http://schemas.microsoft.com/office/powerpoint/2010/main" val="865126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2998</TotalTime>
  <Words>1891</Words>
  <Application>Microsoft Office PowerPoint</Application>
  <PresentationFormat>Widescreen</PresentationFormat>
  <Paragraphs>440</Paragraphs>
  <Slides>108</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108</vt:i4>
      </vt:variant>
    </vt:vector>
  </HeadingPairs>
  <TitlesOfParts>
    <vt:vector size="116" baseType="lpstr">
      <vt:lpstr>Arial</vt:lpstr>
      <vt:lpstr>Calibri</vt:lpstr>
      <vt:lpstr>Consolas</vt:lpstr>
      <vt:lpstr>roboto</vt:lpstr>
      <vt:lpstr>Shadows Into Light</vt:lpstr>
      <vt:lpstr>Varela Round</vt:lpstr>
      <vt:lpstr>Wingdings</vt:lpstr>
      <vt:lpstr>Trinculo template</vt:lpstr>
      <vt:lpstr>Introduction to C# programming</vt:lpstr>
      <vt:lpstr>Hello!</vt:lpstr>
      <vt:lpstr>1. Basic Concepts</vt:lpstr>
      <vt:lpstr>PowerPoint Presentation</vt:lpstr>
      <vt:lpstr>PowerPoint Presentation</vt:lpstr>
      <vt:lpstr>The .NET Framework</vt:lpstr>
      <vt:lpstr>The .NET Framework</vt:lpstr>
      <vt:lpstr>PowerPoint Presentation</vt:lpstr>
      <vt:lpstr>BIG CONCEPT</vt:lpstr>
      <vt:lpstr>1. Basic Concepts</vt:lpstr>
      <vt:lpstr>Variables</vt:lpstr>
      <vt:lpstr>Variables</vt:lpstr>
      <vt:lpstr>PowerPoint Presentation</vt:lpstr>
      <vt:lpstr>Variable Types</vt:lpstr>
      <vt:lpstr>PowerPoint Presentation</vt:lpstr>
      <vt:lpstr>Variable Types</vt:lpstr>
      <vt:lpstr>Built-in Data Types</vt:lpstr>
      <vt:lpstr>Built-in Data Types</vt:lpstr>
      <vt:lpstr>PowerPoint Presentation</vt:lpstr>
      <vt:lpstr>Your First C# Program</vt:lpstr>
      <vt:lpstr>PowerPoint Presentation</vt:lpstr>
      <vt:lpstr>PowerPoint Presentation</vt:lpstr>
      <vt:lpstr>Your First C# Program</vt:lpstr>
      <vt:lpstr>PowerPoint Presentation</vt:lpstr>
      <vt:lpstr>Your First C# Program</vt:lpstr>
      <vt:lpstr>1. Basic Concepts</vt:lpstr>
      <vt:lpstr>Displaying Output</vt:lpstr>
      <vt:lpstr>Displaying Output</vt:lpstr>
      <vt:lpstr>PowerPoint Presentation</vt:lpstr>
      <vt:lpstr>Displaying Output</vt:lpstr>
      <vt:lpstr>PowerPoint Presentation</vt:lpstr>
      <vt:lpstr>1. Basic Concepts</vt:lpstr>
      <vt:lpstr>User Input</vt:lpstr>
      <vt:lpstr>PowerPoint Presentation</vt:lpstr>
      <vt:lpstr>User Input</vt:lpstr>
      <vt:lpstr>User Input</vt:lpstr>
      <vt:lpstr>User Input</vt:lpstr>
      <vt:lpstr>User Input</vt:lpstr>
      <vt:lpstr>PowerPoint Presentation</vt:lpstr>
      <vt:lpstr>1. Basic Concepts</vt:lpstr>
      <vt:lpstr>Comments</vt:lpstr>
      <vt:lpstr>Multi-Line Comments</vt:lpstr>
      <vt:lpstr>PowerPoint Presentation</vt:lpstr>
      <vt:lpstr>The var Keyword</vt:lpstr>
      <vt:lpstr>PowerPoint Presentation</vt:lpstr>
      <vt:lpstr>The var Keyword</vt:lpstr>
      <vt:lpstr>PowerPoint Presentation</vt:lpstr>
      <vt:lpstr>Constants</vt:lpstr>
      <vt:lpstr>1. Basic Concepts</vt:lpstr>
      <vt:lpstr>Operators</vt:lpstr>
      <vt:lpstr>Operators</vt:lpstr>
      <vt:lpstr>Division</vt:lpstr>
      <vt:lpstr>Modulus</vt:lpstr>
      <vt:lpstr>Operator Precedence</vt:lpstr>
      <vt:lpstr>Operator Precedence</vt:lpstr>
      <vt:lpstr>PowerPoint Presentation</vt:lpstr>
      <vt:lpstr>1. Basic Concepts</vt:lpstr>
      <vt:lpstr>Assignment Operators</vt:lpstr>
      <vt:lpstr>Assignment Operators</vt:lpstr>
      <vt:lpstr>Increment Operator</vt:lpstr>
      <vt:lpstr>Prefix &amp; Postfix Forms</vt:lpstr>
      <vt:lpstr>Decrement Operator</vt:lpstr>
      <vt:lpstr>2. Conditionals and Loops</vt:lpstr>
      <vt:lpstr>2. Conditionals and Loops</vt:lpstr>
      <vt:lpstr>The if Statement</vt:lpstr>
      <vt:lpstr>PowerPoint Presentation</vt:lpstr>
      <vt:lpstr>Relational Operators</vt:lpstr>
      <vt:lpstr>The else Clause</vt:lpstr>
      <vt:lpstr>Nested if Statements</vt:lpstr>
      <vt:lpstr>Nested if Statements</vt:lpstr>
      <vt:lpstr>PowerPoint Presentation</vt:lpstr>
      <vt:lpstr>The if-else if Statement</vt:lpstr>
      <vt:lpstr>PowerPoint Presentation</vt:lpstr>
      <vt:lpstr>2. Conditionals and Loops</vt:lpstr>
      <vt:lpstr>switch</vt:lpstr>
      <vt:lpstr>PowerPoint Presentation</vt:lpstr>
      <vt:lpstr>The default Case</vt:lpstr>
      <vt:lpstr>The break Statement</vt:lpstr>
      <vt:lpstr>2. Conditionals and Loops</vt:lpstr>
      <vt:lpstr>while</vt:lpstr>
      <vt:lpstr>PowerPoint Presentation</vt:lpstr>
      <vt:lpstr>The while Loop</vt:lpstr>
      <vt:lpstr>The while Loop</vt:lpstr>
      <vt:lpstr>2. Conditionals and Loops</vt:lpstr>
      <vt:lpstr>The for Loop</vt:lpstr>
      <vt:lpstr>The for Loop</vt:lpstr>
      <vt:lpstr>The for Loop</vt:lpstr>
      <vt:lpstr>The for Loop</vt:lpstr>
      <vt:lpstr>Class</vt:lpstr>
      <vt:lpstr>Class</vt:lpstr>
      <vt:lpstr>Class</vt:lpstr>
      <vt:lpstr>PowerPoint Presentation</vt:lpstr>
      <vt:lpstr>Access Modifiers</vt:lpstr>
      <vt:lpstr>Field</vt:lpstr>
      <vt:lpstr>Constructor</vt:lpstr>
      <vt:lpstr>Method</vt:lpstr>
      <vt:lpstr>Property</vt:lpstr>
      <vt:lpstr>Property</vt:lpstr>
      <vt:lpstr>Property</vt:lpstr>
      <vt:lpstr>Auto-implemented Property</vt:lpstr>
      <vt:lpstr>Auto-implemented Property</vt:lpstr>
      <vt:lpstr>Tuple</vt:lpstr>
      <vt:lpstr>Tuple</vt:lpstr>
      <vt:lpstr>Tuple</vt:lpstr>
      <vt:lpstr>The this Keyword</vt:lpstr>
      <vt:lpstr>Constructor Chaining with this keyword</vt:lpstr>
      <vt:lpstr>Constructor Chaining with this keyword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course </dc:title>
  <dc:creator>2014980089</dc:creator>
  <cp:lastModifiedBy>SDK</cp:lastModifiedBy>
  <cp:revision>63</cp:revision>
  <dcterms:created xsi:type="dcterms:W3CDTF">2018-10-26T21:46:45Z</dcterms:created>
  <dcterms:modified xsi:type="dcterms:W3CDTF">2019-09-07T12:04:15Z</dcterms:modified>
</cp:coreProperties>
</file>