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71" d="100"/>
          <a:sy n="71" d="100"/>
        </p:scale>
        <p:origin x="133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635A5-9EFA-00E9-D9EF-F8428831B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439BBC-B4D7-2E85-56BC-A409CBCA7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09D11-1D24-DF69-ABA5-4E3D4AB3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ABA49-B6DD-E0D3-E0EA-08F5C76A4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7D53B-AC0B-4320-1FFB-BB22A6F9A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96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64843-B206-4044-3C09-20AAAD7AD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4F592-C32E-94BC-C6C7-7F184D884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4ED3-25AF-9C58-14CF-AEE924270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809-8304-B64B-43B8-7F9941E39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EA7A-F42C-C4A7-293F-E3E69B02D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2A4E6-18E6-37E9-7091-D63D751DB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B27B-F901-E4C9-DCD5-0C7C13043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493B5-E20D-3800-CE34-D66EDD01A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D0ADE8-9534-EF38-2D07-8A4E9D9F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A5E26-3143-5C60-D934-827D5BB1C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22EC0-40CB-C8C1-30AB-5EE28E29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BC941-7417-B91E-8905-000BF934D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614B6-B155-5681-7E35-EE32B0EC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11875-19C4-3B7E-F22D-1C3AB0B2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1FD7C-9B21-6FDB-7469-EA9C6C416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987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C56E-C660-A9AC-1831-ECF55BD8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86E86-17FA-6952-773A-846FD093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924F7-7514-CA4C-A3E6-6E961A77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1E8C3-E649-29C3-B7F3-B4C5767E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C84B-D662-660C-FE7F-1976B8904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3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D8FDA-3A68-56B0-4A1D-146638079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736CB-03D4-E9C8-A2CD-CEE8F5F9C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4C2372-17C3-FDC2-6272-5FCA3F63BA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5EB884-ADFD-928B-F3C5-CC1B0BF20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C4B76-02E9-097A-D2FA-6D4B131FA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E148-C185-AA16-05B2-3C31A824A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382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E07C-2FC0-3993-598F-0A437E678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AD2F4-F44C-004E-17E1-F84636FA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861C-0F5F-0446-C8C9-297C27C5A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8772C0-1CD1-3581-0746-B4BA25324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59CE41-D0F5-87A6-F1C8-D59AD7678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4E01EF-64FA-F533-962D-662B36886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E4942C-089C-C4BE-9CFF-6ECFF90F8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2638DF-7015-BC48-C201-EF444409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12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8D5E-1AAC-863E-F565-94D9ADF35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A53D6C-6B73-FEB2-D7D4-1EA05C39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8B3-38FE-76A1-693C-3227F355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31D2C6-FD3F-D48D-0572-192CC1590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650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78CF9-25E6-9AB3-A42E-3BE13A9AE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37A12-5F87-4607-5F6D-BB4F118F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C3647B-FA62-00ED-6F1B-2D748C883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5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6FA3B-ABEC-FE13-F89D-E935695A4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87487-584F-3293-071C-6F3087256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7479F-DCE0-4D99-36C3-C634908C7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0DE74-B19F-B42C-1825-38A91D22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25BE19-18BF-5E59-31EC-403C2908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C5FA7B-DB60-85D5-20AA-EF5E1A0E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6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98F49-D498-4957-40E5-B6A04063F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F188D3-F23C-BD6A-3D4A-701EBFA03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9ED1F4-3144-0120-21C2-3868259C3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47747-BB1A-6703-3853-CDD8706E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DBE43-A649-61CD-1D65-10DAA1DF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8DFA-F808-0D4D-275D-665286318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77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856F32-41FD-4D4E-7FD5-3541D52E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23E8C9-B819-9A0E-3DB3-6E8A67748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CEC49-0208-D88C-B1FF-A64C4F09E9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43A2-DB3C-412A-BCA5-88F6DC9BCA63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6D0F4F-672E-1D65-B641-0A3D7CFA2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82E7E-FB09-8E18-228A-896F724F8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191C2-5394-432E-91BF-88397210A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4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echblog.bozho.net/category/developer-tips/" TargetMode="External"/><Relationship Id="rId13" Type="http://schemas.openxmlformats.org/officeDocument/2006/relationships/image" Target="../media/image5.jpg"/><Relationship Id="rId3" Type="http://schemas.openxmlformats.org/officeDocument/2006/relationships/hyperlink" Target="https://researchleap.com/product/data-collection-2/" TargetMode="External"/><Relationship Id="rId7" Type="http://schemas.openxmlformats.org/officeDocument/2006/relationships/image" Target="../media/image3.jpg"/><Relationship Id="rId12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1.png"/><Relationship Id="rId16" Type="http://schemas.openxmlformats.org/officeDocument/2006/relationships/hyperlink" Target="https://www.pngall.com/maintenance-png/download/49998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-sa/3.0/" TargetMode="External"/><Relationship Id="rId11" Type="http://schemas.openxmlformats.org/officeDocument/2006/relationships/hyperlink" Target="https://www.picpedia.org/highway-signs/t/testing.html" TargetMode="External"/><Relationship Id="rId5" Type="http://schemas.openxmlformats.org/officeDocument/2006/relationships/hyperlink" Target="https://technofaq.org/posts/2018/04/artificial-intelligence-helping-make-healthcare-more-affordable/" TargetMode="External"/><Relationship Id="rId15" Type="http://schemas.openxmlformats.org/officeDocument/2006/relationships/image" Target="../media/image6.png"/><Relationship Id="rId10" Type="http://schemas.openxmlformats.org/officeDocument/2006/relationships/image" Target="../media/image4.jpg"/><Relationship Id="rId4" Type="http://schemas.openxmlformats.org/officeDocument/2006/relationships/image" Target="../media/image2.jpg"/><Relationship Id="rId9" Type="http://schemas.openxmlformats.org/officeDocument/2006/relationships/hyperlink" Target="https://creativecommons.org/licenses/by/3.0/" TargetMode="External"/><Relationship Id="rId14" Type="http://schemas.openxmlformats.org/officeDocument/2006/relationships/hyperlink" Target="https://www.publicdomainpictures.net/view-image.php?image=7909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C8E580-5D77-5DCA-C9C1-298EA32F4392}"/>
              </a:ext>
            </a:extLst>
          </p:cNvPr>
          <p:cNvSpPr txBox="1"/>
          <p:nvPr/>
        </p:nvSpPr>
        <p:spPr>
          <a:xfrm>
            <a:off x="0" y="693506"/>
            <a:ext cx="9144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AI-Care Companion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182C5C-8AD9-6465-55FA-E638CD2EA19F}"/>
              </a:ext>
            </a:extLst>
          </p:cNvPr>
          <p:cNvGrpSpPr/>
          <p:nvPr/>
        </p:nvGrpSpPr>
        <p:grpSpPr>
          <a:xfrm>
            <a:off x="431705" y="1317813"/>
            <a:ext cx="8591271" cy="4638635"/>
            <a:chOff x="901549" y="1421153"/>
            <a:chExt cx="10260832" cy="498127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C2CBF7-4B49-2467-9540-45BBB76B193B}"/>
                </a:ext>
              </a:extLst>
            </p:cNvPr>
            <p:cNvGrpSpPr/>
            <p:nvPr/>
          </p:nvGrpSpPr>
          <p:grpSpPr>
            <a:xfrm>
              <a:off x="8669960" y="1520256"/>
              <a:ext cx="2492421" cy="4730587"/>
              <a:chOff x="8669960" y="1464323"/>
              <a:chExt cx="2492421" cy="4730587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ED9164BE-ECDE-35DF-FA40-68D9EE537BB8}"/>
                  </a:ext>
                </a:extLst>
              </p:cNvPr>
              <p:cNvGrpSpPr/>
              <p:nvPr/>
            </p:nvGrpSpPr>
            <p:grpSpPr>
              <a:xfrm>
                <a:off x="8669960" y="1464323"/>
                <a:ext cx="2492421" cy="1222889"/>
                <a:chOff x="8278075" y="1464323"/>
                <a:chExt cx="2492421" cy="1222889"/>
              </a:xfrm>
            </p:grpSpPr>
            <p:sp>
              <p:nvSpPr>
                <p:cNvPr id="39" name="Freeform: Shape 38">
                  <a:extLst>
                    <a:ext uri="{FF2B5EF4-FFF2-40B4-BE49-F238E27FC236}">
                      <a16:creationId xmlns:a16="http://schemas.microsoft.com/office/drawing/2014/main" id="{3684199B-DA84-28D2-4FC5-99B0BEBEEE26}"/>
                    </a:ext>
                  </a:extLst>
                </p:cNvPr>
                <p:cNvSpPr/>
                <p:nvPr/>
              </p:nvSpPr>
              <p:spPr>
                <a:xfrm>
                  <a:off x="8278075" y="1542355"/>
                  <a:ext cx="150984" cy="150985"/>
                </a:xfrm>
                <a:custGeom>
                  <a:avLst/>
                  <a:gdLst>
                    <a:gd name="connsiteX0" fmla="*/ 0 w 161670"/>
                    <a:gd name="connsiteY0" fmla="*/ 80770 h 161671"/>
                    <a:gd name="connsiteX1" fmla="*/ 80835 w 161670"/>
                    <a:gd name="connsiteY1" fmla="*/ -66 h 161671"/>
                    <a:gd name="connsiteX2" fmla="*/ 161671 w 161670"/>
                    <a:gd name="connsiteY2" fmla="*/ 80770 h 161671"/>
                    <a:gd name="connsiteX3" fmla="*/ 80835 w 161670"/>
                    <a:gd name="connsiteY3" fmla="*/ 161605 h 161671"/>
                    <a:gd name="connsiteX4" fmla="*/ 0 w 161670"/>
                    <a:gd name="connsiteY4" fmla="*/ 80897 h 161671"/>
                    <a:gd name="connsiteX5" fmla="*/ 0 w 161670"/>
                    <a:gd name="connsiteY5" fmla="*/ 80770 h 16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670" h="161671">
                      <a:moveTo>
                        <a:pt x="0" y="80770"/>
                      </a:moveTo>
                      <a:cubicBezTo>
                        <a:pt x="0" y="36123"/>
                        <a:pt x="36195" y="-66"/>
                        <a:pt x="80835" y="-66"/>
                      </a:cubicBezTo>
                      <a:cubicBezTo>
                        <a:pt x="125476" y="-66"/>
                        <a:pt x="161671" y="36123"/>
                        <a:pt x="161671" y="80770"/>
                      </a:cubicBezTo>
                      <a:cubicBezTo>
                        <a:pt x="161671" y="125416"/>
                        <a:pt x="125476" y="161605"/>
                        <a:pt x="80835" y="161605"/>
                      </a:cubicBezTo>
                      <a:cubicBezTo>
                        <a:pt x="36195" y="161643"/>
                        <a:pt x="64" y="125505"/>
                        <a:pt x="0" y="80897"/>
                      </a:cubicBezTo>
                      <a:cubicBezTo>
                        <a:pt x="0" y="80852"/>
                        <a:pt x="0" y="80814"/>
                        <a:pt x="0" y="807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DE75A26-3803-8545-8535-B86CFB371A19}"/>
                    </a:ext>
                  </a:extLst>
                </p:cNvPr>
                <p:cNvSpPr txBox="1"/>
                <p:nvPr/>
              </p:nvSpPr>
              <p:spPr>
                <a:xfrm>
                  <a:off x="8457254" y="1464323"/>
                  <a:ext cx="2313242" cy="122288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685800">
                    <a:spcBef>
                      <a:spcPts val="450"/>
                    </a:spcBef>
                  </a:pPr>
                  <a:r>
                    <a:rPr lang="en-US" sz="1050" b="1" dirty="0">
                      <a:latin typeface="Montserrat" panose="00000500000000000000" pitchFamily="2" charset="0"/>
                    </a:rPr>
                    <a:t>2. System Design </a:t>
                  </a: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latin typeface="Montserrat" panose="00000500000000000000" pitchFamily="2" charset="0"/>
                    </a:rPr>
                    <a:t>- Determine how the user will interact with the bot (voice or text interaction).</a:t>
                  </a: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latin typeface="Montserrat" panose="00000500000000000000" pitchFamily="2" charset="0"/>
                    </a:rPr>
                    <a:t>use case</a:t>
                  </a: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latin typeface="Montserrat" panose="00000500000000000000" pitchFamily="2" charset="0"/>
                    </a:rPr>
                    <a:t>Algorithm design</a:t>
                  </a:r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1A1D17BF-5EA9-E4C7-4AE0-0EDB12039A24}"/>
                  </a:ext>
                </a:extLst>
              </p:cNvPr>
              <p:cNvGrpSpPr/>
              <p:nvPr/>
            </p:nvGrpSpPr>
            <p:grpSpPr>
              <a:xfrm>
                <a:off x="8669960" y="3156452"/>
                <a:ext cx="2137258" cy="2035395"/>
                <a:chOff x="9452269" y="3156452"/>
                <a:chExt cx="2137258" cy="2035395"/>
              </a:xfrm>
            </p:grpSpPr>
            <p:sp>
              <p:nvSpPr>
                <p:cNvPr id="37" name="Freeform: Shape 36">
                  <a:extLst>
                    <a:ext uri="{FF2B5EF4-FFF2-40B4-BE49-F238E27FC236}">
                      <a16:creationId xmlns:a16="http://schemas.microsoft.com/office/drawing/2014/main" id="{978E5FB6-4552-4EB2-9206-504A13B1A368}"/>
                    </a:ext>
                  </a:extLst>
                </p:cNvPr>
                <p:cNvSpPr/>
                <p:nvPr/>
              </p:nvSpPr>
              <p:spPr>
                <a:xfrm>
                  <a:off x="9452269" y="3198597"/>
                  <a:ext cx="150984" cy="150985"/>
                </a:xfrm>
                <a:custGeom>
                  <a:avLst/>
                  <a:gdLst>
                    <a:gd name="connsiteX0" fmla="*/ 0 w 161670"/>
                    <a:gd name="connsiteY0" fmla="*/ 80770 h 161671"/>
                    <a:gd name="connsiteX1" fmla="*/ 80835 w 161670"/>
                    <a:gd name="connsiteY1" fmla="*/ -66 h 161671"/>
                    <a:gd name="connsiteX2" fmla="*/ 161671 w 161670"/>
                    <a:gd name="connsiteY2" fmla="*/ 80770 h 161671"/>
                    <a:gd name="connsiteX3" fmla="*/ 80835 w 161670"/>
                    <a:gd name="connsiteY3" fmla="*/ 161605 h 161671"/>
                    <a:gd name="connsiteX4" fmla="*/ 0 w 161670"/>
                    <a:gd name="connsiteY4" fmla="*/ 80897 h 161671"/>
                    <a:gd name="connsiteX5" fmla="*/ 0 w 161670"/>
                    <a:gd name="connsiteY5" fmla="*/ 80770 h 16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670" h="161671">
                      <a:moveTo>
                        <a:pt x="0" y="80770"/>
                      </a:moveTo>
                      <a:cubicBezTo>
                        <a:pt x="0" y="36123"/>
                        <a:pt x="36195" y="-66"/>
                        <a:pt x="80835" y="-66"/>
                      </a:cubicBezTo>
                      <a:cubicBezTo>
                        <a:pt x="125476" y="-66"/>
                        <a:pt x="161671" y="36123"/>
                        <a:pt x="161671" y="80770"/>
                      </a:cubicBezTo>
                      <a:cubicBezTo>
                        <a:pt x="161671" y="125417"/>
                        <a:pt x="125476" y="161605"/>
                        <a:pt x="80835" y="161605"/>
                      </a:cubicBezTo>
                      <a:cubicBezTo>
                        <a:pt x="36195" y="161643"/>
                        <a:pt x="64" y="125505"/>
                        <a:pt x="0" y="80897"/>
                      </a:cubicBezTo>
                      <a:cubicBezTo>
                        <a:pt x="0" y="80852"/>
                        <a:pt x="0" y="80814"/>
                        <a:pt x="0" y="807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1B1AC354-ECF5-3725-A2A6-4710A196C7C5}"/>
                    </a:ext>
                  </a:extLst>
                </p:cNvPr>
                <p:cNvSpPr txBox="1"/>
                <p:nvPr/>
              </p:nvSpPr>
              <p:spPr>
                <a:xfrm>
                  <a:off x="9659143" y="3156452"/>
                  <a:ext cx="1930384" cy="20353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685800">
                    <a:spcBef>
                      <a:spcPts val="450"/>
                    </a:spcBef>
                  </a:pPr>
                  <a:r>
                    <a:rPr lang="en-US" sz="105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3. </a:t>
                  </a:r>
                  <a:r>
                    <a:rPr lang="en-US" sz="1050" b="1" dirty="0">
                      <a:latin typeface="Montserrat" panose="00000500000000000000" pitchFamily="2" charset="0"/>
                    </a:rPr>
                    <a:t>Implementation</a:t>
                  </a:r>
                  <a:endPara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endParaRP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Develop language models using GPT.</a:t>
                  </a: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Develop user interfaces using technologies such as HTML/CSS.</a:t>
                  </a: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Build databases using SQL . </a:t>
                  </a: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Implement security features such as encryption.</a:t>
                  </a:r>
                  <a:endParaRPr lang="en-US" sz="825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6F48B779-CFC9-23CD-90E4-39484ABAC826}"/>
                  </a:ext>
                </a:extLst>
              </p:cNvPr>
              <p:cNvGrpSpPr/>
              <p:nvPr/>
            </p:nvGrpSpPr>
            <p:grpSpPr>
              <a:xfrm>
                <a:off x="8669960" y="5407193"/>
                <a:ext cx="2492421" cy="787717"/>
                <a:chOff x="8384820" y="5407193"/>
                <a:chExt cx="2492421" cy="787717"/>
              </a:xfrm>
            </p:grpSpPr>
            <p:sp>
              <p:nvSpPr>
                <p:cNvPr id="35" name="Freeform: Shape 34">
                  <a:extLst>
                    <a:ext uri="{FF2B5EF4-FFF2-40B4-BE49-F238E27FC236}">
                      <a16:creationId xmlns:a16="http://schemas.microsoft.com/office/drawing/2014/main" id="{FE01B3AC-281C-BCEF-27BF-6A420B5E1C9C}"/>
                    </a:ext>
                  </a:extLst>
                </p:cNvPr>
                <p:cNvSpPr/>
                <p:nvPr/>
              </p:nvSpPr>
              <p:spPr>
                <a:xfrm>
                  <a:off x="8384820" y="5495867"/>
                  <a:ext cx="150984" cy="150985"/>
                </a:xfrm>
                <a:custGeom>
                  <a:avLst/>
                  <a:gdLst>
                    <a:gd name="connsiteX0" fmla="*/ 0 w 161670"/>
                    <a:gd name="connsiteY0" fmla="*/ 80770 h 161671"/>
                    <a:gd name="connsiteX1" fmla="*/ 80835 w 161670"/>
                    <a:gd name="connsiteY1" fmla="*/ -66 h 161671"/>
                    <a:gd name="connsiteX2" fmla="*/ 161671 w 161670"/>
                    <a:gd name="connsiteY2" fmla="*/ 80770 h 161671"/>
                    <a:gd name="connsiteX3" fmla="*/ 80835 w 161670"/>
                    <a:gd name="connsiteY3" fmla="*/ 161605 h 161671"/>
                    <a:gd name="connsiteX4" fmla="*/ 0 w 161670"/>
                    <a:gd name="connsiteY4" fmla="*/ 80897 h 161671"/>
                    <a:gd name="connsiteX5" fmla="*/ 0 w 161670"/>
                    <a:gd name="connsiteY5" fmla="*/ 80770 h 161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61670" h="161671">
                      <a:moveTo>
                        <a:pt x="0" y="80770"/>
                      </a:moveTo>
                      <a:cubicBezTo>
                        <a:pt x="0" y="36123"/>
                        <a:pt x="36195" y="-66"/>
                        <a:pt x="80835" y="-66"/>
                      </a:cubicBezTo>
                      <a:cubicBezTo>
                        <a:pt x="125476" y="-66"/>
                        <a:pt x="161671" y="36123"/>
                        <a:pt x="161671" y="80770"/>
                      </a:cubicBezTo>
                      <a:cubicBezTo>
                        <a:pt x="161671" y="125417"/>
                        <a:pt x="125476" y="161605"/>
                        <a:pt x="80835" y="161605"/>
                      </a:cubicBezTo>
                      <a:cubicBezTo>
                        <a:pt x="36195" y="161643"/>
                        <a:pt x="64" y="125505"/>
                        <a:pt x="0" y="80897"/>
                      </a:cubicBezTo>
                      <a:cubicBezTo>
                        <a:pt x="0" y="80852"/>
                        <a:pt x="0" y="80814"/>
                        <a:pt x="0" y="8077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635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defTabSz="685800"/>
                  <a:endParaRPr lang="en-US" sz="1350">
                    <a:solidFill>
                      <a:prstClr val="black"/>
                    </a:solidFill>
                    <a:latin typeface="Calibri" panose="020F0502020204030204"/>
                  </a:endParaRP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CF5F6357-1EBD-E176-007B-B2A4C107B708}"/>
                    </a:ext>
                  </a:extLst>
                </p:cNvPr>
                <p:cNvSpPr txBox="1"/>
                <p:nvPr/>
              </p:nvSpPr>
              <p:spPr>
                <a:xfrm>
                  <a:off x="8563999" y="5407193"/>
                  <a:ext cx="2313242" cy="78771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defTabSz="685800">
                    <a:spcBef>
                      <a:spcPts val="450"/>
                    </a:spcBef>
                  </a:pPr>
                  <a:r>
                    <a:rPr lang="en-US" sz="1050" b="1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4. </a:t>
                  </a:r>
                  <a:r>
                    <a:rPr lang="en-US" sz="1050" b="1" dirty="0">
                      <a:latin typeface="Montserrat" panose="00000500000000000000" pitchFamily="2" charset="0"/>
                    </a:rPr>
                    <a:t>Testing</a:t>
                  </a:r>
                  <a:endParaRPr lang="en-US" sz="105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endParaRPr>
                </a:p>
                <a:p>
                  <a:pPr defTabSz="685800">
                    <a:spcBef>
                      <a:spcPts val="450"/>
                    </a:spcBef>
                  </a:pPr>
                  <a:r>
                    <a:rPr lang="en-US" sz="9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Montserrat" panose="00000500000000000000" pitchFamily="2" charset="0"/>
                    </a:rPr>
                    <a:t>Ensure that the system works as expected by testing each feature individually (unit tests).</a:t>
                  </a:r>
                </a:p>
              </p:txBody>
            </p:sp>
          </p:grp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3D1F134-32D9-6084-1733-7A1E6641DAD7}"/>
                </a:ext>
              </a:extLst>
            </p:cNvPr>
            <p:cNvGrpSpPr/>
            <p:nvPr/>
          </p:nvGrpSpPr>
          <p:grpSpPr>
            <a:xfrm>
              <a:off x="901549" y="1803382"/>
              <a:ext cx="2115996" cy="2002343"/>
              <a:chOff x="901709" y="2287260"/>
              <a:chExt cx="2115996" cy="2002343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DAE3E5-84DB-3844-9742-1B036FDF8D27}"/>
                  </a:ext>
                </a:extLst>
              </p:cNvPr>
              <p:cNvSpPr/>
              <p:nvPr/>
            </p:nvSpPr>
            <p:spPr>
              <a:xfrm>
                <a:off x="1199242" y="2371333"/>
                <a:ext cx="150984" cy="150985"/>
              </a:xfrm>
              <a:custGeom>
                <a:avLst/>
                <a:gdLst>
                  <a:gd name="connsiteX0" fmla="*/ 0 w 161670"/>
                  <a:gd name="connsiteY0" fmla="*/ 80770 h 161671"/>
                  <a:gd name="connsiteX1" fmla="*/ 80835 w 161670"/>
                  <a:gd name="connsiteY1" fmla="*/ -66 h 161671"/>
                  <a:gd name="connsiteX2" fmla="*/ 161671 w 161670"/>
                  <a:gd name="connsiteY2" fmla="*/ 80770 h 161671"/>
                  <a:gd name="connsiteX3" fmla="*/ 80835 w 161670"/>
                  <a:gd name="connsiteY3" fmla="*/ 161605 h 161671"/>
                  <a:gd name="connsiteX4" fmla="*/ 0 w 161670"/>
                  <a:gd name="connsiteY4" fmla="*/ 80770 h 161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670" h="161671">
                    <a:moveTo>
                      <a:pt x="0" y="80770"/>
                    </a:moveTo>
                    <a:cubicBezTo>
                      <a:pt x="0" y="36123"/>
                      <a:pt x="36189" y="-66"/>
                      <a:pt x="80835" y="-66"/>
                    </a:cubicBezTo>
                    <a:cubicBezTo>
                      <a:pt x="125482" y="-66"/>
                      <a:pt x="161671" y="36123"/>
                      <a:pt x="161671" y="80770"/>
                    </a:cubicBezTo>
                    <a:cubicBezTo>
                      <a:pt x="161671" y="125416"/>
                      <a:pt x="125482" y="161605"/>
                      <a:pt x="80835" y="161605"/>
                    </a:cubicBezTo>
                    <a:cubicBezTo>
                      <a:pt x="36189" y="161605"/>
                      <a:pt x="0" y="125416"/>
                      <a:pt x="0" y="8077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4D7170F-22B2-D380-C4F5-FA3FD8550F91}"/>
                  </a:ext>
                </a:extLst>
              </p:cNvPr>
              <p:cNvSpPr txBox="1"/>
              <p:nvPr/>
            </p:nvSpPr>
            <p:spPr>
              <a:xfrm>
                <a:off x="901709" y="2287260"/>
                <a:ext cx="2115996" cy="2002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defTabSz="685800">
                  <a:spcBef>
                    <a:spcPts val="450"/>
                  </a:spcBef>
                  <a:buAutoNum type="arabicPeriod"/>
                </a:pPr>
                <a:r>
                  <a:rPr lang="en-US" sz="1050" b="1" dirty="0">
                    <a:latin typeface="Montserrat" panose="00000500000000000000" pitchFamily="2" charset="0"/>
                  </a:rPr>
                  <a:t>Planning &amp; Analysis</a:t>
                </a:r>
                <a:endParaRPr lang="ar-JO" sz="1050" b="1" dirty="0">
                  <a:latin typeface="Montserrat" panose="00000500000000000000" pitchFamily="2" charset="0"/>
                </a:endParaRPr>
              </a:p>
              <a:p>
                <a:pPr defTabSz="685800">
                  <a:spcBef>
                    <a:spcPts val="450"/>
                  </a:spcBef>
                </a:pPr>
                <a:r>
                  <a:rPr kumimoji="0" lang="en-US" altLang="ar-JO" sz="1000" i="0" u="none" strike="noStrike" cap="none" normalizeH="0" baseline="0" dirty="0">
                    <a:ln>
                      <a:noFill/>
                    </a:ln>
                    <a:solidFill>
                      <a:srgbClr val="1F1F1F"/>
                    </a:solidFill>
                    <a:effectLst/>
                    <a:latin typeface="Montserrat" panose="00000500000000000000" pitchFamily="2" charset="0"/>
                  </a:rPr>
                  <a:t>Defining project objectives and requirements by collecting and analyzing user (patient) requirements. What do they need and how can we make it easier for them?</a:t>
                </a:r>
                <a:endParaRPr lang="en-US" sz="1400" b="1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FB5F473-BBA9-FBA2-1915-13B1CFAE98AA}"/>
                </a:ext>
              </a:extLst>
            </p:cNvPr>
            <p:cNvGrpSpPr/>
            <p:nvPr/>
          </p:nvGrpSpPr>
          <p:grpSpPr>
            <a:xfrm>
              <a:off x="3265831" y="1421153"/>
              <a:ext cx="5053113" cy="4981270"/>
              <a:chOff x="3135201" y="1421153"/>
              <a:chExt cx="5053113" cy="498127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9E00CB39-7D7E-520B-9C63-47FE1D504EAB}"/>
                  </a:ext>
                </a:extLst>
              </p:cNvPr>
              <p:cNvSpPr/>
              <p:nvPr/>
            </p:nvSpPr>
            <p:spPr>
              <a:xfrm>
                <a:off x="7196014" y="2881330"/>
                <a:ext cx="992300" cy="2236542"/>
              </a:xfrm>
              <a:custGeom>
                <a:avLst/>
                <a:gdLst>
                  <a:gd name="connsiteX0" fmla="*/ 0 w 1062532"/>
                  <a:gd name="connsiteY0" fmla="*/ 2394773 h 2394838"/>
                  <a:gd name="connsiteX1" fmla="*/ 882650 w 1062532"/>
                  <a:gd name="connsiteY1" fmla="*/ 2137408 h 2394838"/>
                  <a:gd name="connsiteX2" fmla="*/ 733869 w 1062532"/>
                  <a:gd name="connsiteY2" fmla="*/ 2016313 h 2394838"/>
                  <a:gd name="connsiteX3" fmla="*/ 819086 w 1062532"/>
                  <a:gd name="connsiteY3" fmla="*/ 1911602 h 2394838"/>
                  <a:gd name="connsiteX4" fmla="*/ 940752 w 1062532"/>
                  <a:gd name="connsiteY4" fmla="*/ 608899 h 2394838"/>
                  <a:gd name="connsiteX5" fmla="*/ 189928 w 1062532"/>
                  <a:gd name="connsiteY5" fmla="*/ -66 h 2394838"/>
                  <a:gd name="connsiteX6" fmla="*/ 330264 w 1062532"/>
                  <a:gd name="connsiteY6" fmla="*/ 1465704 h 2394838"/>
                  <a:gd name="connsiteX7" fmla="*/ 221552 w 1062532"/>
                  <a:gd name="connsiteY7" fmla="*/ 1599054 h 2394838"/>
                  <a:gd name="connsiteX8" fmla="*/ 72707 w 1062532"/>
                  <a:gd name="connsiteY8" fmla="*/ 1477896 h 23948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62532" h="2394838">
                    <a:moveTo>
                      <a:pt x="0" y="2394773"/>
                    </a:moveTo>
                    <a:lnTo>
                      <a:pt x="882650" y="2137408"/>
                    </a:lnTo>
                    <a:lnTo>
                      <a:pt x="733869" y="2016313"/>
                    </a:lnTo>
                    <a:lnTo>
                      <a:pt x="819086" y="1911602"/>
                    </a:lnTo>
                    <a:cubicBezTo>
                      <a:pt x="1065911" y="1601023"/>
                      <a:pt x="1157033" y="1047049"/>
                      <a:pt x="940752" y="608899"/>
                    </a:cubicBezTo>
                    <a:cubicBezTo>
                      <a:pt x="743458" y="209611"/>
                      <a:pt x="420624" y="18349"/>
                      <a:pt x="189928" y="-66"/>
                    </a:cubicBezTo>
                    <a:cubicBezTo>
                      <a:pt x="687515" y="330705"/>
                      <a:pt x="613601" y="1112771"/>
                      <a:pt x="330264" y="1465704"/>
                    </a:cubicBezTo>
                    <a:lnTo>
                      <a:pt x="221552" y="1599054"/>
                    </a:lnTo>
                    <a:lnTo>
                      <a:pt x="72707" y="1477896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5E390F6-0E65-285D-F87F-B99AD9647BF3}"/>
                  </a:ext>
                </a:extLst>
              </p:cNvPr>
              <p:cNvSpPr/>
              <p:nvPr/>
            </p:nvSpPr>
            <p:spPr>
              <a:xfrm>
                <a:off x="6897307" y="2879965"/>
                <a:ext cx="882423" cy="882424"/>
              </a:xfrm>
              <a:custGeom>
                <a:avLst/>
                <a:gdLst>
                  <a:gd name="connsiteX0" fmla="*/ 0 w 944879"/>
                  <a:gd name="connsiteY0" fmla="*/ 472438 h 944879"/>
                  <a:gd name="connsiteX1" fmla="*/ 472377 w 944879"/>
                  <a:gd name="connsiteY1" fmla="*/ -66 h 944879"/>
                  <a:gd name="connsiteX2" fmla="*/ 944880 w 944879"/>
                  <a:gd name="connsiteY2" fmla="*/ 472311 h 944879"/>
                  <a:gd name="connsiteX3" fmla="*/ 472503 w 944879"/>
                  <a:gd name="connsiteY3" fmla="*/ 944814 h 944879"/>
                  <a:gd name="connsiteX4" fmla="*/ 472439 w 944879"/>
                  <a:gd name="connsiteY4" fmla="*/ 944814 h 944879"/>
                  <a:gd name="connsiteX5" fmla="*/ 0 w 944879"/>
                  <a:gd name="connsiteY5" fmla="*/ 472438 h 94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879" h="944879">
                    <a:moveTo>
                      <a:pt x="0" y="472438"/>
                    </a:moveTo>
                    <a:cubicBezTo>
                      <a:pt x="-64" y="211516"/>
                      <a:pt x="211455" y="-28"/>
                      <a:pt x="472377" y="-66"/>
                    </a:cubicBezTo>
                    <a:cubicBezTo>
                      <a:pt x="733298" y="-104"/>
                      <a:pt x="944816" y="211389"/>
                      <a:pt x="944880" y="472311"/>
                    </a:cubicBezTo>
                    <a:cubicBezTo>
                      <a:pt x="944943" y="733232"/>
                      <a:pt x="733425" y="944776"/>
                      <a:pt x="472503" y="944814"/>
                    </a:cubicBezTo>
                    <a:cubicBezTo>
                      <a:pt x="472503" y="944814"/>
                      <a:pt x="472439" y="944814"/>
                      <a:pt x="472439" y="944814"/>
                    </a:cubicBezTo>
                    <a:cubicBezTo>
                      <a:pt x="211518" y="944814"/>
                      <a:pt x="64" y="733334"/>
                      <a:pt x="0" y="47243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E08DBFB-16C8-8A73-8378-0F2F40043279}"/>
                  </a:ext>
                </a:extLst>
              </p:cNvPr>
              <p:cNvSpPr/>
              <p:nvPr/>
            </p:nvSpPr>
            <p:spPr>
              <a:xfrm>
                <a:off x="5042789" y="5170529"/>
                <a:ext cx="2195804" cy="1231894"/>
              </a:xfrm>
              <a:custGeom>
                <a:avLst/>
                <a:gdLst>
                  <a:gd name="connsiteX0" fmla="*/ 0 w 2351217"/>
                  <a:gd name="connsiteY0" fmla="*/ 559305 h 1319085"/>
                  <a:gd name="connsiteX1" fmla="*/ 517525 w 2351217"/>
                  <a:gd name="connsiteY1" fmla="*/ 1319019 h 1319085"/>
                  <a:gd name="connsiteX2" fmla="*/ 586740 w 2351217"/>
                  <a:gd name="connsiteY2" fmla="*/ 1140076 h 1319085"/>
                  <a:gd name="connsiteX3" fmla="*/ 712407 w 2351217"/>
                  <a:gd name="connsiteY3" fmla="*/ 1188972 h 1319085"/>
                  <a:gd name="connsiteX4" fmla="*/ 1988757 w 2351217"/>
                  <a:gd name="connsiteY4" fmla="*/ 902142 h 1319085"/>
                  <a:gd name="connsiteX5" fmla="*/ 2335911 w 2351217"/>
                  <a:gd name="connsiteY5" fmla="*/ -66 h 1319085"/>
                  <a:gd name="connsiteX6" fmla="*/ 985266 w 2351217"/>
                  <a:gd name="connsiteY6" fmla="*/ 586356 h 1319085"/>
                  <a:gd name="connsiteX7" fmla="*/ 824611 w 2351217"/>
                  <a:gd name="connsiteY7" fmla="*/ 524190 h 1319085"/>
                  <a:gd name="connsiteX8" fmla="*/ 893826 w 2351217"/>
                  <a:gd name="connsiteY8" fmla="*/ 345247 h 13190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351217" h="1319085">
                    <a:moveTo>
                      <a:pt x="0" y="559305"/>
                    </a:moveTo>
                    <a:lnTo>
                      <a:pt x="517525" y="1319019"/>
                    </a:lnTo>
                    <a:lnTo>
                      <a:pt x="586740" y="1140076"/>
                    </a:lnTo>
                    <a:lnTo>
                      <a:pt x="712407" y="1188972"/>
                    </a:lnTo>
                    <a:cubicBezTo>
                      <a:pt x="1084009" y="1327782"/>
                      <a:pt x="1639507" y="1243137"/>
                      <a:pt x="1988757" y="902142"/>
                    </a:cubicBezTo>
                    <a:cubicBezTo>
                      <a:pt x="2307590" y="590992"/>
                      <a:pt x="2389823" y="224978"/>
                      <a:pt x="2335911" y="-66"/>
                    </a:cubicBezTo>
                    <a:cubicBezTo>
                      <a:pt x="2175129" y="575307"/>
                      <a:pt x="1408811" y="746694"/>
                      <a:pt x="985266" y="586356"/>
                    </a:cubicBezTo>
                    <a:lnTo>
                      <a:pt x="824611" y="524190"/>
                    </a:lnTo>
                    <a:lnTo>
                      <a:pt x="893826" y="345247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D96C1C26-0108-8272-A182-DD11FD868C74}"/>
                  </a:ext>
                </a:extLst>
              </p:cNvPr>
              <p:cNvSpPr/>
              <p:nvPr/>
            </p:nvSpPr>
            <p:spPr>
              <a:xfrm>
                <a:off x="6251382" y="4868504"/>
                <a:ext cx="882424" cy="882424"/>
              </a:xfrm>
              <a:custGeom>
                <a:avLst/>
                <a:gdLst>
                  <a:gd name="connsiteX0" fmla="*/ 0 w 944880"/>
                  <a:gd name="connsiteY0" fmla="*/ 472374 h 944879"/>
                  <a:gd name="connsiteX1" fmla="*/ 472440 w 944880"/>
                  <a:gd name="connsiteY1" fmla="*/ -66 h 944879"/>
                  <a:gd name="connsiteX2" fmla="*/ 944880 w 944880"/>
                  <a:gd name="connsiteY2" fmla="*/ 472374 h 944879"/>
                  <a:gd name="connsiteX3" fmla="*/ 472440 w 944880"/>
                  <a:gd name="connsiteY3" fmla="*/ 944814 h 944879"/>
                  <a:gd name="connsiteX4" fmla="*/ 472377 w 944880"/>
                  <a:gd name="connsiteY4" fmla="*/ 944814 h 944879"/>
                  <a:gd name="connsiteX5" fmla="*/ 0 w 944880"/>
                  <a:gd name="connsiteY5" fmla="*/ 472564 h 944879"/>
                  <a:gd name="connsiteX6" fmla="*/ 0 w 944880"/>
                  <a:gd name="connsiteY6" fmla="*/ 472374 h 94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44880" h="944879">
                    <a:moveTo>
                      <a:pt x="0" y="472374"/>
                    </a:moveTo>
                    <a:cubicBezTo>
                      <a:pt x="0" y="211452"/>
                      <a:pt x="211519" y="-66"/>
                      <a:pt x="472440" y="-66"/>
                    </a:cubicBezTo>
                    <a:cubicBezTo>
                      <a:pt x="733361" y="-66"/>
                      <a:pt x="944880" y="211452"/>
                      <a:pt x="944880" y="472374"/>
                    </a:cubicBezTo>
                    <a:cubicBezTo>
                      <a:pt x="944880" y="733295"/>
                      <a:pt x="733361" y="944814"/>
                      <a:pt x="472440" y="944814"/>
                    </a:cubicBezTo>
                    <a:cubicBezTo>
                      <a:pt x="472440" y="944814"/>
                      <a:pt x="472377" y="944814"/>
                      <a:pt x="472377" y="944814"/>
                    </a:cubicBezTo>
                    <a:cubicBezTo>
                      <a:pt x="211519" y="944852"/>
                      <a:pt x="64" y="733416"/>
                      <a:pt x="0" y="472564"/>
                    </a:cubicBezTo>
                    <a:cubicBezTo>
                      <a:pt x="0" y="472501"/>
                      <a:pt x="0" y="472437"/>
                      <a:pt x="0" y="472374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98CEA5E-EC58-3F96-5D17-0EA5BE097DA8}"/>
                  </a:ext>
                </a:extLst>
              </p:cNvPr>
              <p:cNvSpPr/>
              <p:nvPr/>
            </p:nvSpPr>
            <p:spPr>
              <a:xfrm>
                <a:off x="3135201" y="3772412"/>
                <a:ext cx="1696531" cy="2004541"/>
              </a:xfrm>
              <a:custGeom>
                <a:avLst/>
                <a:gdLst>
                  <a:gd name="connsiteX0" fmla="*/ 562800 w 1816607"/>
                  <a:gd name="connsiteY0" fmla="*/ -66 h 2146417"/>
                  <a:gd name="connsiteX1" fmla="*/ 0 w 1816607"/>
                  <a:gd name="connsiteY1" fmla="*/ 727009 h 2146417"/>
                  <a:gd name="connsiteX2" fmla="*/ 191579 w 1816607"/>
                  <a:gd name="connsiteY2" fmla="*/ 737487 h 2146417"/>
                  <a:gd name="connsiteX3" fmla="*/ 184213 w 1816607"/>
                  <a:gd name="connsiteY3" fmla="*/ 872297 h 2146417"/>
                  <a:gd name="connsiteX4" fmla="*/ 851408 w 1816607"/>
                  <a:gd name="connsiteY4" fmla="*/ 1997644 h 2146417"/>
                  <a:gd name="connsiteX5" fmla="*/ 1816608 w 1816607"/>
                  <a:gd name="connsiteY5" fmla="*/ 2049016 h 2146417"/>
                  <a:gd name="connsiteX6" fmla="*/ 841565 w 1816607"/>
                  <a:gd name="connsiteY6" fmla="*/ 945639 h 2146417"/>
                  <a:gd name="connsiteX7" fmla="*/ 850963 w 1816607"/>
                  <a:gd name="connsiteY7" fmla="*/ 773682 h 2146417"/>
                  <a:gd name="connsiteX8" fmla="*/ 1042606 w 1816607"/>
                  <a:gd name="connsiteY8" fmla="*/ 784159 h 2146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16607" h="2146417">
                    <a:moveTo>
                      <a:pt x="562800" y="-66"/>
                    </a:moveTo>
                    <a:lnTo>
                      <a:pt x="0" y="727009"/>
                    </a:lnTo>
                    <a:lnTo>
                      <a:pt x="191579" y="737487"/>
                    </a:lnTo>
                    <a:lnTo>
                      <a:pt x="184213" y="872297"/>
                    </a:lnTo>
                    <a:cubicBezTo>
                      <a:pt x="167005" y="1268601"/>
                      <a:pt x="419163" y="1770568"/>
                      <a:pt x="851408" y="1997644"/>
                    </a:cubicBezTo>
                    <a:cubicBezTo>
                      <a:pt x="1245743" y="2204718"/>
                      <a:pt x="1619377" y="2169793"/>
                      <a:pt x="1816608" y="2049016"/>
                    </a:cubicBezTo>
                    <a:cubicBezTo>
                      <a:pt x="1219708" y="2073907"/>
                      <a:pt x="819658" y="1397760"/>
                      <a:pt x="841565" y="945639"/>
                    </a:cubicBezTo>
                    <a:lnTo>
                      <a:pt x="850963" y="773682"/>
                    </a:lnTo>
                    <a:lnTo>
                      <a:pt x="1042606" y="784159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9EB7B28-EA50-B348-B6F8-B5320EDBD0D5}"/>
                  </a:ext>
                </a:extLst>
              </p:cNvPr>
              <p:cNvSpPr/>
              <p:nvPr/>
            </p:nvSpPr>
            <p:spPr>
              <a:xfrm>
                <a:off x="4160368" y="4868564"/>
                <a:ext cx="882423" cy="882424"/>
              </a:xfrm>
              <a:custGeom>
                <a:avLst/>
                <a:gdLst>
                  <a:gd name="connsiteX0" fmla="*/ 0 w 944879"/>
                  <a:gd name="connsiteY0" fmla="*/ 472311 h 944879"/>
                  <a:gd name="connsiteX1" fmla="*/ 472503 w 944879"/>
                  <a:gd name="connsiteY1" fmla="*/ -66 h 944879"/>
                  <a:gd name="connsiteX2" fmla="*/ 944880 w 944879"/>
                  <a:gd name="connsiteY2" fmla="*/ 472437 h 944879"/>
                  <a:gd name="connsiteX3" fmla="*/ 472440 w 944879"/>
                  <a:gd name="connsiteY3" fmla="*/ 944814 h 944879"/>
                  <a:gd name="connsiteX4" fmla="*/ 0 w 944879"/>
                  <a:gd name="connsiteY4" fmla="*/ 472501 h 944879"/>
                  <a:gd name="connsiteX5" fmla="*/ 0 w 944879"/>
                  <a:gd name="connsiteY5" fmla="*/ 472311 h 94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879" h="944879">
                    <a:moveTo>
                      <a:pt x="0" y="472311"/>
                    </a:moveTo>
                    <a:cubicBezTo>
                      <a:pt x="38" y="211389"/>
                      <a:pt x="211582" y="-98"/>
                      <a:pt x="472503" y="-66"/>
                    </a:cubicBezTo>
                    <a:cubicBezTo>
                      <a:pt x="733425" y="-28"/>
                      <a:pt x="944918" y="211516"/>
                      <a:pt x="944880" y="472437"/>
                    </a:cubicBezTo>
                    <a:cubicBezTo>
                      <a:pt x="944848" y="733333"/>
                      <a:pt x="733336" y="944814"/>
                      <a:pt x="472440" y="944814"/>
                    </a:cubicBezTo>
                    <a:cubicBezTo>
                      <a:pt x="211556" y="944852"/>
                      <a:pt x="38" y="733384"/>
                      <a:pt x="0" y="472501"/>
                    </a:cubicBezTo>
                    <a:cubicBezTo>
                      <a:pt x="0" y="472437"/>
                      <a:pt x="0" y="472374"/>
                      <a:pt x="0" y="472311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8862EF2-D6DC-079B-C0AB-437928D0A48E}"/>
                  </a:ext>
                </a:extLst>
              </p:cNvPr>
              <p:cNvSpPr/>
              <p:nvPr/>
            </p:nvSpPr>
            <p:spPr>
              <a:xfrm>
                <a:off x="3417109" y="1661354"/>
                <a:ext cx="1709715" cy="1994944"/>
              </a:xfrm>
              <a:custGeom>
                <a:avLst/>
                <a:gdLst>
                  <a:gd name="connsiteX0" fmla="*/ 1830724 w 1830724"/>
                  <a:gd name="connsiteY0" fmla="*/ 310513 h 2136140"/>
                  <a:gd name="connsiteX1" fmla="*/ 965346 w 1830724"/>
                  <a:gd name="connsiteY1" fmla="*/ -66 h 2136140"/>
                  <a:gd name="connsiteX2" fmla="*/ 1014559 w 1830724"/>
                  <a:gd name="connsiteY2" fmla="*/ 185417 h 2136140"/>
                  <a:gd name="connsiteX3" fmla="*/ 884066 w 1830724"/>
                  <a:gd name="connsiteY3" fmla="*/ 219771 h 2136140"/>
                  <a:gd name="connsiteX4" fmla="*/ 19958 w 1830724"/>
                  <a:gd name="connsiteY4" fmla="*/ 1202053 h 2136140"/>
                  <a:gd name="connsiteX5" fmla="*/ 269450 w 1830724"/>
                  <a:gd name="connsiteY5" fmla="*/ 2136074 h 2136140"/>
                  <a:gd name="connsiteX6" fmla="*/ 1017480 w 1830724"/>
                  <a:gd name="connsiteY6" fmla="*/ 867788 h 2136140"/>
                  <a:gd name="connsiteX7" fmla="*/ 1183977 w 1830724"/>
                  <a:gd name="connsiteY7" fmla="*/ 823338 h 2136140"/>
                  <a:gd name="connsiteX8" fmla="*/ 1233189 w 1830724"/>
                  <a:gd name="connsiteY8" fmla="*/ 1008822 h 2136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0724" h="2136140">
                    <a:moveTo>
                      <a:pt x="1830724" y="310513"/>
                    </a:moveTo>
                    <a:lnTo>
                      <a:pt x="965346" y="-66"/>
                    </a:lnTo>
                    <a:lnTo>
                      <a:pt x="1014559" y="185417"/>
                    </a:lnTo>
                    <a:lnTo>
                      <a:pt x="884066" y="219771"/>
                    </a:lnTo>
                    <a:cubicBezTo>
                      <a:pt x="501796" y="325879"/>
                      <a:pt x="102318" y="720786"/>
                      <a:pt x="19958" y="1202053"/>
                    </a:cubicBezTo>
                    <a:cubicBezTo>
                      <a:pt x="-55162" y="1641091"/>
                      <a:pt x="93555" y="1985706"/>
                      <a:pt x="269450" y="2136074"/>
                    </a:cubicBezTo>
                    <a:cubicBezTo>
                      <a:pt x="61297" y="1576004"/>
                      <a:pt x="580600" y="986724"/>
                      <a:pt x="1017480" y="867788"/>
                    </a:cubicBezTo>
                    <a:lnTo>
                      <a:pt x="1183977" y="823338"/>
                    </a:lnTo>
                    <a:lnTo>
                      <a:pt x="1233189" y="1008822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9370F85D-27AB-1FE3-8B42-E03D1261A991}"/>
                  </a:ext>
                </a:extLst>
              </p:cNvPr>
              <p:cNvSpPr/>
              <p:nvPr/>
            </p:nvSpPr>
            <p:spPr>
              <a:xfrm>
                <a:off x="3514264" y="2879965"/>
                <a:ext cx="882423" cy="882424"/>
              </a:xfrm>
              <a:custGeom>
                <a:avLst/>
                <a:gdLst>
                  <a:gd name="connsiteX0" fmla="*/ 0 w 944879"/>
                  <a:gd name="connsiteY0" fmla="*/ 472438 h 944879"/>
                  <a:gd name="connsiteX1" fmla="*/ 472377 w 944879"/>
                  <a:gd name="connsiteY1" fmla="*/ -66 h 944879"/>
                  <a:gd name="connsiteX2" fmla="*/ 944880 w 944879"/>
                  <a:gd name="connsiteY2" fmla="*/ 472311 h 944879"/>
                  <a:gd name="connsiteX3" fmla="*/ 472503 w 944879"/>
                  <a:gd name="connsiteY3" fmla="*/ 944814 h 944879"/>
                  <a:gd name="connsiteX4" fmla="*/ 472440 w 944879"/>
                  <a:gd name="connsiteY4" fmla="*/ 944814 h 944879"/>
                  <a:gd name="connsiteX5" fmla="*/ 0 w 944879"/>
                  <a:gd name="connsiteY5" fmla="*/ 472438 h 9448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879" h="944879">
                    <a:moveTo>
                      <a:pt x="0" y="472438"/>
                    </a:moveTo>
                    <a:cubicBezTo>
                      <a:pt x="-32" y="211516"/>
                      <a:pt x="211455" y="-28"/>
                      <a:pt x="472377" y="-66"/>
                    </a:cubicBezTo>
                    <a:cubicBezTo>
                      <a:pt x="733298" y="-104"/>
                      <a:pt x="944848" y="211389"/>
                      <a:pt x="944880" y="472311"/>
                    </a:cubicBezTo>
                    <a:cubicBezTo>
                      <a:pt x="944912" y="733232"/>
                      <a:pt x="733425" y="944776"/>
                      <a:pt x="472503" y="944814"/>
                    </a:cubicBezTo>
                    <a:cubicBezTo>
                      <a:pt x="472484" y="944814"/>
                      <a:pt x="472459" y="944814"/>
                      <a:pt x="472440" y="944814"/>
                    </a:cubicBezTo>
                    <a:cubicBezTo>
                      <a:pt x="211544" y="944814"/>
                      <a:pt x="38" y="733334"/>
                      <a:pt x="0" y="47243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B068DF2-3525-E406-EE09-D653B55C0267}"/>
                  </a:ext>
                </a:extLst>
              </p:cNvPr>
              <p:cNvSpPr/>
              <p:nvPr/>
            </p:nvSpPr>
            <p:spPr>
              <a:xfrm>
                <a:off x="5239499" y="1421153"/>
                <a:ext cx="2098308" cy="1361793"/>
              </a:xfrm>
              <a:custGeom>
                <a:avLst/>
                <a:gdLst>
                  <a:gd name="connsiteX0" fmla="*/ 2218881 w 2246820"/>
                  <a:gd name="connsiteY0" fmla="*/ 1458111 h 1458177"/>
                  <a:gd name="connsiteX1" fmla="*/ 2246820 w 2246820"/>
                  <a:gd name="connsiteY1" fmla="*/ 539139 h 1458177"/>
                  <a:gd name="connsiteX2" fmla="*/ 2085657 w 2246820"/>
                  <a:gd name="connsiteY2" fmla="*/ 643215 h 1458177"/>
                  <a:gd name="connsiteX3" fmla="*/ 2012379 w 2246820"/>
                  <a:gd name="connsiteY3" fmla="*/ 529868 h 1458177"/>
                  <a:gd name="connsiteX4" fmla="*/ 811213 w 2246820"/>
                  <a:gd name="connsiteY4" fmla="*/ 11581 h 1458177"/>
                  <a:gd name="connsiteX5" fmla="*/ 0 w 2246820"/>
                  <a:gd name="connsiteY5" fmla="*/ 537488 h 1458177"/>
                  <a:gd name="connsiteX6" fmla="*/ 1437386 w 2246820"/>
                  <a:gd name="connsiteY6" fmla="*/ 856956 h 1458177"/>
                  <a:gd name="connsiteX7" fmla="*/ 1530858 w 2246820"/>
                  <a:gd name="connsiteY7" fmla="*/ 1001609 h 1458177"/>
                  <a:gd name="connsiteX8" fmla="*/ 1369632 w 2246820"/>
                  <a:gd name="connsiteY8" fmla="*/ 1105623 h 14581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246820" h="1458177">
                    <a:moveTo>
                      <a:pt x="2218881" y="1458111"/>
                    </a:moveTo>
                    <a:lnTo>
                      <a:pt x="2246820" y="539139"/>
                    </a:lnTo>
                    <a:lnTo>
                      <a:pt x="2085657" y="643215"/>
                    </a:lnTo>
                    <a:lnTo>
                      <a:pt x="2012379" y="529868"/>
                    </a:lnTo>
                    <a:cubicBezTo>
                      <a:pt x="1793367" y="199097"/>
                      <a:pt x="1294384" y="-58777"/>
                      <a:pt x="811213" y="11581"/>
                    </a:cubicBezTo>
                    <a:cubicBezTo>
                      <a:pt x="370396" y="75843"/>
                      <a:pt x="88646" y="323747"/>
                      <a:pt x="0" y="537488"/>
                    </a:cubicBezTo>
                    <a:cubicBezTo>
                      <a:pt x="468313" y="166458"/>
                      <a:pt x="1189228" y="478433"/>
                      <a:pt x="1437386" y="856956"/>
                    </a:cubicBezTo>
                    <a:lnTo>
                      <a:pt x="1530858" y="1001609"/>
                    </a:lnTo>
                    <a:lnTo>
                      <a:pt x="1369632" y="1105623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4822698-ECA4-193D-B716-EA2475246103}"/>
                  </a:ext>
                </a:extLst>
              </p:cNvPr>
              <p:cNvSpPr/>
              <p:nvPr/>
            </p:nvSpPr>
            <p:spPr>
              <a:xfrm>
                <a:off x="5205815" y="1650739"/>
                <a:ext cx="882423" cy="882424"/>
              </a:xfrm>
              <a:custGeom>
                <a:avLst/>
                <a:gdLst>
                  <a:gd name="connsiteX0" fmla="*/ 0 w 944879"/>
                  <a:gd name="connsiteY0" fmla="*/ 472438 h 944880"/>
                  <a:gd name="connsiteX1" fmla="*/ 472377 w 944879"/>
                  <a:gd name="connsiteY1" fmla="*/ -66 h 944880"/>
                  <a:gd name="connsiteX2" fmla="*/ 944880 w 944879"/>
                  <a:gd name="connsiteY2" fmla="*/ 472311 h 944880"/>
                  <a:gd name="connsiteX3" fmla="*/ 472503 w 944879"/>
                  <a:gd name="connsiteY3" fmla="*/ 944814 h 944880"/>
                  <a:gd name="connsiteX4" fmla="*/ 472440 w 944879"/>
                  <a:gd name="connsiteY4" fmla="*/ 944814 h 944880"/>
                  <a:gd name="connsiteX5" fmla="*/ 0 w 944879"/>
                  <a:gd name="connsiteY5" fmla="*/ 472438 h 944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4879" h="944880">
                    <a:moveTo>
                      <a:pt x="0" y="472438"/>
                    </a:moveTo>
                    <a:cubicBezTo>
                      <a:pt x="-32" y="211516"/>
                      <a:pt x="211455" y="-28"/>
                      <a:pt x="472377" y="-66"/>
                    </a:cubicBezTo>
                    <a:cubicBezTo>
                      <a:pt x="733298" y="-104"/>
                      <a:pt x="944816" y="211389"/>
                      <a:pt x="944880" y="472311"/>
                    </a:cubicBezTo>
                    <a:cubicBezTo>
                      <a:pt x="944944" y="733232"/>
                      <a:pt x="733425" y="944776"/>
                      <a:pt x="472503" y="944814"/>
                    </a:cubicBezTo>
                    <a:cubicBezTo>
                      <a:pt x="472484" y="944814"/>
                      <a:pt x="472459" y="944814"/>
                      <a:pt x="472440" y="944814"/>
                    </a:cubicBezTo>
                    <a:cubicBezTo>
                      <a:pt x="211544" y="944814"/>
                      <a:pt x="32" y="733334"/>
                      <a:pt x="0" y="472438"/>
                    </a:cubicBezTo>
                    <a:close/>
                  </a:path>
                </a:pathLst>
              </a:custGeom>
              <a:solidFill>
                <a:schemeClr val="bg1"/>
              </a:solidFill>
              <a:ln w="6350" cap="flat">
                <a:noFill/>
                <a:prstDash val="solid"/>
                <a:miter/>
              </a:ln>
              <a:effectLst>
                <a:outerShdw blurRad="63500" sx="102000" sy="102000" algn="ctr" rotWithShape="0">
                  <a:prstClr val="black">
                    <a:alpha val="20000"/>
                  </a:prstClr>
                </a:outerShdw>
              </a:effectLst>
            </p:spPr>
            <p:txBody>
              <a:bodyPr rtlCol="0" anchor="ctr"/>
              <a:lstStyle/>
              <a:p>
                <a:pPr defTabSz="685800"/>
                <a:endParaRPr lang="en-US" sz="135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5773475-F551-7E33-6275-2971BBCF7FBD}"/>
                  </a:ext>
                </a:extLst>
              </p:cNvPr>
              <p:cNvSpPr txBox="1"/>
              <p:nvPr/>
            </p:nvSpPr>
            <p:spPr>
              <a:xfrm>
                <a:off x="4549123" y="3983192"/>
                <a:ext cx="2195804" cy="627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685800"/>
                <a:r>
                  <a:rPr lang="en-US" sz="3200" b="1" dirty="0">
                    <a:solidFill>
                      <a:prstClr val="black">
                        <a:lumMod val="85000"/>
                        <a:lumOff val="15000"/>
                      </a:prstClr>
                    </a:solidFill>
                    <a:latin typeface="Montserrat" panose="00000500000000000000" pitchFamily="2" charset="0"/>
                  </a:rPr>
                  <a:t>SDLC</a:t>
                </a:r>
                <a:endParaRPr lang="en-US" sz="3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</a:endParaRPr>
              </a:p>
            </p:txBody>
          </p:sp>
        </p:grp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F582695-536F-7483-B064-21DC98BC6E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817275" y="2811752"/>
            <a:ext cx="531462" cy="5778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0" name="Rectangle 3">
            <a:extLst>
              <a:ext uri="{FF2B5EF4-FFF2-40B4-BE49-F238E27FC236}">
                <a16:creationId xmlns:a16="http://schemas.microsoft.com/office/drawing/2014/main" id="{91FAF632-6C6F-B346-A53B-4F26F12CA7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7728"/>
            <a:ext cx="65" cy="241744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7457" rIns="0" bIns="-17457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JO" altLang="ar-J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2E618710-7C58-9B68-DC9A-296D4972E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241240" y="1628648"/>
            <a:ext cx="546341" cy="575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EF4A614A-6C2D-BCF3-4A18-4A6C31B8BB8B}"/>
              </a:ext>
            </a:extLst>
          </p:cNvPr>
          <p:cNvSpPr txBox="1"/>
          <p:nvPr/>
        </p:nvSpPr>
        <p:spPr>
          <a:xfrm>
            <a:off x="6212364" y="6984792"/>
            <a:ext cx="293163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900">
                <a:hlinkClick r:id="rId5" tooltip="https://technofaq.org/posts/2018/04/artificial-intelligence-helping-make-healthcare-more-affordable/"/>
              </a:rPr>
              <a:t>This Photo</a:t>
            </a:r>
            <a:r>
              <a:rPr lang="ar-JO" sz="900"/>
              <a:t> by Unknown Author is licensed under </a:t>
            </a:r>
            <a:r>
              <a:rPr lang="ar-JO" sz="900">
                <a:hlinkClick r:id="rId6" tooltip="https://creativecommons.org/licenses/by-nc-sa/3.0/"/>
              </a:rPr>
              <a:t>CC BY-SA-NC</a:t>
            </a:r>
            <a:endParaRPr lang="ar-JO" sz="90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2068EB7A-5059-1F74-F47C-8BAF40EB4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5668220" y="2827851"/>
            <a:ext cx="544143" cy="53261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8C6F3B95-77D3-951C-2522-390317DD6FA9}"/>
              </a:ext>
            </a:extLst>
          </p:cNvPr>
          <p:cNvSpPr txBox="1"/>
          <p:nvPr/>
        </p:nvSpPr>
        <p:spPr>
          <a:xfrm>
            <a:off x="6548004" y="6827539"/>
            <a:ext cx="259599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900">
                <a:hlinkClick r:id="rId8" tooltip="https://techblog.bozho.net/category/developer-tips/"/>
              </a:rPr>
              <a:t>This Photo</a:t>
            </a:r>
            <a:r>
              <a:rPr lang="ar-JO" sz="900"/>
              <a:t> by Unknown Author is licensed under </a:t>
            </a:r>
            <a:r>
              <a:rPr lang="ar-JO" sz="900">
                <a:hlinkClick r:id="rId9" tooltip="https://creativecommons.org/licenses/by/3.0/"/>
              </a:rPr>
              <a:t>CC BY</a:t>
            </a:r>
            <a:endParaRPr lang="ar-JO" sz="90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417CC584-D27B-5D0B-DB40-C97B2D8710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5111483" y="4677180"/>
            <a:ext cx="556738" cy="5367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90" name="TextBox 89">
            <a:extLst>
              <a:ext uri="{FF2B5EF4-FFF2-40B4-BE49-F238E27FC236}">
                <a16:creationId xmlns:a16="http://schemas.microsoft.com/office/drawing/2014/main" id="{5F971A6D-FD46-5D0F-6E15-75E54F62F816}"/>
              </a:ext>
            </a:extLst>
          </p:cNvPr>
          <p:cNvSpPr txBox="1"/>
          <p:nvPr/>
        </p:nvSpPr>
        <p:spPr>
          <a:xfrm>
            <a:off x="7062518" y="6657000"/>
            <a:ext cx="20814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JO" sz="900">
                <a:hlinkClick r:id="rId11" tooltip="https://www.picpedia.org/highway-signs/t/testing.html"/>
              </a:rPr>
              <a:t>This Photo</a:t>
            </a:r>
            <a:r>
              <a:rPr lang="ar-JO" sz="900"/>
              <a:t> by Unknown Author is licensed under </a:t>
            </a:r>
            <a:r>
              <a:rPr lang="ar-JO" sz="900">
                <a:hlinkClick r:id="rId12" tooltip="https://creativecommons.org/licenses/by-sa/3.0/"/>
              </a:rPr>
              <a:t>CC BY-SA</a:t>
            </a:r>
            <a:endParaRPr lang="ar-JO" sz="900"/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6B3D34D4-8596-787A-E76A-725F0E8E2F4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4"/>
              </a:ext>
            </a:extLst>
          </a:blip>
          <a:stretch>
            <a:fillRect/>
          </a:stretch>
        </p:blipFill>
        <p:spPr>
          <a:xfrm>
            <a:off x="4167452" y="3214953"/>
            <a:ext cx="584775" cy="584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3" name="TextBox 92">
            <a:extLst>
              <a:ext uri="{FF2B5EF4-FFF2-40B4-BE49-F238E27FC236}">
                <a16:creationId xmlns:a16="http://schemas.microsoft.com/office/drawing/2014/main" id="{22F71E8B-A1FD-0A1A-EADD-4F64615269CE}"/>
              </a:ext>
            </a:extLst>
          </p:cNvPr>
          <p:cNvSpPr txBox="1"/>
          <p:nvPr/>
        </p:nvSpPr>
        <p:spPr>
          <a:xfrm>
            <a:off x="509410" y="4286939"/>
            <a:ext cx="1616287" cy="1074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>
              <a:spcBef>
                <a:spcPts val="450"/>
              </a:spcBef>
            </a:pPr>
            <a:r>
              <a:rPr lang="en-US" sz="1050" b="1" dirty="0">
                <a:latin typeface="Montserrat" panose="00000500000000000000" pitchFamily="2" charset="0"/>
              </a:rPr>
              <a:t>5. Maintenance</a:t>
            </a:r>
          </a:p>
          <a:p>
            <a:pPr defTabSz="685800">
              <a:spcBef>
                <a:spcPts val="450"/>
              </a:spcBef>
            </a:pPr>
            <a:r>
              <a:rPr 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Montserrat" panose="00000500000000000000" pitchFamily="2" charset="0"/>
              </a:rPr>
              <a:t>Dealing with malfunctions and emergency issues.</a:t>
            </a:r>
          </a:p>
          <a:p>
            <a:pPr defTabSz="685800">
              <a:spcBef>
                <a:spcPts val="450"/>
              </a:spcBef>
            </a:pPr>
            <a:r>
              <a:rPr lang="en-US" sz="900" dirty="0">
                <a:solidFill>
                  <a:prstClr val="black">
                    <a:lumMod val="85000"/>
                    <a:lumOff val="15000"/>
                  </a:prstClr>
                </a:solidFill>
                <a:latin typeface="Montserrat" panose="00000500000000000000" pitchFamily="2" charset="0"/>
              </a:rPr>
              <a:t>Adding new features based on user feedback.</a:t>
            </a:r>
            <a:endParaRPr lang="en-US" sz="825" dirty="0">
              <a:solidFill>
                <a:prstClr val="black">
                  <a:lumMod val="85000"/>
                  <a:lumOff val="15000"/>
                </a:prstClr>
              </a:solidFill>
              <a:latin typeface="Montserrat" panose="00000500000000000000" pitchFamily="2" charset="0"/>
            </a:endParaRPr>
          </a:p>
        </p:txBody>
      </p:sp>
      <p:sp>
        <p:nvSpPr>
          <p:cNvPr id="94" name="Freeform: Shape 93">
            <a:extLst>
              <a:ext uri="{FF2B5EF4-FFF2-40B4-BE49-F238E27FC236}">
                <a16:creationId xmlns:a16="http://schemas.microsoft.com/office/drawing/2014/main" id="{C59A780B-405F-0DE0-5282-0688D4F87D28}"/>
              </a:ext>
            </a:extLst>
          </p:cNvPr>
          <p:cNvSpPr/>
          <p:nvPr/>
        </p:nvSpPr>
        <p:spPr>
          <a:xfrm>
            <a:off x="355189" y="4370370"/>
            <a:ext cx="126417" cy="140600"/>
          </a:xfrm>
          <a:custGeom>
            <a:avLst/>
            <a:gdLst>
              <a:gd name="connsiteX0" fmla="*/ 0 w 161670"/>
              <a:gd name="connsiteY0" fmla="*/ 80770 h 161671"/>
              <a:gd name="connsiteX1" fmla="*/ 80835 w 161670"/>
              <a:gd name="connsiteY1" fmla="*/ -66 h 161671"/>
              <a:gd name="connsiteX2" fmla="*/ 161671 w 161670"/>
              <a:gd name="connsiteY2" fmla="*/ 80770 h 161671"/>
              <a:gd name="connsiteX3" fmla="*/ 80835 w 161670"/>
              <a:gd name="connsiteY3" fmla="*/ 161605 h 161671"/>
              <a:gd name="connsiteX4" fmla="*/ 0 w 161670"/>
              <a:gd name="connsiteY4" fmla="*/ 80897 h 161671"/>
              <a:gd name="connsiteX5" fmla="*/ 0 w 161670"/>
              <a:gd name="connsiteY5" fmla="*/ 80770 h 1616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1670" h="161671">
                <a:moveTo>
                  <a:pt x="0" y="80770"/>
                </a:moveTo>
                <a:cubicBezTo>
                  <a:pt x="0" y="36123"/>
                  <a:pt x="36195" y="-66"/>
                  <a:pt x="80835" y="-66"/>
                </a:cubicBezTo>
                <a:cubicBezTo>
                  <a:pt x="125476" y="-66"/>
                  <a:pt x="161671" y="36123"/>
                  <a:pt x="161671" y="80770"/>
                </a:cubicBezTo>
                <a:cubicBezTo>
                  <a:pt x="161671" y="125417"/>
                  <a:pt x="125476" y="161605"/>
                  <a:pt x="80835" y="161605"/>
                </a:cubicBezTo>
                <a:cubicBezTo>
                  <a:pt x="36195" y="161643"/>
                  <a:pt x="64" y="125505"/>
                  <a:pt x="0" y="80897"/>
                </a:cubicBezTo>
                <a:cubicBezTo>
                  <a:pt x="0" y="80852"/>
                  <a:pt x="0" y="80814"/>
                  <a:pt x="0" y="80770"/>
                </a:cubicBezTo>
                <a:close/>
              </a:path>
            </a:pathLst>
          </a:custGeom>
          <a:solidFill>
            <a:schemeClr val="accent2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defTabSz="685800"/>
            <a:endParaRPr lang="en-US" sz="1350">
              <a:solidFill>
                <a:prstClr val="black"/>
              </a:solidFill>
              <a:latin typeface="Calibri" panose="020F0502020204030204"/>
            </a:endParaRP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2D801B2B-E186-5830-5EE6-158275EEB1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6"/>
              </a:ext>
            </a:extLst>
          </a:blip>
          <a:stretch>
            <a:fillRect/>
          </a:stretch>
        </p:blipFill>
        <p:spPr>
          <a:xfrm>
            <a:off x="2992210" y="4543030"/>
            <a:ext cx="1268875" cy="767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75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9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398B39"/>
      </a:accent1>
      <a:accent2>
        <a:srgbClr val="184120"/>
      </a:accent2>
      <a:accent3>
        <a:srgbClr val="398B39"/>
      </a:accent3>
      <a:accent4>
        <a:srgbClr val="184120"/>
      </a:accent4>
      <a:accent5>
        <a:srgbClr val="398B39"/>
      </a:accent5>
      <a:accent6>
        <a:srgbClr val="184120"/>
      </a:accent6>
      <a:hlink>
        <a:srgbClr val="6B9F25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158</Words>
  <Application>Microsoft Office PowerPoint</Application>
  <PresentationFormat>On-screen Show (4:3)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Slide Egg</dc:creator>
  <cp:lastModifiedBy>Batool Yaghi</cp:lastModifiedBy>
  <cp:revision>7</cp:revision>
  <dcterms:created xsi:type="dcterms:W3CDTF">2023-11-22T07:06:35Z</dcterms:created>
  <dcterms:modified xsi:type="dcterms:W3CDTF">2025-03-22T11:07:31Z</dcterms:modified>
</cp:coreProperties>
</file>