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6"/>
  </p:notesMasterIdLst>
  <p:sldIdLst>
    <p:sldId id="256" r:id="rId2"/>
    <p:sldId id="257" r:id="rId3"/>
    <p:sldId id="258" r:id="rId4"/>
    <p:sldId id="259" r:id="rId5"/>
    <p:sldId id="297" r:id="rId6"/>
    <p:sldId id="298" r:id="rId7"/>
    <p:sldId id="260" r:id="rId8"/>
    <p:sldId id="301" r:id="rId9"/>
    <p:sldId id="300" r:id="rId10"/>
    <p:sldId id="302" r:id="rId11"/>
    <p:sldId id="303" r:id="rId12"/>
    <p:sldId id="304" r:id="rId13"/>
    <p:sldId id="305" r:id="rId14"/>
    <p:sldId id="306" r:id="rId15"/>
    <p:sldId id="307" r:id="rId16"/>
    <p:sldId id="308" r:id="rId17"/>
    <p:sldId id="309" r:id="rId18"/>
    <p:sldId id="311" r:id="rId19"/>
    <p:sldId id="312" r:id="rId20"/>
    <p:sldId id="313" r:id="rId21"/>
    <p:sldId id="314" r:id="rId22"/>
    <p:sldId id="315" r:id="rId23"/>
    <p:sldId id="316" r:id="rId24"/>
    <p:sldId id="299" r:id="rId25"/>
    <p:sldId id="261" r:id="rId26"/>
    <p:sldId id="317" r:id="rId27"/>
    <p:sldId id="318" r:id="rId28"/>
    <p:sldId id="262" r:id="rId29"/>
    <p:sldId id="319" r:id="rId30"/>
    <p:sldId id="320" r:id="rId31"/>
    <p:sldId id="323" r:id="rId32"/>
    <p:sldId id="321" r:id="rId33"/>
    <p:sldId id="322" r:id="rId34"/>
    <p:sldId id="268" r:id="rId35"/>
  </p:sldIdLst>
  <p:sldSz cx="9144000" cy="5143500" type="screen16x9"/>
  <p:notesSz cx="6858000" cy="9144000"/>
  <p:embeddedFontLst>
    <p:embeddedFont>
      <p:font typeface="Advent Pro SemiBold" panose="020B0604020202020204" charset="0"/>
      <p:regular r:id="rId37"/>
      <p:bold r:id="rId38"/>
      <p:italic r:id="rId39"/>
      <p:boldItalic r:id="rId40"/>
    </p:embeddedFont>
    <p:embeddedFont>
      <p:font typeface="Fira Sans Condensed Medium" panose="020B0603050000020004" pitchFamily="34" charset="0"/>
      <p:regular r:id="rId41"/>
      <p:bold r:id="rId42"/>
      <p:italic r:id="rId43"/>
      <p:boldItalic r:id="rId44"/>
    </p:embeddedFont>
    <p:embeddedFont>
      <p:font typeface="Fira Sans Extra Condensed Medium" panose="020B0604020202020204" charset="0"/>
      <p:regular r:id="rId45"/>
      <p:bold r:id="rId46"/>
      <p:italic r:id="rId47"/>
      <p:boldItalic r:id="rId48"/>
    </p:embeddedFont>
    <p:embeddedFont>
      <p:font typeface="Livvic Light" pitchFamily="2" charset="0"/>
      <p:regular r:id="rId49"/>
      <p:italic r:id="rId50"/>
    </p:embeddedFont>
    <p:embeddedFont>
      <p:font typeface="Maven Pro" panose="020B0604020202020204" charset="0"/>
      <p:regular r:id="rId51"/>
      <p:bold r:id="rId52"/>
    </p:embeddedFont>
    <p:embeddedFont>
      <p:font typeface="Nunito Light" pitchFamily="2" charset="0"/>
      <p:regular r:id="rId53"/>
      <p:italic r:id="rId54"/>
    </p:embeddedFont>
    <p:embeddedFont>
      <p:font typeface="Share Tech" panose="020B0604020202020204"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ADA5A2-ED97-4DBE-99C5-D5A439522210}">
  <a:tblStyle styleId="{C9ADA5A2-ED97-4DBE-99C5-D5A4395222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101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15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63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08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875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371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15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81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267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305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40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70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86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624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501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514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91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070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52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693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54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853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990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45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06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9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636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9" r:id="rId8"/>
    <p:sldLayoutId id="2147483663"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390285" y="483182"/>
            <a:ext cx="8259329" cy="39549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dirty="0"/>
            </a:br>
            <a:br>
              <a:rPr lang="en-US" dirty="0"/>
            </a:br>
            <a:r>
              <a:rPr lang="en-US" dirty="0"/>
              <a:t>Design of</a:t>
            </a:r>
            <a:br>
              <a:rPr lang="en-US" dirty="0"/>
            </a:br>
            <a:r>
              <a:rPr lang="en-US" dirty="0"/>
              <a:t> </a:t>
            </a:r>
            <a:r>
              <a:rPr lang="en-US" dirty="0">
                <a:solidFill>
                  <a:schemeClr val="accent2"/>
                </a:solidFill>
              </a:rPr>
              <a:t>Efficient 4x4 Enhanced </a:t>
            </a:r>
            <a:r>
              <a:rPr lang="en-US" dirty="0"/>
              <a:t> Pipeline multiplier Based with Various Optimization Techniques</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3" name="Google Shape;506;p28">
            <a:extLst>
              <a:ext uri="{FF2B5EF4-FFF2-40B4-BE49-F238E27FC236}">
                <a16:creationId xmlns:a16="http://schemas.microsoft.com/office/drawing/2014/main" id="{629502F1-5383-72BB-21B3-CC47B140DAE8}"/>
              </a:ext>
            </a:extLst>
          </p:cNvPr>
          <p:cNvSpPr txBox="1">
            <a:spLocks/>
          </p:cNvSpPr>
          <p:nvPr/>
        </p:nvSpPr>
        <p:spPr>
          <a:xfrm>
            <a:off x="430032" y="101732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Inverter</a:t>
            </a:r>
            <a:endParaRPr lang="en-US" dirty="0">
              <a:solidFill>
                <a:srgbClr val="D1D5DB"/>
              </a:solidFill>
              <a:latin typeface="Söhne"/>
            </a:endParaRP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2" name="Picture 1">
            <a:extLst>
              <a:ext uri="{FF2B5EF4-FFF2-40B4-BE49-F238E27FC236}">
                <a16:creationId xmlns:a16="http://schemas.microsoft.com/office/drawing/2014/main" id="{1F06B55D-0BA9-7E89-F656-56725F4CE352}"/>
              </a:ext>
            </a:extLst>
          </p:cNvPr>
          <p:cNvPicPr>
            <a:picLocks noChangeAspect="1"/>
          </p:cNvPicPr>
          <p:nvPr/>
        </p:nvPicPr>
        <p:blipFill>
          <a:blip r:embed="rId3"/>
          <a:stretch>
            <a:fillRect/>
          </a:stretch>
        </p:blipFill>
        <p:spPr>
          <a:xfrm>
            <a:off x="514393" y="2054028"/>
            <a:ext cx="3814955" cy="2369479"/>
          </a:xfrm>
          <a:prstGeom prst="rect">
            <a:avLst/>
          </a:prstGeom>
        </p:spPr>
      </p:pic>
      <p:pic>
        <p:nvPicPr>
          <p:cNvPr id="8" name="Picture 7">
            <a:extLst>
              <a:ext uri="{FF2B5EF4-FFF2-40B4-BE49-F238E27FC236}">
                <a16:creationId xmlns:a16="http://schemas.microsoft.com/office/drawing/2014/main" id="{5F5B8899-1838-8EBB-B60B-B172D5D077B4}"/>
              </a:ext>
            </a:extLst>
          </p:cNvPr>
          <p:cNvPicPr>
            <a:picLocks noChangeAspect="1"/>
          </p:cNvPicPr>
          <p:nvPr/>
        </p:nvPicPr>
        <p:blipFill>
          <a:blip r:embed="rId4"/>
          <a:stretch>
            <a:fillRect/>
          </a:stretch>
        </p:blipFill>
        <p:spPr>
          <a:xfrm>
            <a:off x="4937398" y="2041595"/>
            <a:ext cx="3692209" cy="2369479"/>
          </a:xfrm>
          <a:prstGeom prst="rect">
            <a:avLst/>
          </a:prstGeom>
        </p:spPr>
      </p:pic>
    </p:spTree>
    <p:extLst>
      <p:ext uri="{BB962C8B-B14F-4D97-AF65-F5344CB8AC3E}">
        <p14:creationId xmlns:p14="http://schemas.microsoft.com/office/powerpoint/2010/main" val="168810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3" name="Google Shape;506;p28">
            <a:extLst>
              <a:ext uri="{FF2B5EF4-FFF2-40B4-BE49-F238E27FC236}">
                <a16:creationId xmlns:a16="http://schemas.microsoft.com/office/drawing/2014/main" id="{629502F1-5383-72BB-21B3-CC47B140DAE8}"/>
              </a:ext>
            </a:extLst>
          </p:cNvPr>
          <p:cNvSpPr txBox="1">
            <a:spLocks/>
          </p:cNvSpPr>
          <p:nvPr/>
        </p:nvSpPr>
        <p:spPr>
          <a:xfrm>
            <a:off x="430032" y="101732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2- input AND gate </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tretch>
            <a:fillRect/>
          </a:stretch>
        </p:blipFill>
        <p:spPr>
          <a:xfrm>
            <a:off x="430032" y="2054029"/>
            <a:ext cx="3929739" cy="2213170"/>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tretch>
            <a:fillRect/>
          </a:stretch>
        </p:blipFill>
        <p:spPr>
          <a:xfrm>
            <a:off x="4730949" y="2054028"/>
            <a:ext cx="3833472" cy="2213171"/>
          </a:xfrm>
          <a:prstGeom prst="rect">
            <a:avLst/>
          </a:prstGeom>
        </p:spPr>
      </p:pic>
    </p:spTree>
    <p:extLst>
      <p:ext uri="{BB962C8B-B14F-4D97-AF65-F5344CB8AC3E}">
        <p14:creationId xmlns:p14="http://schemas.microsoft.com/office/powerpoint/2010/main" val="385163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rcRect/>
          <a:stretch/>
        </p:blipFill>
        <p:spPr>
          <a:xfrm>
            <a:off x="731360" y="2054029"/>
            <a:ext cx="3609058" cy="2400740"/>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rcRect/>
          <a:stretch/>
        </p:blipFill>
        <p:spPr>
          <a:xfrm>
            <a:off x="4981826" y="2054028"/>
            <a:ext cx="3430814" cy="2400740"/>
          </a:xfrm>
          <a:prstGeom prst="rect">
            <a:avLst/>
          </a:prstGeom>
        </p:spPr>
      </p:pic>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2-input XOR gate </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93273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rcRect/>
          <a:stretch/>
        </p:blipFill>
        <p:spPr>
          <a:xfrm>
            <a:off x="731360" y="2194596"/>
            <a:ext cx="3609058" cy="2119605"/>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rcRect/>
          <a:stretch/>
        </p:blipFill>
        <p:spPr>
          <a:xfrm>
            <a:off x="4981826" y="2070214"/>
            <a:ext cx="3430814" cy="2368368"/>
          </a:xfrm>
          <a:prstGeom prst="rect">
            <a:avLst/>
          </a:prstGeom>
        </p:spPr>
      </p:pic>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Half Adder </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184665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III.	Simulation</a:t>
            </a:r>
          </a:p>
        </p:txBody>
      </p:sp>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422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Half Adder </a:t>
            </a:r>
            <a:endParaRPr lang="en-US"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61AE13B-6760-7958-F686-E48A5B4FD9D4}"/>
              </a:ext>
            </a:extLst>
          </p:cNvPr>
          <p:cNvPicPr>
            <a:picLocks noChangeAspect="1"/>
          </p:cNvPicPr>
          <p:nvPr/>
        </p:nvPicPr>
        <p:blipFill>
          <a:blip r:embed="rId3"/>
          <a:stretch>
            <a:fillRect/>
          </a:stretch>
        </p:blipFill>
        <p:spPr>
          <a:xfrm>
            <a:off x="2117136" y="1869219"/>
            <a:ext cx="4792051" cy="3101340"/>
          </a:xfrm>
          <a:prstGeom prst="rect">
            <a:avLst/>
          </a:prstGeom>
        </p:spPr>
      </p:pic>
    </p:spTree>
    <p:extLst>
      <p:ext uri="{BB962C8B-B14F-4D97-AF65-F5344CB8AC3E}">
        <p14:creationId xmlns:p14="http://schemas.microsoft.com/office/powerpoint/2010/main" val="154150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rcRect/>
          <a:stretch/>
        </p:blipFill>
        <p:spPr>
          <a:xfrm>
            <a:off x="305156" y="2073348"/>
            <a:ext cx="4266844" cy="2362100"/>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rcRect/>
          <a:stretch/>
        </p:blipFill>
        <p:spPr>
          <a:xfrm>
            <a:off x="4981826" y="2073348"/>
            <a:ext cx="3430814" cy="2362100"/>
          </a:xfrm>
          <a:prstGeom prst="rect">
            <a:avLst/>
          </a:prstGeom>
        </p:spPr>
      </p:pic>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Full Adder </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7555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III.	Simulation</a:t>
            </a:r>
          </a:p>
        </p:txBody>
      </p:sp>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422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Full Adder </a:t>
            </a:r>
            <a:endParaRPr lang="en-US"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61AE13B-6760-7958-F686-E48A5B4FD9D4}"/>
              </a:ext>
            </a:extLst>
          </p:cNvPr>
          <p:cNvPicPr>
            <a:picLocks noChangeAspect="1"/>
          </p:cNvPicPr>
          <p:nvPr/>
        </p:nvPicPr>
        <p:blipFill>
          <a:blip r:embed="rId3"/>
          <a:srcRect/>
          <a:stretch/>
        </p:blipFill>
        <p:spPr>
          <a:xfrm>
            <a:off x="1633415" y="1901674"/>
            <a:ext cx="5306646" cy="3101340"/>
          </a:xfrm>
          <a:prstGeom prst="rect">
            <a:avLst/>
          </a:prstGeom>
        </p:spPr>
      </p:pic>
    </p:spTree>
    <p:extLst>
      <p:ext uri="{BB962C8B-B14F-4D97-AF65-F5344CB8AC3E}">
        <p14:creationId xmlns:p14="http://schemas.microsoft.com/office/powerpoint/2010/main" val="2504973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rcRect/>
          <a:stretch/>
        </p:blipFill>
        <p:spPr>
          <a:xfrm>
            <a:off x="616984" y="2073348"/>
            <a:ext cx="3430814" cy="2362100"/>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rcRect/>
          <a:stretch/>
        </p:blipFill>
        <p:spPr>
          <a:xfrm>
            <a:off x="4869603" y="2073348"/>
            <a:ext cx="3657413" cy="2362100"/>
          </a:xfrm>
          <a:prstGeom prst="rect">
            <a:avLst/>
          </a:prstGeom>
        </p:spPr>
      </p:pic>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P Latch </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224525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rcRect/>
          <a:stretch/>
        </p:blipFill>
        <p:spPr>
          <a:xfrm>
            <a:off x="616984" y="2149232"/>
            <a:ext cx="3430814" cy="2362100"/>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rcRect/>
          <a:stretch/>
        </p:blipFill>
        <p:spPr>
          <a:xfrm>
            <a:off x="4869603" y="2149232"/>
            <a:ext cx="3657413" cy="2362100"/>
          </a:xfrm>
          <a:prstGeom prst="rect">
            <a:avLst/>
          </a:prstGeom>
        </p:spPr>
      </p:pic>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latin typeface="Times New Roman" panose="02020603050405020304" pitchFamily="18" charset="0"/>
                <a:ea typeface="Times New Roman" panose="02020603050405020304" pitchFamily="18" charset="0"/>
              </a:rPr>
              <a:t>N</a:t>
            </a:r>
            <a:r>
              <a:rPr lang="en-US" sz="1800" b="1" dirty="0">
                <a:effectLst/>
                <a:latin typeface="Times New Roman" panose="02020603050405020304" pitchFamily="18" charset="0"/>
                <a:ea typeface="Times New Roman" panose="02020603050405020304" pitchFamily="18" charset="0"/>
              </a:rPr>
              <a:t> Latch </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1743601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rcRect/>
          <a:stretch/>
        </p:blipFill>
        <p:spPr>
          <a:xfrm>
            <a:off x="616984" y="2054028"/>
            <a:ext cx="3430814" cy="2362100"/>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rcRect/>
          <a:stretch/>
        </p:blipFill>
        <p:spPr>
          <a:xfrm>
            <a:off x="4869603" y="2013157"/>
            <a:ext cx="3657413" cy="2362100"/>
          </a:xfrm>
          <a:prstGeom prst="rect">
            <a:avLst/>
          </a:prstGeom>
        </p:spPr>
      </p:pic>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D-Flip Flop</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149280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Members:</a:t>
            </a:r>
            <a:endParaRPr dirty="0"/>
          </a:p>
        </p:txBody>
      </p:sp>
      <p:sp>
        <p:nvSpPr>
          <p:cNvPr id="3" name="Google Shape;1256;p45">
            <a:extLst>
              <a:ext uri="{FF2B5EF4-FFF2-40B4-BE49-F238E27FC236}">
                <a16:creationId xmlns:a16="http://schemas.microsoft.com/office/drawing/2014/main" id="{C83CCBD9-C51F-11AD-FBC7-03E3D4F75ACE}"/>
              </a:ext>
            </a:extLst>
          </p:cNvPr>
          <p:cNvSpPr txBox="1">
            <a:spLocks/>
          </p:cNvSpPr>
          <p:nvPr/>
        </p:nvSpPr>
        <p:spPr>
          <a:xfrm>
            <a:off x="475881" y="1292239"/>
            <a:ext cx="4643196"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Mohammed Owda 120089</a:t>
            </a:r>
          </a:p>
        </p:txBody>
      </p:sp>
      <p:sp>
        <p:nvSpPr>
          <p:cNvPr id="4" name="Google Shape;1256;p45">
            <a:extLst>
              <a:ext uri="{FF2B5EF4-FFF2-40B4-BE49-F238E27FC236}">
                <a16:creationId xmlns:a16="http://schemas.microsoft.com/office/drawing/2014/main" id="{C42D3F8A-DFCD-5C78-714A-D1DC21C953AF}"/>
              </a:ext>
            </a:extLst>
          </p:cNvPr>
          <p:cNvSpPr txBox="1">
            <a:spLocks/>
          </p:cNvSpPr>
          <p:nvPr/>
        </p:nvSpPr>
        <p:spPr>
          <a:xfrm>
            <a:off x="618825" y="2148024"/>
            <a:ext cx="526842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Mohammad Abu Shams 1200549</a:t>
            </a:r>
          </a:p>
        </p:txBody>
      </p:sp>
      <p:sp>
        <p:nvSpPr>
          <p:cNvPr id="5" name="Google Shape;1256;p45">
            <a:extLst>
              <a:ext uri="{FF2B5EF4-FFF2-40B4-BE49-F238E27FC236}">
                <a16:creationId xmlns:a16="http://schemas.microsoft.com/office/drawing/2014/main" id="{482EDB3B-48A9-904A-7D10-C0EEAEB5E3FF}"/>
              </a:ext>
            </a:extLst>
          </p:cNvPr>
          <p:cNvSpPr txBox="1">
            <a:spLocks/>
          </p:cNvSpPr>
          <p:nvPr/>
        </p:nvSpPr>
        <p:spPr>
          <a:xfrm>
            <a:off x="-149350" y="2832397"/>
            <a:ext cx="5268427"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Hamza </a:t>
            </a:r>
            <a:r>
              <a:rPr lang="en-US" dirty="0" err="1"/>
              <a:t>Najar</a:t>
            </a:r>
            <a:r>
              <a:rPr lang="en-US" dirty="0"/>
              <a:t> 1192605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III.	Simulation</a:t>
            </a:r>
          </a:p>
        </p:txBody>
      </p:sp>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960935"/>
            <a:ext cx="2679874" cy="422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D-Flip Flop</a:t>
            </a:r>
            <a:endParaRPr lang="en-US"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61AE13B-6760-7958-F686-E48A5B4FD9D4}"/>
              </a:ext>
            </a:extLst>
          </p:cNvPr>
          <p:cNvPicPr>
            <a:picLocks noChangeAspect="1"/>
          </p:cNvPicPr>
          <p:nvPr/>
        </p:nvPicPr>
        <p:blipFill>
          <a:blip r:embed="rId3"/>
          <a:srcRect/>
          <a:stretch/>
        </p:blipFill>
        <p:spPr>
          <a:xfrm>
            <a:off x="1508370" y="1901674"/>
            <a:ext cx="5627076" cy="3101340"/>
          </a:xfrm>
          <a:prstGeom prst="rect">
            <a:avLst/>
          </a:prstGeom>
        </p:spPr>
      </p:pic>
    </p:spTree>
    <p:extLst>
      <p:ext uri="{BB962C8B-B14F-4D97-AF65-F5344CB8AC3E}">
        <p14:creationId xmlns:p14="http://schemas.microsoft.com/office/powerpoint/2010/main" val="296036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5" name="Picture 4">
            <a:extLst>
              <a:ext uri="{FF2B5EF4-FFF2-40B4-BE49-F238E27FC236}">
                <a16:creationId xmlns:a16="http://schemas.microsoft.com/office/drawing/2014/main" id="{BFE5695D-2A33-38B9-B42B-F501B024D1C6}"/>
              </a:ext>
            </a:extLst>
          </p:cNvPr>
          <p:cNvPicPr>
            <a:picLocks noChangeAspect="1"/>
          </p:cNvPicPr>
          <p:nvPr/>
        </p:nvPicPr>
        <p:blipFill>
          <a:blip r:embed="rId3"/>
          <a:srcRect/>
          <a:stretch/>
        </p:blipFill>
        <p:spPr>
          <a:xfrm>
            <a:off x="430032" y="2054028"/>
            <a:ext cx="3844366" cy="2362100"/>
          </a:xfrm>
          <a:prstGeom prst="rect">
            <a:avLst/>
          </a:prstGeom>
        </p:spPr>
      </p:pic>
      <p:pic>
        <p:nvPicPr>
          <p:cNvPr id="7" name="Picture 6">
            <a:extLst>
              <a:ext uri="{FF2B5EF4-FFF2-40B4-BE49-F238E27FC236}">
                <a16:creationId xmlns:a16="http://schemas.microsoft.com/office/drawing/2014/main" id="{5A6E0592-AE08-1929-AC3C-DBE5D616EA6E}"/>
              </a:ext>
            </a:extLst>
          </p:cNvPr>
          <p:cNvPicPr>
            <a:picLocks noChangeAspect="1"/>
          </p:cNvPicPr>
          <p:nvPr/>
        </p:nvPicPr>
        <p:blipFill>
          <a:blip r:embed="rId4"/>
          <a:srcRect/>
          <a:stretch/>
        </p:blipFill>
        <p:spPr>
          <a:xfrm>
            <a:off x="4681413" y="2013157"/>
            <a:ext cx="4149971" cy="2362100"/>
          </a:xfrm>
          <a:prstGeom prst="rect">
            <a:avLst/>
          </a:prstGeom>
        </p:spPr>
      </p:pic>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1" y="960935"/>
            <a:ext cx="4251383"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ar-SA" sz="1800" b="1" dirty="0">
                <a:effectLst/>
                <a:ea typeface="Times New Roman" panose="02020603050405020304" pitchFamily="18" charset="0"/>
                <a:cs typeface="Times New Roman" panose="02020603050405020304" pitchFamily="18" charset="0"/>
              </a:rPr>
              <a:t>4</a:t>
            </a:r>
            <a:r>
              <a:rPr lang="en-US" sz="1800" b="1" dirty="0">
                <a:effectLst/>
                <a:latin typeface="Times New Roman" panose="02020603050405020304" pitchFamily="18" charset="0"/>
                <a:ea typeface="Times New Roman" panose="02020603050405020304" pitchFamily="18" charset="0"/>
              </a:rPr>
              <a:t>x4 Two-stage Pipelined Multiplier</a:t>
            </a:r>
            <a:endParaRPr lang="en-US" sz="1800" dirty="0">
              <a:effectLst/>
              <a:latin typeface="Times New Roman" panose="02020603050405020304" pitchFamily="18" charset="0"/>
              <a:ea typeface="Times New Roman" panose="02020603050405020304" pitchFamily="18" charset="0"/>
            </a:endParaRPr>
          </a:p>
          <a:p>
            <a:pPr marL="400050" indent="-285750">
              <a:buClr>
                <a:schemeClr val="bg1"/>
              </a:buCl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403012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III.	Simulation</a:t>
            </a:r>
          </a:p>
        </p:txBody>
      </p:sp>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1" y="960935"/>
            <a:ext cx="5470583" cy="422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ar-SA" sz="1800" b="1" dirty="0">
                <a:effectLst/>
                <a:ea typeface="Times New Roman" panose="02020603050405020304" pitchFamily="18" charset="0"/>
                <a:cs typeface="Times New Roman" panose="02020603050405020304" pitchFamily="18" charset="0"/>
              </a:rPr>
              <a:t>4</a:t>
            </a:r>
            <a:r>
              <a:rPr lang="en-US" sz="1800" b="1" dirty="0">
                <a:effectLst/>
                <a:latin typeface="Times New Roman" panose="02020603050405020304" pitchFamily="18" charset="0"/>
                <a:ea typeface="Times New Roman" panose="02020603050405020304" pitchFamily="18" charset="0"/>
              </a:rPr>
              <a:t>x4 Two-stage Pipelined Multiplier</a:t>
            </a:r>
            <a:endParaRPr lang="en-US"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61AE13B-6760-7958-F686-E48A5B4FD9D4}"/>
              </a:ext>
            </a:extLst>
          </p:cNvPr>
          <p:cNvPicPr>
            <a:picLocks noChangeAspect="1"/>
          </p:cNvPicPr>
          <p:nvPr/>
        </p:nvPicPr>
        <p:blipFill>
          <a:blip r:embed="rId3"/>
          <a:srcRect/>
          <a:stretch/>
        </p:blipFill>
        <p:spPr>
          <a:xfrm>
            <a:off x="1508370" y="1901674"/>
            <a:ext cx="5627076" cy="3101340"/>
          </a:xfrm>
          <a:prstGeom prst="rect">
            <a:avLst/>
          </a:prstGeom>
        </p:spPr>
      </p:pic>
    </p:spTree>
    <p:extLst>
      <p:ext uri="{BB962C8B-B14F-4D97-AF65-F5344CB8AC3E}">
        <p14:creationId xmlns:p14="http://schemas.microsoft.com/office/powerpoint/2010/main" val="2943769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21974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III.	Simulation</a:t>
            </a:r>
          </a:p>
        </p:txBody>
      </p:sp>
      <p:sp>
        <p:nvSpPr>
          <p:cNvPr id="8" name="Google Shape;506;p28">
            <a:extLst>
              <a:ext uri="{FF2B5EF4-FFF2-40B4-BE49-F238E27FC236}">
                <a16:creationId xmlns:a16="http://schemas.microsoft.com/office/drawing/2014/main" id="{8FF6156F-FFB4-AD20-D925-BBD0AA976728}"/>
              </a:ext>
            </a:extLst>
          </p:cNvPr>
          <p:cNvSpPr txBox="1">
            <a:spLocks/>
          </p:cNvSpPr>
          <p:nvPr/>
        </p:nvSpPr>
        <p:spPr>
          <a:xfrm>
            <a:off x="430032" y="825190"/>
            <a:ext cx="5470583" cy="422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ar-SA" sz="1800" b="1" dirty="0">
                <a:effectLst/>
                <a:ea typeface="Times New Roman" panose="02020603050405020304" pitchFamily="18" charset="0"/>
                <a:cs typeface="Times New Roman" panose="02020603050405020304" pitchFamily="18" charset="0"/>
              </a:rPr>
              <a:t>4</a:t>
            </a:r>
            <a:r>
              <a:rPr lang="en-US" sz="1800" b="1" dirty="0">
                <a:effectLst/>
                <a:latin typeface="Times New Roman" panose="02020603050405020304" pitchFamily="18" charset="0"/>
                <a:ea typeface="Times New Roman" panose="02020603050405020304" pitchFamily="18" charset="0"/>
              </a:rPr>
              <a:t>x4 Two-stage Pipelined Multiplier</a:t>
            </a:r>
            <a:endParaRPr lang="en-US" sz="18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0969930-A855-7FD5-CFBD-64CE2CFEC4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1984" y="1610353"/>
            <a:ext cx="4711144" cy="3020378"/>
          </a:xfrm>
          <a:prstGeom prst="rect">
            <a:avLst/>
          </a:prstGeom>
          <a:noFill/>
          <a:ln>
            <a:noFill/>
          </a:ln>
        </p:spPr>
      </p:pic>
      <p:pic>
        <p:nvPicPr>
          <p:cNvPr id="5" name="Picture 4">
            <a:extLst>
              <a:ext uri="{FF2B5EF4-FFF2-40B4-BE49-F238E27FC236}">
                <a16:creationId xmlns:a16="http://schemas.microsoft.com/office/drawing/2014/main" id="{3F95EB64-F5B3-69E0-418B-38BA5C0F7C3D}"/>
              </a:ext>
            </a:extLst>
          </p:cNvPr>
          <p:cNvPicPr>
            <a:picLocks noChangeAspect="1"/>
          </p:cNvPicPr>
          <p:nvPr/>
        </p:nvPicPr>
        <p:blipFill>
          <a:blip r:embed="rId4"/>
          <a:stretch>
            <a:fillRect/>
          </a:stretch>
        </p:blipFill>
        <p:spPr>
          <a:xfrm>
            <a:off x="736905" y="2499151"/>
            <a:ext cx="1733897" cy="1699721"/>
          </a:xfrm>
          <a:prstGeom prst="rect">
            <a:avLst/>
          </a:prstGeom>
        </p:spPr>
      </p:pic>
      <p:sp>
        <p:nvSpPr>
          <p:cNvPr id="6" name="TextBox 5">
            <a:extLst>
              <a:ext uri="{FF2B5EF4-FFF2-40B4-BE49-F238E27FC236}">
                <a16:creationId xmlns:a16="http://schemas.microsoft.com/office/drawing/2014/main" id="{E477F95D-D85B-8E98-21AD-5B558431E72F}"/>
              </a:ext>
            </a:extLst>
          </p:cNvPr>
          <p:cNvSpPr txBox="1"/>
          <p:nvPr/>
        </p:nvSpPr>
        <p:spPr>
          <a:xfrm>
            <a:off x="779111" y="1649210"/>
            <a:ext cx="2411562" cy="738664"/>
          </a:xfrm>
          <a:prstGeom prst="rect">
            <a:avLst/>
          </a:prstGeom>
          <a:noFill/>
        </p:spPr>
        <p:txBody>
          <a:bodyPr wrap="square" rtlCol="0">
            <a:spAutoFit/>
          </a:bodyPr>
          <a:lstStyle/>
          <a:p>
            <a:r>
              <a:rPr lang="en-US" dirty="0">
                <a:solidFill>
                  <a:schemeClr val="bg1"/>
                </a:solidFill>
              </a:rPr>
              <a:t>Inputs: </a:t>
            </a:r>
          </a:p>
          <a:p>
            <a:r>
              <a:rPr lang="en-US" dirty="0">
                <a:solidFill>
                  <a:schemeClr val="bg1"/>
                </a:solidFill>
              </a:rPr>
              <a:t>a = 0011</a:t>
            </a:r>
          </a:p>
          <a:p>
            <a:r>
              <a:rPr lang="en-US" dirty="0">
                <a:solidFill>
                  <a:schemeClr val="bg1"/>
                </a:solidFill>
              </a:rPr>
              <a:t>b = 0010</a:t>
            </a:r>
          </a:p>
        </p:txBody>
      </p:sp>
      <p:sp>
        <p:nvSpPr>
          <p:cNvPr id="7" name="TextBox 6">
            <a:extLst>
              <a:ext uri="{FF2B5EF4-FFF2-40B4-BE49-F238E27FC236}">
                <a16:creationId xmlns:a16="http://schemas.microsoft.com/office/drawing/2014/main" id="{CE42093C-1889-274C-1B3F-8584072CD188}"/>
              </a:ext>
            </a:extLst>
          </p:cNvPr>
          <p:cNvSpPr txBox="1"/>
          <p:nvPr/>
        </p:nvSpPr>
        <p:spPr>
          <a:xfrm>
            <a:off x="4099168" y="4711634"/>
            <a:ext cx="3602893" cy="307777"/>
          </a:xfrm>
          <a:prstGeom prst="rect">
            <a:avLst/>
          </a:prstGeom>
          <a:noFill/>
        </p:spPr>
        <p:txBody>
          <a:bodyPr wrap="square" rtlCol="0">
            <a:spAutoFit/>
          </a:bodyPr>
          <a:lstStyle/>
          <a:p>
            <a:r>
              <a:rPr lang="en-US" dirty="0">
                <a:solidFill>
                  <a:schemeClr val="bg1"/>
                </a:solidFill>
              </a:rPr>
              <a:t>Output = p = 00000110 = 6 in decimal </a:t>
            </a:r>
          </a:p>
        </p:txBody>
      </p:sp>
    </p:spTree>
    <p:extLst>
      <p:ext uri="{BB962C8B-B14F-4D97-AF65-F5344CB8AC3E}">
        <p14:creationId xmlns:p14="http://schemas.microsoft.com/office/powerpoint/2010/main" val="34698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7847" y="450399"/>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Design History/Comparison of Literatures</a:t>
            </a:r>
          </a:p>
        </p:txBody>
      </p:sp>
      <p:sp>
        <p:nvSpPr>
          <p:cNvPr id="572" name="Google Shape;572;p29"/>
          <p:cNvSpPr txBox="1">
            <a:spLocks noGrp="1"/>
          </p:cNvSpPr>
          <p:nvPr>
            <p:ph type="ctrTitle"/>
          </p:nvPr>
        </p:nvSpPr>
        <p:spPr>
          <a:xfrm>
            <a:off x="931234" y="1196026"/>
            <a:ext cx="982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 It’s full of iron oxide dust, which gives the planet its reddish cast</a:t>
            </a:r>
            <a:endParaRPr/>
          </a:p>
        </p:txBody>
      </p:sp>
      <p:sp>
        <p:nvSpPr>
          <p:cNvPr id="574" name="Google Shape;574;p29"/>
          <p:cNvSpPr txBox="1">
            <a:spLocks noGrp="1"/>
          </p:cNvSpPr>
          <p:nvPr>
            <p:ph type="ctrTitle" idx="2"/>
          </p:nvPr>
        </p:nvSpPr>
        <p:spPr>
          <a:xfrm>
            <a:off x="7050379" y="1196025"/>
            <a:ext cx="1137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VENUS</a:t>
            </a:r>
            <a:endParaRPr/>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Venus has a beautiful name and is the second planet from the Sun. It’s terribly hot, even hotter than Mercury</a:t>
            </a:r>
            <a:endParaRPr/>
          </a:p>
        </p:txBody>
      </p:sp>
      <p:grpSp>
        <p:nvGrpSpPr>
          <p:cNvPr id="576" name="Google Shape;576;p29"/>
          <p:cNvGrpSpPr/>
          <p:nvPr/>
        </p:nvGrpSpPr>
        <p:grpSpPr>
          <a:xfrm>
            <a:off x="2466797" y="2845569"/>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stCxn id="572" idx="1"/>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690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566475"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Optimization Technique Used</a:t>
            </a:r>
            <a:endParaRPr lang="en-US" sz="3000" dirty="0"/>
          </a:p>
        </p:txBody>
      </p:sp>
      <p:sp>
        <p:nvSpPr>
          <p:cNvPr id="601" name="Google Shape;601;p30"/>
          <p:cNvSpPr txBox="1">
            <a:spLocks noGrp="1"/>
          </p:cNvSpPr>
          <p:nvPr>
            <p:ph type="ctrTitle" idx="2"/>
          </p:nvPr>
        </p:nvSpPr>
        <p:spPr>
          <a:xfrm>
            <a:off x="5779399" y="1659012"/>
            <a:ext cx="1881300" cy="644700"/>
          </a:xfrm>
          <a:prstGeom prst="rect">
            <a:avLst/>
          </a:prstGeom>
        </p:spPr>
        <p:txBody>
          <a:bodyPr spcFirstLastPara="1" wrap="square" lIns="91425" tIns="91425" rIns="91425" bIns="91425" anchor="b" anchorCtr="0">
            <a:noAutofit/>
          </a:bodyPr>
          <a:lstStyle/>
          <a:p>
            <a:r>
              <a:rPr lang="en-US" b="0" i="0" dirty="0">
                <a:effectLst/>
                <a:latin typeface="Söhne"/>
              </a:rPr>
              <a:t>Adaptive Clock Frequency</a:t>
            </a:r>
          </a:p>
        </p:txBody>
      </p:sp>
      <p:sp>
        <p:nvSpPr>
          <p:cNvPr id="602" name="Google Shape;602;p30"/>
          <p:cNvSpPr txBox="1">
            <a:spLocks noGrp="1"/>
          </p:cNvSpPr>
          <p:nvPr>
            <p:ph type="ctrTitle" idx="4"/>
          </p:nvPr>
        </p:nvSpPr>
        <p:spPr>
          <a:xfrm>
            <a:off x="936332" y="3112128"/>
            <a:ext cx="2333118" cy="644700"/>
          </a:xfrm>
          <a:prstGeom prst="rect">
            <a:avLst/>
          </a:prstGeom>
        </p:spPr>
        <p:txBody>
          <a:bodyPr spcFirstLastPara="1" wrap="square" lIns="91425" tIns="91425" rIns="91425" bIns="91425" anchor="b" anchorCtr="0">
            <a:noAutofit/>
          </a:bodyPr>
          <a:lstStyle/>
          <a:p>
            <a:r>
              <a:rPr lang="en-US" b="0" i="0">
                <a:effectLst/>
                <a:latin typeface="Söhne"/>
              </a:rPr>
              <a:t>Forward-Calculating Carry Logic</a:t>
            </a:r>
            <a:endParaRPr lang="en-US" b="0" i="0" dirty="0">
              <a:effectLst/>
              <a:latin typeface="Söhne"/>
            </a:endParaRPr>
          </a:p>
        </p:txBody>
      </p:sp>
      <p:sp>
        <p:nvSpPr>
          <p:cNvPr id="604" name="Google Shape;604;p30"/>
          <p:cNvSpPr txBox="1">
            <a:spLocks noGrp="1"/>
          </p:cNvSpPr>
          <p:nvPr>
            <p:ph type="ctrTitle"/>
          </p:nvPr>
        </p:nvSpPr>
        <p:spPr>
          <a:xfrm>
            <a:off x="1213863" y="1661107"/>
            <a:ext cx="2189895" cy="644700"/>
          </a:xfrm>
          <a:prstGeom prst="rect">
            <a:avLst/>
          </a:prstGeom>
        </p:spPr>
        <p:txBody>
          <a:bodyPr spcFirstLastPara="1" wrap="square" lIns="91425" tIns="91425" rIns="91425" bIns="91425" anchor="b" anchorCtr="0">
            <a:noAutofit/>
          </a:bodyPr>
          <a:lstStyle/>
          <a:p>
            <a:r>
              <a:rPr lang="en-US" b="0" i="0" dirty="0">
                <a:effectLst/>
                <a:latin typeface="Söhne"/>
              </a:rPr>
              <a:t>Operand Fragmentation</a:t>
            </a:r>
          </a:p>
        </p:txBody>
      </p:sp>
      <p:sp>
        <p:nvSpPr>
          <p:cNvPr id="608" name="Google Shape;608;p30"/>
          <p:cNvSpPr txBox="1">
            <a:spLocks noGrp="1"/>
          </p:cNvSpPr>
          <p:nvPr>
            <p:ph type="ctrTitle" idx="6"/>
          </p:nvPr>
        </p:nvSpPr>
        <p:spPr>
          <a:xfrm>
            <a:off x="6070186" y="3118721"/>
            <a:ext cx="1881300" cy="644700"/>
          </a:xfrm>
          <a:prstGeom prst="rect">
            <a:avLst/>
          </a:prstGeom>
        </p:spPr>
        <p:txBody>
          <a:bodyPr spcFirstLastPara="1" wrap="square" lIns="91425" tIns="91425" rIns="91425" bIns="91425" anchor="b" anchorCtr="0">
            <a:noAutofit/>
          </a:bodyPr>
          <a:lstStyle/>
          <a:p>
            <a:pPr algn="l"/>
            <a:r>
              <a:rPr lang="en-US" b="0" i="0" dirty="0">
                <a:effectLst/>
                <a:latin typeface="Söhne"/>
              </a:rPr>
              <a:t>Transistor Size Optimization</a:t>
            </a:r>
          </a:p>
        </p:txBody>
      </p:sp>
      <p:sp>
        <p:nvSpPr>
          <p:cNvPr id="609" name="Google Shape;609;p30"/>
          <p:cNvSpPr/>
          <p:nvPr/>
        </p:nvSpPr>
        <p:spPr>
          <a:xfrm>
            <a:off x="3526217" y="1713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flipV="1">
            <a:off x="4250117" y="2035925"/>
            <a:ext cx="659158" cy="394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09;p30">
            <a:extLst>
              <a:ext uri="{FF2B5EF4-FFF2-40B4-BE49-F238E27FC236}">
                <a16:creationId xmlns:a16="http://schemas.microsoft.com/office/drawing/2014/main" id="{21A2AB94-0CF0-9CDD-62BB-9C5654909325}"/>
              </a:ext>
            </a:extLst>
          </p:cNvPr>
          <p:cNvSpPr/>
          <p:nvPr/>
        </p:nvSpPr>
        <p:spPr>
          <a:xfrm>
            <a:off x="3501553" y="4048678"/>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636;p30">
            <a:extLst>
              <a:ext uri="{FF2B5EF4-FFF2-40B4-BE49-F238E27FC236}">
                <a16:creationId xmlns:a16="http://schemas.microsoft.com/office/drawing/2014/main" id="{666A7AA3-B359-99B3-0A3F-B7910EFE4441}"/>
              </a:ext>
            </a:extLst>
          </p:cNvPr>
          <p:cNvGrpSpPr/>
          <p:nvPr/>
        </p:nvGrpSpPr>
        <p:grpSpPr>
          <a:xfrm>
            <a:off x="3630860" y="4165061"/>
            <a:ext cx="483826" cy="491133"/>
            <a:chOff x="4874902" y="3808799"/>
            <a:chExt cx="345615" cy="350835"/>
          </a:xfrm>
        </p:grpSpPr>
        <p:sp>
          <p:nvSpPr>
            <p:cNvPr id="14" name="Google Shape;637;p30">
              <a:extLst>
                <a:ext uri="{FF2B5EF4-FFF2-40B4-BE49-F238E27FC236}">
                  <a16:creationId xmlns:a16="http://schemas.microsoft.com/office/drawing/2014/main" id="{FC370C56-6739-F9A2-4A80-FF3B045F01E7}"/>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8;p30">
              <a:extLst>
                <a:ext uri="{FF2B5EF4-FFF2-40B4-BE49-F238E27FC236}">
                  <a16:creationId xmlns:a16="http://schemas.microsoft.com/office/drawing/2014/main" id="{0513DC19-660C-3422-E8DF-BB4AD82D0DD5}"/>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9;p30">
              <a:extLst>
                <a:ext uri="{FF2B5EF4-FFF2-40B4-BE49-F238E27FC236}">
                  <a16:creationId xmlns:a16="http://schemas.microsoft.com/office/drawing/2014/main" id="{7FA739B6-D078-A1C1-2AD8-BC59AAF9F7B3}"/>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0;p30">
              <a:extLst>
                <a:ext uri="{FF2B5EF4-FFF2-40B4-BE49-F238E27FC236}">
                  <a16:creationId xmlns:a16="http://schemas.microsoft.com/office/drawing/2014/main" id="{1742B413-7E24-608B-3688-4A2FB260EDDA}"/>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1;p30">
              <a:extLst>
                <a:ext uri="{FF2B5EF4-FFF2-40B4-BE49-F238E27FC236}">
                  <a16:creationId xmlns:a16="http://schemas.microsoft.com/office/drawing/2014/main" id="{32A0B324-FB71-EAD9-A973-75622FE2359B}"/>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2;p30">
              <a:extLst>
                <a:ext uri="{FF2B5EF4-FFF2-40B4-BE49-F238E27FC236}">
                  <a16:creationId xmlns:a16="http://schemas.microsoft.com/office/drawing/2014/main" id="{42719EA1-F046-E52C-71D2-D991C2F811AB}"/>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3;p30">
              <a:extLst>
                <a:ext uri="{FF2B5EF4-FFF2-40B4-BE49-F238E27FC236}">
                  <a16:creationId xmlns:a16="http://schemas.microsoft.com/office/drawing/2014/main" id="{058F7C0F-7805-DB77-6DD0-434055365013}"/>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4;p30">
              <a:extLst>
                <a:ext uri="{FF2B5EF4-FFF2-40B4-BE49-F238E27FC236}">
                  <a16:creationId xmlns:a16="http://schemas.microsoft.com/office/drawing/2014/main" id="{8FA58235-056E-652F-A35A-67FF7CBDCE73}"/>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5;p30">
              <a:extLst>
                <a:ext uri="{FF2B5EF4-FFF2-40B4-BE49-F238E27FC236}">
                  <a16:creationId xmlns:a16="http://schemas.microsoft.com/office/drawing/2014/main" id="{CE7C3598-3B99-17C6-B6BB-1D3319EFFEF0}"/>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6;p30">
              <a:extLst>
                <a:ext uri="{FF2B5EF4-FFF2-40B4-BE49-F238E27FC236}">
                  <a16:creationId xmlns:a16="http://schemas.microsoft.com/office/drawing/2014/main" id="{5CA0ABA8-CA6F-F20A-9D54-EB1F9D0ADECA}"/>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7;p30">
              <a:extLst>
                <a:ext uri="{FF2B5EF4-FFF2-40B4-BE49-F238E27FC236}">
                  <a16:creationId xmlns:a16="http://schemas.microsoft.com/office/drawing/2014/main" id="{10BDB5E4-52F9-97D3-1777-38C7C83D0883}"/>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8;p30">
              <a:extLst>
                <a:ext uri="{FF2B5EF4-FFF2-40B4-BE49-F238E27FC236}">
                  <a16:creationId xmlns:a16="http://schemas.microsoft.com/office/drawing/2014/main" id="{05E23BE0-A5A5-7F59-ECCA-D9B057AD5CD6}"/>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9;p30">
              <a:extLst>
                <a:ext uri="{FF2B5EF4-FFF2-40B4-BE49-F238E27FC236}">
                  <a16:creationId xmlns:a16="http://schemas.microsoft.com/office/drawing/2014/main" id="{26A7AC26-BAE1-DA55-ABFE-CF9404D36B9D}"/>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0;p30">
              <a:extLst>
                <a:ext uri="{FF2B5EF4-FFF2-40B4-BE49-F238E27FC236}">
                  <a16:creationId xmlns:a16="http://schemas.microsoft.com/office/drawing/2014/main" id="{27400F91-6B01-7482-545B-1F1D9D396D99}"/>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1;p30">
              <a:extLst>
                <a:ext uri="{FF2B5EF4-FFF2-40B4-BE49-F238E27FC236}">
                  <a16:creationId xmlns:a16="http://schemas.microsoft.com/office/drawing/2014/main" id="{9EEB7D61-4D6D-E84B-EAFA-485FC6BF4B0C}"/>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2;p30">
              <a:extLst>
                <a:ext uri="{FF2B5EF4-FFF2-40B4-BE49-F238E27FC236}">
                  <a16:creationId xmlns:a16="http://schemas.microsoft.com/office/drawing/2014/main" id="{93A49BA2-3507-C271-9A92-3F4184C2361B}"/>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3;p30">
              <a:extLst>
                <a:ext uri="{FF2B5EF4-FFF2-40B4-BE49-F238E27FC236}">
                  <a16:creationId xmlns:a16="http://schemas.microsoft.com/office/drawing/2014/main" id="{145AF417-6DC4-AFBE-5611-B0C98E9300A7}"/>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 name="Google Shape;615;p30">
            <a:extLst>
              <a:ext uri="{FF2B5EF4-FFF2-40B4-BE49-F238E27FC236}">
                <a16:creationId xmlns:a16="http://schemas.microsoft.com/office/drawing/2014/main" id="{C1180A85-6D73-5508-465F-A0E37DCD7104}"/>
              </a:ext>
            </a:extLst>
          </p:cNvPr>
          <p:cNvCxnSpPr/>
          <p:nvPr/>
        </p:nvCxnSpPr>
        <p:spPr>
          <a:xfrm>
            <a:off x="4308971" y="4410628"/>
            <a:ext cx="6747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614;p30">
            <a:extLst>
              <a:ext uri="{FF2B5EF4-FFF2-40B4-BE49-F238E27FC236}">
                <a16:creationId xmlns:a16="http://schemas.microsoft.com/office/drawing/2014/main" id="{5B54395C-2280-A160-27E1-5376CB234F00}"/>
              </a:ext>
            </a:extLst>
          </p:cNvPr>
          <p:cNvCxnSpPr>
            <a:cxnSpLocks/>
            <a:stCxn id="612" idx="2"/>
            <a:endCxn id="10" idx="3"/>
          </p:cNvCxnSpPr>
          <p:nvPr/>
        </p:nvCxnSpPr>
        <p:spPr>
          <a:xfrm rot="5400000">
            <a:off x="4446163" y="3585565"/>
            <a:ext cx="604353" cy="1045772"/>
          </a:xfrm>
          <a:prstGeom prst="bentConnector2">
            <a:avLst/>
          </a:prstGeom>
          <a:noFill/>
          <a:ln w="9525" cap="flat" cmpd="sng">
            <a:solidFill>
              <a:schemeClr val="lt2"/>
            </a:solidFill>
            <a:prstDash val="solid"/>
            <a:round/>
            <a:headEnd type="none" w="med" len="med"/>
            <a:tailEnd type="none" w="med" len="med"/>
          </a:ln>
        </p:spPr>
      </p:cxnSp>
      <p:sp>
        <p:nvSpPr>
          <p:cNvPr id="43" name="Google Shape;602;p30">
            <a:extLst>
              <a:ext uri="{FF2B5EF4-FFF2-40B4-BE49-F238E27FC236}">
                <a16:creationId xmlns:a16="http://schemas.microsoft.com/office/drawing/2014/main" id="{9CA3B36F-F80A-F564-F3C6-0D1967AC4645}"/>
              </a:ext>
            </a:extLst>
          </p:cNvPr>
          <p:cNvSpPr txBox="1">
            <a:spLocks/>
          </p:cNvSpPr>
          <p:nvPr/>
        </p:nvSpPr>
        <p:spPr>
          <a:xfrm>
            <a:off x="1327459" y="4009793"/>
            <a:ext cx="2333118"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b="0" i="0" dirty="0">
                <a:effectLst/>
                <a:latin typeface="Söhne"/>
              </a:rPr>
              <a:t>Layout Efficiency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566475"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Optimization Technique Used</a:t>
            </a:r>
            <a:endParaRPr lang="en-US" sz="3000" dirty="0"/>
          </a:p>
        </p:txBody>
      </p:sp>
      <p:sp>
        <p:nvSpPr>
          <p:cNvPr id="12" name="TextBox 11">
            <a:extLst>
              <a:ext uri="{FF2B5EF4-FFF2-40B4-BE49-F238E27FC236}">
                <a16:creationId xmlns:a16="http://schemas.microsoft.com/office/drawing/2014/main" id="{D9FDA7F7-0E82-C671-AC9B-A7D1C89C5464}"/>
              </a:ext>
            </a:extLst>
          </p:cNvPr>
          <p:cNvSpPr txBox="1"/>
          <p:nvPr/>
        </p:nvSpPr>
        <p:spPr>
          <a:xfrm>
            <a:off x="918167" y="1098611"/>
            <a:ext cx="6912848" cy="3677930"/>
          </a:xfrm>
          <a:prstGeom prst="rect">
            <a:avLst/>
          </a:prstGeom>
          <a:noFill/>
        </p:spPr>
        <p:txBody>
          <a:bodyPr wrap="square">
            <a:spAutoFit/>
          </a:bodyPr>
          <a:lstStyle/>
          <a:p>
            <a:pPr algn="l"/>
            <a:r>
              <a:rPr lang="en-US" b="1" i="0" dirty="0">
                <a:solidFill>
                  <a:schemeClr val="bg1"/>
                </a:solidFill>
                <a:effectLst/>
                <a:latin typeface="Söhne"/>
              </a:rPr>
              <a:t>Operand Fragmentation</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Purpose</a:t>
            </a:r>
            <a:r>
              <a:rPr lang="en-US" b="0" i="0" dirty="0">
                <a:solidFill>
                  <a:srgbClr val="D1D5DB"/>
                </a:solidFill>
                <a:effectLst/>
                <a:latin typeface="Söhne"/>
              </a:rPr>
              <a:t>: To break down complex calculations into simpler parts.</a:t>
            </a:r>
          </a:p>
          <a:p>
            <a:pPr algn="l">
              <a:buClr>
                <a:schemeClr val="bg1"/>
              </a:buClr>
            </a:pPr>
            <a:endParaRPr lang="en-US" sz="100" b="0"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Benefit</a:t>
            </a:r>
            <a:r>
              <a:rPr lang="en-US" b="0" i="0" dirty="0">
                <a:solidFill>
                  <a:srgbClr val="D1D5DB"/>
                </a:solidFill>
                <a:effectLst/>
                <a:latin typeface="Söhne"/>
              </a:rPr>
              <a:t>: Speeds up the computation process significantly, making our design faster than traditional multipliers.</a:t>
            </a:r>
          </a:p>
          <a:p>
            <a:pPr algn="l">
              <a:buFont typeface="Arial" panose="020B0604020202020204" pitchFamily="34" charset="0"/>
              <a:buChar char="•"/>
            </a:pPr>
            <a:endParaRPr lang="en-US" b="0" i="0" dirty="0">
              <a:solidFill>
                <a:srgbClr val="D1D5DB"/>
              </a:solidFill>
              <a:effectLst/>
              <a:latin typeface="Söhne"/>
            </a:endParaRPr>
          </a:p>
          <a:p>
            <a:pPr algn="l"/>
            <a:r>
              <a:rPr lang="en-US" b="1" i="0" dirty="0">
                <a:solidFill>
                  <a:schemeClr val="bg1"/>
                </a:solidFill>
                <a:effectLst/>
                <a:latin typeface="Söhne"/>
              </a:rPr>
              <a:t>Adaptive Clock Frequency</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Purpose</a:t>
            </a:r>
            <a:r>
              <a:rPr lang="en-US" b="0" i="0" dirty="0">
                <a:solidFill>
                  <a:srgbClr val="D1D5DB"/>
                </a:solidFill>
                <a:effectLst/>
                <a:latin typeface="Söhne"/>
              </a:rPr>
              <a:t>: Adjusts clock frequency based on the complexity of the task being performed.</a:t>
            </a:r>
          </a:p>
          <a:p>
            <a:pPr algn="l">
              <a:buClr>
                <a:schemeClr val="bg1"/>
              </a:buClr>
            </a:pPr>
            <a:endParaRPr lang="en-US" sz="400" b="0"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Benefit</a:t>
            </a:r>
            <a:r>
              <a:rPr lang="en-US" b="0" i="0" dirty="0">
                <a:solidFill>
                  <a:srgbClr val="D1D5DB"/>
                </a:solidFill>
                <a:effectLst/>
                <a:latin typeface="Söhne"/>
              </a:rPr>
              <a:t>: Allows for energy conservation while maintaining optimal performance levels, thus lowering power consumption.</a:t>
            </a:r>
          </a:p>
          <a:p>
            <a:pPr algn="l">
              <a:buFont typeface="Arial" panose="020B0604020202020204" pitchFamily="34" charset="0"/>
              <a:buChar char="•"/>
            </a:pPr>
            <a:endParaRPr lang="en-US" b="0" i="0" dirty="0">
              <a:solidFill>
                <a:srgbClr val="D1D5DB"/>
              </a:solidFill>
              <a:effectLst/>
              <a:latin typeface="Söhne"/>
            </a:endParaRPr>
          </a:p>
          <a:p>
            <a:pPr algn="l"/>
            <a:r>
              <a:rPr lang="en-US" b="1" i="0" dirty="0">
                <a:solidFill>
                  <a:schemeClr val="bg1"/>
                </a:solidFill>
                <a:effectLst/>
                <a:latin typeface="Söhne"/>
              </a:rPr>
              <a:t>Forward-Calculating Carry Logic</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Purpose</a:t>
            </a:r>
            <a:r>
              <a:rPr lang="en-US" b="0" i="0" dirty="0">
                <a:solidFill>
                  <a:srgbClr val="D1D5DB"/>
                </a:solidFill>
                <a:effectLst/>
                <a:latin typeface="Söhne"/>
              </a:rPr>
              <a:t>: To eliminate the delays commonly experienced in step-by-step carry computations.</a:t>
            </a:r>
          </a:p>
          <a:p>
            <a:pPr algn="l">
              <a:buClr>
                <a:schemeClr val="bg1"/>
              </a:buClr>
            </a:pPr>
            <a:endParaRPr lang="en-US" sz="300" b="0"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Benefit</a:t>
            </a:r>
            <a:r>
              <a:rPr lang="en-US" b="0" i="0" dirty="0">
                <a:solidFill>
                  <a:srgbClr val="D1D5DB"/>
                </a:solidFill>
                <a:effectLst/>
                <a:latin typeface="Söhne"/>
              </a:rPr>
              <a:t>: Facilitates quicker and more efficient multiplication processes, contributing to the overall speed enhancement of the system.</a:t>
            </a:r>
          </a:p>
          <a:p>
            <a:pPr algn="l">
              <a:buFont typeface="Arial" panose="020B0604020202020204" pitchFamily="34" charset="0"/>
              <a:buChar char="•"/>
            </a:pPr>
            <a:endParaRPr lang="en-US" b="0" i="0" dirty="0">
              <a:solidFill>
                <a:srgbClr val="D1D5DB"/>
              </a:solidFill>
              <a:effectLst/>
              <a:latin typeface="Söhne"/>
            </a:endParaRPr>
          </a:p>
        </p:txBody>
      </p:sp>
    </p:spTree>
    <p:extLst>
      <p:ext uri="{BB962C8B-B14F-4D97-AF65-F5344CB8AC3E}">
        <p14:creationId xmlns:p14="http://schemas.microsoft.com/office/powerpoint/2010/main" val="2046540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566475"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Optimization Technique Used</a:t>
            </a:r>
            <a:endParaRPr lang="en-US" sz="3000" dirty="0"/>
          </a:p>
        </p:txBody>
      </p:sp>
      <p:sp>
        <p:nvSpPr>
          <p:cNvPr id="12" name="TextBox 11">
            <a:extLst>
              <a:ext uri="{FF2B5EF4-FFF2-40B4-BE49-F238E27FC236}">
                <a16:creationId xmlns:a16="http://schemas.microsoft.com/office/drawing/2014/main" id="{D9FDA7F7-0E82-C671-AC9B-A7D1C89C5464}"/>
              </a:ext>
            </a:extLst>
          </p:cNvPr>
          <p:cNvSpPr txBox="1"/>
          <p:nvPr/>
        </p:nvSpPr>
        <p:spPr>
          <a:xfrm>
            <a:off x="738413" y="1223657"/>
            <a:ext cx="6912848" cy="2600712"/>
          </a:xfrm>
          <a:prstGeom prst="rect">
            <a:avLst/>
          </a:prstGeom>
          <a:noFill/>
        </p:spPr>
        <p:txBody>
          <a:bodyPr wrap="square">
            <a:spAutoFit/>
          </a:bodyPr>
          <a:lstStyle/>
          <a:p>
            <a:pPr algn="l"/>
            <a:r>
              <a:rPr lang="en-US" b="1" i="0" dirty="0">
                <a:solidFill>
                  <a:schemeClr val="bg1"/>
                </a:solidFill>
                <a:effectLst/>
                <a:latin typeface="Söhne"/>
              </a:rPr>
              <a:t>Transistor Size Optimization (2:1 PMOS to NMOS)</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Purpose: To achieve balanced fall and rise times in the inverter.</a:t>
            </a:r>
          </a:p>
          <a:p>
            <a:pPr algn="l">
              <a:buClr>
                <a:schemeClr val="bg1"/>
              </a:buClr>
            </a:pPr>
            <a:endParaRPr lang="en-US" sz="400" b="1"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Benefit: Enhances the operational efficiency and stability of the multiplier circuit, aiding in power conservation and reducing delay times.</a:t>
            </a:r>
          </a:p>
          <a:p>
            <a:pPr marL="285750" indent="-285750" algn="l">
              <a:buClr>
                <a:schemeClr val="bg1"/>
              </a:buClr>
              <a:buFont typeface="Arial" panose="020B0604020202020204" pitchFamily="34" charset="0"/>
              <a:buChar char="•"/>
            </a:pPr>
            <a:endParaRPr lang="en-US" b="0" i="0" dirty="0">
              <a:solidFill>
                <a:srgbClr val="D1D5DB"/>
              </a:solidFill>
              <a:effectLst/>
              <a:latin typeface="Söhne"/>
            </a:endParaRPr>
          </a:p>
          <a:p>
            <a:pPr algn="l">
              <a:buClr>
                <a:schemeClr val="bg1"/>
              </a:buClr>
            </a:pPr>
            <a:endParaRPr lang="en-US" b="0" i="0" dirty="0">
              <a:solidFill>
                <a:srgbClr val="D1D5DB"/>
              </a:solidFill>
              <a:effectLst/>
              <a:latin typeface="Söhne"/>
            </a:endParaRPr>
          </a:p>
          <a:p>
            <a:pPr algn="l"/>
            <a:r>
              <a:rPr lang="en-US" b="1" i="0" dirty="0">
                <a:solidFill>
                  <a:schemeClr val="bg1"/>
                </a:solidFill>
                <a:effectLst/>
                <a:latin typeface="Söhne"/>
              </a:rPr>
              <a:t>Layout Efficiency</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Purpose: Streamlining layout for compact integration.</a:t>
            </a:r>
          </a:p>
          <a:p>
            <a:pPr algn="l">
              <a:buClr>
                <a:schemeClr val="bg1"/>
              </a:buClr>
            </a:pPr>
            <a:endParaRPr lang="en-US" sz="500" b="1"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Benefit: Reduces the space needed on the chip, promoting a more environmentally friendly approach to microelectronics development.</a:t>
            </a:r>
            <a:endParaRPr lang="en-US" b="0" i="0" dirty="0">
              <a:solidFill>
                <a:srgbClr val="D1D5DB"/>
              </a:solidFill>
              <a:effectLst/>
              <a:latin typeface="Söhne"/>
            </a:endParaRPr>
          </a:p>
          <a:p>
            <a:pPr algn="l">
              <a:buFont typeface="Arial" panose="020B0604020202020204" pitchFamily="34" charset="0"/>
              <a:buChar char="•"/>
            </a:pPr>
            <a:endParaRPr lang="en-US" b="0" i="0" dirty="0">
              <a:solidFill>
                <a:srgbClr val="D1D5DB"/>
              </a:solidFill>
              <a:effectLst/>
              <a:latin typeface="Söhne"/>
            </a:endParaRPr>
          </a:p>
        </p:txBody>
      </p:sp>
    </p:spTree>
    <p:extLst>
      <p:ext uri="{BB962C8B-B14F-4D97-AF65-F5344CB8AC3E}">
        <p14:creationId xmlns:p14="http://schemas.microsoft.com/office/powerpoint/2010/main" val="3618212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 name="TextBox 2">
            <a:extLst>
              <a:ext uri="{FF2B5EF4-FFF2-40B4-BE49-F238E27FC236}">
                <a16:creationId xmlns:a16="http://schemas.microsoft.com/office/drawing/2014/main" id="{63E452E1-61C4-AD9D-9FED-CA95CC88E8FF}"/>
              </a:ext>
            </a:extLst>
          </p:cNvPr>
          <p:cNvSpPr txBox="1"/>
          <p:nvPr/>
        </p:nvSpPr>
        <p:spPr>
          <a:xfrm>
            <a:off x="618826" y="1248311"/>
            <a:ext cx="3871414" cy="2308324"/>
          </a:xfrm>
          <a:prstGeom prst="rect">
            <a:avLst/>
          </a:prstGeom>
          <a:noFill/>
        </p:spPr>
        <p:txBody>
          <a:bodyPr wrap="square">
            <a:spAutoFit/>
          </a:bodyPr>
          <a:lstStyle/>
          <a:p>
            <a:r>
              <a:rPr lang="en-US" sz="1600" b="0" i="0" dirty="0">
                <a:solidFill>
                  <a:srgbClr val="D1D5DB"/>
                </a:solidFill>
                <a:effectLst/>
                <a:latin typeface="Söhne"/>
              </a:rPr>
              <a:t>In this venture, we successfully embarked on the creation of a groundbreaking 4x4 pipeline multiplier, which demonstrates substantial improvements in speed, power efficiency, and area utilization compared to traditional multipliers. This project stands as a testament to innovative engineering, leveraging advanced techniques to pave the way for the future of microelectronics.</a:t>
            </a:r>
            <a:endParaRPr lang="en-US" sz="1600" dirty="0"/>
          </a:p>
        </p:txBody>
      </p:sp>
      <p:grpSp>
        <p:nvGrpSpPr>
          <p:cNvPr id="6" name="Google Shape;508;p28">
            <a:extLst>
              <a:ext uri="{FF2B5EF4-FFF2-40B4-BE49-F238E27FC236}">
                <a16:creationId xmlns:a16="http://schemas.microsoft.com/office/drawing/2014/main" id="{AF4EED51-6AC3-018D-7D2E-BC35B4988C54}"/>
              </a:ext>
            </a:extLst>
          </p:cNvPr>
          <p:cNvGrpSpPr/>
          <p:nvPr/>
        </p:nvGrpSpPr>
        <p:grpSpPr>
          <a:xfrm>
            <a:off x="4834661" y="989482"/>
            <a:ext cx="2851442" cy="3213988"/>
            <a:chOff x="2501950" y="1507050"/>
            <a:chExt cx="2392350" cy="2696525"/>
          </a:xfrm>
        </p:grpSpPr>
        <p:sp>
          <p:nvSpPr>
            <p:cNvPr id="7" name="Google Shape;509;p28">
              <a:extLst>
                <a:ext uri="{FF2B5EF4-FFF2-40B4-BE49-F238E27FC236}">
                  <a16:creationId xmlns:a16="http://schemas.microsoft.com/office/drawing/2014/main" id="{E2007150-D3E5-8F4D-3CEC-5D86D58D4958}"/>
                </a:ext>
              </a:extLst>
            </p:cNvPr>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0;p28">
              <a:extLst>
                <a:ext uri="{FF2B5EF4-FFF2-40B4-BE49-F238E27FC236}">
                  <a16:creationId xmlns:a16="http://schemas.microsoft.com/office/drawing/2014/main" id="{4492ECF5-C03B-C37C-EA87-AF6805C80C12}"/>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1;p28">
              <a:extLst>
                <a:ext uri="{FF2B5EF4-FFF2-40B4-BE49-F238E27FC236}">
                  <a16:creationId xmlns:a16="http://schemas.microsoft.com/office/drawing/2014/main" id="{C95307EB-9537-64EF-7847-14016F701E38}"/>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2;p28">
              <a:extLst>
                <a:ext uri="{FF2B5EF4-FFF2-40B4-BE49-F238E27FC236}">
                  <a16:creationId xmlns:a16="http://schemas.microsoft.com/office/drawing/2014/main" id="{4CC7DA09-CCFA-CA4C-F186-B2235A72D0F6}"/>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3;p28">
              <a:extLst>
                <a:ext uri="{FF2B5EF4-FFF2-40B4-BE49-F238E27FC236}">
                  <a16:creationId xmlns:a16="http://schemas.microsoft.com/office/drawing/2014/main" id="{BF10AED4-80D2-9589-EF22-09EB50689F73}"/>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4;p28">
              <a:extLst>
                <a:ext uri="{FF2B5EF4-FFF2-40B4-BE49-F238E27FC236}">
                  <a16:creationId xmlns:a16="http://schemas.microsoft.com/office/drawing/2014/main" id="{D91E9E57-9AF9-AC29-C2E1-07D2DAED4211}"/>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5;p28">
              <a:extLst>
                <a:ext uri="{FF2B5EF4-FFF2-40B4-BE49-F238E27FC236}">
                  <a16:creationId xmlns:a16="http://schemas.microsoft.com/office/drawing/2014/main" id="{FA56E8AF-82B6-73DE-7447-54617D824464}"/>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6;p28">
              <a:extLst>
                <a:ext uri="{FF2B5EF4-FFF2-40B4-BE49-F238E27FC236}">
                  <a16:creationId xmlns:a16="http://schemas.microsoft.com/office/drawing/2014/main" id="{BD887B00-B7A4-3847-4037-1E5E966D6B32}"/>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7;p28">
              <a:extLst>
                <a:ext uri="{FF2B5EF4-FFF2-40B4-BE49-F238E27FC236}">
                  <a16:creationId xmlns:a16="http://schemas.microsoft.com/office/drawing/2014/main" id="{E8B5C401-7006-54CC-A40F-90DD38F969D8}"/>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8;p28">
              <a:extLst>
                <a:ext uri="{FF2B5EF4-FFF2-40B4-BE49-F238E27FC236}">
                  <a16:creationId xmlns:a16="http://schemas.microsoft.com/office/drawing/2014/main" id="{4C61D302-4B61-9965-940B-041A59A2A66D}"/>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9;p28">
              <a:extLst>
                <a:ext uri="{FF2B5EF4-FFF2-40B4-BE49-F238E27FC236}">
                  <a16:creationId xmlns:a16="http://schemas.microsoft.com/office/drawing/2014/main" id="{1EB236D1-8061-98C4-1C2D-E139180DFAAA}"/>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0;p28">
              <a:extLst>
                <a:ext uri="{FF2B5EF4-FFF2-40B4-BE49-F238E27FC236}">
                  <a16:creationId xmlns:a16="http://schemas.microsoft.com/office/drawing/2014/main" id="{1F181866-EB14-BAD3-A0F3-09FC22237675}"/>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1;p28">
              <a:extLst>
                <a:ext uri="{FF2B5EF4-FFF2-40B4-BE49-F238E27FC236}">
                  <a16:creationId xmlns:a16="http://schemas.microsoft.com/office/drawing/2014/main" id="{E1826547-9EC5-A322-9DB8-BE82CDA5A517}"/>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2;p28">
              <a:extLst>
                <a:ext uri="{FF2B5EF4-FFF2-40B4-BE49-F238E27FC236}">
                  <a16:creationId xmlns:a16="http://schemas.microsoft.com/office/drawing/2014/main" id="{08587403-769F-D9AD-1441-29C4F9FE277A}"/>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3;p28">
              <a:extLst>
                <a:ext uri="{FF2B5EF4-FFF2-40B4-BE49-F238E27FC236}">
                  <a16:creationId xmlns:a16="http://schemas.microsoft.com/office/drawing/2014/main" id="{DFE829B7-4605-FA18-42A2-59EEE20D8723}"/>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4;p28">
              <a:extLst>
                <a:ext uri="{FF2B5EF4-FFF2-40B4-BE49-F238E27FC236}">
                  <a16:creationId xmlns:a16="http://schemas.microsoft.com/office/drawing/2014/main" id="{F0E7AF14-AB31-60C4-8F73-157FDB19736B}"/>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5;p28">
              <a:extLst>
                <a:ext uri="{FF2B5EF4-FFF2-40B4-BE49-F238E27FC236}">
                  <a16:creationId xmlns:a16="http://schemas.microsoft.com/office/drawing/2014/main" id="{095281E6-1C5F-3C73-2486-C91148F3D2B1}"/>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6;p28">
              <a:extLst>
                <a:ext uri="{FF2B5EF4-FFF2-40B4-BE49-F238E27FC236}">
                  <a16:creationId xmlns:a16="http://schemas.microsoft.com/office/drawing/2014/main" id="{D40D234A-6D8C-431E-0E2F-07CD6D9E53B9}"/>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p28">
              <a:extLst>
                <a:ext uri="{FF2B5EF4-FFF2-40B4-BE49-F238E27FC236}">
                  <a16:creationId xmlns:a16="http://schemas.microsoft.com/office/drawing/2014/main" id="{C1F2541A-A3FF-7660-D4B0-2A4A425CF26E}"/>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28;p28">
            <a:extLst>
              <a:ext uri="{FF2B5EF4-FFF2-40B4-BE49-F238E27FC236}">
                <a16:creationId xmlns:a16="http://schemas.microsoft.com/office/drawing/2014/main" id="{FE8AC1DE-0B7A-87FE-AB36-9A8F819E1053}"/>
              </a:ext>
            </a:extLst>
          </p:cNvPr>
          <p:cNvGrpSpPr/>
          <p:nvPr/>
        </p:nvGrpSpPr>
        <p:grpSpPr>
          <a:xfrm>
            <a:off x="7686104" y="-476250"/>
            <a:ext cx="2291257" cy="2922300"/>
            <a:chOff x="4882900" y="-64350"/>
            <a:chExt cx="2493750" cy="2922300"/>
          </a:xfrm>
        </p:grpSpPr>
        <p:sp>
          <p:nvSpPr>
            <p:cNvPr id="27" name="Google Shape;529;p28">
              <a:extLst>
                <a:ext uri="{FF2B5EF4-FFF2-40B4-BE49-F238E27FC236}">
                  <a16:creationId xmlns:a16="http://schemas.microsoft.com/office/drawing/2014/main" id="{5863414E-AB28-88E6-AC93-2AC2756AD6E7}"/>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0;p28">
              <a:extLst>
                <a:ext uri="{FF2B5EF4-FFF2-40B4-BE49-F238E27FC236}">
                  <a16:creationId xmlns:a16="http://schemas.microsoft.com/office/drawing/2014/main" id="{86F92780-7C38-2FBA-EBB2-B1EED3824E7E}"/>
                </a:ext>
              </a:extLst>
            </p:cNvPr>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1;p28">
              <a:extLst>
                <a:ext uri="{FF2B5EF4-FFF2-40B4-BE49-F238E27FC236}">
                  <a16:creationId xmlns:a16="http://schemas.microsoft.com/office/drawing/2014/main" id="{A9ED0A08-2F1D-634D-BA03-6C06D9718103}"/>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28">
              <a:extLst>
                <a:ext uri="{FF2B5EF4-FFF2-40B4-BE49-F238E27FC236}">
                  <a16:creationId xmlns:a16="http://schemas.microsoft.com/office/drawing/2014/main" id="{ACF115D9-0075-BC85-8F31-9BEE27074E8E}"/>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3;p28">
              <a:extLst>
                <a:ext uri="{FF2B5EF4-FFF2-40B4-BE49-F238E27FC236}">
                  <a16:creationId xmlns:a16="http://schemas.microsoft.com/office/drawing/2014/main" id="{BBED5CFE-D376-94BF-C7D1-EF5C52B9E9AA}"/>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34;p28">
            <a:extLst>
              <a:ext uri="{FF2B5EF4-FFF2-40B4-BE49-F238E27FC236}">
                <a16:creationId xmlns:a16="http://schemas.microsoft.com/office/drawing/2014/main" id="{C378BCB3-24F9-BEFE-A0F4-3544E7C33D0A}"/>
              </a:ext>
            </a:extLst>
          </p:cNvPr>
          <p:cNvGrpSpPr/>
          <p:nvPr/>
        </p:nvGrpSpPr>
        <p:grpSpPr>
          <a:xfrm>
            <a:off x="5599242" y="1368971"/>
            <a:ext cx="1541751" cy="2455003"/>
            <a:chOff x="2160750" y="237575"/>
            <a:chExt cx="3253325" cy="5180425"/>
          </a:xfrm>
        </p:grpSpPr>
        <p:sp>
          <p:nvSpPr>
            <p:cNvPr id="33" name="Google Shape;535;p28">
              <a:extLst>
                <a:ext uri="{FF2B5EF4-FFF2-40B4-BE49-F238E27FC236}">
                  <a16:creationId xmlns:a16="http://schemas.microsoft.com/office/drawing/2014/main" id="{18189F79-97A1-6548-9B2C-6A1C258B8635}"/>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6;p28">
              <a:extLst>
                <a:ext uri="{FF2B5EF4-FFF2-40B4-BE49-F238E27FC236}">
                  <a16:creationId xmlns:a16="http://schemas.microsoft.com/office/drawing/2014/main" id="{711C2661-885D-F0C7-90FD-8ABB2EBDC48F}"/>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7;p28">
              <a:extLst>
                <a:ext uri="{FF2B5EF4-FFF2-40B4-BE49-F238E27FC236}">
                  <a16:creationId xmlns:a16="http://schemas.microsoft.com/office/drawing/2014/main" id="{F65FD937-B90C-E346-75FD-05385F916F38}"/>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8;p28">
              <a:extLst>
                <a:ext uri="{FF2B5EF4-FFF2-40B4-BE49-F238E27FC236}">
                  <a16:creationId xmlns:a16="http://schemas.microsoft.com/office/drawing/2014/main" id="{EC5EB487-B894-7974-C307-78206BC07C04}"/>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9;p28">
              <a:extLst>
                <a:ext uri="{FF2B5EF4-FFF2-40B4-BE49-F238E27FC236}">
                  <a16:creationId xmlns:a16="http://schemas.microsoft.com/office/drawing/2014/main" id="{6745DCE4-6FFA-B725-62F2-8723701BCB74}"/>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0;p28">
              <a:extLst>
                <a:ext uri="{FF2B5EF4-FFF2-40B4-BE49-F238E27FC236}">
                  <a16:creationId xmlns:a16="http://schemas.microsoft.com/office/drawing/2014/main" id="{D5C57BD7-2D36-100B-4411-0AFE377823B6}"/>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1;p28">
              <a:extLst>
                <a:ext uri="{FF2B5EF4-FFF2-40B4-BE49-F238E27FC236}">
                  <a16:creationId xmlns:a16="http://schemas.microsoft.com/office/drawing/2014/main" id="{481B9039-E56C-51E2-0F32-EB268D73539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42;p28">
              <a:extLst>
                <a:ext uri="{FF2B5EF4-FFF2-40B4-BE49-F238E27FC236}">
                  <a16:creationId xmlns:a16="http://schemas.microsoft.com/office/drawing/2014/main" id="{D2797135-F532-EBC4-6681-E79ACB2158D6}"/>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3;p28">
              <a:extLst>
                <a:ext uri="{FF2B5EF4-FFF2-40B4-BE49-F238E27FC236}">
                  <a16:creationId xmlns:a16="http://schemas.microsoft.com/office/drawing/2014/main" id="{65B93B42-E54A-F46D-285C-97B9F9CB9924}"/>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44;p28">
              <a:extLst>
                <a:ext uri="{FF2B5EF4-FFF2-40B4-BE49-F238E27FC236}">
                  <a16:creationId xmlns:a16="http://schemas.microsoft.com/office/drawing/2014/main" id="{6F46EA72-7696-301A-2952-CFC400588C06}"/>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45;p28">
              <a:extLst>
                <a:ext uri="{FF2B5EF4-FFF2-40B4-BE49-F238E27FC236}">
                  <a16:creationId xmlns:a16="http://schemas.microsoft.com/office/drawing/2014/main" id="{FD4AF178-0541-91A8-F0B4-4D0EF774FA23}"/>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46;p28">
              <a:extLst>
                <a:ext uri="{FF2B5EF4-FFF2-40B4-BE49-F238E27FC236}">
                  <a16:creationId xmlns:a16="http://schemas.microsoft.com/office/drawing/2014/main" id="{AFE6AE06-2361-D0DA-4B39-CA69C28C8C21}"/>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47;p28">
              <a:extLst>
                <a:ext uri="{FF2B5EF4-FFF2-40B4-BE49-F238E27FC236}">
                  <a16:creationId xmlns:a16="http://schemas.microsoft.com/office/drawing/2014/main" id="{C1BEDA5B-B1DD-3E9A-BCA2-FF7A0C054938}"/>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8;p28">
              <a:extLst>
                <a:ext uri="{FF2B5EF4-FFF2-40B4-BE49-F238E27FC236}">
                  <a16:creationId xmlns:a16="http://schemas.microsoft.com/office/drawing/2014/main" id="{B554DA97-9B6B-78FC-0977-22B80A5D3E93}"/>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9;p28">
              <a:extLst>
                <a:ext uri="{FF2B5EF4-FFF2-40B4-BE49-F238E27FC236}">
                  <a16:creationId xmlns:a16="http://schemas.microsoft.com/office/drawing/2014/main" id="{4390D373-B922-34E1-54A2-8FBA27762E45}"/>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0;p28">
              <a:extLst>
                <a:ext uri="{FF2B5EF4-FFF2-40B4-BE49-F238E27FC236}">
                  <a16:creationId xmlns:a16="http://schemas.microsoft.com/office/drawing/2014/main" id="{A7099466-08DC-B271-1F56-1B6C9F87F546}"/>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1;p28">
              <a:extLst>
                <a:ext uri="{FF2B5EF4-FFF2-40B4-BE49-F238E27FC236}">
                  <a16:creationId xmlns:a16="http://schemas.microsoft.com/office/drawing/2014/main" id="{D43BF937-87D3-755A-59B1-169CD7F6E786}"/>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2;p28">
              <a:extLst>
                <a:ext uri="{FF2B5EF4-FFF2-40B4-BE49-F238E27FC236}">
                  <a16:creationId xmlns:a16="http://schemas.microsoft.com/office/drawing/2014/main" id="{37334BB1-BCC8-A905-FF1E-E1D58DDC3E00}"/>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3;p28">
              <a:extLst>
                <a:ext uri="{FF2B5EF4-FFF2-40B4-BE49-F238E27FC236}">
                  <a16:creationId xmlns:a16="http://schemas.microsoft.com/office/drawing/2014/main" id="{8B48A3A5-72EC-E197-6125-2DE81152A693}"/>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4;p28">
              <a:extLst>
                <a:ext uri="{FF2B5EF4-FFF2-40B4-BE49-F238E27FC236}">
                  <a16:creationId xmlns:a16="http://schemas.microsoft.com/office/drawing/2014/main" id="{C79E82CF-3704-E87E-A8ED-CECE9B12B510}"/>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5;p28">
              <a:extLst>
                <a:ext uri="{FF2B5EF4-FFF2-40B4-BE49-F238E27FC236}">
                  <a16:creationId xmlns:a16="http://schemas.microsoft.com/office/drawing/2014/main" id="{1C860B6D-647D-CED0-0831-186B5F5D0DEE}"/>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6;p28">
              <a:extLst>
                <a:ext uri="{FF2B5EF4-FFF2-40B4-BE49-F238E27FC236}">
                  <a16:creationId xmlns:a16="http://schemas.microsoft.com/office/drawing/2014/main" id="{D4274E9B-8037-F387-4E9A-48AFD3774A64}"/>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7;p28">
              <a:extLst>
                <a:ext uri="{FF2B5EF4-FFF2-40B4-BE49-F238E27FC236}">
                  <a16:creationId xmlns:a16="http://schemas.microsoft.com/office/drawing/2014/main" id="{F8B35929-B543-22A7-35A7-3F086CC1F4C9}"/>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8;p28">
              <a:extLst>
                <a:ext uri="{FF2B5EF4-FFF2-40B4-BE49-F238E27FC236}">
                  <a16:creationId xmlns:a16="http://schemas.microsoft.com/office/drawing/2014/main" id="{395C5A3C-C3CC-F6E2-E578-0CEAC6D794B8}"/>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9;p28">
              <a:extLst>
                <a:ext uri="{FF2B5EF4-FFF2-40B4-BE49-F238E27FC236}">
                  <a16:creationId xmlns:a16="http://schemas.microsoft.com/office/drawing/2014/main" id="{01628759-43E7-8D38-DEB6-D7B910D2E25D}"/>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0;p28">
              <a:extLst>
                <a:ext uri="{FF2B5EF4-FFF2-40B4-BE49-F238E27FC236}">
                  <a16:creationId xmlns:a16="http://schemas.microsoft.com/office/drawing/2014/main" id="{5E90BBA4-C235-C361-5C0E-9F0E0FCEF916}"/>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1;p28">
              <a:extLst>
                <a:ext uri="{FF2B5EF4-FFF2-40B4-BE49-F238E27FC236}">
                  <a16:creationId xmlns:a16="http://schemas.microsoft.com/office/drawing/2014/main" id="{57B5E443-FEA8-CF26-0452-75DAB0ACDC5F}"/>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2;p28">
              <a:extLst>
                <a:ext uri="{FF2B5EF4-FFF2-40B4-BE49-F238E27FC236}">
                  <a16:creationId xmlns:a16="http://schemas.microsoft.com/office/drawing/2014/main" id="{BF77669E-92BD-1AA8-E1A1-EF538F73301A}"/>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63;p28">
              <a:extLst>
                <a:ext uri="{FF2B5EF4-FFF2-40B4-BE49-F238E27FC236}">
                  <a16:creationId xmlns:a16="http://schemas.microsoft.com/office/drawing/2014/main" id="{E6285A84-7C3A-76CC-B959-09CD8AF91C1A}"/>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4;p28">
              <a:extLst>
                <a:ext uri="{FF2B5EF4-FFF2-40B4-BE49-F238E27FC236}">
                  <a16:creationId xmlns:a16="http://schemas.microsoft.com/office/drawing/2014/main" id="{BAE4E1F5-B4AA-2C07-A886-9834CD8A59E8}"/>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65;p28">
              <a:extLst>
                <a:ext uri="{FF2B5EF4-FFF2-40B4-BE49-F238E27FC236}">
                  <a16:creationId xmlns:a16="http://schemas.microsoft.com/office/drawing/2014/main" id="{C46457D8-9221-1DDE-F82E-71CE6A759B97}"/>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66;p28">
              <a:extLst>
                <a:ext uri="{FF2B5EF4-FFF2-40B4-BE49-F238E27FC236}">
                  <a16:creationId xmlns:a16="http://schemas.microsoft.com/office/drawing/2014/main" id="{7B4F99AF-2802-F451-70DF-BDA7FD7989F5}"/>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of Achievements</a:t>
            </a:r>
          </a:p>
        </p:txBody>
      </p:sp>
      <p:graphicFrame>
        <p:nvGraphicFramePr>
          <p:cNvPr id="2" name="Table 1">
            <a:extLst>
              <a:ext uri="{FF2B5EF4-FFF2-40B4-BE49-F238E27FC236}">
                <a16:creationId xmlns:a16="http://schemas.microsoft.com/office/drawing/2014/main" id="{A2D35EE1-D6AB-2112-7BFE-88B18DD44DBD}"/>
              </a:ext>
            </a:extLst>
          </p:cNvPr>
          <p:cNvGraphicFramePr>
            <a:graphicFrameLocks noGrp="1"/>
          </p:cNvGraphicFramePr>
          <p:nvPr>
            <p:extLst>
              <p:ext uri="{D42A27DB-BD31-4B8C-83A1-F6EECF244321}">
                <p14:modId xmlns:p14="http://schemas.microsoft.com/office/powerpoint/2010/main" val="2642231346"/>
              </p:ext>
            </p:extLst>
          </p:nvPr>
        </p:nvGraphicFramePr>
        <p:xfrm>
          <a:off x="1703754" y="1359877"/>
          <a:ext cx="4403676" cy="2388892"/>
        </p:xfrm>
        <a:graphic>
          <a:graphicData uri="http://schemas.openxmlformats.org/drawingml/2006/table">
            <a:tbl>
              <a:tblPr firstRow="1" firstCol="1" bandRow="1">
                <a:tableStyleId>{616DA210-FB5B-4158-B5E0-FEB733F419BA}</a:tableStyleId>
              </a:tblPr>
              <a:tblGrid>
                <a:gridCol w="1467892">
                  <a:extLst>
                    <a:ext uri="{9D8B030D-6E8A-4147-A177-3AD203B41FA5}">
                      <a16:colId xmlns:a16="http://schemas.microsoft.com/office/drawing/2014/main" val="1990081255"/>
                    </a:ext>
                  </a:extLst>
                </a:gridCol>
                <a:gridCol w="1467892">
                  <a:extLst>
                    <a:ext uri="{9D8B030D-6E8A-4147-A177-3AD203B41FA5}">
                      <a16:colId xmlns:a16="http://schemas.microsoft.com/office/drawing/2014/main" val="517938414"/>
                    </a:ext>
                  </a:extLst>
                </a:gridCol>
                <a:gridCol w="1467892">
                  <a:extLst>
                    <a:ext uri="{9D8B030D-6E8A-4147-A177-3AD203B41FA5}">
                      <a16:colId xmlns:a16="http://schemas.microsoft.com/office/drawing/2014/main" val="302825786"/>
                    </a:ext>
                  </a:extLst>
                </a:gridCol>
              </a:tblGrid>
              <a:tr h="554892">
                <a:tc>
                  <a:txBody>
                    <a:bodyPr/>
                    <a:lstStyle/>
                    <a:p>
                      <a:pPr marL="0" marR="0" algn="ctr">
                        <a:spcBef>
                          <a:spcPts val="0"/>
                        </a:spcBef>
                        <a:spcAft>
                          <a:spcPts val="0"/>
                        </a:spcAft>
                      </a:pPr>
                      <a:r>
                        <a:rPr lang="en-US" sz="1000" dirty="0">
                          <a:solidFill>
                            <a:schemeClr val="bg1"/>
                          </a:solidFill>
                          <a:effectLst/>
                        </a:rPr>
                        <a:t> </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solidFill>
                            <a:schemeClr val="bg1"/>
                          </a:solidFill>
                          <a:effectLst/>
                        </a:rPr>
                        <a:t>90-T 4x4 Multiplier</a:t>
                      </a:r>
                    </a:p>
                    <a:p>
                      <a:pPr marL="0" marR="0" algn="ctr">
                        <a:spcBef>
                          <a:spcPts val="0"/>
                        </a:spcBef>
                        <a:spcAft>
                          <a:spcPts val="0"/>
                        </a:spcAft>
                      </a:pPr>
                      <a:r>
                        <a:rPr lang="en-US" sz="1000" dirty="0">
                          <a:solidFill>
                            <a:schemeClr val="bg1"/>
                          </a:solidFill>
                          <a:effectLst/>
                        </a:rPr>
                        <a:t>65-nm technology.</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solidFill>
                            <a:schemeClr val="bg1"/>
                          </a:solidFill>
                          <a:effectLst/>
                        </a:rPr>
                        <a:t>Our</a:t>
                      </a:r>
                    </a:p>
                    <a:p>
                      <a:pPr marL="0" marR="0" algn="ctr">
                        <a:spcBef>
                          <a:spcPts val="0"/>
                        </a:spcBef>
                        <a:spcAft>
                          <a:spcPts val="0"/>
                        </a:spcAft>
                      </a:pPr>
                      <a:r>
                        <a:rPr lang="en-US" sz="1000">
                          <a:solidFill>
                            <a:schemeClr val="bg1"/>
                          </a:solidFill>
                          <a:effectLst/>
                        </a:rPr>
                        <a:t>4x4 Multiplier</a:t>
                      </a:r>
                    </a:p>
                    <a:p>
                      <a:pPr marL="0" marR="0" algn="ctr">
                        <a:spcBef>
                          <a:spcPts val="0"/>
                        </a:spcBef>
                        <a:spcAft>
                          <a:spcPts val="0"/>
                        </a:spcAft>
                      </a:pPr>
                      <a:r>
                        <a:rPr lang="en-US" sz="1000">
                          <a:solidFill>
                            <a:schemeClr val="bg1"/>
                          </a:solidFill>
                          <a:effectLst/>
                        </a:rPr>
                        <a:t>300-nm technology.</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3395632"/>
                  </a:ext>
                </a:extLst>
              </a:tr>
              <a:tr h="366800">
                <a:tc>
                  <a:txBody>
                    <a:bodyPr/>
                    <a:lstStyle/>
                    <a:p>
                      <a:pPr marL="0" marR="0" algn="ctr">
                        <a:spcBef>
                          <a:spcPts val="0"/>
                        </a:spcBef>
                        <a:spcAft>
                          <a:spcPts val="0"/>
                        </a:spcAft>
                      </a:pPr>
                      <a:r>
                        <a:rPr lang="en-US" sz="1000">
                          <a:solidFill>
                            <a:schemeClr val="bg1"/>
                          </a:solidFill>
                          <a:effectLst/>
                        </a:rPr>
                        <a:t>Avg</a:t>
                      </a:r>
                    </a:p>
                    <a:p>
                      <a:pPr marL="0" marR="0" algn="ctr">
                        <a:spcBef>
                          <a:spcPts val="0"/>
                        </a:spcBef>
                        <a:spcAft>
                          <a:spcPts val="0"/>
                        </a:spcAft>
                      </a:pPr>
                      <a:r>
                        <a:rPr lang="en-US" sz="1000">
                          <a:solidFill>
                            <a:schemeClr val="bg1"/>
                          </a:solidFill>
                          <a:effectLst/>
                        </a:rPr>
                        <a:t>Power</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solidFill>
                            <a:schemeClr val="bg1"/>
                          </a:solidFill>
                          <a:effectLst/>
                        </a:rPr>
                        <a:t>18.156mW</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solidFill>
                            <a:schemeClr val="bg1"/>
                          </a:solidFill>
                          <a:effectLst/>
                        </a:rPr>
                        <a:t>1.59839mW</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32954988"/>
                  </a:ext>
                </a:extLst>
              </a:tr>
              <a:tr h="366800">
                <a:tc>
                  <a:txBody>
                    <a:bodyPr/>
                    <a:lstStyle/>
                    <a:p>
                      <a:pPr marL="0" marR="0" algn="ctr">
                        <a:spcBef>
                          <a:spcPts val="0"/>
                        </a:spcBef>
                        <a:spcAft>
                          <a:spcPts val="0"/>
                        </a:spcAft>
                      </a:pPr>
                      <a:r>
                        <a:rPr lang="en-US" sz="1000">
                          <a:solidFill>
                            <a:schemeClr val="bg1"/>
                          </a:solidFill>
                          <a:effectLst/>
                        </a:rPr>
                        <a:t>Max</a:t>
                      </a:r>
                    </a:p>
                    <a:p>
                      <a:pPr marL="0" marR="0" algn="ctr">
                        <a:spcBef>
                          <a:spcPts val="0"/>
                        </a:spcBef>
                        <a:spcAft>
                          <a:spcPts val="0"/>
                        </a:spcAft>
                      </a:pPr>
                      <a:r>
                        <a:rPr lang="en-US" sz="1000">
                          <a:solidFill>
                            <a:schemeClr val="bg1"/>
                          </a:solidFill>
                          <a:effectLst/>
                        </a:rPr>
                        <a:t>Power</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solidFill>
                            <a:schemeClr val="bg1"/>
                          </a:solidFill>
                          <a:effectLst/>
                        </a:rPr>
                        <a:t>0.2267W</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solidFill>
                            <a:schemeClr val="bg1"/>
                          </a:solidFill>
                          <a:effectLst/>
                        </a:rPr>
                        <a:t>3.147mW</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03115663"/>
                  </a:ext>
                </a:extLst>
              </a:tr>
              <a:tr h="366800">
                <a:tc>
                  <a:txBody>
                    <a:bodyPr/>
                    <a:lstStyle/>
                    <a:p>
                      <a:pPr marL="0" marR="0" algn="ctr">
                        <a:spcBef>
                          <a:spcPts val="0"/>
                        </a:spcBef>
                        <a:spcAft>
                          <a:spcPts val="0"/>
                        </a:spcAft>
                      </a:pPr>
                      <a:r>
                        <a:rPr lang="en-US" sz="1000" dirty="0">
                          <a:solidFill>
                            <a:schemeClr val="bg1"/>
                          </a:solidFill>
                          <a:effectLst/>
                        </a:rPr>
                        <a:t>Min</a:t>
                      </a:r>
                    </a:p>
                    <a:p>
                      <a:pPr marL="0" marR="0" algn="ctr">
                        <a:spcBef>
                          <a:spcPts val="0"/>
                        </a:spcBef>
                        <a:spcAft>
                          <a:spcPts val="0"/>
                        </a:spcAft>
                      </a:pPr>
                      <a:r>
                        <a:rPr lang="en-US" sz="1000" dirty="0">
                          <a:solidFill>
                            <a:schemeClr val="bg1"/>
                          </a:solidFill>
                          <a:effectLst/>
                        </a:rPr>
                        <a:t>Power</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solidFill>
                            <a:schemeClr val="bg1"/>
                          </a:solidFill>
                          <a:effectLst/>
                        </a:rPr>
                        <a:t>0.6970mW</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solidFill>
                            <a:schemeClr val="bg1"/>
                          </a:solidFill>
                          <a:effectLst/>
                        </a:rPr>
                        <a:t>49.78uW</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6681728"/>
                  </a:ext>
                </a:extLst>
              </a:tr>
              <a:tr h="366800">
                <a:tc>
                  <a:txBody>
                    <a:bodyPr/>
                    <a:lstStyle/>
                    <a:p>
                      <a:pPr marL="0" marR="0" algn="ctr">
                        <a:spcBef>
                          <a:spcPts val="0"/>
                        </a:spcBef>
                        <a:spcAft>
                          <a:spcPts val="0"/>
                        </a:spcAft>
                      </a:pPr>
                      <a:r>
                        <a:rPr lang="en-US" sz="1000">
                          <a:solidFill>
                            <a:schemeClr val="bg1"/>
                          </a:solidFill>
                          <a:effectLst/>
                        </a:rPr>
                        <a:t>Rise Time </a:t>
                      </a:r>
                    </a:p>
                    <a:p>
                      <a:pPr marL="0" marR="0" algn="ctr">
                        <a:spcBef>
                          <a:spcPts val="0"/>
                        </a:spcBef>
                        <a:spcAft>
                          <a:spcPts val="0"/>
                        </a:spcAft>
                      </a:pPr>
                      <a:r>
                        <a:rPr lang="en-US" sz="1000">
                          <a:solidFill>
                            <a:schemeClr val="bg1"/>
                          </a:solidFill>
                          <a:effectLst/>
                        </a:rPr>
                        <a:t>Delay</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solidFill>
                            <a:schemeClr val="bg1"/>
                          </a:solidFill>
                          <a:effectLst/>
                        </a:rPr>
                        <a:t>1.3875ns</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solidFill>
                            <a:schemeClr val="bg1"/>
                          </a:solidFill>
                          <a:effectLst/>
                        </a:rPr>
                        <a:t>1.23ns</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37810111"/>
                  </a:ext>
                </a:extLst>
              </a:tr>
              <a:tr h="366800">
                <a:tc>
                  <a:txBody>
                    <a:bodyPr/>
                    <a:lstStyle/>
                    <a:p>
                      <a:pPr marL="0" marR="0" algn="ctr">
                        <a:spcBef>
                          <a:spcPts val="0"/>
                        </a:spcBef>
                        <a:spcAft>
                          <a:spcPts val="0"/>
                        </a:spcAft>
                      </a:pPr>
                      <a:r>
                        <a:rPr lang="en-US" sz="1000">
                          <a:solidFill>
                            <a:schemeClr val="bg1"/>
                          </a:solidFill>
                          <a:effectLst/>
                        </a:rPr>
                        <a:t>Fall Time</a:t>
                      </a:r>
                    </a:p>
                    <a:p>
                      <a:pPr marL="0" marR="0" algn="ctr">
                        <a:spcBef>
                          <a:spcPts val="0"/>
                        </a:spcBef>
                        <a:spcAft>
                          <a:spcPts val="0"/>
                        </a:spcAft>
                      </a:pPr>
                      <a:r>
                        <a:rPr lang="en-US" sz="1000">
                          <a:solidFill>
                            <a:schemeClr val="bg1"/>
                          </a:solidFill>
                          <a:effectLst/>
                        </a:rPr>
                        <a:t>Delay</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solidFill>
                            <a:schemeClr val="bg1"/>
                          </a:solidFill>
                          <a:effectLst/>
                        </a:rPr>
                        <a:t>1.2046ns</a:t>
                      </a:r>
                      <a:endParaRPr lang="en-US" sz="10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solidFill>
                            <a:schemeClr val="bg1"/>
                          </a:solidFill>
                          <a:effectLst/>
                        </a:rPr>
                        <a:t>1.004ns</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3755226"/>
                  </a:ext>
                </a:extLst>
              </a:tr>
            </a:tbl>
          </a:graphicData>
        </a:graphic>
      </p:graphicFrame>
    </p:spTree>
    <p:extLst>
      <p:ext uri="{BB962C8B-B14F-4D97-AF65-F5344CB8AC3E}">
        <p14:creationId xmlns:p14="http://schemas.microsoft.com/office/powerpoint/2010/main" val="24335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246497" y="3496664"/>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Optimization technique</a:t>
            </a:r>
            <a:endParaRPr dirty="0"/>
          </a:p>
        </p:txBody>
      </p:sp>
      <p:sp>
        <p:nvSpPr>
          <p:cNvPr id="473" name="Google Shape;473;p27"/>
          <p:cNvSpPr txBox="1">
            <a:spLocks noGrp="1"/>
          </p:cNvSpPr>
          <p:nvPr>
            <p:ph type="ctrTitle" idx="4"/>
          </p:nvPr>
        </p:nvSpPr>
        <p:spPr>
          <a:xfrm>
            <a:off x="3275781" y="3496664"/>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System Components</a:t>
            </a:r>
            <a:endParaRPr dirty="0"/>
          </a:p>
        </p:txBody>
      </p:sp>
      <p:sp>
        <p:nvSpPr>
          <p:cNvPr id="474" name="Google Shape;474;p27"/>
          <p:cNvSpPr txBox="1">
            <a:spLocks noGrp="1"/>
          </p:cNvSpPr>
          <p:nvPr>
            <p:ph type="ctrTitle"/>
          </p:nvPr>
        </p:nvSpPr>
        <p:spPr>
          <a:xfrm>
            <a:off x="847694" y="34975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Design History</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of Achievements</a:t>
            </a:r>
          </a:p>
        </p:txBody>
      </p:sp>
      <p:sp>
        <p:nvSpPr>
          <p:cNvPr id="7" name="Google Shape;1255;p45">
            <a:extLst>
              <a:ext uri="{FF2B5EF4-FFF2-40B4-BE49-F238E27FC236}">
                <a16:creationId xmlns:a16="http://schemas.microsoft.com/office/drawing/2014/main" id="{A9E58EB3-26EA-F00A-8440-620FD4AD5DA4}"/>
              </a:ext>
            </a:extLst>
          </p:cNvPr>
          <p:cNvSpPr txBox="1">
            <a:spLocks/>
          </p:cNvSpPr>
          <p:nvPr/>
        </p:nvSpPr>
        <p:spPr>
          <a:xfrm>
            <a:off x="3623778" y="1626956"/>
            <a:ext cx="1881300" cy="6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8" name="Google Shape;1256;p45">
            <a:extLst>
              <a:ext uri="{FF2B5EF4-FFF2-40B4-BE49-F238E27FC236}">
                <a16:creationId xmlns:a16="http://schemas.microsoft.com/office/drawing/2014/main" id="{2529C878-1959-AA96-E12A-0D756E21D02B}"/>
              </a:ext>
            </a:extLst>
          </p:cNvPr>
          <p:cNvSpPr txBox="1">
            <a:spLocks/>
          </p:cNvSpPr>
          <p:nvPr/>
        </p:nvSpPr>
        <p:spPr>
          <a:xfrm>
            <a:off x="939351" y="1853483"/>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Speed</a:t>
            </a:r>
          </a:p>
        </p:txBody>
      </p:sp>
      <p:grpSp>
        <p:nvGrpSpPr>
          <p:cNvPr id="10" name="Google Shape;1261;p45">
            <a:extLst>
              <a:ext uri="{FF2B5EF4-FFF2-40B4-BE49-F238E27FC236}">
                <a16:creationId xmlns:a16="http://schemas.microsoft.com/office/drawing/2014/main" id="{D76D5F3B-FDEE-CAEC-68A6-B7BFBC01DE71}"/>
              </a:ext>
            </a:extLst>
          </p:cNvPr>
          <p:cNvGrpSpPr/>
          <p:nvPr/>
        </p:nvGrpSpPr>
        <p:grpSpPr>
          <a:xfrm>
            <a:off x="3689974" y="2762563"/>
            <a:ext cx="1748907" cy="960537"/>
            <a:chOff x="2534925" y="2231825"/>
            <a:chExt cx="889350" cy="488475"/>
          </a:xfrm>
        </p:grpSpPr>
        <p:sp>
          <p:nvSpPr>
            <p:cNvPr id="11" name="Google Shape;1262;p45">
              <a:extLst>
                <a:ext uri="{FF2B5EF4-FFF2-40B4-BE49-F238E27FC236}">
                  <a16:creationId xmlns:a16="http://schemas.microsoft.com/office/drawing/2014/main" id="{060CD444-2782-6AD1-7934-7E64D99DD002}"/>
                </a:ext>
              </a:extLst>
            </p:cNvPr>
            <p:cNvSpPr/>
            <p:nvPr/>
          </p:nvSpPr>
          <p:spPr>
            <a:xfrm>
              <a:off x="3334150" y="2674775"/>
              <a:ext cx="90125" cy="21125"/>
            </a:xfrm>
            <a:custGeom>
              <a:avLst/>
              <a:gdLst/>
              <a:ahLst/>
              <a:cxnLst/>
              <a:rect l="l" t="t" r="r" b="b"/>
              <a:pathLst>
                <a:path w="3605" h="845" extrusionOk="0">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63;p45">
              <a:extLst>
                <a:ext uri="{FF2B5EF4-FFF2-40B4-BE49-F238E27FC236}">
                  <a16:creationId xmlns:a16="http://schemas.microsoft.com/office/drawing/2014/main" id="{63EDDB8D-C3C4-1D61-F4DC-F15AEBD18C76}"/>
                </a:ext>
              </a:extLst>
            </p:cNvPr>
            <p:cNvSpPr/>
            <p:nvPr/>
          </p:nvSpPr>
          <p:spPr>
            <a:xfrm>
              <a:off x="2534925" y="2656800"/>
              <a:ext cx="90125" cy="19875"/>
            </a:xfrm>
            <a:custGeom>
              <a:avLst/>
              <a:gdLst/>
              <a:ahLst/>
              <a:cxnLst/>
              <a:rect l="l" t="t" r="r" b="b"/>
              <a:pathLst>
                <a:path w="3605" h="795" extrusionOk="0">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64;p45">
              <a:extLst>
                <a:ext uri="{FF2B5EF4-FFF2-40B4-BE49-F238E27FC236}">
                  <a16:creationId xmlns:a16="http://schemas.microsoft.com/office/drawing/2014/main" id="{F37512DD-7EFA-2D2E-0F3B-E41756744EC7}"/>
                </a:ext>
              </a:extLst>
            </p:cNvPr>
            <p:cNvSpPr/>
            <p:nvPr/>
          </p:nvSpPr>
          <p:spPr>
            <a:xfrm>
              <a:off x="3327850" y="2589525"/>
              <a:ext cx="90750" cy="31150"/>
            </a:xfrm>
            <a:custGeom>
              <a:avLst/>
              <a:gdLst/>
              <a:ahLst/>
              <a:cxnLst/>
              <a:rect l="l" t="t" r="r" b="b"/>
              <a:pathLst>
                <a:path w="3630" h="1246" extrusionOk="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65;p45">
              <a:extLst>
                <a:ext uri="{FF2B5EF4-FFF2-40B4-BE49-F238E27FC236}">
                  <a16:creationId xmlns:a16="http://schemas.microsoft.com/office/drawing/2014/main" id="{8F9CDE38-2050-5D0B-998D-B8495BF6BEC2}"/>
                </a:ext>
              </a:extLst>
            </p:cNvPr>
            <p:cNvSpPr/>
            <p:nvPr/>
          </p:nvSpPr>
          <p:spPr>
            <a:xfrm>
              <a:off x="2544075" y="2571875"/>
              <a:ext cx="90125" cy="34100"/>
            </a:xfrm>
            <a:custGeom>
              <a:avLst/>
              <a:gdLst/>
              <a:ahLst/>
              <a:cxnLst/>
              <a:rect l="l" t="t" r="r" b="b"/>
              <a:pathLst>
                <a:path w="3605" h="1364" extrusionOk="0">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6;p45">
              <a:extLst>
                <a:ext uri="{FF2B5EF4-FFF2-40B4-BE49-F238E27FC236}">
                  <a16:creationId xmlns:a16="http://schemas.microsoft.com/office/drawing/2014/main" id="{AA056076-0A5F-5397-0042-746E6DE217C4}"/>
                </a:ext>
              </a:extLst>
            </p:cNvPr>
            <p:cNvSpPr/>
            <p:nvPr/>
          </p:nvSpPr>
          <p:spPr>
            <a:xfrm>
              <a:off x="3308325" y="2507375"/>
              <a:ext cx="87900" cy="45050"/>
            </a:xfrm>
            <a:custGeom>
              <a:avLst/>
              <a:gdLst/>
              <a:ahLst/>
              <a:cxnLst/>
              <a:rect l="l" t="t" r="r" b="b"/>
              <a:pathLst>
                <a:path w="3516" h="1802" extrusionOk="0">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7;p45">
              <a:extLst>
                <a:ext uri="{FF2B5EF4-FFF2-40B4-BE49-F238E27FC236}">
                  <a16:creationId xmlns:a16="http://schemas.microsoft.com/office/drawing/2014/main" id="{8210FBFF-140C-1974-1BBF-574BFF480929}"/>
                </a:ext>
              </a:extLst>
            </p:cNvPr>
            <p:cNvSpPr/>
            <p:nvPr/>
          </p:nvSpPr>
          <p:spPr>
            <a:xfrm>
              <a:off x="2569900" y="2490675"/>
              <a:ext cx="86650" cy="47800"/>
            </a:xfrm>
            <a:custGeom>
              <a:avLst/>
              <a:gdLst/>
              <a:ahLst/>
              <a:cxnLst/>
              <a:rect l="l" t="t" r="r" b="b"/>
              <a:pathLst>
                <a:path w="3466" h="1912" extrusionOk="0">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8;p45">
              <a:extLst>
                <a:ext uri="{FF2B5EF4-FFF2-40B4-BE49-F238E27FC236}">
                  <a16:creationId xmlns:a16="http://schemas.microsoft.com/office/drawing/2014/main" id="{11A5D644-2B2F-AFF7-E1B1-781FC191B51A}"/>
                </a:ext>
              </a:extLst>
            </p:cNvPr>
            <p:cNvSpPr/>
            <p:nvPr/>
          </p:nvSpPr>
          <p:spPr>
            <a:xfrm>
              <a:off x="3276175" y="2431275"/>
              <a:ext cx="81625" cy="57700"/>
            </a:xfrm>
            <a:custGeom>
              <a:avLst/>
              <a:gdLst/>
              <a:ahLst/>
              <a:cxnLst/>
              <a:rect l="l" t="t" r="r" b="b"/>
              <a:pathLst>
                <a:path w="3265" h="2308" extrusionOk="0">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9;p45">
              <a:extLst>
                <a:ext uri="{FF2B5EF4-FFF2-40B4-BE49-F238E27FC236}">
                  <a16:creationId xmlns:a16="http://schemas.microsoft.com/office/drawing/2014/main" id="{B172C09F-F77E-346F-B131-D9DE307DA469}"/>
                </a:ext>
              </a:extLst>
            </p:cNvPr>
            <p:cNvSpPr/>
            <p:nvPr/>
          </p:nvSpPr>
          <p:spPr>
            <a:xfrm>
              <a:off x="2611475" y="2416250"/>
              <a:ext cx="80050" cy="60225"/>
            </a:xfrm>
            <a:custGeom>
              <a:avLst/>
              <a:gdLst/>
              <a:ahLst/>
              <a:cxnLst/>
              <a:rect l="l" t="t" r="r" b="b"/>
              <a:pathLst>
                <a:path w="3202" h="2409" extrusionOk="0">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0;p45">
              <a:extLst>
                <a:ext uri="{FF2B5EF4-FFF2-40B4-BE49-F238E27FC236}">
                  <a16:creationId xmlns:a16="http://schemas.microsoft.com/office/drawing/2014/main" id="{C6A84240-EC1B-BDAE-83CF-EF0F8773E8C6}"/>
                </a:ext>
              </a:extLst>
            </p:cNvPr>
            <p:cNvSpPr/>
            <p:nvPr/>
          </p:nvSpPr>
          <p:spPr>
            <a:xfrm>
              <a:off x="3232400" y="2364300"/>
              <a:ext cx="72475" cy="68850"/>
            </a:xfrm>
            <a:custGeom>
              <a:avLst/>
              <a:gdLst/>
              <a:ahLst/>
              <a:cxnLst/>
              <a:rect l="l" t="t" r="r" b="b"/>
              <a:pathLst>
                <a:path w="2899" h="2754" extrusionOk="0">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1;p45">
              <a:extLst>
                <a:ext uri="{FF2B5EF4-FFF2-40B4-BE49-F238E27FC236}">
                  <a16:creationId xmlns:a16="http://schemas.microsoft.com/office/drawing/2014/main" id="{EB752B49-668A-74F9-AA71-E34A5C0C3E54}"/>
                </a:ext>
              </a:extLst>
            </p:cNvPr>
            <p:cNvSpPr/>
            <p:nvPr/>
          </p:nvSpPr>
          <p:spPr>
            <a:xfrm>
              <a:off x="2667250" y="2351575"/>
              <a:ext cx="70275" cy="70725"/>
            </a:xfrm>
            <a:custGeom>
              <a:avLst/>
              <a:gdLst/>
              <a:ahLst/>
              <a:cxnLst/>
              <a:rect l="l" t="t" r="r" b="b"/>
              <a:pathLst>
                <a:path w="2811" h="2829" extrusionOk="0">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2;p45">
              <a:extLst>
                <a:ext uri="{FF2B5EF4-FFF2-40B4-BE49-F238E27FC236}">
                  <a16:creationId xmlns:a16="http://schemas.microsoft.com/office/drawing/2014/main" id="{5CACE642-08C5-15D3-4FF0-B9847B92FC76}"/>
                </a:ext>
              </a:extLst>
            </p:cNvPr>
            <p:cNvSpPr/>
            <p:nvPr/>
          </p:nvSpPr>
          <p:spPr>
            <a:xfrm>
              <a:off x="3178200" y="2308875"/>
              <a:ext cx="62400" cy="78050"/>
            </a:xfrm>
            <a:custGeom>
              <a:avLst/>
              <a:gdLst/>
              <a:ahLst/>
              <a:cxnLst/>
              <a:rect l="l" t="t" r="r" b="b"/>
              <a:pathLst>
                <a:path w="2496" h="3122" extrusionOk="0">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3;p45">
              <a:extLst>
                <a:ext uri="{FF2B5EF4-FFF2-40B4-BE49-F238E27FC236}">
                  <a16:creationId xmlns:a16="http://schemas.microsoft.com/office/drawing/2014/main" id="{C36BB17E-96C7-FA43-0F68-69E1B3D74FAB}"/>
                </a:ext>
              </a:extLst>
            </p:cNvPr>
            <p:cNvSpPr/>
            <p:nvPr/>
          </p:nvSpPr>
          <p:spPr>
            <a:xfrm>
              <a:off x="2733725" y="2298900"/>
              <a:ext cx="60175" cy="79600"/>
            </a:xfrm>
            <a:custGeom>
              <a:avLst/>
              <a:gdLst/>
              <a:ahLst/>
              <a:cxnLst/>
              <a:rect l="l" t="t" r="r" b="b"/>
              <a:pathLst>
                <a:path w="2407" h="3184" extrusionOk="0">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4;p45">
              <a:extLst>
                <a:ext uri="{FF2B5EF4-FFF2-40B4-BE49-F238E27FC236}">
                  <a16:creationId xmlns:a16="http://schemas.microsoft.com/office/drawing/2014/main" id="{1254CC8C-5C58-AE7A-4BB4-17AD2E9A3902}"/>
                </a:ext>
              </a:extLst>
            </p:cNvPr>
            <p:cNvSpPr/>
            <p:nvPr/>
          </p:nvSpPr>
          <p:spPr>
            <a:xfrm>
              <a:off x="3116150" y="2267350"/>
              <a:ext cx="49800" cy="84650"/>
            </a:xfrm>
            <a:custGeom>
              <a:avLst/>
              <a:gdLst/>
              <a:ahLst/>
              <a:cxnLst/>
              <a:rect l="l" t="t" r="r" b="b"/>
              <a:pathLst>
                <a:path w="1992" h="3386" extrusionOk="0">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5;p45">
              <a:extLst>
                <a:ext uri="{FF2B5EF4-FFF2-40B4-BE49-F238E27FC236}">
                  <a16:creationId xmlns:a16="http://schemas.microsoft.com/office/drawing/2014/main" id="{E19BE599-4331-A87C-26E1-75CD7E5A0297}"/>
                </a:ext>
              </a:extLst>
            </p:cNvPr>
            <p:cNvSpPr/>
            <p:nvPr/>
          </p:nvSpPr>
          <p:spPr>
            <a:xfrm>
              <a:off x="2809950" y="2260450"/>
              <a:ext cx="48225" cy="85700"/>
            </a:xfrm>
            <a:custGeom>
              <a:avLst/>
              <a:gdLst/>
              <a:ahLst/>
              <a:cxnLst/>
              <a:rect l="l" t="t" r="r" b="b"/>
              <a:pathLst>
                <a:path w="1929" h="3428" extrusionOk="0">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76;p45">
              <a:extLst>
                <a:ext uri="{FF2B5EF4-FFF2-40B4-BE49-F238E27FC236}">
                  <a16:creationId xmlns:a16="http://schemas.microsoft.com/office/drawing/2014/main" id="{81C737DC-1408-C188-1FD9-B9BE1AA484A6}"/>
                </a:ext>
              </a:extLst>
            </p:cNvPr>
            <p:cNvSpPr/>
            <p:nvPr/>
          </p:nvSpPr>
          <p:spPr>
            <a:xfrm>
              <a:off x="3048725" y="2241100"/>
              <a:ext cx="35950" cy="88625"/>
            </a:xfrm>
            <a:custGeom>
              <a:avLst/>
              <a:gdLst/>
              <a:ahLst/>
              <a:cxnLst/>
              <a:rect l="l" t="t" r="r" b="b"/>
              <a:pathLst>
                <a:path w="1438" h="3545" extrusionOk="0">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77;p45">
              <a:extLst>
                <a:ext uri="{FF2B5EF4-FFF2-40B4-BE49-F238E27FC236}">
                  <a16:creationId xmlns:a16="http://schemas.microsoft.com/office/drawing/2014/main" id="{95C818A2-5EB6-93B6-633B-0931B025E5B2}"/>
                </a:ext>
              </a:extLst>
            </p:cNvPr>
            <p:cNvSpPr/>
            <p:nvPr/>
          </p:nvSpPr>
          <p:spPr>
            <a:xfrm>
              <a:off x="2892475" y="2237650"/>
              <a:ext cx="32475" cy="89225"/>
            </a:xfrm>
            <a:custGeom>
              <a:avLst/>
              <a:gdLst/>
              <a:ahLst/>
              <a:cxnLst/>
              <a:rect l="l" t="t" r="r" b="b"/>
              <a:pathLst>
                <a:path w="1299" h="3569" extrusionOk="0">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78;p45">
              <a:extLst>
                <a:ext uri="{FF2B5EF4-FFF2-40B4-BE49-F238E27FC236}">
                  <a16:creationId xmlns:a16="http://schemas.microsoft.com/office/drawing/2014/main" id="{22940F6A-8361-7013-4683-58F2E6E97981}"/>
                </a:ext>
              </a:extLst>
            </p:cNvPr>
            <p:cNvSpPr/>
            <p:nvPr/>
          </p:nvSpPr>
          <p:spPr>
            <a:xfrm>
              <a:off x="2978800" y="2231825"/>
              <a:ext cx="19875" cy="89825"/>
            </a:xfrm>
            <a:custGeom>
              <a:avLst/>
              <a:gdLst/>
              <a:ahLst/>
              <a:cxnLst/>
              <a:rect l="l" t="t" r="r" b="b"/>
              <a:pathLst>
                <a:path w="795" h="3593" extrusionOk="0">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79;p45">
              <a:extLst>
                <a:ext uri="{FF2B5EF4-FFF2-40B4-BE49-F238E27FC236}">
                  <a16:creationId xmlns:a16="http://schemas.microsoft.com/office/drawing/2014/main" id="{B9287F92-604B-E2AF-228E-CDC68DCF5E0D}"/>
                </a:ext>
              </a:extLst>
            </p:cNvPr>
            <p:cNvSpPr/>
            <p:nvPr/>
          </p:nvSpPr>
          <p:spPr>
            <a:xfrm>
              <a:off x="2932775" y="2646625"/>
              <a:ext cx="86700" cy="73675"/>
            </a:xfrm>
            <a:custGeom>
              <a:avLst/>
              <a:gdLst/>
              <a:ahLst/>
              <a:cxnLst/>
              <a:rect l="l" t="t" r="r" b="b"/>
              <a:pathLst>
                <a:path w="3468" h="2947" extrusionOk="0">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0;p45">
              <a:extLst>
                <a:ext uri="{FF2B5EF4-FFF2-40B4-BE49-F238E27FC236}">
                  <a16:creationId xmlns:a16="http://schemas.microsoft.com/office/drawing/2014/main" id="{DB2756DE-297C-D9C3-DD3B-D10BB604789A}"/>
                </a:ext>
              </a:extLst>
            </p:cNvPr>
            <p:cNvSpPr/>
            <p:nvPr/>
          </p:nvSpPr>
          <p:spPr>
            <a:xfrm>
              <a:off x="2970300" y="2433775"/>
              <a:ext cx="26475" cy="263375"/>
            </a:xfrm>
            <a:custGeom>
              <a:avLst/>
              <a:gdLst/>
              <a:ahLst/>
              <a:cxnLst/>
              <a:rect l="l" t="t" r="r" b="b"/>
              <a:pathLst>
                <a:path w="1059" h="10535" extrusionOk="0">
                  <a:moveTo>
                    <a:pt x="1059" y="0"/>
                  </a:moveTo>
                  <a:lnTo>
                    <a:pt x="0" y="10484"/>
                  </a:lnTo>
                  <a:lnTo>
                    <a:pt x="819" y="10535"/>
                  </a:lnTo>
                  <a:lnTo>
                    <a:pt x="1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281;p45">
            <a:extLst>
              <a:ext uri="{FF2B5EF4-FFF2-40B4-BE49-F238E27FC236}">
                <a16:creationId xmlns:a16="http://schemas.microsoft.com/office/drawing/2014/main" id="{61B5DBF2-4720-06DC-41A7-51CCDB2D10FC}"/>
              </a:ext>
            </a:extLst>
          </p:cNvPr>
          <p:cNvGrpSpPr/>
          <p:nvPr/>
        </p:nvGrpSpPr>
        <p:grpSpPr>
          <a:xfrm>
            <a:off x="6309551" y="2757303"/>
            <a:ext cx="1752594" cy="965797"/>
            <a:chOff x="3672800" y="2231525"/>
            <a:chExt cx="891225" cy="491150"/>
          </a:xfrm>
        </p:grpSpPr>
        <p:sp>
          <p:nvSpPr>
            <p:cNvPr id="31" name="Google Shape;1282;p45">
              <a:extLst>
                <a:ext uri="{FF2B5EF4-FFF2-40B4-BE49-F238E27FC236}">
                  <a16:creationId xmlns:a16="http://schemas.microsoft.com/office/drawing/2014/main" id="{9EAEA977-72CF-BA72-C711-12A46C2D1812}"/>
                </a:ext>
              </a:extLst>
            </p:cNvPr>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83;p45">
              <a:extLst>
                <a:ext uri="{FF2B5EF4-FFF2-40B4-BE49-F238E27FC236}">
                  <a16:creationId xmlns:a16="http://schemas.microsoft.com/office/drawing/2014/main" id="{DF688004-B9BA-4D39-1606-077A02908592}"/>
                </a:ext>
              </a:extLst>
            </p:cNvPr>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84;p45">
              <a:extLst>
                <a:ext uri="{FF2B5EF4-FFF2-40B4-BE49-F238E27FC236}">
                  <a16:creationId xmlns:a16="http://schemas.microsoft.com/office/drawing/2014/main" id="{9B48EB2F-8EC3-55DE-2A1F-86CAC08C2F84}"/>
                </a:ext>
              </a:extLst>
            </p:cNvPr>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85;p45">
              <a:extLst>
                <a:ext uri="{FF2B5EF4-FFF2-40B4-BE49-F238E27FC236}">
                  <a16:creationId xmlns:a16="http://schemas.microsoft.com/office/drawing/2014/main" id="{20489DAC-6B98-FA25-1923-8D647E6951AC}"/>
                </a:ext>
              </a:extLst>
            </p:cNvPr>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86;p45">
              <a:extLst>
                <a:ext uri="{FF2B5EF4-FFF2-40B4-BE49-F238E27FC236}">
                  <a16:creationId xmlns:a16="http://schemas.microsoft.com/office/drawing/2014/main" id="{22BD0473-8BCF-596C-A9B7-D6C171F26039}"/>
                </a:ext>
              </a:extLst>
            </p:cNvPr>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87;p45">
              <a:extLst>
                <a:ext uri="{FF2B5EF4-FFF2-40B4-BE49-F238E27FC236}">
                  <a16:creationId xmlns:a16="http://schemas.microsoft.com/office/drawing/2014/main" id="{C750FA08-5EEB-CB8C-FAFE-80FD66E87397}"/>
                </a:ext>
              </a:extLst>
            </p:cNvPr>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8;p45">
              <a:extLst>
                <a:ext uri="{FF2B5EF4-FFF2-40B4-BE49-F238E27FC236}">
                  <a16:creationId xmlns:a16="http://schemas.microsoft.com/office/drawing/2014/main" id="{467AC813-B3C4-C48E-753F-6342A8227560}"/>
                </a:ext>
              </a:extLst>
            </p:cNvPr>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9;p45">
              <a:extLst>
                <a:ext uri="{FF2B5EF4-FFF2-40B4-BE49-F238E27FC236}">
                  <a16:creationId xmlns:a16="http://schemas.microsoft.com/office/drawing/2014/main" id="{CF1E1C2B-194D-5384-89BE-50CDEFEC19CF}"/>
                </a:ext>
              </a:extLst>
            </p:cNvPr>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90;p45">
              <a:extLst>
                <a:ext uri="{FF2B5EF4-FFF2-40B4-BE49-F238E27FC236}">
                  <a16:creationId xmlns:a16="http://schemas.microsoft.com/office/drawing/2014/main" id="{33683B79-6023-968D-0868-C6D5C403DE07}"/>
                </a:ext>
              </a:extLst>
            </p:cNvPr>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91;p45">
              <a:extLst>
                <a:ext uri="{FF2B5EF4-FFF2-40B4-BE49-F238E27FC236}">
                  <a16:creationId xmlns:a16="http://schemas.microsoft.com/office/drawing/2014/main" id="{F93FA4CD-55A9-3686-DCE0-F249B8B143CB}"/>
                </a:ext>
              </a:extLst>
            </p:cNvPr>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92;p45">
              <a:extLst>
                <a:ext uri="{FF2B5EF4-FFF2-40B4-BE49-F238E27FC236}">
                  <a16:creationId xmlns:a16="http://schemas.microsoft.com/office/drawing/2014/main" id="{CDE96A98-81BF-1534-1CEB-09147F562671}"/>
                </a:ext>
              </a:extLst>
            </p:cNvPr>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93;p45">
              <a:extLst>
                <a:ext uri="{FF2B5EF4-FFF2-40B4-BE49-F238E27FC236}">
                  <a16:creationId xmlns:a16="http://schemas.microsoft.com/office/drawing/2014/main" id="{65E74574-3CE8-A3FD-6446-D3D9143EF5D6}"/>
                </a:ext>
              </a:extLst>
            </p:cNvPr>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94;p45">
              <a:extLst>
                <a:ext uri="{FF2B5EF4-FFF2-40B4-BE49-F238E27FC236}">
                  <a16:creationId xmlns:a16="http://schemas.microsoft.com/office/drawing/2014/main" id="{7D7BEA33-9ED5-5280-4E0C-835004B8F6E5}"/>
                </a:ext>
              </a:extLst>
            </p:cNvPr>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5;p45">
              <a:extLst>
                <a:ext uri="{FF2B5EF4-FFF2-40B4-BE49-F238E27FC236}">
                  <a16:creationId xmlns:a16="http://schemas.microsoft.com/office/drawing/2014/main" id="{B683F629-BFC5-AD1C-D949-65C8C221755F}"/>
                </a:ext>
              </a:extLst>
            </p:cNvPr>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6;p45">
              <a:extLst>
                <a:ext uri="{FF2B5EF4-FFF2-40B4-BE49-F238E27FC236}">
                  <a16:creationId xmlns:a16="http://schemas.microsoft.com/office/drawing/2014/main" id="{99267582-E5DB-3618-2E43-FE044F2662EA}"/>
                </a:ext>
              </a:extLst>
            </p:cNvPr>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97;p45">
              <a:extLst>
                <a:ext uri="{FF2B5EF4-FFF2-40B4-BE49-F238E27FC236}">
                  <a16:creationId xmlns:a16="http://schemas.microsoft.com/office/drawing/2014/main" id="{B570099F-2940-343C-32FD-C0EFA7B9DA50}"/>
                </a:ext>
              </a:extLst>
            </p:cNvPr>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98;p45">
              <a:extLst>
                <a:ext uri="{FF2B5EF4-FFF2-40B4-BE49-F238E27FC236}">
                  <a16:creationId xmlns:a16="http://schemas.microsoft.com/office/drawing/2014/main" id="{DDA35D91-67A1-D6F1-3BBE-A20186945D3A}"/>
                </a:ext>
              </a:extLst>
            </p:cNvPr>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9;p45">
              <a:extLst>
                <a:ext uri="{FF2B5EF4-FFF2-40B4-BE49-F238E27FC236}">
                  <a16:creationId xmlns:a16="http://schemas.microsoft.com/office/drawing/2014/main" id="{D652E3FE-4945-B6D4-CD32-3C963459C26C}"/>
                </a:ext>
              </a:extLst>
            </p:cNvPr>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00;p45">
              <a:extLst>
                <a:ext uri="{FF2B5EF4-FFF2-40B4-BE49-F238E27FC236}">
                  <a16:creationId xmlns:a16="http://schemas.microsoft.com/office/drawing/2014/main" id="{DC547AFA-F747-EB15-3509-8749D9190D0D}"/>
                </a:ext>
              </a:extLst>
            </p:cNvPr>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301;p45">
            <a:extLst>
              <a:ext uri="{FF2B5EF4-FFF2-40B4-BE49-F238E27FC236}">
                <a16:creationId xmlns:a16="http://schemas.microsoft.com/office/drawing/2014/main" id="{DAF16E0D-FDE2-CEBE-2B57-4055BE3B8BF2}"/>
              </a:ext>
            </a:extLst>
          </p:cNvPr>
          <p:cNvGrpSpPr/>
          <p:nvPr/>
        </p:nvGrpSpPr>
        <p:grpSpPr>
          <a:xfrm>
            <a:off x="1076798" y="2748847"/>
            <a:ext cx="1751365" cy="974253"/>
            <a:chOff x="4811600" y="2231525"/>
            <a:chExt cx="890600" cy="495450"/>
          </a:xfrm>
        </p:grpSpPr>
        <p:sp>
          <p:nvSpPr>
            <p:cNvPr id="51" name="Google Shape;1302;p45">
              <a:extLst>
                <a:ext uri="{FF2B5EF4-FFF2-40B4-BE49-F238E27FC236}">
                  <a16:creationId xmlns:a16="http://schemas.microsoft.com/office/drawing/2014/main" id="{706AB393-EE73-768B-8671-6AE405DD18D4}"/>
                </a:ext>
              </a:extLst>
            </p:cNvPr>
            <p:cNvSpPr/>
            <p:nvPr/>
          </p:nvSpPr>
          <p:spPr>
            <a:xfrm>
              <a:off x="5604200" y="2591000"/>
              <a:ext cx="90750" cy="31025"/>
            </a:xfrm>
            <a:custGeom>
              <a:avLst/>
              <a:gdLst/>
              <a:ahLst/>
              <a:cxnLst/>
              <a:rect l="l" t="t" r="r" b="b"/>
              <a:pathLst>
                <a:path w="3630" h="1241" extrusionOk="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03;p45">
              <a:extLst>
                <a:ext uri="{FF2B5EF4-FFF2-40B4-BE49-F238E27FC236}">
                  <a16:creationId xmlns:a16="http://schemas.microsoft.com/office/drawing/2014/main" id="{3A5AF2B5-1A5B-A29E-307F-669486F25351}"/>
                </a:ext>
              </a:extLst>
            </p:cNvPr>
            <p:cNvSpPr/>
            <p:nvPr/>
          </p:nvSpPr>
          <p:spPr>
            <a:xfrm>
              <a:off x="4820100" y="2573450"/>
              <a:ext cx="90450" cy="34100"/>
            </a:xfrm>
            <a:custGeom>
              <a:avLst/>
              <a:gdLst/>
              <a:ahLst/>
              <a:cxnLst/>
              <a:rect l="l" t="t" r="r" b="b"/>
              <a:pathLst>
                <a:path w="3618" h="1364" extrusionOk="0">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04;p45">
              <a:extLst>
                <a:ext uri="{FF2B5EF4-FFF2-40B4-BE49-F238E27FC236}">
                  <a16:creationId xmlns:a16="http://schemas.microsoft.com/office/drawing/2014/main" id="{2A2C1EAC-2B84-2B90-9D18-5E834A5074B3}"/>
                </a:ext>
              </a:extLst>
            </p:cNvPr>
            <p:cNvSpPr/>
            <p:nvPr/>
          </p:nvSpPr>
          <p:spPr>
            <a:xfrm>
              <a:off x="5584675" y="2508700"/>
              <a:ext cx="87900" cy="45000"/>
            </a:xfrm>
            <a:custGeom>
              <a:avLst/>
              <a:gdLst/>
              <a:ahLst/>
              <a:cxnLst/>
              <a:rect l="l" t="t" r="r" b="b"/>
              <a:pathLst>
                <a:path w="3516" h="1800" extrusionOk="0">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05;p45">
              <a:extLst>
                <a:ext uri="{FF2B5EF4-FFF2-40B4-BE49-F238E27FC236}">
                  <a16:creationId xmlns:a16="http://schemas.microsoft.com/office/drawing/2014/main" id="{942DDECF-DB77-87B0-D728-DA131F1AFF61}"/>
                </a:ext>
              </a:extLst>
            </p:cNvPr>
            <p:cNvSpPr/>
            <p:nvPr/>
          </p:nvSpPr>
          <p:spPr>
            <a:xfrm>
              <a:off x="4845925" y="2492075"/>
              <a:ext cx="86975" cy="47975"/>
            </a:xfrm>
            <a:custGeom>
              <a:avLst/>
              <a:gdLst/>
              <a:ahLst/>
              <a:cxnLst/>
              <a:rect l="l" t="t" r="r" b="b"/>
              <a:pathLst>
                <a:path w="3479" h="1919" extrusionOk="0">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06;p45">
              <a:extLst>
                <a:ext uri="{FF2B5EF4-FFF2-40B4-BE49-F238E27FC236}">
                  <a16:creationId xmlns:a16="http://schemas.microsoft.com/office/drawing/2014/main" id="{7E3AC8AE-0D11-1186-0F80-915C0157A04C}"/>
                </a:ext>
              </a:extLst>
            </p:cNvPr>
            <p:cNvSpPr/>
            <p:nvPr/>
          </p:nvSpPr>
          <p:spPr>
            <a:xfrm>
              <a:off x="5552225" y="2432700"/>
              <a:ext cx="81925" cy="57850"/>
            </a:xfrm>
            <a:custGeom>
              <a:avLst/>
              <a:gdLst/>
              <a:ahLst/>
              <a:cxnLst/>
              <a:rect l="l" t="t" r="r" b="b"/>
              <a:pathLst>
                <a:path w="3277" h="2314" extrusionOk="0">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07;p45">
              <a:extLst>
                <a:ext uri="{FF2B5EF4-FFF2-40B4-BE49-F238E27FC236}">
                  <a16:creationId xmlns:a16="http://schemas.microsoft.com/office/drawing/2014/main" id="{82148C8C-F8CE-59F1-679B-27AD533BC36A}"/>
                </a:ext>
              </a:extLst>
            </p:cNvPr>
            <p:cNvSpPr/>
            <p:nvPr/>
          </p:nvSpPr>
          <p:spPr>
            <a:xfrm>
              <a:off x="4887825" y="2417825"/>
              <a:ext cx="80050" cy="60225"/>
            </a:xfrm>
            <a:custGeom>
              <a:avLst/>
              <a:gdLst/>
              <a:ahLst/>
              <a:cxnLst/>
              <a:rect l="l" t="t" r="r" b="b"/>
              <a:pathLst>
                <a:path w="3202" h="2409" extrusionOk="0">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08;p45">
              <a:extLst>
                <a:ext uri="{FF2B5EF4-FFF2-40B4-BE49-F238E27FC236}">
                  <a16:creationId xmlns:a16="http://schemas.microsoft.com/office/drawing/2014/main" id="{1926D6C0-8146-0797-A1E1-978BCC7BC1E8}"/>
                </a:ext>
              </a:extLst>
            </p:cNvPr>
            <p:cNvSpPr/>
            <p:nvPr/>
          </p:nvSpPr>
          <p:spPr>
            <a:xfrm>
              <a:off x="5508425" y="2365875"/>
              <a:ext cx="72800" cy="68850"/>
            </a:xfrm>
            <a:custGeom>
              <a:avLst/>
              <a:gdLst/>
              <a:ahLst/>
              <a:cxnLst/>
              <a:rect l="l" t="t" r="r" b="b"/>
              <a:pathLst>
                <a:path w="2912" h="2754" extrusionOk="0">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09;p45">
              <a:extLst>
                <a:ext uri="{FF2B5EF4-FFF2-40B4-BE49-F238E27FC236}">
                  <a16:creationId xmlns:a16="http://schemas.microsoft.com/office/drawing/2014/main" id="{CC3D04BD-7F7F-DB1F-7C67-5C51EA5696EC}"/>
                </a:ext>
              </a:extLst>
            </p:cNvPr>
            <p:cNvSpPr/>
            <p:nvPr/>
          </p:nvSpPr>
          <p:spPr>
            <a:xfrm>
              <a:off x="4943275" y="2353000"/>
              <a:ext cx="70600" cy="70875"/>
            </a:xfrm>
            <a:custGeom>
              <a:avLst/>
              <a:gdLst/>
              <a:ahLst/>
              <a:cxnLst/>
              <a:rect l="l" t="t" r="r" b="b"/>
              <a:pathLst>
                <a:path w="2824" h="2835" extrusionOk="0">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10;p45">
              <a:extLst>
                <a:ext uri="{FF2B5EF4-FFF2-40B4-BE49-F238E27FC236}">
                  <a16:creationId xmlns:a16="http://schemas.microsoft.com/office/drawing/2014/main" id="{220DD71D-96D8-73D9-572E-33CF3037BCEC}"/>
                </a:ext>
              </a:extLst>
            </p:cNvPr>
            <p:cNvSpPr/>
            <p:nvPr/>
          </p:nvSpPr>
          <p:spPr>
            <a:xfrm>
              <a:off x="5454250" y="2310450"/>
              <a:ext cx="62400" cy="77925"/>
            </a:xfrm>
            <a:custGeom>
              <a:avLst/>
              <a:gdLst/>
              <a:ahLst/>
              <a:cxnLst/>
              <a:rect l="l" t="t" r="r" b="b"/>
              <a:pathLst>
                <a:path w="2496" h="3117" extrusionOk="0">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11;p45">
              <a:extLst>
                <a:ext uri="{FF2B5EF4-FFF2-40B4-BE49-F238E27FC236}">
                  <a16:creationId xmlns:a16="http://schemas.microsoft.com/office/drawing/2014/main" id="{20A17EEB-F15F-ABBB-2EA0-AD94E8B44784}"/>
                </a:ext>
              </a:extLst>
            </p:cNvPr>
            <p:cNvSpPr/>
            <p:nvPr/>
          </p:nvSpPr>
          <p:spPr>
            <a:xfrm>
              <a:off x="5010075" y="2300475"/>
              <a:ext cx="60175" cy="79300"/>
            </a:xfrm>
            <a:custGeom>
              <a:avLst/>
              <a:gdLst/>
              <a:ahLst/>
              <a:cxnLst/>
              <a:rect l="l" t="t" r="r" b="b"/>
              <a:pathLst>
                <a:path w="2407" h="3172" extrusionOk="0">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12;p45">
              <a:extLst>
                <a:ext uri="{FF2B5EF4-FFF2-40B4-BE49-F238E27FC236}">
                  <a16:creationId xmlns:a16="http://schemas.microsoft.com/office/drawing/2014/main" id="{15980455-ECC6-50C4-8CB5-E9670004D411}"/>
                </a:ext>
              </a:extLst>
            </p:cNvPr>
            <p:cNvSpPr/>
            <p:nvPr/>
          </p:nvSpPr>
          <p:spPr>
            <a:xfrm>
              <a:off x="5392175" y="2268775"/>
              <a:ext cx="49800" cy="84550"/>
            </a:xfrm>
            <a:custGeom>
              <a:avLst/>
              <a:gdLst/>
              <a:ahLst/>
              <a:cxnLst/>
              <a:rect l="l" t="t" r="r" b="b"/>
              <a:pathLst>
                <a:path w="1992" h="3382" extrusionOk="0">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3;p45">
              <a:extLst>
                <a:ext uri="{FF2B5EF4-FFF2-40B4-BE49-F238E27FC236}">
                  <a16:creationId xmlns:a16="http://schemas.microsoft.com/office/drawing/2014/main" id="{5C9B2923-77F2-2167-71FA-B6B984CC2B1F}"/>
                </a:ext>
              </a:extLst>
            </p:cNvPr>
            <p:cNvSpPr/>
            <p:nvPr/>
          </p:nvSpPr>
          <p:spPr>
            <a:xfrm>
              <a:off x="5085975" y="2261900"/>
              <a:ext cx="47275" cy="85675"/>
            </a:xfrm>
            <a:custGeom>
              <a:avLst/>
              <a:gdLst/>
              <a:ahLst/>
              <a:cxnLst/>
              <a:rect l="l" t="t" r="r" b="b"/>
              <a:pathLst>
                <a:path w="1891" h="3427" extrusionOk="0">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14;p45">
              <a:extLst>
                <a:ext uri="{FF2B5EF4-FFF2-40B4-BE49-F238E27FC236}">
                  <a16:creationId xmlns:a16="http://schemas.microsoft.com/office/drawing/2014/main" id="{D680695E-70C7-D9EE-2637-8E289F6B15C8}"/>
                </a:ext>
              </a:extLst>
            </p:cNvPr>
            <p:cNvSpPr/>
            <p:nvPr/>
          </p:nvSpPr>
          <p:spPr>
            <a:xfrm>
              <a:off x="5324775" y="2242575"/>
              <a:ext cx="35625" cy="88725"/>
            </a:xfrm>
            <a:custGeom>
              <a:avLst/>
              <a:gdLst/>
              <a:ahLst/>
              <a:cxnLst/>
              <a:rect l="l" t="t" r="r" b="b"/>
              <a:pathLst>
                <a:path w="1425" h="3549" extrusionOk="0">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315;p45">
              <a:extLst>
                <a:ext uri="{FF2B5EF4-FFF2-40B4-BE49-F238E27FC236}">
                  <a16:creationId xmlns:a16="http://schemas.microsoft.com/office/drawing/2014/main" id="{6BCAE791-EEC3-E194-30B8-F9F1C28ED4B1}"/>
                </a:ext>
              </a:extLst>
            </p:cNvPr>
            <p:cNvSpPr/>
            <p:nvPr/>
          </p:nvSpPr>
          <p:spPr>
            <a:xfrm>
              <a:off x="5168825" y="2239225"/>
              <a:ext cx="32475" cy="89225"/>
            </a:xfrm>
            <a:custGeom>
              <a:avLst/>
              <a:gdLst/>
              <a:ahLst/>
              <a:cxnLst/>
              <a:rect l="l" t="t" r="r" b="b"/>
              <a:pathLst>
                <a:path w="1299" h="3569" extrusionOk="0">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316;p45">
              <a:extLst>
                <a:ext uri="{FF2B5EF4-FFF2-40B4-BE49-F238E27FC236}">
                  <a16:creationId xmlns:a16="http://schemas.microsoft.com/office/drawing/2014/main" id="{B130C71A-2E3E-A12E-94C1-834EA279223B}"/>
                </a:ext>
              </a:extLst>
            </p:cNvPr>
            <p:cNvSpPr/>
            <p:nvPr/>
          </p:nvSpPr>
          <p:spPr>
            <a:xfrm>
              <a:off x="5252000" y="2231525"/>
              <a:ext cx="19875" cy="90125"/>
            </a:xfrm>
            <a:custGeom>
              <a:avLst/>
              <a:gdLst/>
              <a:ahLst/>
              <a:cxnLst/>
              <a:rect l="l" t="t" r="r" b="b"/>
              <a:pathLst>
                <a:path w="795" h="3605" extrusionOk="0">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317;p45">
              <a:extLst>
                <a:ext uri="{FF2B5EF4-FFF2-40B4-BE49-F238E27FC236}">
                  <a16:creationId xmlns:a16="http://schemas.microsoft.com/office/drawing/2014/main" id="{4082905F-B52B-C528-EDA5-06CBA3B7EEF0}"/>
                </a:ext>
              </a:extLst>
            </p:cNvPr>
            <p:cNvSpPr/>
            <p:nvPr/>
          </p:nvSpPr>
          <p:spPr>
            <a:xfrm>
              <a:off x="5218300" y="2653400"/>
              <a:ext cx="95775" cy="73575"/>
            </a:xfrm>
            <a:custGeom>
              <a:avLst/>
              <a:gdLst/>
              <a:ahLst/>
              <a:cxnLst/>
              <a:rect l="l" t="t" r="r" b="b"/>
              <a:pathLst>
                <a:path w="3831" h="2943" extrusionOk="0">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318;p45">
              <a:extLst>
                <a:ext uri="{FF2B5EF4-FFF2-40B4-BE49-F238E27FC236}">
                  <a16:creationId xmlns:a16="http://schemas.microsoft.com/office/drawing/2014/main" id="{7A0BB8BD-2198-DB98-0D5E-B2D0F44005F5}"/>
                </a:ext>
              </a:extLst>
            </p:cNvPr>
            <p:cNvSpPr/>
            <p:nvPr/>
          </p:nvSpPr>
          <p:spPr>
            <a:xfrm>
              <a:off x="5122200" y="2485750"/>
              <a:ext cx="158175" cy="217850"/>
            </a:xfrm>
            <a:custGeom>
              <a:avLst/>
              <a:gdLst/>
              <a:ahLst/>
              <a:cxnLst/>
              <a:rect l="l" t="t" r="r" b="b"/>
              <a:pathLst>
                <a:path w="6327" h="8714" extrusionOk="0">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319;p45">
              <a:extLst>
                <a:ext uri="{FF2B5EF4-FFF2-40B4-BE49-F238E27FC236}">
                  <a16:creationId xmlns:a16="http://schemas.microsoft.com/office/drawing/2014/main" id="{3AA1322B-C0CB-DEE5-F084-B3540AFF9D56}"/>
                </a:ext>
              </a:extLst>
            </p:cNvPr>
            <p:cNvSpPr/>
            <p:nvPr/>
          </p:nvSpPr>
          <p:spPr>
            <a:xfrm>
              <a:off x="5612075" y="2674425"/>
              <a:ext cx="90125" cy="19575"/>
            </a:xfrm>
            <a:custGeom>
              <a:avLst/>
              <a:gdLst/>
              <a:ahLst/>
              <a:cxnLst/>
              <a:rect l="l" t="t" r="r" b="b"/>
              <a:pathLst>
                <a:path w="3605" h="783" extrusionOk="0">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320;p45">
              <a:extLst>
                <a:ext uri="{FF2B5EF4-FFF2-40B4-BE49-F238E27FC236}">
                  <a16:creationId xmlns:a16="http://schemas.microsoft.com/office/drawing/2014/main" id="{6F5E6F5C-9576-A7B7-36EB-5E0F069B6EEB}"/>
                </a:ext>
              </a:extLst>
            </p:cNvPr>
            <p:cNvSpPr/>
            <p:nvPr/>
          </p:nvSpPr>
          <p:spPr>
            <a:xfrm>
              <a:off x="4811600" y="2666250"/>
              <a:ext cx="90125" cy="19575"/>
            </a:xfrm>
            <a:custGeom>
              <a:avLst/>
              <a:gdLst/>
              <a:ahLst/>
              <a:cxnLst/>
              <a:rect l="l" t="t" r="r" b="b"/>
              <a:pathLst>
                <a:path w="3605" h="783" extrusionOk="0">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1321;p45">
            <a:extLst>
              <a:ext uri="{FF2B5EF4-FFF2-40B4-BE49-F238E27FC236}">
                <a16:creationId xmlns:a16="http://schemas.microsoft.com/office/drawing/2014/main" id="{ACB153FF-0AC4-0E74-B26A-312C80435145}"/>
              </a:ext>
            </a:extLst>
          </p:cNvPr>
          <p:cNvSpPr txBox="1">
            <a:spLocks/>
          </p:cNvSpPr>
          <p:nvPr/>
        </p:nvSpPr>
        <p:spPr>
          <a:xfrm>
            <a:off x="3623779" y="2161483"/>
            <a:ext cx="1881300" cy="421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1600" dirty="0">
              <a:solidFill>
                <a:schemeClr val="accent2"/>
              </a:solidFill>
            </a:endParaRPr>
          </a:p>
        </p:txBody>
      </p:sp>
      <p:sp>
        <p:nvSpPr>
          <p:cNvPr id="649" name="Google Shape;1256;p45">
            <a:extLst>
              <a:ext uri="{FF2B5EF4-FFF2-40B4-BE49-F238E27FC236}">
                <a16:creationId xmlns:a16="http://schemas.microsoft.com/office/drawing/2014/main" id="{722C20C6-716F-FFC3-E5BA-FD8BBF10145B}"/>
              </a:ext>
            </a:extLst>
          </p:cNvPr>
          <p:cNvSpPr txBox="1">
            <a:spLocks/>
          </p:cNvSpPr>
          <p:nvPr/>
        </p:nvSpPr>
        <p:spPr>
          <a:xfrm>
            <a:off x="3560269" y="1880741"/>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Power</a:t>
            </a:r>
          </a:p>
        </p:txBody>
      </p:sp>
      <p:sp>
        <p:nvSpPr>
          <p:cNvPr id="650" name="Google Shape;1256;p45">
            <a:extLst>
              <a:ext uri="{FF2B5EF4-FFF2-40B4-BE49-F238E27FC236}">
                <a16:creationId xmlns:a16="http://schemas.microsoft.com/office/drawing/2014/main" id="{F4681B06-9FDA-9CA2-1153-AED52B39499A}"/>
              </a:ext>
            </a:extLst>
          </p:cNvPr>
          <p:cNvSpPr txBox="1">
            <a:spLocks/>
          </p:cNvSpPr>
          <p:nvPr/>
        </p:nvSpPr>
        <p:spPr>
          <a:xfrm>
            <a:off x="6155647" y="1857457"/>
            <a:ext cx="1881300" cy="6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Area</a:t>
            </a:r>
          </a:p>
        </p:txBody>
      </p:sp>
    </p:spTree>
    <p:extLst>
      <p:ext uri="{BB962C8B-B14F-4D97-AF65-F5344CB8AC3E}">
        <p14:creationId xmlns:p14="http://schemas.microsoft.com/office/powerpoint/2010/main" val="926838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of Achievements</a:t>
            </a:r>
          </a:p>
        </p:txBody>
      </p:sp>
      <p:sp>
        <p:nvSpPr>
          <p:cNvPr id="4" name="TextBox 3">
            <a:extLst>
              <a:ext uri="{FF2B5EF4-FFF2-40B4-BE49-F238E27FC236}">
                <a16:creationId xmlns:a16="http://schemas.microsoft.com/office/drawing/2014/main" id="{438A0124-4C32-DA26-5D4B-56E92E172D16}"/>
              </a:ext>
            </a:extLst>
          </p:cNvPr>
          <p:cNvSpPr txBox="1"/>
          <p:nvPr/>
        </p:nvSpPr>
        <p:spPr>
          <a:xfrm>
            <a:off x="618825" y="1112335"/>
            <a:ext cx="6633852" cy="1600438"/>
          </a:xfrm>
          <a:prstGeom prst="rect">
            <a:avLst/>
          </a:prstGeom>
          <a:noFill/>
        </p:spPr>
        <p:txBody>
          <a:bodyPr wrap="square">
            <a:spAutoFit/>
          </a:bodyPr>
          <a:lstStyle/>
          <a:p>
            <a:pPr algn="l"/>
            <a:r>
              <a:rPr lang="en-US" b="1" i="0" dirty="0">
                <a:solidFill>
                  <a:srgbClr val="D1D5DB"/>
                </a:solidFill>
                <a:effectLst/>
                <a:latin typeface="Söhne"/>
              </a:rPr>
              <a:t>Speed</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Reduced Delay:</a:t>
            </a:r>
            <a:r>
              <a:rPr lang="en-US" b="0" i="0" dirty="0">
                <a:solidFill>
                  <a:srgbClr val="D1D5DB"/>
                </a:solidFill>
                <a:effectLst/>
                <a:latin typeface="Söhne"/>
              </a:rPr>
              <a:t> The forward-calculating carry logic and optimized transistor sizes have markedly reduced computation delays, promising quicker data processing.</a:t>
            </a:r>
          </a:p>
          <a:p>
            <a:pPr algn="l">
              <a:buClr>
                <a:schemeClr val="bg1"/>
              </a:buClr>
            </a:pPr>
            <a:endParaRPr lang="en-US" b="0"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Two-Stage Pipelined Structure:</a:t>
            </a:r>
            <a:r>
              <a:rPr lang="en-US" b="0" i="0" dirty="0">
                <a:solidFill>
                  <a:srgbClr val="D1D5DB"/>
                </a:solidFill>
                <a:effectLst/>
                <a:latin typeface="Söhne"/>
              </a:rPr>
              <a:t> Ensures faster calculations by breaking down complex computations into simpler, manageable tasks, thereby expediting the overall multiplication process.</a:t>
            </a:r>
          </a:p>
        </p:txBody>
      </p:sp>
      <p:sp>
        <p:nvSpPr>
          <p:cNvPr id="6" name="TextBox 5">
            <a:extLst>
              <a:ext uri="{FF2B5EF4-FFF2-40B4-BE49-F238E27FC236}">
                <a16:creationId xmlns:a16="http://schemas.microsoft.com/office/drawing/2014/main" id="{D5499623-77A0-34FE-714F-9D509187182C}"/>
              </a:ext>
            </a:extLst>
          </p:cNvPr>
          <p:cNvSpPr txBox="1"/>
          <p:nvPr/>
        </p:nvSpPr>
        <p:spPr>
          <a:xfrm>
            <a:off x="661506" y="2835633"/>
            <a:ext cx="6708402" cy="1661993"/>
          </a:xfrm>
          <a:prstGeom prst="rect">
            <a:avLst/>
          </a:prstGeom>
          <a:noFill/>
        </p:spPr>
        <p:txBody>
          <a:bodyPr wrap="square">
            <a:spAutoFit/>
          </a:bodyPr>
          <a:lstStyle/>
          <a:p>
            <a:pPr algn="l"/>
            <a:r>
              <a:rPr lang="en-US" b="1" i="0" dirty="0">
                <a:solidFill>
                  <a:srgbClr val="D1D5DB"/>
                </a:solidFill>
                <a:effectLst/>
                <a:latin typeface="Söhne"/>
              </a:rPr>
              <a:t>Power</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Energy Conservation:</a:t>
            </a:r>
            <a:r>
              <a:rPr lang="en-US" b="0" i="0" dirty="0">
                <a:solidFill>
                  <a:srgbClr val="D1D5DB"/>
                </a:solidFill>
                <a:effectLst/>
                <a:latin typeface="Söhne"/>
              </a:rPr>
              <a:t> The adaptive clock frequency strategy has been a cornerstone in ensuring that our multiplier doesn't consume unnecessary power, fostering energy-efficient operations.</a:t>
            </a:r>
            <a:endParaRPr lang="en-US" dirty="0">
              <a:solidFill>
                <a:srgbClr val="D1D5DB"/>
              </a:solidFill>
              <a:latin typeface="Söhne"/>
            </a:endParaRPr>
          </a:p>
          <a:p>
            <a:pPr algn="l">
              <a:buClr>
                <a:schemeClr val="bg1"/>
              </a:buClr>
            </a:pPr>
            <a:endParaRPr lang="en-US" sz="400" b="0"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Balanced Transistor Sizes:</a:t>
            </a:r>
            <a:r>
              <a:rPr lang="en-US" b="0" i="0" dirty="0">
                <a:solidFill>
                  <a:srgbClr val="D1D5DB"/>
                </a:solidFill>
                <a:effectLst/>
                <a:latin typeface="Söhne"/>
              </a:rPr>
              <a:t> The 2:1 PMOS to NMOS transistor size ratio has been instrumental in achieving a system that harmonizes power consumption with performance, thereby promoting energy conservation.</a:t>
            </a:r>
          </a:p>
        </p:txBody>
      </p:sp>
    </p:spTree>
    <p:extLst>
      <p:ext uri="{BB962C8B-B14F-4D97-AF65-F5344CB8AC3E}">
        <p14:creationId xmlns:p14="http://schemas.microsoft.com/office/powerpoint/2010/main" val="1120064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of Achievements</a:t>
            </a:r>
          </a:p>
        </p:txBody>
      </p:sp>
      <p:sp>
        <p:nvSpPr>
          <p:cNvPr id="4" name="TextBox 3">
            <a:extLst>
              <a:ext uri="{FF2B5EF4-FFF2-40B4-BE49-F238E27FC236}">
                <a16:creationId xmlns:a16="http://schemas.microsoft.com/office/drawing/2014/main" id="{438A0124-4C32-DA26-5D4B-56E92E172D16}"/>
              </a:ext>
            </a:extLst>
          </p:cNvPr>
          <p:cNvSpPr txBox="1"/>
          <p:nvPr/>
        </p:nvSpPr>
        <p:spPr>
          <a:xfrm>
            <a:off x="618825" y="1112335"/>
            <a:ext cx="6633852" cy="1738938"/>
          </a:xfrm>
          <a:prstGeom prst="rect">
            <a:avLst/>
          </a:prstGeom>
          <a:noFill/>
        </p:spPr>
        <p:txBody>
          <a:bodyPr wrap="square">
            <a:spAutoFit/>
          </a:bodyPr>
          <a:lstStyle/>
          <a:p>
            <a:pPr algn="l"/>
            <a:r>
              <a:rPr lang="en-US" b="1" i="0" dirty="0">
                <a:solidFill>
                  <a:srgbClr val="D1D5DB"/>
                </a:solidFill>
                <a:effectLst/>
                <a:latin typeface="Söhne"/>
              </a:rPr>
              <a:t>Area</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Compact Design:</a:t>
            </a:r>
            <a:r>
              <a:rPr lang="en-US" b="0" i="0" dirty="0">
                <a:solidFill>
                  <a:srgbClr val="D1D5DB"/>
                </a:solidFill>
                <a:effectLst/>
                <a:latin typeface="Söhne"/>
              </a:rPr>
              <a:t> Through ingenious layout planning, we have managed to design a multiplier that takes up significantly less space on the silicon chip, paving the way for more intricate and multifaceted integrated circuits.</a:t>
            </a:r>
          </a:p>
          <a:p>
            <a:pPr algn="l">
              <a:buClr>
                <a:schemeClr val="bg1"/>
              </a:buClr>
            </a:pPr>
            <a:endParaRPr lang="en-US" sz="700" b="0"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Component Integration:</a:t>
            </a:r>
            <a:r>
              <a:rPr lang="en-US" b="0" i="0" dirty="0">
                <a:solidFill>
                  <a:srgbClr val="D1D5DB"/>
                </a:solidFill>
                <a:effectLst/>
                <a:latin typeface="Söhne"/>
              </a:rPr>
              <a:t> Efficient integration of fundamental components like half-adders, and gates, and full adders, resulting in a compact, yet powerful multiplier setup.</a:t>
            </a:r>
          </a:p>
        </p:txBody>
      </p:sp>
    </p:spTree>
    <p:extLst>
      <p:ext uri="{BB962C8B-B14F-4D97-AF65-F5344CB8AC3E}">
        <p14:creationId xmlns:p14="http://schemas.microsoft.com/office/powerpoint/2010/main" val="853417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of Achievements</a:t>
            </a:r>
          </a:p>
        </p:txBody>
      </p:sp>
      <p:sp>
        <p:nvSpPr>
          <p:cNvPr id="4" name="TextBox 3">
            <a:extLst>
              <a:ext uri="{FF2B5EF4-FFF2-40B4-BE49-F238E27FC236}">
                <a16:creationId xmlns:a16="http://schemas.microsoft.com/office/drawing/2014/main" id="{438A0124-4C32-DA26-5D4B-56E92E172D16}"/>
              </a:ext>
            </a:extLst>
          </p:cNvPr>
          <p:cNvSpPr txBox="1"/>
          <p:nvPr/>
        </p:nvSpPr>
        <p:spPr>
          <a:xfrm>
            <a:off x="598014" y="1247415"/>
            <a:ext cx="6633852" cy="1384995"/>
          </a:xfrm>
          <a:prstGeom prst="rect">
            <a:avLst/>
          </a:prstGeom>
          <a:noFill/>
        </p:spPr>
        <p:txBody>
          <a:bodyPr wrap="square">
            <a:spAutoFit/>
          </a:bodyPr>
          <a:lstStyle/>
          <a:p>
            <a:pPr algn="l"/>
            <a:r>
              <a:rPr lang="en-US" b="0" i="0" dirty="0">
                <a:solidFill>
                  <a:srgbClr val="D1D5DB"/>
                </a:solidFill>
                <a:effectLst/>
                <a:latin typeface="Söhne"/>
              </a:rPr>
              <a:t>Our project represents not just a technical success, but a step forward in creating more sustainable and efficient electronic devices. It sets a benchmark in the sector, encouraging further innovation and development in the field. The promising test results affirm the potential of our design in revolutionizing the landscape of digital product development in the microelectronics industry.</a:t>
            </a:r>
            <a:br>
              <a:rPr lang="en-US" dirty="0"/>
            </a:br>
            <a:endParaRPr lang="en-US" b="0" i="0" dirty="0">
              <a:solidFill>
                <a:srgbClr val="D1D5DB"/>
              </a:solidFill>
              <a:effectLst/>
              <a:latin typeface="Söhne"/>
            </a:endParaRPr>
          </a:p>
        </p:txBody>
      </p:sp>
      <p:grpSp>
        <p:nvGrpSpPr>
          <p:cNvPr id="2" name="Google Shape;576;p29">
            <a:extLst>
              <a:ext uri="{FF2B5EF4-FFF2-40B4-BE49-F238E27FC236}">
                <a16:creationId xmlns:a16="http://schemas.microsoft.com/office/drawing/2014/main" id="{9EE80522-B867-6BAF-65A8-87E42A4CC8E4}"/>
              </a:ext>
            </a:extLst>
          </p:cNvPr>
          <p:cNvGrpSpPr/>
          <p:nvPr/>
        </p:nvGrpSpPr>
        <p:grpSpPr>
          <a:xfrm>
            <a:off x="2193258" y="2962800"/>
            <a:ext cx="4594825" cy="1842617"/>
            <a:chOff x="3834069" y="2439811"/>
            <a:chExt cx="2413629" cy="967914"/>
          </a:xfrm>
        </p:grpSpPr>
        <p:grpSp>
          <p:nvGrpSpPr>
            <p:cNvPr id="3" name="Google Shape;577;p29">
              <a:extLst>
                <a:ext uri="{FF2B5EF4-FFF2-40B4-BE49-F238E27FC236}">
                  <a16:creationId xmlns:a16="http://schemas.microsoft.com/office/drawing/2014/main" id="{7BE18C40-509C-D93A-6605-846B5DE9271F}"/>
                </a:ext>
              </a:extLst>
            </p:cNvPr>
            <p:cNvGrpSpPr/>
            <p:nvPr/>
          </p:nvGrpSpPr>
          <p:grpSpPr>
            <a:xfrm>
              <a:off x="4960453" y="2469658"/>
              <a:ext cx="1287244" cy="885527"/>
              <a:chOff x="4960453" y="2469658"/>
              <a:chExt cx="1287244" cy="885527"/>
            </a:xfrm>
          </p:grpSpPr>
          <p:sp>
            <p:nvSpPr>
              <p:cNvPr id="13" name="Google Shape;578;p29">
                <a:extLst>
                  <a:ext uri="{FF2B5EF4-FFF2-40B4-BE49-F238E27FC236}">
                    <a16:creationId xmlns:a16="http://schemas.microsoft.com/office/drawing/2014/main" id="{4A640C72-1953-ED5C-E139-FFFB3A58BF7D}"/>
                  </a:ext>
                </a:extLst>
              </p:cNvPr>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9;p29">
                <a:extLst>
                  <a:ext uri="{FF2B5EF4-FFF2-40B4-BE49-F238E27FC236}">
                    <a16:creationId xmlns:a16="http://schemas.microsoft.com/office/drawing/2014/main" id="{0581D8C7-68EB-018A-CDB5-DB19DBF09B67}"/>
                  </a:ext>
                </a:extLst>
              </p:cNvPr>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0;p29">
                <a:extLst>
                  <a:ext uri="{FF2B5EF4-FFF2-40B4-BE49-F238E27FC236}">
                    <a16:creationId xmlns:a16="http://schemas.microsoft.com/office/drawing/2014/main" id="{A1CFA459-BCA2-8E77-3CC1-9CE681428D1D}"/>
                  </a:ext>
                </a:extLst>
              </p:cNvPr>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1;p29">
                <a:extLst>
                  <a:ext uri="{FF2B5EF4-FFF2-40B4-BE49-F238E27FC236}">
                    <a16:creationId xmlns:a16="http://schemas.microsoft.com/office/drawing/2014/main" id="{B48C1D79-A781-39A0-DF22-0EC1F96851BD}"/>
                  </a:ext>
                </a:extLst>
              </p:cNvPr>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2;p29">
                <a:extLst>
                  <a:ext uri="{FF2B5EF4-FFF2-40B4-BE49-F238E27FC236}">
                    <a16:creationId xmlns:a16="http://schemas.microsoft.com/office/drawing/2014/main" id="{15AD6365-1C16-6394-EE45-B66322A30CDE}"/>
                  </a:ext>
                </a:extLst>
              </p:cNvPr>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3;p29">
                <a:extLst>
                  <a:ext uri="{FF2B5EF4-FFF2-40B4-BE49-F238E27FC236}">
                    <a16:creationId xmlns:a16="http://schemas.microsoft.com/office/drawing/2014/main" id="{D67502EF-1A59-1FE6-065F-32BB3F3E051B}"/>
                  </a:ext>
                </a:extLst>
              </p:cNvPr>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584;p29">
              <a:extLst>
                <a:ext uri="{FF2B5EF4-FFF2-40B4-BE49-F238E27FC236}">
                  <a16:creationId xmlns:a16="http://schemas.microsoft.com/office/drawing/2014/main" id="{327BCA93-8810-4889-2070-27A501890470}"/>
                </a:ext>
              </a:extLst>
            </p:cNvPr>
            <p:cNvGrpSpPr/>
            <p:nvPr/>
          </p:nvGrpSpPr>
          <p:grpSpPr>
            <a:xfrm>
              <a:off x="3834069" y="2469658"/>
              <a:ext cx="1129846" cy="885527"/>
              <a:chOff x="3834069" y="2469658"/>
              <a:chExt cx="1129846" cy="885527"/>
            </a:xfrm>
          </p:grpSpPr>
          <p:sp>
            <p:nvSpPr>
              <p:cNvPr id="7" name="Google Shape;585;p29">
                <a:extLst>
                  <a:ext uri="{FF2B5EF4-FFF2-40B4-BE49-F238E27FC236}">
                    <a16:creationId xmlns:a16="http://schemas.microsoft.com/office/drawing/2014/main" id="{3529F9D8-03A4-D2BF-7CC3-6E92A8D74CD7}"/>
                  </a:ext>
                </a:extLst>
              </p:cNvPr>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6;p29">
                <a:extLst>
                  <a:ext uri="{FF2B5EF4-FFF2-40B4-BE49-F238E27FC236}">
                    <a16:creationId xmlns:a16="http://schemas.microsoft.com/office/drawing/2014/main" id="{C430AD2C-8905-9974-1677-9686F99B1750}"/>
                  </a:ext>
                </a:extLst>
              </p:cNvPr>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7;p29">
                <a:extLst>
                  <a:ext uri="{FF2B5EF4-FFF2-40B4-BE49-F238E27FC236}">
                    <a16:creationId xmlns:a16="http://schemas.microsoft.com/office/drawing/2014/main" id="{6369AE5D-95DC-9FB6-AAC5-EB2FF485AE4C}"/>
                  </a:ext>
                </a:extLst>
              </p:cNvPr>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8;p29">
                <a:extLst>
                  <a:ext uri="{FF2B5EF4-FFF2-40B4-BE49-F238E27FC236}">
                    <a16:creationId xmlns:a16="http://schemas.microsoft.com/office/drawing/2014/main" id="{1CFB235E-B46A-4B4E-09DA-0E84DFD68F1F}"/>
                  </a:ext>
                </a:extLst>
              </p:cNvPr>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9;p29">
                <a:extLst>
                  <a:ext uri="{FF2B5EF4-FFF2-40B4-BE49-F238E27FC236}">
                    <a16:creationId xmlns:a16="http://schemas.microsoft.com/office/drawing/2014/main" id="{A14EC61D-3C03-8150-1908-166D72CC0D79}"/>
                  </a:ext>
                </a:extLst>
              </p:cNvPr>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90;p29">
                <a:extLst>
                  <a:ext uri="{FF2B5EF4-FFF2-40B4-BE49-F238E27FC236}">
                    <a16:creationId xmlns:a16="http://schemas.microsoft.com/office/drawing/2014/main" id="{CFA0978A-08D2-5F3E-0230-19C386D1B4A0}"/>
                  </a:ext>
                </a:extLst>
              </p:cNvPr>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91;p29">
              <a:extLst>
                <a:ext uri="{FF2B5EF4-FFF2-40B4-BE49-F238E27FC236}">
                  <a16:creationId xmlns:a16="http://schemas.microsoft.com/office/drawing/2014/main" id="{1D7F7230-85BF-9EEA-D744-3FE522569149}"/>
                </a:ext>
              </a:extLst>
            </p:cNvPr>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238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Tha</a:t>
            </a:r>
            <a:r>
              <a:rPr lang="en" dirty="0">
                <a:solidFill>
                  <a:schemeClr val="bg1"/>
                </a:solidFill>
              </a:rPr>
              <a:t>nks</a:t>
            </a:r>
            <a:endParaRPr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224351" y="1162121"/>
            <a:ext cx="4480531" cy="2964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D1D5DB"/>
                </a:solidFill>
                <a:effectLst/>
                <a:latin typeface="Söhne"/>
              </a:rPr>
              <a:t>Abstract :</a:t>
            </a:r>
          </a:p>
          <a:p>
            <a:pPr marL="0" lvl="0" indent="0" algn="just" rtl="0">
              <a:spcBef>
                <a:spcPts val="0"/>
              </a:spcBef>
              <a:spcAft>
                <a:spcPts val="0"/>
              </a:spcAft>
              <a:buNone/>
            </a:pPr>
            <a:r>
              <a:rPr lang="en-US" b="0" i="0" dirty="0">
                <a:solidFill>
                  <a:srgbClr val="D1D5DB"/>
                </a:solidFill>
                <a:effectLst/>
                <a:latin typeface="Söhne"/>
              </a:rPr>
              <a:t>We've built a simplified yet advanced 4x4 pipeline multiplier using innovative methods. Our two-stage design not only speeds up calculations but also conserves energy and saves space, outperforming traditional models. This achievement is partly due to an optimized transistor size ratio of 2:1, which we found to balance the inverter's fall and rise times.</a:t>
            </a:r>
            <a:endParaRPr dirty="0"/>
          </a:p>
        </p:txBody>
      </p:sp>
      <p:sp>
        <p:nvSpPr>
          <p:cNvPr id="507" name="Google Shape;507;p28"/>
          <p:cNvSpPr txBox="1">
            <a:spLocks noGrp="1"/>
          </p:cNvSpPr>
          <p:nvPr>
            <p:ph type="ctrTitle"/>
          </p:nvPr>
        </p:nvSpPr>
        <p:spPr>
          <a:xfrm>
            <a:off x="618824" y="411675"/>
            <a:ext cx="388283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 and Results</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10219" y="1034991"/>
            <a:ext cx="6187220" cy="3696833"/>
          </a:xfrm>
          <a:prstGeom prst="rect">
            <a:avLst/>
          </a:prstGeom>
        </p:spPr>
        <p:txBody>
          <a:bodyPr spcFirstLastPara="1" wrap="square" lIns="91425" tIns="91425" rIns="91425" bIns="91425" anchor="t" anchorCtr="0">
            <a:noAutofit/>
          </a:bodyPr>
          <a:lstStyle/>
          <a:p>
            <a:pPr marL="114300" indent="0" algn="l">
              <a:buNone/>
            </a:pPr>
            <a:r>
              <a:rPr lang="en-US" b="0" i="0" dirty="0">
                <a:effectLst/>
                <a:latin typeface="Söhne"/>
              </a:rPr>
              <a:t>Result:</a:t>
            </a:r>
          </a:p>
          <a:p>
            <a:pPr algn="l">
              <a:buFont typeface="+mj-lt"/>
              <a:buAutoNum type="arabicPeriod"/>
            </a:pPr>
            <a:r>
              <a:rPr lang="en-US" b="1" i="0" dirty="0">
                <a:solidFill>
                  <a:srgbClr val="D1D5DB"/>
                </a:solidFill>
                <a:effectLst/>
                <a:latin typeface="Söhne"/>
              </a:rPr>
              <a:t>Speed:</a:t>
            </a:r>
            <a:r>
              <a:rPr lang="en-US" b="0" i="0" dirty="0">
                <a:solidFill>
                  <a:srgbClr val="D1D5DB"/>
                </a:solidFill>
                <a:effectLst/>
                <a:latin typeface="Söhne"/>
              </a:rPr>
              <a:t> Our design showcases a remarkable increase in speed, thanks to the efficient two-stage structure and optimization techniques.</a:t>
            </a:r>
          </a:p>
          <a:p>
            <a:pPr algn="l">
              <a:buFont typeface="+mj-lt"/>
              <a:buAutoNum type="arabicPeriod"/>
            </a:pPr>
            <a:r>
              <a:rPr lang="en-US" b="1" i="0" dirty="0">
                <a:solidFill>
                  <a:srgbClr val="D1D5DB"/>
                </a:solidFill>
                <a:effectLst/>
                <a:latin typeface="Söhne"/>
              </a:rPr>
              <a:t>Power Consumption:</a:t>
            </a:r>
            <a:r>
              <a:rPr lang="en-US" b="0" i="0" dirty="0">
                <a:solidFill>
                  <a:srgbClr val="D1D5DB"/>
                </a:solidFill>
                <a:effectLst/>
                <a:latin typeface="Söhne"/>
              </a:rPr>
              <a:t> The new multiplier consumes significantly less power, demonstrating its environmental friendliness.</a:t>
            </a:r>
          </a:p>
          <a:p>
            <a:pPr algn="l">
              <a:buFont typeface="+mj-lt"/>
              <a:buAutoNum type="arabicPeriod"/>
            </a:pPr>
            <a:r>
              <a:rPr lang="en-US" b="1" i="0" dirty="0">
                <a:solidFill>
                  <a:srgbClr val="D1D5DB"/>
                </a:solidFill>
                <a:effectLst/>
                <a:latin typeface="Söhne"/>
              </a:rPr>
              <a:t>Area Efficiency:</a:t>
            </a:r>
            <a:r>
              <a:rPr lang="en-US" b="0" i="0" dirty="0">
                <a:solidFill>
                  <a:srgbClr val="D1D5DB"/>
                </a:solidFill>
                <a:effectLst/>
                <a:latin typeface="Söhne"/>
              </a:rPr>
              <a:t> Despite its high performance, our design occupies a smaller footprint, making it a space-saver.</a:t>
            </a:r>
          </a:p>
          <a:p>
            <a:pPr algn="l">
              <a:buFont typeface="+mj-lt"/>
              <a:buAutoNum type="arabicPeriod"/>
            </a:pPr>
            <a:r>
              <a:rPr lang="en-US" b="1" i="0" dirty="0">
                <a:solidFill>
                  <a:srgbClr val="D1D5DB"/>
                </a:solidFill>
                <a:effectLst/>
                <a:latin typeface="Söhne"/>
              </a:rPr>
              <a:t>Test Case:</a:t>
            </a:r>
            <a:r>
              <a:rPr lang="en-US" b="0" i="0" dirty="0">
                <a:solidFill>
                  <a:srgbClr val="D1D5DB"/>
                </a:solidFill>
                <a:effectLst/>
                <a:latin typeface="Söhne"/>
              </a:rPr>
              <a:t> A multiplication of 3 by 2 was accurately computed in just two cycles, emphasizing the efficiency of our approach.</a:t>
            </a:r>
          </a:p>
          <a:p>
            <a:pPr marL="114300" indent="0" algn="l">
              <a:buNone/>
            </a:pPr>
            <a:endParaRPr lang="en-US" b="0" i="0" dirty="0">
              <a:solidFill>
                <a:srgbClr val="D1D5DB"/>
              </a:solidFill>
              <a:effectLst/>
              <a:latin typeface="Söhne"/>
            </a:endParaRPr>
          </a:p>
        </p:txBody>
      </p:sp>
      <p:sp>
        <p:nvSpPr>
          <p:cNvPr id="507" name="Google Shape;507;p28"/>
          <p:cNvSpPr txBox="1">
            <a:spLocks noGrp="1"/>
          </p:cNvSpPr>
          <p:nvPr>
            <p:ph type="ctrTitle"/>
          </p:nvPr>
        </p:nvSpPr>
        <p:spPr>
          <a:xfrm>
            <a:off x="618824" y="411675"/>
            <a:ext cx="388283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 and Results</a:t>
            </a:r>
            <a:endParaRPr dirty="0"/>
          </a:p>
        </p:txBody>
      </p:sp>
      <p:grpSp>
        <p:nvGrpSpPr>
          <p:cNvPr id="508" name="Google Shape;508;p28"/>
          <p:cNvGrpSpPr/>
          <p:nvPr/>
        </p:nvGrpSpPr>
        <p:grpSpPr>
          <a:xfrm>
            <a:off x="6173199" y="894521"/>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6596463" y="-2198315"/>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6961483" y="1272546"/>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463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7847" y="450399"/>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Design History/Comparison of Literatures</a:t>
            </a:r>
          </a:p>
        </p:txBody>
      </p:sp>
      <p:sp>
        <p:nvSpPr>
          <p:cNvPr id="11" name="TextBox 10">
            <a:extLst>
              <a:ext uri="{FF2B5EF4-FFF2-40B4-BE49-F238E27FC236}">
                <a16:creationId xmlns:a16="http://schemas.microsoft.com/office/drawing/2014/main" id="{2ADC49E3-9FF1-320D-9FD1-2BEB1A8E0766}"/>
              </a:ext>
            </a:extLst>
          </p:cNvPr>
          <p:cNvSpPr txBox="1"/>
          <p:nvPr/>
        </p:nvSpPr>
        <p:spPr>
          <a:xfrm>
            <a:off x="437846" y="1119253"/>
            <a:ext cx="8143445" cy="1585049"/>
          </a:xfrm>
          <a:prstGeom prst="rect">
            <a:avLst/>
          </a:prstGeom>
          <a:noFill/>
        </p:spPr>
        <p:txBody>
          <a:bodyPr wrap="square">
            <a:spAutoFit/>
          </a:bodyPr>
          <a:lstStyle/>
          <a:p>
            <a:pPr algn="l"/>
            <a:r>
              <a:rPr lang="en-US" b="1" i="0" dirty="0">
                <a:solidFill>
                  <a:schemeClr val="bg1"/>
                </a:solidFill>
                <a:effectLst/>
                <a:latin typeface="Söhne"/>
              </a:rPr>
              <a:t>Design History</a:t>
            </a:r>
          </a:p>
          <a:p>
            <a:pPr algn="l"/>
            <a:endParaRPr lang="en-US" sz="400" b="1" i="0" dirty="0">
              <a:solidFill>
                <a:schemeClr val="bg1"/>
              </a:solidFill>
              <a:effectLst/>
              <a:latin typeface="Söhne"/>
            </a:endParaRPr>
          </a:p>
          <a:p>
            <a:pPr marL="285750" lvl="2" indent="-285750">
              <a:buClr>
                <a:schemeClr val="bg1"/>
              </a:buClr>
              <a:buFont typeface="Arial" panose="020B0604020202020204" pitchFamily="34" charset="0"/>
              <a:buChar char="•"/>
            </a:pPr>
            <a:r>
              <a:rPr lang="en-US" b="1" dirty="0">
                <a:solidFill>
                  <a:srgbClr val="D1D5DB"/>
                </a:solidFill>
                <a:latin typeface="Söhne"/>
              </a:rPr>
              <a:t> </a:t>
            </a:r>
            <a:r>
              <a:rPr lang="en-US" b="1" i="0" dirty="0">
                <a:solidFill>
                  <a:srgbClr val="D1D5DB"/>
                </a:solidFill>
                <a:effectLst/>
                <a:latin typeface="Söhne"/>
              </a:rPr>
              <a:t>Initial Concepts:</a:t>
            </a:r>
            <a:r>
              <a:rPr lang="en-US" b="0" i="0" dirty="0">
                <a:solidFill>
                  <a:srgbClr val="D1D5DB"/>
                </a:solidFill>
                <a:effectLst/>
                <a:latin typeface="Söhne"/>
              </a:rPr>
              <a:t> Focus on operand fragmentation and power conservation techniques to enhance </a:t>
            </a:r>
            <a:r>
              <a:rPr lang="en-US" dirty="0">
                <a:solidFill>
                  <a:srgbClr val="D1D5DB"/>
                </a:solidFill>
                <a:latin typeface="Söhne"/>
              </a:rPr>
              <a:t>       </a:t>
            </a:r>
            <a:r>
              <a:rPr lang="en-US" b="0" i="0" dirty="0">
                <a:solidFill>
                  <a:srgbClr val="D1D5DB"/>
                </a:solidFill>
                <a:effectLst/>
                <a:latin typeface="Söhne"/>
              </a:rPr>
              <a:t>performance and efficiency.</a:t>
            </a:r>
            <a:endParaRPr lang="en-US" dirty="0">
              <a:solidFill>
                <a:srgbClr val="D1D5DB"/>
              </a:solidFill>
              <a:latin typeface="Söhne"/>
            </a:endParaRPr>
          </a:p>
          <a:p>
            <a:pPr lvl="2">
              <a:buClr>
                <a:schemeClr val="bg1"/>
              </a:buClr>
            </a:pPr>
            <a:endParaRPr lang="en-US" sz="300" b="0" i="0" dirty="0">
              <a:solidFill>
                <a:srgbClr val="D1D5DB"/>
              </a:solidFill>
              <a:effectLst/>
              <a:latin typeface="Söhne"/>
            </a:endParaRPr>
          </a:p>
          <a:p>
            <a:pPr marL="285750" lvl="2" indent="-285750">
              <a:buClr>
                <a:schemeClr val="bg1"/>
              </a:buClr>
              <a:buFont typeface="Arial" panose="020B0604020202020204" pitchFamily="34" charset="0"/>
              <a:buChar char="•"/>
            </a:pPr>
            <a:r>
              <a:rPr lang="en-US" b="1" i="0" dirty="0">
                <a:solidFill>
                  <a:srgbClr val="D1D5DB"/>
                </a:solidFill>
                <a:effectLst/>
                <a:latin typeface="Söhne"/>
              </a:rPr>
              <a:t>Development Phase:</a:t>
            </a:r>
            <a:r>
              <a:rPr lang="en-US" b="0" i="0" dirty="0">
                <a:solidFill>
                  <a:srgbClr val="D1D5DB"/>
                </a:solidFill>
                <a:effectLst/>
                <a:latin typeface="Söhne"/>
              </a:rPr>
              <a:t> Incorporation of forward-calculating carry logic for speedy computations.</a:t>
            </a:r>
          </a:p>
          <a:p>
            <a:pPr lvl="2">
              <a:buClr>
                <a:schemeClr val="bg1"/>
              </a:buClr>
            </a:pPr>
            <a:endParaRPr lang="en-US" sz="500" b="0" i="0" dirty="0">
              <a:solidFill>
                <a:srgbClr val="D1D5DB"/>
              </a:solidFill>
              <a:effectLst/>
              <a:latin typeface="Söhne"/>
            </a:endParaRPr>
          </a:p>
          <a:p>
            <a:pPr marL="285750" lvl="2" indent="-285750">
              <a:buClr>
                <a:schemeClr val="bg1"/>
              </a:buClr>
              <a:buFont typeface="Arial" panose="020B0604020202020204" pitchFamily="34" charset="0"/>
              <a:buChar char="•"/>
            </a:pPr>
            <a:r>
              <a:rPr lang="en-US" b="1" i="0" dirty="0">
                <a:solidFill>
                  <a:srgbClr val="D1D5DB"/>
                </a:solidFill>
                <a:effectLst/>
                <a:latin typeface="Söhne"/>
              </a:rPr>
              <a:t>Optimization:</a:t>
            </a:r>
            <a:r>
              <a:rPr lang="en-US" b="0" i="0" dirty="0">
                <a:solidFill>
                  <a:srgbClr val="D1D5DB"/>
                </a:solidFill>
                <a:effectLst/>
                <a:latin typeface="Söhne"/>
              </a:rPr>
              <a:t> Experimental tuning of PMOS to NMOS transistor size ratio (2:1) for balanced fall and rise times.</a:t>
            </a:r>
          </a:p>
        </p:txBody>
      </p:sp>
      <p:sp>
        <p:nvSpPr>
          <p:cNvPr id="13" name="TextBox 12">
            <a:extLst>
              <a:ext uri="{FF2B5EF4-FFF2-40B4-BE49-F238E27FC236}">
                <a16:creationId xmlns:a16="http://schemas.microsoft.com/office/drawing/2014/main" id="{207872C6-A2B4-EA32-C405-D7C5C512FB33}"/>
              </a:ext>
            </a:extLst>
          </p:cNvPr>
          <p:cNvSpPr txBox="1"/>
          <p:nvPr/>
        </p:nvSpPr>
        <p:spPr>
          <a:xfrm>
            <a:off x="437846" y="2659915"/>
            <a:ext cx="8616462" cy="1877437"/>
          </a:xfrm>
          <a:prstGeom prst="rect">
            <a:avLst/>
          </a:prstGeom>
          <a:noFill/>
        </p:spPr>
        <p:txBody>
          <a:bodyPr wrap="square">
            <a:spAutoFit/>
          </a:bodyPr>
          <a:lstStyle/>
          <a:p>
            <a:pPr algn="l"/>
            <a:r>
              <a:rPr lang="en-US" b="1" i="0" dirty="0">
                <a:solidFill>
                  <a:schemeClr val="bg1"/>
                </a:solidFill>
                <a:effectLst/>
                <a:latin typeface="Söhne"/>
              </a:rPr>
              <a:t>Comparison with Existing Literature</a:t>
            </a:r>
          </a:p>
          <a:p>
            <a:pPr marL="285750" indent="-285750" algn="l">
              <a:buClr>
                <a:schemeClr val="bg1"/>
              </a:buClr>
              <a:buFont typeface="Arial" panose="020B0604020202020204" pitchFamily="34" charset="0"/>
              <a:buChar char="•"/>
            </a:pPr>
            <a:r>
              <a:rPr lang="en-US" b="1" i="0" dirty="0">
                <a:solidFill>
                  <a:srgbClr val="D1D5DB"/>
                </a:solidFill>
                <a:effectLst/>
                <a:latin typeface="Söhne"/>
              </a:rPr>
              <a:t>Traditional Multipliers:</a:t>
            </a:r>
            <a:r>
              <a:rPr lang="en-US" b="0" i="0" dirty="0">
                <a:solidFill>
                  <a:srgbClr val="D1D5DB"/>
                </a:solidFill>
                <a:effectLst/>
                <a:latin typeface="Söhne"/>
              </a:rPr>
              <a:t> Often limited by slower speeds, higher power consumption, and larger footprints.</a:t>
            </a:r>
          </a:p>
          <a:p>
            <a:pPr algn="l">
              <a:buClr>
                <a:schemeClr val="bg1"/>
              </a:buClr>
            </a:pPr>
            <a:endParaRPr lang="en-US" sz="900" dirty="0">
              <a:solidFill>
                <a:srgbClr val="D1D5DB"/>
              </a:solidFill>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Recent Innovations:</a:t>
            </a:r>
            <a:r>
              <a:rPr lang="en-US" b="0" i="0" dirty="0">
                <a:solidFill>
                  <a:srgbClr val="D1D5DB"/>
                </a:solidFill>
                <a:effectLst/>
                <a:latin typeface="Söhne"/>
              </a:rPr>
              <a:t> Mention some advancements and developments that have occurred in the field recently, focusing on power, speed, and area optimization (cite specific works where possible).</a:t>
            </a:r>
          </a:p>
          <a:p>
            <a:pPr algn="l">
              <a:buClr>
                <a:schemeClr val="bg1"/>
              </a:buClr>
            </a:pPr>
            <a:endParaRPr lang="en-US" sz="900" b="0" i="0" dirty="0">
              <a:solidFill>
                <a:srgbClr val="D1D5DB"/>
              </a:solidFill>
              <a:effectLst/>
              <a:latin typeface="Söhne"/>
            </a:endParaRPr>
          </a:p>
          <a:p>
            <a:pPr marL="285750" indent="-285750" algn="l">
              <a:buClr>
                <a:schemeClr val="bg1"/>
              </a:buClr>
              <a:buFont typeface="Arial" panose="020B0604020202020204" pitchFamily="34" charset="0"/>
              <a:buChar char="•"/>
            </a:pPr>
            <a:r>
              <a:rPr lang="en-US" b="1" i="0" dirty="0">
                <a:solidFill>
                  <a:srgbClr val="D1D5DB"/>
                </a:solidFill>
                <a:effectLst/>
                <a:latin typeface="Söhne"/>
              </a:rPr>
              <a:t>Our Contribution:</a:t>
            </a:r>
            <a:r>
              <a:rPr lang="en-US" b="0" i="0" dirty="0">
                <a:solidFill>
                  <a:srgbClr val="D1D5DB"/>
                </a:solidFill>
                <a:effectLst/>
                <a:latin typeface="Söhne"/>
              </a:rPr>
              <a:t> Our design stands apart, thanks to innovative strategies that streamline computations, reduce power consumption, and optimize space usage, as confirmed by direct comparisons with existing models.</a:t>
            </a:r>
          </a:p>
        </p:txBody>
      </p:sp>
    </p:spTree>
    <p:extLst>
      <p:ext uri="{BB962C8B-B14F-4D97-AF65-F5344CB8AC3E}">
        <p14:creationId xmlns:p14="http://schemas.microsoft.com/office/powerpoint/2010/main" val="207976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7847" y="450399"/>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Proposed Design Block Diagram</a:t>
            </a:r>
          </a:p>
        </p:txBody>
      </p:sp>
      <p:pic>
        <p:nvPicPr>
          <p:cNvPr id="10" name="Picture 9">
            <a:extLst>
              <a:ext uri="{FF2B5EF4-FFF2-40B4-BE49-F238E27FC236}">
                <a16:creationId xmlns:a16="http://schemas.microsoft.com/office/drawing/2014/main" id="{FD9C89C2-0A67-5209-BAB9-C088A4BE5C1B}"/>
              </a:ext>
            </a:extLst>
          </p:cNvPr>
          <p:cNvPicPr>
            <a:picLocks noChangeAspect="1"/>
          </p:cNvPicPr>
          <p:nvPr/>
        </p:nvPicPr>
        <p:blipFill>
          <a:blip r:embed="rId3"/>
          <a:stretch>
            <a:fillRect/>
          </a:stretch>
        </p:blipFill>
        <p:spPr>
          <a:xfrm>
            <a:off x="2436933" y="1103296"/>
            <a:ext cx="4051302" cy="3795304"/>
          </a:xfrm>
          <a:prstGeom prst="rect">
            <a:avLst/>
          </a:prstGeom>
          <a:ln w="38100" cap="sq">
            <a:solidFill>
              <a:schemeClr val="bg1">
                <a:lumMod val="65000"/>
              </a:schemeClr>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47221" y="1703575"/>
            <a:ext cx="3564528"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System Components</a:t>
            </a:r>
          </a:p>
        </p:txBody>
      </p:sp>
      <p:sp>
        <p:nvSpPr>
          <p:cNvPr id="688" name="Google Shape;688;p32"/>
          <p:cNvSpPr txBox="1">
            <a:spLocks noGrp="1"/>
          </p:cNvSpPr>
          <p:nvPr>
            <p:ph type="subTitle" idx="1"/>
          </p:nvPr>
        </p:nvSpPr>
        <p:spPr>
          <a:xfrm>
            <a:off x="902908" y="2719666"/>
            <a:ext cx="480446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0" dirty="0">
                <a:effectLst/>
                <a:latin typeface="Söhne"/>
              </a:rPr>
              <a:t>Circuit schematic, layout, sizing, and simulations </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54357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430032" y="442584"/>
            <a:ext cx="7376222" cy="574742"/>
          </a:xfrm>
          <a:prstGeom prst="rect">
            <a:avLst/>
          </a:prstGeom>
        </p:spPr>
        <p:txBody>
          <a:bodyPr spcFirstLastPara="1" wrap="square" lIns="91425" tIns="91425" rIns="91425" bIns="91425" anchor="b" anchorCtr="0">
            <a:noAutofit/>
          </a:bodyPr>
          <a:lstStyle/>
          <a:p>
            <a:pPr algn="l"/>
            <a:r>
              <a:rPr lang="en-US" b="1" i="0" dirty="0">
                <a:effectLst/>
                <a:latin typeface="Söhne"/>
              </a:rPr>
              <a:t>Circuit schematic, layout, and simulations </a:t>
            </a:r>
          </a:p>
        </p:txBody>
      </p:sp>
      <p:sp>
        <p:nvSpPr>
          <p:cNvPr id="3" name="Google Shape;506;p28">
            <a:extLst>
              <a:ext uri="{FF2B5EF4-FFF2-40B4-BE49-F238E27FC236}">
                <a16:creationId xmlns:a16="http://schemas.microsoft.com/office/drawing/2014/main" id="{629502F1-5383-72BB-21B3-CC47B140DAE8}"/>
              </a:ext>
            </a:extLst>
          </p:cNvPr>
          <p:cNvSpPr txBox="1">
            <a:spLocks/>
          </p:cNvSpPr>
          <p:nvPr/>
        </p:nvSpPr>
        <p:spPr>
          <a:xfrm>
            <a:off x="430032" y="101732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400050" indent="-285750">
              <a:buClr>
                <a:schemeClr val="bg1"/>
              </a:buClr>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2-inputs NAND gate</a:t>
            </a:r>
            <a:endParaRPr lang="en-US" dirty="0">
              <a:solidFill>
                <a:srgbClr val="D1D5DB"/>
              </a:solidFill>
              <a:latin typeface="Söhne"/>
            </a:endParaRPr>
          </a:p>
        </p:txBody>
      </p:sp>
      <p:sp>
        <p:nvSpPr>
          <p:cNvPr id="4" name="Google Shape;506;p28">
            <a:extLst>
              <a:ext uri="{FF2B5EF4-FFF2-40B4-BE49-F238E27FC236}">
                <a16:creationId xmlns:a16="http://schemas.microsoft.com/office/drawing/2014/main" id="{9704EFB4-F58C-8B4B-7120-03364A8D7D6C}"/>
              </a:ext>
            </a:extLst>
          </p:cNvPr>
          <p:cNvSpPr txBox="1">
            <a:spLocks/>
          </p:cNvSpPr>
          <p:nvPr/>
        </p:nvSpPr>
        <p:spPr>
          <a:xfrm>
            <a:off x="644955"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	schematic</a:t>
            </a:r>
          </a:p>
        </p:txBody>
      </p:sp>
      <p:pic>
        <p:nvPicPr>
          <p:cNvPr id="5" name="Picture 4">
            <a:extLst>
              <a:ext uri="{FF2B5EF4-FFF2-40B4-BE49-F238E27FC236}">
                <a16:creationId xmlns:a16="http://schemas.microsoft.com/office/drawing/2014/main" id="{22FCF729-6924-0B2D-12C9-92BBC35D64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954" y="2054029"/>
            <a:ext cx="3644889" cy="1961574"/>
          </a:xfrm>
          <a:prstGeom prst="rect">
            <a:avLst/>
          </a:prstGeom>
        </p:spPr>
      </p:pic>
      <p:sp>
        <p:nvSpPr>
          <p:cNvPr id="6" name="Google Shape;506;p28">
            <a:extLst>
              <a:ext uri="{FF2B5EF4-FFF2-40B4-BE49-F238E27FC236}">
                <a16:creationId xmlns:a16="http://schemas.microsoft.com/office/drawing/2014/main" id="{9DFFA9EE-8311-F578-B6A7-A5A559627387}"/>
              </a:ext>
            </a:extLst>
          </p:cNvPr>
          <p:cNvSpPr txBox="1">
            <a:spLocks/>
          </p:cNvSpPr>
          <p:nvPr/>
        </p:nvSpPr>
        <p:spPr>
          <a:xfrm>
            <a:off x="4744124" y="1479287"/>
            <a:ext cx="2679874" cy="574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buClr>
                <a:schemeClr val="bg1"/>
              </a:buClr>
            </a:pPr>
            <a:r>
              <a:rPr lang="en-US" b="1" dirty="0">
                <a:solidFill>
                  <a:srgbClr val="D1D5DB"/>
                </a:solidFill>
                <a:latin typeface="Söhne"/>
              </a:rPr>
              <a:t>II.	Layout</a:t>
            </a:r>
          </a:p>
        </p:txBody>
      </p:sp>
      <p:pic>
        <p:nvPicPr>
          <p:cNvPr id="7" name="Picture 6">
            <a:extLst>
              <a:ext uri="{FF2B5EF4-FFF2-40B4-BE49-F238E27FC236}">
                <a16:creationId xmlns:a16="http://schemas.microsoft.com/office/drawing/2014/main" id="{95CB0B21-31F7-D928-FB32-E157695217D2}"/>
              </a:ext>
            </a:extLst>
          </p:cNvPr>
          <p:cNvPicPr>
            <a:picLocks noChangeAspect="1"/>
          </p:cNvPicPr>
          <p:nvPr/>
        </p:nvPicPr>
        <p:blipFill>
          <a:blip r:embed="rId4"/>
          <a:stretch>
            <a:fillRect/>
          </a:stretch>
        </p:blipFill>
        <p:spPr>
          <a:xfrm>
            <a:off x="5087197" y="1919937"/>
            <a:ext cx="2336801" cy="2721747"/>
          </a:xfrm>
          <a:prstGeom prst="rect">
            <a:avLst/>
          </a:prstGeom>
        </p:spPr>
      </p:pic>
    </p:spTree>
    <p:extLst>
      <p:ext uri="{BB962C8B-B14F-4D97-AF65-F5344CB8AC3E}">
        <p14:creationId xmlns:p14="http://schemas.microsoft.com/office/powerpoint/2010/main" val="2086887392"/>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1216</Words>
  <Application>Microsoft Office PowerPoint</Application>
  <PresentationFormat>On-screen Show (16:9)</PresentationFormat>
  <Paragraphs>185</Paragraphs>
  <Slides>34</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Times New Roman</vt:lpstr>
      <vt:lpstr>Wingdings</vt:lpstr>
      <vt:lpstr>Maven Pro</vt:lpstr>
      <vt:lpstr>Nunito Light</vt:lpstr>
      <vt:lpstr>Arial</vt:lpstr>
      <vt:lpstr>Advent Pro SemiBold</vt:lpstr>
      <vt:lpstr>Share Tech</vt:lpstr>
      <vt:lpstr>Söhne</vt:lpstr>
      <vt:lpstr>Livvic Light</vt:lpstr>
      <vt:lpstr>Fira Sans Condensed Medium</vt:lpstr>
      <vt:lpstr>Fira Sans Extra Condensed Medium</vt:lpstr>
      <vt:lpstr>Data Science Consulting by Slidesgo</vt:lpstr>
      <vt:lpstr>  Design of  Efficient 4x4 Enhanced  Pipeline multiplier Based with Various Optimization Techniques</vt:lpstr>
      <vt:lpstr>Team Members:</vt:lpstr>
      <vt:lpstr>Optimization technique</vt:lpstr>
      <vt:lpstr>Abstract and Results</vt:lpstr>
      <vt:lpstr>Abstract and Results</vt:lpstr>
      <vt:lpstr>Design History/Comparison of Literatures</vt:lpstr>
      <vt:lpstr>Proposed Design Block Diagram</vt:lpstr>
      <vt:lpstr>System Components</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Circuit schematic, layout, and simulations </vt:lpstr>
      <vt:lpstr>Design History/Comparison of Literatures</vt:lpstr>
      <vt:lpstr>Optimization Technique Used</vt:lpstr>
      <vt:lpstr>Optimization Technique Used</vt:lpstr>
      <vt:lpstr>Optimization Technique Used</vt:lpstr>
      <vt:lpstr>Conclusion</vt:lpstr>
      <vt:lpstr>Summary of Achievements</vt:lpstr>
      <vt:lpstr>Summary of Achievements</vt:lpstr>
      <vt:lpstr>Summary of Achievements</vt:lpstr>
      <vt:lpstr>Summary of Achievements</vt:lpstr>
      <vt:lpstr>Summary of Achievements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of  Efficient 4x4 Enhanced  Pipeline multiplier Based with Various Optimization Techniques</dc:title>
  <cp:lastModifiedBy>M7md</cp:lastModifiedBy>
  <cp:revision>10</cp:revision>
  <dcterms:modified xsi:type="dcterms:W3CDTF">2023-09-08T20:21:33Z</dcterms:modified>
</cp:coreProperties>
</file>