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20"/>
  </p:notesMasterIdLst>
  <p:sldIdLst>
    <p:sldId id="256" r:id="rId3"/>
    <p:sldId id="259" r:id="rId4"/>
    <p:sldId id="261" r:id="rId5"/>
    <p:sldId id="262" r:id="rId6"/>
    <p:sldId id="266" r:id="rId7"/>
    <p:sldId id="268" r:id="rId8"/>
    <p:sldId id="270" r:id="rId9"/>
    <p:sldId id="274" r:id="rId10"/>
    <p:sldId id="276" r:id="rId11"/>
    <p:sldId id="277" r:id="rId12"/>
    <p:sldId id="304" r:id="rId13"/>
    <p:sldId id="283" r:id="rId14"/>
    <p:sldId id="284" r:id="rId15"/>
    <p:sldId id="303" r:id="rId16"/>
    <p:sldId id="306" r:id="rId17"/>
    <p:sldId id="305" r:id="rId18"/>
    <p:sldId id="302" r:id="rId19"/>
  </p:sldIdLst>
  <p:sldSz cx="9144000" cy="5143500" type="screen16x9"/>
  <p:notesSz cx="6858000" cy="9144000"/>
  <p:embeddedFontLst>
    <p:embeddedFont>
      <p:font typeface="Cabin" panose="020B0604020202020204" charset="0"/>
      <p:regular r:id="rId21"/>
      <p:bold r:id="rId22"/>
      <p:italic r:id="rId23"/>
      <p:boldItalic r:id="rId24"/>
    </p:embeddedFont>
    <p:embeddedFont>
      <p:font typeface="Proxima Nova" panose="020B0604020202020204" charset="0"/>
      <p:regular r:id="rId25"/>
      <p:bold r:id="rId26"/>
      <p:italic r:id="rId27"/>
      <p:boldItalic r:id="rId28"/>
    </p:embeddedFont>
    <p:embeddedFont>
      <p:font typeface="Libre Baskerville" panose="020B0604020202020204" charset="0"/>
      <p:regular r:id="rId29"/>
      <p:bold r:id="rId30"/>
      <p:italic r:id="rId31"/>
    </p:embeddedFont>
    <p:embeddedFont>
      <p:font typeface="Merriweather Black" panose="020B0604020202020204"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ADB054-60BA-4F3D-8D76-6ED990D99FDB}">
  <a:tblStyle styleId="{95ADB054-60BA-4F3D-8D76-6ED990D99FD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4" autoAdjust="0"/>
    <p:restoredTop sz="94660"/>
  </p:normalViewPr>
  <p:slideViewPr>
    <p:cSldViewPr snapToGrid="0">
      <p:cViewPr varScale="1">
        <p:scale>
          <a:sx n="110" d="100"/>
          <a:sy n="110" d="100"/>
        </p:scale>
        <p:origin x="946"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789220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3776a5770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3776a5770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7454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g137e1ef6f5c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137e1ef6f5c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0867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c6f6f4ce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c6f6f4ce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847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b1fa4ddd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b1fa4ddd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499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b1fa4ddd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b1fa4ddd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156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9"/>
        <p:cNvGrpSpPr/>
        <p:nvPr/>
      </p:nvGrpSpPr>
      <p:grpSpPr>
        <a:xfrm>
          <a:off x="0" y="0"/>
          <a:ext cx="0" cy="0"/>
          <a:chOff x="0" y="0"/>
          <a:chExt cx="0" cy="0"/>
        </a:xfrm>
      </p:grpSpPr>
      <p:sp>
        <p:nvSpPr>
          <p:cNvPr id="1120" name="Google Shape;1120;gb1fa4ddd8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1" name="Google Shape;1121;gb1fa4ddd8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4078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3"/>
        <p:cNvGrpSpPr/>
        <p:nvPr/>
      </p:nvGrpSpPr>
      <p:grpSpPr>
        <a:xfrm>
          <a:off x="0" y="0"/>
          <a:ext cx="0" cy="0"/>
          <a:chOff x="0" y="0"/>
          <a:chExt cx="0" cy="0"/>
        </a:xfrm>
      </p:grpSpPr>
      <p:sp>
        <p:nvSpPr>
          <p:cNvPr id="10944" name="Google Shape;10944;g13a83c8cb0e_1_22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5" name="Google Shape;10945;g13a83c8cb0e_1_22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348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43"/>
        <p:cNvGrpSpPr/>
        <p:nvPr/>
      </p:nvGrpSpPr>
      <p:grpSpPr>
        <a:xfrm>
          <a:off x="0" y="0"/>
          <a:ext cx="0" cy="0"/>
          <a:chOff x="0" y="0"/>
          <a:chExt cx="0" cy="0"/>
        </a:xfrm>
      </p:grpSpPr>
      <p:sp>
        <p:nvSpPr>
          <p:cNvPr id="10944" name="Google Shape;10944;g13a83c8cb0e_1_22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5" name="Google Shape;10945;g13a83c8cb0e_1_22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08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3656d1f82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3656d1f82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497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37e1ef6f5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37e1ef6f5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699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37e1ef6f5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37e1ef6f5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525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37e1ef6f5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137e1ef6f5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009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37e1ef6f5c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37e1ef6f5c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4735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37e1ef6f5c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37e1ef6f5c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7444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137e1ef6f5c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137e1ef6f5c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419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37e1ef6f5c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137e1ef6f5c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323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46">
            <a:off x="3955643" y="3307488"/>
            <a:ext cx="3776700" cy="4263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3264000" y="1523700"/>
            <a:ext cx="5160000" cy="178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46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32" name="Google Shape;132;p19"/>
          <p:cNvSpPr txBox="1">
            <a:spLocks noGrp="1"/>
          </p:cNvSpPr>
          <p:nvPr>
            <p:ph type="title" idx="2"/>
          </p:nvPr>
        </p:nvSpPr>
        <p:spPr>
          <a:xfrm>
            <a:off x="717750" y="1246450"/>
            <a:ext cx="7708500" cy="431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3" name="Google Shape;133;p19"/>
          <p:cNvSpPr txBox="1">
            <a:spLocks noGrp="1"/>
          </p:cNvSpPr>
          <p:nvPr>
            <p:ph type="subTitle" idx="1"/>
          </p:nvPr>
        </p:nvSpPr>
        <p:spPr>
          <a:xfrm>
            <a:off x="720000" y="1594625"/>
            <a:ext cx="7704000" cy="52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4" name="Google Shape;134;p19"/>
          <p:cNvSpPr txBox="1">
            <a:spLocks noGrp="1"/>
          </p:cNvSpPr>
          <p:nvPr>
            <p:ph type="title" idx="3"/>
          </p:nvPr>
        </p:nvSpPr>
        <p:spPr>
          <a:xfrm>
            <a:off x="717750" y="2451275"/>
            <a:ext cx="7708500" cy="429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5" name="Google Shape;135;p19"/>
          <p:cNvSpPr txBox="1">
            <a:spLocks noGrp="1"/>
          </p:cNvSpPr>
          <p:nvPr>
            <p:ph type="subTitle" idx="4"/>
          </p:nvPr>
        </p:nvSpPr>
        <p:spPr>
          <a:xfrm>
            <a:off x="717750" y="2799563"/>
            <a:ext cx="7708500" cy="5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6" name="Google Shape;136;p19"/>
          <p:cNvSpPr txBox="1">
            <a:spLocks noGrp="1"/>
          </p:cNvSpPr>
          <p:nvPr>
            <p:ph type="title" idx="5"/>
          </p:nvPr>
        </p:nvSpPr>
        <p:spPr>
          <a:xfrm>
            <a:off x="717750" y="3658913"/>
            <a:ext cx="7708500" cy="429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7" name="Google Shape;137;p19"/>
          <p:cNvSpPr txBox="1">
            <a:spLocks noGrp="1"/>
          </p:cNvSpPr>
          <p:nvPr>
            <p:ph type="subTitle" idx="6"/>
          </p:nvPr>
        </p:nvSpPr>
        <p:spPr>
          <a:xfrm>
            <a:off x="717750" y="4012725"/>
            <a:ext cx="7708500" cy="53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138" name="Google Shape;138;p19"/>
          <p:cNvPicPr preferRelativeResize="0"/>
          <p:nvPr/>
        </p:nvPicPr>
        <p:blipFill>
          <a:blip r:embed="rId2">
            <a:alphaModFix/>
          </a:blip>
          <a:stretch>
            <a:fillRect/>
          </a:stretch>
        </p:blipFill>
        <p:spPr>
          <a:xfrm>
            <a:off x="-189475" y="1914525"/>
            <a:ext cx="814651" cy="814651"/>
          </a:xfrm>
          <a:prstGeom prst="rect">
            <a:avLst/>
          </a:prstGeom>
          <a:noFill/>
          <a:ln>
            <a:noFill/>
          </a:ln>
        </p:spPr>
      </p:pic>
      <p:pic>
        <p:nvPicPr>
          <p:cNvPr id="139" name="Google Shape;139;p19"/>
          <p:cNvPicPr preferRelativeResize="0"/>
          <p:nvPr/>
        </p:nvPicPr>
        <p:blipFill>
          <a:blip r:embed="rId3">
            <a:alphaModFix/>
          </a:blip>
          <a:stretch>
            <a:fillRect/>
          </a:stretch>
        </p:blipFill>
        <p:spPr>
          <a:xfrm>
            <a:off x="8489150" y="3224625"/>
            <a:ext cx="959649" cy="95964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40"/>
        <p:cNvGrpSpPr/>
        <p:nvPr/>
      </p:nvGrpSpPr>
      <p:grpSpPr>
        <a:xfrm>
          <a:off x="0" y="0"/>
          <a:ext cx="0" cy="0"/>
          <a:chOff x="0" y="0"/>
          <a:chExt cx="0" cy="0"/>
        </a:xfrm>
      </p:grpSpPr>
      <p:sp>
        <p:nvSpPr>
          <p:cNvPr id="141" name="Google Shape;141;p20"/>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42" name="Google Shape;142;p20"/>
          <p:cNvSpPr txBox="1">
            <a:spLocks noGrp="1"/>
          </p:cNvSpPr>
          <p:nvPr>
            <p:ph type="title" idx="2"/>
          </p:nvPr>
        </p:nvSpPr>
        <p:spPr>
          <a:xfrm>
            <a:off x="888852" y="1365275"/>
            <a:ext cx="4223400" cy="4218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3" name="Google Shape;143;p20"/>
          <p:cNvSpPr txBox="1">
            <a:spLocks noGrp="1"/>
          </p:cNvSpPr>
          <p:nvPr>
            <p:ph type="subTitle" idx="1"/>
          </p:nvPr>
        </p:nvSpPr>
        <p:spPr>
          <a:xfrm>
            <a:off x="888688" y="1683150"/>
            <a:ext cx="4223400" cy="274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4"/>
              </a:buClr>
              <a:buSzPts val="1400"/>
              <a:buChar char="●"/>
              <a:defRPr sz="1400"/>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44" name="Google Shape;144;p20"/>
          <p:cNvSpPr txBox="1">
            <a:spLocks noGrp="1"/>
          </p:cNvSpPr>
          <p:nvPr>
            <p:ph type="title" idx="3"/>
          </p:nvPr>
        </p:nvSpPr>
        <p:spPr>
          <a:xfrm>
            <a:off x="5502063" y="1365263"/>
            <a:ext cx="2581800" cy="42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5" name="Google Shape;145;p20"/>
          <p:cNvSpPr txBox="1">
            <a:spLocks noGrp="1"/>
          </p:cNvSpPr>
          <p:nvPr>
            <p:ph type="subTitle" idx="4"/>
          </p:nvPr>
        </p:nvSpPr>
        <p:spPr>
          <a:xfrm>
            <a:off x="5502063" y="1664812"/>
            <a:ext cx="2581800" cy="103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6" name="Google Shape;146;p20"/>
          <p:cNvSpPr txBox="1">
            <a:spLocks noGrp="1"/>
          </p:cNvSpPr>
          <p:nvPr>
            <p:ph type="title" idx="5"/>
          </p:nvPr>
        </p:nvSpPr>
        <p:spPr>
          <a:xfrm>
            <a:off x="5503713" y="3033963"/>
            <a:ext cx="2578500" cy="420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7" name="Google Shape;147;p20"/>
          <p:cNvSpPr txBox="1">
            <a:spLocks noGrp="1"/>
          </p:cNvSpPr>
          <p:nvPr>
            <p:ph type="subTitle" idx="6"/>
          </p:nvPr>
        </p:nvSpPr>
        <p:spPr>
          <a:xfrm>
            <a:off x="5502213" y="3343100"/>
            <a:ext cx="2581500" cy="104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75"/>
        <p:cNvGrpSpPr/>
        <p:nvPr/>
      </p:nvGrpSpPr>
      <p:grpSpPr>
        <a:xfrm>
          <a:off x="0" y="0"/>
          <a:ext cx="0" cy="0"/>
          <a:chOff x="0" y="0"/>
          <a:chExt cx="0" cy="0"/>
        </a:xfrm>
      </p:grpSpPr>
      <p:sp>
        <p:nvSpPr>
          <p:cNvPr id="176" name="Google Shape;176;p23"/>
          <p:cNvSpPr txBox="1">
            <a:spLocks noGrp="1"/>
          </p:cNvSpPr>
          <p:nvPr>
            <p:ph type="subTitle" idx="1"/>
          </p:nvPr>
        </p:nvSpPr>
        <p:spPr>
          <a:xfrm>
            <a:off x="1129575" y="4206300"/>
            <a:ext cx="2907600" cy="39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7" name="Google Shape;177;p23"/>
          <p:cNvSpPr txBox="1">
            <a:spLocks noGrp="1"/>
          </p:cNvSpPr>
          <p:nvPr>
            <p:ph type="subTitle" idx="2"/>
          </p:nvPr>
        </p:nvSpPr>
        <p:spPr>
          <a:xfrm>
            <a:off x="1129575" y="2420775"/>
            <a:ext cx="2907600" cy="39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8" name="Google Shape;178;p23"/>
          <p:cNvSpPr txBox="1">
            <a:spLocks noGrp="1"/>
          </p:cNvSpPr>
          <p:nvPr>
            <p:ph type="title" hasCustomPrompt="1"/>
          </p:nvPr>
        </p:nvSpPr>
        <p:spPr>
          <a:xfrm>
            <a:off x="1129575" y="3123600"/>
            <a:ext cx="29076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accent4"/>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79" name="Google Shape;179;p23"/>
          <p:cNvSpPr txBox="1">
            <a:spLocks noGrp="1"/>
          </p:cNvSpPr>
          <p:nvPr>
            <p:ph type="title" idx="3" hasCustomPrompt="1"/>
          </p:nvPr>
        </p:nvSpPr>
        <p:spPr>
          <a:xfrm>
            <a:off x="1129575" y="1348400"/>
            <a:ext cx="2907600" cy="991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200"/>
              <a:buNone/>
              <a:defRPr sz="6200">
                <a:solidFill>
                  <a:schemeClr val="accen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80" name="Google Shape;180;p23"/>
          <p:cNvSpPr txBox="1">
            <a:spLocks noGrp="1"/>
          </p:cNvSpPr>
          <p:nvPr>
            <p:ph type="title" idx="4"/>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cxnSp>
        <p:nvCxnSpPr>
          <p:cNvPr id="181" name="Google Shape;181;p23"/>
          <p:cNvCxnSpPr/>
          <p:nvPr/>
        </p:nvCxnSpPr>
        <p:spPr>
          <a:xfrm>
            <a:off x="8324850" y="657225"/>
            <a:ext cx="714300" cy="1524000"/>
          </a:xfrm>
          <a:prstGeom prst="straightConnector1">
            <a:avLst/>
          </a:prstGeom>
          <a:noFill/>
          <a:ln w="19050" cap="flat" cmpd="sng">
            <a:solidFill>
              <a:srgbClr val="CCCCCC"/>
            </a:solidFill>
            <a:prstDash val="solid"/>
            <a:round/>
            <a:headEnd type="none" w="med" len="med"/>
            <a:tailEnd type="none" w="med" len="med"/>
          </a:ln>
        </p:spPr>
      </p:cxnSp>
      <p:pic>
        <p:nvPicPr>
          <p:cNvPr id="182" name="Google Shape;182;p23"/>
          <p:cNvPicPr preferRelativeResize="0"/>
          <p:nvPr/>
        </p:nvPicPr>
        <p:blipFill>
          <a:blip r:embed="rId2">
            <a:alphaModFix/>
          </a:blip>
          <a:stretch>
            <a:fillRect/>
          </a:stretch>
        </p:blipFill>
        <p:spPr>
          <a:xfrm>
            <a:off x="7222550" y="-463925"/>
            <a:ext cx="2245298" cy="2245298"/>
          </a:xfrm>
          <a:prstGeom prst="rect">
            <a:avLst/>
          </a:prstGeom>
          <a:noFill/>
          <a:ln>
            <a:noFill/>
          </a:ln>
        </p:spPr>
      </p:pic>
      <p:pic>
        <p:nvPicPr>
          <p:cNvPr id="183" name="Google Shape;183;p23"/>
          <p:cNvPicPr preferRelativeResize="0"/>
          <p:nvPr/>
        </p:nvPicPr>
        <p:blipFill>
          <a:blip r:embed="rId3">
            <a:alphaModFix/>
          </a:blip>
          <a:stretch>
            <a:fillRect/>
          </a:stretch>
        </p:blipFill>
        <p:spPr>
          <a:xfrm>
            <a:off x="8524323" y="1694177"/>
            <a:ext cx="992699" cy="992699"/>
          </a:xfrm>
          <a:prstGeom prst="rect">
            <a:avLst/>
          </a:prstGeom>
          <a:noFill/>
          <a:ln>
            <a:noFill/>
          </a:ln>
        </p:spPr>
      </p:pic>
      <p:pic>
        <p:nvPicPr>
          <p:cNvPr id="184" name="Google Shape;184;p23"/>
          <p:cNvPicPr preferRelativeResize="0"/>
          <p:nvPr/>
        </p:nvPicPr>
        <p:blipFill>
          <a:blip r:embed="rId2">
            <a:alphaModFix/>
          </a:blip>
          <a:stretch>
            <a:fillRect/>
          </a:stretch>
        </p:blipFill>
        <p:spPr>
          <a:xfrm>
            <a:off x="-500675" y="2817975"/>
            <a:ext cx="1689750" cy="16897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0"/>
        <p:cNvGrpSpPr/>
        <p:nvPr/>
      </p:nvGrpSpPr>
      <p:grpSpPr>
        <a:xfrm>
          <a:off x="0" y="0"/>
          <a:ext cx="0" cy="0"/>
          <a:chOff x="0" y="0"/>
          <a:chExt cx="0" cy="0"/>
        </a:xfrm>
      </p:grpSpPr>
      <p:cxnSp>
        <p:nvCxnSpPr>
          <p:cNvPr id="191" name="Google Shape;191;p25"/>
          <p:cNvCxnSpPr/>
          <p:nvPr/>
        </p:nvCxnSpPr>
        <p:spPr>
          <a:xfrm flipH="1">
            <a:off x="438225" y="2533650"/>
            <a:ext cx="409500" cy="2397300"/>
          </a:xfrm>
          <a:prstGeom prst="straightConnector1">
            <a:avLst/>
          </a:prstGeom>
          <a:noFill/>
          <a:ln w="19050" cap="flat" cmpd="sng">
            <a:solidFill>
              <a:srgbClr val="CCCCCC"/>
            </a:solidFill>
            <a:prstDash val="solid"/>
            <a:round/>
            <a:headEnd type="none" w="med" len="med"/>
            <a:tailEnd type="none" w="med" len="med"/>
          </a:ln>
        </p:spPr>
      </p:cxnSp>
      <p:cxnSp>
        <p:nvCxnSpPr>
          <p:cNvPr id="192" name="Google Shape;192;p25"/>
          <p:cNvCxnSpPr/>
          <p:nvPr/>
        </p:nvCxnSpPr>
        <p:spPr>
          <a:xfrm flipH="1">
            <a:off x="419175" y="4400550"/>
            <a:ext cx="1781100" cy="476400"/>
          </a:xfrm>
          <a:prstGeom prst="straightConnector1">
            <a:avLst/>
          </a:prstGeom>
          <a:noFill/>
          <a:ln w="19050" cap="flat" cmpd="sng">
            <a:solidFill>
              <a:srgbClr val="CCCCCC"/>
            </a:solidFill>
            <a:prstDash val="solid"/>
            <a:round/>
            <a:headEnd type="none" w="med" len="med"/>
            <a:tailEnd type="none" w="med" len="med"/>
          </a:ln>
        </p:spPr>
      </p:cxnSp>
      <p:pic>
        <p:nvPicPr>
          <p:cNvPr id="193" name="Google Shape;193;p25"/>
          <p:cNvPicPr preferRelativeResize="0"/>
          <p:nvPr/>
        </p:nvPicPr>
        <p:blipFill>
          <a:blip r:embed="rId2">
            <a:alphaModFix/>
          </a:blip>
          <a:stretch>
            <a:fillRect/>
          </a:stretch>
        </p:blipFill>
        <p:spPr>
          <a:xfrm>
            <a:off x="-866776" y="3072399"/>
            <a:ext cx="2827748" cy="2827748"/>
          </a:xfrm>
          <a:prstGeom prst="rect">
            <a:avLst/>
          </a:prstGeom>
          <a:noFill/>
          <a:ln>
            <a:noFill/>
          </a:ln>
        </p:spPr>
      </p:pic>
      <p:pic>
        <p:nvPicPr>
          <p:cNvPr id="194" name="Google Shape;194;p25"/>
          <p:cNvPicPr preferRelativeResize="0"/>
          <p:nvPr/>
        </p:nvPicPr>
        <p:blipFill>
          <a:blip r:embed="rId3">
            <a:alphaModFix/>
          </a:blip>
          <a:stretch>
            <a:fillRect/>
          </a:stretch>
        </p:blipFill>
        <p:spPr>
          <a:xfrm>
            <a:off x="578597" y="2288803"/>
            <a:ext cx="539249" cy="539249"/>
          </a:xfrm>
          <a:prstGeom prst="rect">
            <a:avLst/>
          </a:prstGeom>
          <a:noFill/>
          <a:ln>
            <a:noFill/>
          </a:ln>
        </p:spPr>
      </p:pic>
      <p:pic>
        <p:nvPicPr>
          <p:cNvPr id="195" name="Google Shape;195;p25"/>
          <p:cNvPicPr preferRelativeResize="0"/>
          <p:nvPr/>
        </p:nvPicPr>
        <p:blipFill>
          <a:blip r:embed="rId2">
            <a:alphaModFix/>
          </a:blip>
          <a:stretch>
            <a:fillRect/>
          </a:stretch>
        </p:blipFill>
        <p:spPr>
          <a:xfrm>
            <a:off x="1960974" y="4130924"/>
            <a:ext cx="539249" cy="539249"/>
          </a:xfrm>
          <a:prstGeom prst="rect">
            <a:avLst/>
          </a:prstGeom>
          <a:noFill/>
          <a:ln>
            <a:noFill/>
          </a:ln>
        </p:spPr>
      </p:pic>
      <p:cxnSp>
        <p:nvCxnSpPr>
          <p:cNvPr id="196" name="Google Shape;196;p25"/>
          <p:cNvCxnSpPr/>
          <p:nvPr/>
        </p:nvCxnSpPr>
        <p:spPr>
          <a:xfrm flipH="1">
            <a:off x="7785150" y="914400"/>
            <a:ext cx="844500" cy="3503700"/>
          </a:xfrm>
          <a:prstGeom prst="straightConnector1">
            <a:avLst/>
          </a:prstGeom>
          <a:noFill/>
          <a:ln w="19050" cap="flat" cmpd="sng">
            <a:solidFill>
              <a:srgbClr val="CCCCCC"/>
            </a:solidFill>
            <a:prstDash val="solid"/>
            <a:round/>
            <a:headEnd type="none" w="med" len="med"/>
            <a:tailEnd type="none" w="med" len="med"/>
          </a:ln>
        </p:spPr>
      </p:cxnSp>
      <p:pic>
        <p:nvPicPr>
          <p:cNvPr id="197" name="Google Shape;197;p25"/>
          <p:cNvPicPr preferRelativeResize="0"/>
          <p:nvPr/>
        </p:nvPicPr>
        <p:blipFill>
          <a:blip r:embed="rId4">
            <a:alphaModFix/>
          </a:blip>
          <a:stretch>
            <a:fillRect/>
          </a:stretch>
        </p:blipFill>
        <p:spPr>
          <a:xfrm>
            <a:off x="6462976" y="3545539"/>
            <a:ext cx="2480996" cy="2482811"/>
          </a:xfrm>
          <a:prstGeom prst="rect">
            <a:avLst/>
          </a:prstGeom>
          <a:noFill/>
          <a:ln>
            <a:noFill/>
          </a:ln>
        </p:spPr>
      </p:pic>
      <p:pic>
        <p:nvPicPr>
          <p:cNvPr id="198" name="Google Shape;198;p25"/>
          <p:cNvPicPr preferRelativeResize="0"/>
          <p:nvPr/>
        </p:nvPicPr>
        <p:blipFill>
          <a:blip r:embed="rId2">
            <a:alphaModFix/>
          </a:blip>
          <a:stretch>
            <a:fillRect/>
          </a:stretch>
        </p:blipFill>
        <p:spPr>
          <a:xfrm>
            <a:off x="7916776" y="212552"/>
            <a:ext cx="1498948" cy="149894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9"/>
        <p:cNvGrpSpPr/>
        <p:nvPr/>
      </p:nvGrpSpPr>
      <p:grpSpPr>
        <a:xfrm>
          <a:off x="0" y="0"/>
          <a:ext cx="0" cy="0"/>
          <a:chOff x="0" y="0"/>
          <a:chExt cx="0" cy="0"/>
        </a:xfrm>
      </p:grpSpPr>
      <p:cxnSp>
        <p:nvCxnSpPr>
          <p:cNvPr id="200" name="Google Shape;200;p26"/>
          <p:cNvCxnSpPr/>
          <p:nvPr/>
        </p:nvCxnSpPr>
        <p:spPr>
          <a:xfrm>
            <a:off x="8039100" y="1133475"/>
            <a:ext cx="733500" cy="1752600"/>
          </a:xfrm>
          <a:prstGeom prst="straightConnector1">
            <a:avLst/>
          </a:prstGeom>
          <a:noFill/>
          <a:ln w="19050" cap="flat" cmpd="sng">
            <a:solidFill>
              <a:srgbClr val="CCCCCC"/>
            </a:solidFill>
            <a:prstDash val="solid"/>
            <a:round/>
            <a:headEnd type="none" w="med" len="med"/>
            <a:tailEnd type="none" w="med" len="med"/>
          </a:ln>
        </p:spPr>
      </p:cxnSp>
      <p:cxnSp>
        <p:nvCxnSpPr>
          <p:cNvPr id="201" name="Google Shape;201;p26"/>
          <p:cNvCxnSpPr/>
          <p:nvPr/>
        </p:nvCxnSpPr>
        <p:spPr>
          <a:xfrm rot="10800000" flipH="1">
            <a:off x="7048500" y="2838450"/>
            <a:ext cx="1724100" cy="1866900"/>
          </a:xfrm>
          <a:prstGeom prst="straightConnector1">
            <a:avLst/>
          </a:prstGeom>
          <a:noFill/>
          <a:ln w="19050" cap="flat" cmpd="sng">
            <a:solidFill>
              <a:srgbClr val="CCCCCC"/>
            </a:solidFill>
            <a:prstDash val="solid"/>
            <a:round/>
            <a:headEnd type="none" w="med" len="med"/>
            <a:tailEnd type="none" w="med" len="med"/>
          </a:ln>
        </p:spPr>
      </p:cxnSp>
      <p:pic>
        <p:nvPicPr>
          <p:cNvPr id="202" name="Google Shape;202;p26"/>
          <p:cNvPicPr preferRelativeResize="0"/>
          <p:nvPr/>
        </p:nvPicPr>
        <p:blipFill>
          <a:blip r:embed="rId2">
            <a:alphaModFix/>
          </a:blip>
          <a:stretch>
            <a:fillRect/>
          </a:stretch>
        </p:blipFill>
        <p:spPr>
          <a:xfrm>
            <a:off x="6756079" y="4377179"/>
            <a:ext cx="605402" cy="605402"/>
          </a:xfrm>
          <a:prstGeom prst="rect">
            <a:avLst/>
          </a:prstGeom>
          <a:noFill/>
          <a:ln>
            <a:noFill/>
          </a:ln>
        </p:spPr>
      </p:pic>
      <p:pic>
        <p:nvPicPr>
          <p:cNvPr id="203" name="Google Shape;203;p26"/>
          <p:cNvPicPr preferRelativeResize="0"/>
          <p:nvPr/>
        </p:nvPicPr>
        <p:blipFill>
          <a:blip r:embed="rId3">
            <a:alphaModFix/>
          </a:blip>
          <a:stretch>
            <a:fillRect/>
          </a:stretch>
        </p:blipFill>
        <p:spPr>
          <a:xfrm>
            <a:off x="7576673" y="1482749"/>
            <a:ext cx="2482811" cy="2482811"/>
          </a:xfrm>
          <a:prstGeom prst="rect">
            <a:avLst/>
          </a:prstGeom>
          <a:noFill/>
          <a:ln>
            <a:noFill/>
          </a:ln>
        </p:spPr>
      </p:pic>
      <p:pic>
        <p:nvPicPr>
          <p:cNvPr id="204" name="Google Shape;204;p26"/>
          <p:cNvPicPr preferRelativeResize="0"/>
          <p:nvPr/>
        </p:nvPicPr>
        <p:blipFill>
          <a:blip r:embed="rId4">
            <a:alphaModFix/>
          </a:blip>
          <a:stretch>
            <a:fillRect/>
          </a:stretch>
        </p:blipFill>
        <p:spPr>
          <a:xfrm>
            <a:off x="7489123" y="540002"/>
            <a:ext cx="1169100" cy="11691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21" name="Google Shape;21;p4"/>
          <p:cNvSpPr txBox="1">
            <a:spLocks noGrp="1"/>
          </p:cNvSpPr>
          <p:nvPr>
            <p:ph type="body" idx="1"/>
          </p:nvPr>
        </p:nvSpPr>
        <p:spPr>
          <a:xfrm>
            <a:off x="720000" y="1237077"/>
            <a:ext cx="7704000" cy="2534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2"/>
              </a:buClr>
              <a:buSzPts val="1400"/>
              <a:buChar char="●"/>
              <a:defRPr>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1600"/>
              </a:spcBef>
              <a:spcAft>
                <a:spcPts val="0"/>
              </a:spcAft>
              <a:buClr>
                <a:srgbClr val="434343"/>
              </a:buClr>
              <a:buSzPts val="1400"/>
              <a:buChar char="■"/>
              <a:defRPr>
                <a:solidFill>
                  <a:srgbClr val="434343"/>
                </a:solidFill>
              </a:defRPr>
            </a:lvl3pPr>
            <a:lvl4pPr marL="1828800" lvl="3" indent="-317500" rtl="0">
              <a:lnSpc>
                <a:spcPct val="115000"/>
              </a:lnSpc>
              <a:spcBef>
                <a:spcPts val="1600"/>
              </a:spcBef>
              <a:spcAft>
                <a:spcPts val="0"/>
              </a:spcAft>
              <a:buClr>
                <a:srgbClr val="434343"/>
              </a:buClr>
              <a:buSzPts val="1400"/>
              <a:buChar char="●"/>
              <a:defRPr>
                <a:solidFill>
                  <a:srgbClr val="434343"/>
                </a:solidFill>
              </a:defRPr>
            </a:lvl4pPr>
            <a:lvl5pPr marL="2286000" lvl="4" indent="-317500" rtl="0">
              <a:lnSpc>
                <a:spcPct val="115000"/>
              </a:lnSpc>
              <a:spcBef>
                <a:spcPts val="1600"/>
              </a:spcBef>
              <a:spcAft>
                <a:spcPts val="0"/>
              </a:spcAft>
              <a:buClr>
                <a:srgbClr val="434343"/>
              </a:buClr>
              <a:buSzPts val="1400"/>
              <a:buChar char="○"/>
              <a:defRPr>
                <a:solidFill>
                  <a:srgbClr val="434343"/>
                </a:solidFill>
              </a:defRPr>
            </a:lvl5pPr>
            <a:lvl6pPr marL="2743200" lvl="5" indent="-317500" rtl="0">
              <a:lnSpc>
                <a:spcPct val="115000"/>
              </a:lnSpc>
              <a:spcBef>
                <a:spcPts val="1600"/>
              </a:spcBef>
              <a:spcAft>
                <a:spcPts val="0"/>
              </a:spcAft>
              <a:buClr>
                <a:srgbClr val="434343"/>
              </a:buClr>
              <a:buSzPts val="1400"/>
              <a:buChar char="■"/>
              <a:defRPr>
                <a:solidFill>
                  <a:srgbClr val="434343"/>
                </a:solidFill>
              </a:defRPr>
            </a:lvl6pPr>
            <a:lvl7pPr marL="3200400" lvl="6" indent="-317500" rtl="0">
              <a:lnSpc>
                <a:spcPct val="115000"/>
              </a:lnSpc>
              <a:spcBef>
                <a:spcPts val="1600"/>
              </a:spcBef>
              <a:spcAft>
                <a:spcPts val="0"/>
              </a:spcAft>
              <a:buClr>
                <a:srgbClr val="434343"/>
              </a:buClr>
              <a:buSzPts val="1400"/>
              <a:buChar char="●"/>
              <a:defRPr>
                <a:solidFill>
                  <a:srgbClr val="434343"/>
                </a:solidFill>
              </a:defRPr>
            </a:lvl7pPr>
            <a:lvl8pPr marL="3657600" lvl="7" indent="-317500" rtl="0">
              <a:lnSpc>
                <a:spcPct val="115000"/>
              </a:lnSpc>
              <a:spcBef>
                <a:spcPts val="1600"/>
              </a:spcBef>
              <a:spcAft>
                <a:spcPts val="0"/>
              </a:spcAft>
              <a:buClr>
                <a:srgbClr val="434343"/>
              </a:buClr>
              <a:buSzPts val="1400"/>
              <a:buChar char="○"/>
              <a:defRPr>
                <a:solidFill>
                  <a:srgbClr val="434343"/>
                </a:solidFill>
              </a:defRPr>
            </a:lvl8pPr>
            <a:lvl9pPr marL="4114800" lvl="8" indent="-317500" rtl="0">
              <a:lnSpc>
                <a:spcPct val="115000"/>
              </a:lnSpc>
              <a:spcBef>
                <a:spcPts val="1600"/>
              </a:spcBef>
              <a:spcAft>
                <a:spcPts val="160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39" name="Google Shape;39;p7"/>
          <p:cNvSpPr txBox="1">
            <a:spLocks noGrp="1"/>
          </p:cNvSpPr>
          <p:nvPr>
            <p:ph type="subTitle" idx="1"/>
          </p:nvPr>
        </p:nvSpPr>
        <p:spPr>
          <a:xfrm rot="-402">
            <a:off x="720000" y="1270346"/>
            <a:ext cx="7704000" cy="333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Char char="●"/>
              <a:defRPr/>
            </a:lvl1pPr>
            <a:lvl2pPr lvl="1" rtl="0">
              <a:lnSpc>
                <a:spcPct val="100000"/>
              </a:lnSpc>
              <a:spcBef>
                <a:spcPts val="0"/>
              </a:spcBef>
              <a:spcAft>
                <a:spcPts val="0"/>
              </a:spcAft>
              <a:buClr>
                <a:schemeClr val="accent4"/>
              </a:buClr>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cxnSp>
        <p:nvCxnSpPr>
          <p:cNvPr id="40" name="Google Shape;40;p7"/>
          <p:cNvCxnSpPr/>
          <p:nvPr/>
        </p:nvCxnSpPr>
        <p:spPr>
          <a:xfrm flipH="1">
            <a:off x="7905750" y="2143125"/>
            <a:ext cx="1104900" cy="2333700"/>
          </a:xfrm>
          <a:prstGeom prst="straightConnector1">
            <a:avLst/>
          </a:prstGeom>
          <a:noFill/>
          <a:ln w="19050" cap="flat" cmpd="sng">
            <a:solidFill>
              <a:srgbClr val="CCCCCC"/>
            </a:solidFill>
            <a:prstDash val="solid"/>
            <a:round/>
            <a:headEnd type="none" w="med" len="med"/>
            <a:tailEnd type="none" w="med" len="med"/>
          </a:ln>
        </p:spPr>
      </p:cxnSp>
      <p:cxnSp>
        <p:nvCxnSpPr>
          <p:cNvPr id="41" name="Google Shape;41;p7"/>
          <p:cNvCxnSpPr/>
          <p:nvPr/>
        </p:nvCxnSpPr>
        <p:spPr>
          <a:xfrm>
            <a:off x="5991225" y="28575"/>
            <a:ext cx="3076500" cy="2171700"/>
          </a:xfrm>
          <a:prstGeom prst="straightConnector1">
            <a:avLst/>
          </a:prstGeom>
          <a:noFill/>
          <a:ln w="19050" cap="flat" cmpd="sng">
            <a:solidFill>
              <a:srgbClr val="CCCCCC"/>
            </a:solidFill>
            <a:prstDash val="solid"/>
            <a:round/>
            <a:headEnd type="none" w="med" len="med"/>
            <a:tailEnd type="none" w="med" len="med"/>
          </a:ln>
        </p:spPr>
      </p:cxnSp>
      <p:pic>
        <p:nvPicPr>
          <p:cNvPr id="42" name="Google Shape;42;p7"/>
          <p:cNvPicPr preferRelativeResize="0"/>
          <p:nvPr/>
        </p:nvPicPr>
        <p:blipFill>
          <a:blip r:embed="rId2">
            <a:alphaModFix/>
          </a:blip>
          <a:stretch>
            <a:fillRect/>
          </a:stretch>
        </p:blipFill>
        <p:spPr>
          <a:xfrm>
            <a:off x="8292050" y="1394023"/>
            <a:ext cx="1547000" cy="1548148"/>
          </a:xfrm>
          <a:prstGeom prst="rect">
            <a:avLst/>
          </a:prstGeom>
          <a:noFill/>
          <a:ln>
            <a:noFill/>
          </a:ln>
        </p:spPr>
      </p:pic>
      <p:pic>
        <p:nvPicPr>
          <p:cNvPr id="43" name="Google Shape;43;p7"/>
          <p:cNvPicPr preferRelativeResize="0"/>
          <p:nvPr/>
        </p:nvPicPr>
        <p:blipFill>
          <a:blip r:embed="rId3">
            <a:alphaModFix/>
          </a:blip>
          <a:stretch>
            <a:fillRect/>
          </a:stretch>
        </p:blipFill>
        <p:spPr>
          <a:xfrm>
            <a:off x="5120701" y="-889726"/>
            <a:ext cx="1762651" cy="1762651"/>
          </a:xfrm>
          <a:prstGeom prst="rect">
            <a:avLst/>
          </a:prstGeom>
          <a:noFill/>
          <a:ln>
            <a:noFill/>
          </a:ln>
        </p:spPr>
      </p:pic>
      <p:pic>
        <p:nvPicPr>
          <p:cNvPr id="44" name="Google Shape;44;p7"/>
          <p:cNvPicPr preferRelativeResize="0"/>
          <p:nvPr/>
        </p:nvPicPr>
        <p:blipFill>
          <a:blip r:embed="rId4">
            <a:alphaModFix/>
          </a:blip>
          <a:stretch>
            <a:fillRect/>
          </a:stretch>
        </p:blipFill>
        <p:spPr>
          <a:xfrm>
            <a:off x="6473875" y="3098600"/>
            <a:ext cx="2717751" cy="2717751"/>
          </a:xfrm>
          <a:prstGeom prst="rect">
            <a:avLst/>
          </a:prstGeom>
          <a:noFill/>
          <a:ln>
            <a:noFill/>
          </a:ln>
        </p:spPr>
      </p:pic>
      <p:pic>
        <p:nvPicPr>
          <p:cNvPr id="45" name="Google Shape;45;p7"/>
          <p:cNvPicPr preferRelativeResize="0"/>
          <p:nvPr/>
        </p:nvPicPr>
        <p:blipFill>
          <a:blip r:embed="rId4">
            <a:alphaModFix/>
          </a:blip>
          <a:stretch>
            <a:fillRect/>
          </a:stretch>
        </p:blipFill>
        <p:spPr>
          <a:xfrm>
            <a:off x="6838550" y="3463275"/>
            <a:ext cx="1988402" cy="1988402"/>
          </a:xfrm>
          <a:prstGeom prst="rect">
            <a:avLst/>
          </a:prstGeom>
          <a:noFill/>
          <a:ln>
            <a:noFill/>
          </a:ln>
        </p:spPr>
      </p:pic>
      <p:grpSp>
        <p:nvGrpSpPr>
          <p:cNvPr id="46" name="Google Shape;46;p7"/>
          <p:cNvGrpSpPr/>
          <p:nvPr/>
        </p:nvGrpSpPr>
        <p:grpSpPr>
          <a:xfrm>
            <a:off x="7588090" y="4143141"/>
            <a:ext cx="489314" cy="628667"/>
            <a:chOff x="4020632" y="2016931"/>
            <a:chExt cx="292775" cy="376132"/>
          </a:xfrm>
        </p:grpSpPr>
        <p:sp>
          <p:nvSpPr>
            <p:cNvPr id="47" name="Google Shape;47;p7"/>
            <p:cNvSpPr/>
            <p:nvPr/>
          </p:nvSpPr>
          <p:spPr>
            <a:xfrm>
              <a:off x="4120182" y="2083053"/>
              <a:ext cx="127103" cy="118447"/>
            </a:xfrm>
            <a:custGeom>
              <a:avLst/>
              <a:gdLst/>
              <a:ahLst/>
              <a:cxnLst/>
              <a:rect l="l" t="t" r="r" b="b"/>
              <a:pathLst>
                <a:path w="3289" h="3065" extrusionOk="0">
                  <a:moveTo>
                    <a:pt x="2301" y="286"/>
                  </a:moveTo>
                  <a:cubicBezTo>
                    <a:pt x="2688" y="286"/>
                    <a:pt x="3003" y="601"/>
                    <a:pt x="3003" y="990"/>
                  </a:cubicBezTo>
                  <a:cubicBezTo>
                    <a:pt x="3003" y="1832"/>
                    <a:pt x="1933" y="2571"/>
                    <a:pt x="1645" y="2755"/>
                  </a:cubicBezTo>
                  <a:cubicBezTo>
                    <a:pt x="1354" y="2571"/>
                    <a:pt x="285" y="1833"/>
                    <a:pt x="285" y="990"/>
                  </a:cubicBezTo>
                  <a:cubicBezTo>
                    <a:pt x="285" y="601"/>
                    <a:pt x="601" y="286"/>
                    <a:pt x="989" y="286"/>
                  </a:cubicBezTo>
                  <a:cubicBezTo>
                    <a:pt x="1201" y="286"/>
                    <a:pt x="1400" y="380"/>
                    <a:pt x="1535" y="545"/>
                  </a:cubicBezTo>
                  <a:cubicBezTo>
                    <a:pt x="1561" y="577"/>
                    <a:pt x="1602" y="598"/>
                    <a:pt x="1645" y="598"/>
                  </a:cubicBezTo>
                  <a:cubicBezTo>
                    <a:pt x="1687" y="598"/>
                    <a:pt x="1728" y="577"/>
                    <a:pt x="1755" y="545"/>
                  </a:cubicBezTo>
                  <a:cubicBezTo>
                    <a:pt x="1888" y="380"/>
                    <a:pt x="2087" y="286"/>
                    <a:pt x="2301" y="286"/>
                  </a:cubicBezTo>
                  <a:close/>
                  <a:moveTo>
                    <a:pt x="989" y="1"/>
                  </a:moveTo>
                  <a:cubicBezTo>
                    <a:pt x="444" y="1"/>
                    <a:pt x="0" y="445"/>
                    <a:pt x="0" y="990"/>
                  </a:cubicBezTo>
                  <a:cubicBezTo>
                    <a:pt x="0" y="2123"/>
                    <a:pt x="1509" y="3009"/>
                    <a:pt x="1573" y="3046"/>
                  </a:cubicBezTo>
                  <a:cubicBezTo>
                    <a:pt x="1594" y="3058"/>
                    <a:pt x="1619" y="3064"/>
                    <a:pt x="1645" y="3064"/>
                  </a:cubicBezTo>
                  <a:cubicBezTo>
                    <a:pt x="1670" y="3064"/>
                    <a:pt x="1693" y="3058"/>
                    <a:pt x="1716" y="3046"/>
                  </a:cubicBezTo>
                  <a:cubicBezTo>
                    <a:pt x="1779" y="3009"/>
                    <a:pt x="3288" y="2123"/>
                    <a:pt x="3288" y="990"/>
                  </a:cubicBezTo>
                  <a:cubicBezTo>
                    <a:pt x="3288" y="444"/>
                    <a:pt x="2844" y="1"/>
                    <a:pt x="2300" y="1"/>
                  </a:cubicBezTo>
                  <a:cubicBezTo>
                    <a:pt x="2057" y="1"/>
                    <a:pt x="1825" y="90"/>
                    <a:pt x="1645" y="250"/>
                  </a:cubicBezTo>
                  <a:cubicBezTo>
                    <a:pt x="1465" y="91"/>
                    <a:pt x="1234" y="1"/>
                    <a:pt x="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7"/>
            <p:cNvSpPr/>
            <p:nvPr/>
          </p:nvSpPr>
          <p:spPr>
            <a:xfrm>
              <a:off x="4020632" y="2016931"/>
              <a:ext cx="292775" cy="376132"/>
            </a:xfrm>
            <a:custGeom>
              <a:avLst/>
              <a:gdLst/>
              <a:ahLst/>
              <a:cxnLst/>
              <a:rect l="l" t="t" r="r" b="b"/>
              <a:pathLst>
                <a:path w="7576" h="9733" extrusionOk="0">
                  <a:moveTo>
                    <a:pt x="7282" y="286"/>
                  </a:moveTo>
                  <a:lnTo>
                    <a:pt x="7282" y="7167"/>
                  </a:lnTo>
                  <a:lnTo>
                    <a:pt x="1140" y="7167"/>
                  </a:lnTo>
                  <a:lnTo>
                    <a:pt x="1140" y="286"/>
                  </a:lnTo>
                  <a:close/>
                  <a:moveTo>
                    <a:pt x="874" y="301"/>
                  </a:moveTo>
                  <a:lnTo>
                    <a:pt x="874" y="7177"/>
                  </a:lnTo>
                  <a:cubicBezTo>
                    <a:pt x="652" y="7209"/>
                    <a:pt x="455" y="7313"/>
                    <a:pt x="304" y="7467"/>
                  </a:cubicBezTo>
                  <a:lnTo>
                    <a:pt x="304" y="998"/>
                  </a:lnTo>
                  <a:cubicBezTo>
                    <a:pt x="304" y="653"/>
                    <a:pt x="549" y="366"/>
                    <a:pt x="874" y="301"/>
                  </a:cubicBezTo>
                  <a:close/>
                  <a:moveTo>
                    <a:pt x="7163" y="8022"/>
                  </a:moveTo>
                  <a:cubicBezTo>
                    <a:pt x="7120" y="8112"/>
                    <a:pt x="7089" y="8207"/>
                    <a:pt x="7073" y="8308"/>
                  </a:cubicBezTo>
                  <a:lnTo>
                    <a:pt x="1445" y="8308"/>
                  </a:lnTo>
                  <a:lnTo>
                    <a:pt x="1445" y="8165"/>
                  </a:lnTo>
                  <a:cubicBezTo>
                    <a:pt x="1445" y="8114"/>
                    <a:pt x="1435" y="8068"/>
                    <a:pt x="1419" y="8022"/>
                  </a:cubicBezTo>
                  <a:close/>
                  <a:moveTo>
                    <a:pt x="7075" y="8592"/>
                  </a:moveTo>
                  <a:cubicBezTo>
                    <a:pt x="7089" y="8691"/>
                    <a:pt x="7120" y="8788"/>
                    <a:pt x="7166" y="8876"/>
                  </a:cubicBezTo>
                  <a:lnTo>
                    <a:pt x="1422" y="8876"/>
                  </a:lnTo>
                  <a:cubicBezTo>
                    <a:pt x="1436" y="8833"/>
                    <a:pt x="1446" y="8785"/>
                    <a:pt x="1446" y="8735"/>
                  </a:cubicBezTo>
                  <a:lnTo>
                    <a:pt x="1446" y="8592"/>
                  </a:lnTo>
                  <a:close/>
                  <a:moveTo>
                    <a:pt x="1017" y="8023"/>
                  </a:moveTo>
                  <a:cubicBezTo>
                    <a:pt x="1096" y="8023"/>
                    <a:pt x="1159" y="8086"/>
                    <a:pt x="1159" y="8165"/>
                  </a:cubicBezTo>
                  <a:lnTo>
                    <a:pt x="1159" y="8731"/>
                  </a:lnTo>
                  <a:cubicBezTo>
                    <a:pt x="1159" y="8799"/>
                    <a:pt x="1115" y="8859"/>
                    <a:pt x="1048" y="8874"/>
                  </a:cubicBezTo>
                  <a:cubicBezTo>
                    <a:pt x="1038" y="8876"/>
                    <a:pt x="1027" y="8877"/>
                    <a:pt x="1017" y="8877"/>
                  </a:cubicBezTo>
                  <a:cubicBezTo>
                    <a:pt x="938" y="8877"/>
                    <a:pt x="873" y="8813"/>
                    <a:pt x="873" y="8735"/>
                  </a:cubicBezTo>
                  <a:lnTo>
                    <a:pt x="873" y="8169"/>
                  </a:lnTo>
                  <a:cubicBezTo>
                    <a:pt x="873" y="8101"/>
                    <a:pt x="919" y="8041"/>
                    <a:pt x="985" y="8026"/>
                  </a:cubicBezTo>
                  <a:cubicBezTo>
                    <a:pt x="996" y="8024"/>
                    <a:pt x="1006" y="8023"/>
                    <a:pt x="1017" y="8023"/>
                  </a:cubicBezTo>
                  <a:close/>
                  <a:moveTo>
                    <a:pt x="7280" y="7452"/>
                  </a:moveTo>
                  <a:lnTo>
                    <a:pt x="7280" y="7737"/>
                  </a:lnTo>
                  <a:lnTo>
                    <a:pt x="998" y="7737"/>
                  </a:lnTo>
                  <a:cubicBezTo>
                    <a:pt x="762" y="7737"/>
                    <a:pt x="570" y="7929"/>
                    <a:pt x="570" y="8165"/>
                  </a:cubicBezTo>
                  <a:lnTo>
                    <a:pt x="570" y="8736"/>
                  </a:lnTo>
                  <a:cubicBezTo>
                    <a:pt x="570" y="8971"/>
                    <a:pt x="762" y="9164"/>
                    <a:pt x="998" y="9164"/>
                  </a:cubicBezTo>
                  <a:lnTo>
                    <a:pt x="7280" y="9164"/>
                  </a:lnTo>
                  <a:lnTo>
                    <a:pt x="7280" y="9448"/>
                  </a:lnTo>
                  <a:lnTo>
                    <a:pt x="998" y="9448"/>
                  </a:lnTo>
                  <a:cubicBezTo>
                    <a:pt x="604" y="9448"/>
                    <a:pt x="285" y="9129"/>
                    <a:pt x="285" y="8736"/>
                  </a:cubicBezTo>
                  <a:lnTo>
                    <a:pt x="285" y="8165"/>
                  </a:lnTo>
                  <a:cubicBezTo>
                    <a:pt x="285" y="7772"/>
                    <a:pt x="604" y="7452"/>
                    <a:pt x="998" y="7452"/>
                  </a:cubicBezTo>
                  <a:close/>
                  <a:moveTo>
                    <a:pt x="998" y="1"/>
                  </a:moveTo>
                  <a:cubicBezTo>
                    <a:pt x="447" y="1"/>
                    <a:pt x="0" y="447"/>
                    <a:pt x="0" y="998"/>
                  </a:cubicBezTo>
                  <a:lnTo>
                    <a:pt x="0" y="8735"/>
                  </a:lnTo>
                  <a:cubicBezTo>
                    <a:pt x="0" y="9286"/>
                    <a:pt x="447" y="9732"/>
                    <a:pt x="998" y="9732"/>
                  </a:cubicBezTo>
                  <a:lnTo>
                    <a:pt x="7432" y="9732"/>
                  </a:lnTo>
                  <a:cubicBezTo>
                    <a:pt x="7511" y="9732"/>
                    <a:pt x="7575" y="9669"/>
                    <a:pt x="7566" y="9589"/>
                  </a:cubicBezTo>
                  <a:lnTo>
                    <a:pt x="7566" y="9018"/>
                  </a:lnTo>
                  <a:cubicBezTo>
                    <a:pt x="7575" y="8980"/>
                    <a:pt x="7560" y="8944"/>
                    <a:pt x="7533" y="8917"/>
                  </a:cubicBezTo>
                  <a:cubicBezTo>
                    <a:pt x="7407" y="8791"/>
                    <a:pt x="7338" y="8625"/>
                    <a:pt x="7338" y="8449"/>
                  </a:cubicBezTo>
                  <a:cubicBezTo>
                    <a:pt x="7338" y="8272"/>
                    <a:pt x="7407" y="8105"/>
                    <a:pt x="7533" y="7980"/>
                  </a:cubicBezTo>
                  <a:cubicBezTo>
                    <a:pt x="7560" y="7953"/>
                    <a:pt x="7575" y="7916"/>
                    <a:pt x="7575" y="7879"/>
                  </a:cubicBezTo>
                  <a:lnTo>
                    <a:pt x="7566" y="7879"/>
                  </a:lnTo>
                  <a:lnTo>
                    <a:pt x="7566" y="144"/>
                  </a:lnTo>
                  <a:cubicBezTo>
                    <a:pt x="7566" y="65"/>
                    <a:pt x="7502" y="1"/>
                    <a:pt x="74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7"/>
            <p:cNvSpPr/>
            <p:nvPr/>
          </p:nvSpPr>
          <p:spPr>
            <a:xfrm>
              <a:off x="4075702" y="2038959"/>
              <a:ext cx="215330" cy="243966"/>
            </a:xfrm>
            <a:custGeom>
              <a:avLst/>
              <a:gdLst/>
              <a:ahLst/>
              <a:cxnLst/>
              <a:rect l="l" t="t" r="r" b="b"/>
              <a:pathLst>
                <a:path w="5572" h="6313" extrusionOk="0">
                  <a:moveTo>
                    <a:pt x="157" y="1"/>
                  </a:moveTo>
                  <a:cubicBezTo>
                    <a:pt x="82" y="1"/>
                    <a:pt x="21" y="61"/>
                    <a:pt x="21" y="136"/>
                  </a:cubicBezTo>
                  <a:lnTo>
                    <a:pt x="21" y="1847"/>
                  </a:lnTo>
                  <a:cubicBezTo>
                    <a:pt x="21" y="1910"/>
                    <a:pt x="63" y="1970"/>
                    <a:pt x="125" y="1983"/>
                  </a:cubicBezTo>
                  <a:cubicBezTo>
                    <a:pt x="135" y="1986"/>
                    <a:pt x="145" y="1987"/>
                    <a:pt x="155" y="1987"/>
                  </a:cubicBezTo>
                  <a:cubicBezTo>
                    <a:pt x="228" y="1987"/>
                    <a:pt x="287" y="1922"/>
                    <a:pt x="287" y="1844"/>
                  </a:cubicBezTo>
                  <a:lnTo>
                    <a:pt x="287" y="285"/>
                  </a:lnTo>
                  <a:lnTo>
                    <a:pt x="5287" y="285"/>
                  </a:lnTo>
                  <a:lnTo>
                    <a:pt x="5287" y="6026"/>
                  </a:lnTo>
                  <a:lnTo>
                    <a:pt x="307" y="6026"/>
                  </a:lnTo>
                  <a:lnTo>
                    <a:pt x="307" y="2422"/>
                  </a:lnTo>
                  <a:cubicBezTo>
                    <a:pt x="306" y="2356"/>
                    <a:pt x="264" y="2298"/>
                    <a:pt x="202" y="2280"/>
                  </a:cubicBezTo>
                  <a:cubicBezTo>
                    <a:pt x="185" y="2275"/>
                    <a:pt x="168" y="2272"/>
                    <a:pt x="152" y="2272"/>
                  </a:cubicBezTo>
                  <a:cubicBezTo>
                    <a:pt x="69" y="2272"/>
                    <a:pt x="0" y="2336"/>
                    <a:pt x="0" y="2415"/>
                  </a:cubicBezTo>
                  <a:lnTo>
                    <a:pt x="0" y="6170"/>
                  </a:lnTo>
                  <a:cubicBezTo>
                    <a:pt x="0" y="6248"/>
                    <a:pt x="64" y="6313"/>
                    <a:pt x="144" y="6313"/>
                  </a:cubicBezTo>
                  <a:lnTo>
                    <a:pt x="5429" y="6313"/>
                  </a:lnTo>
                  <a:cubicBezTo>
                    <a:pt x="5507" y="6313"/>
                    <a:pt x="5572" y="6249"/>
                    <a:pt x="5572" y="6170"/>
                  </a:cubicBezTo>
                  <a:lnTo>
                    <a:pt x="5572" y="144"/>
                  </a:lnTo>
                  <a:cubicBezTo>
                    <a:pt x="5572" y="65"/>
                    <a:pt x="5508" y="1"/>
                    <a:pt x="54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1531725" y="1338338"/>
            <a:ext cx="6080700" cy="2466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cxnSp>
        <p:nvCxnSpPr>
          <p:cNvPr id="52" name="Google Shape;52;p8"/>
          <p:cNvCxnSpPr/>
          <p:nvPr/>
        </p:nvCxnSpPr>
        <p:spPr>
          <a:xfrm rot="10800000">
            <a:off x="419175" y="752400"/>
            <a:ext cx="219000" cy="3933900"/>
          </a:xfrm>
          <a:prstGeom prst="straightConnector1">
            <a:avLst/>
          </a:prstGeom>
          <a:noFill/>
          <a:ln w="19050" cap="flat" cmpd="sng">
            <a:solidFill>
              <a:srgbClr val="CCCCCC"/>
            </a:solidFill>
            <a:prstDash val="solid"/>
            <a:round/>
            <a:headEnd type="none" w="med" len="med"/>
            <a:tailEnd type="none" w="med" len="med"/>
          </a:ln>
        </p:spPr>
      </p:cxnSp>
      <p:cxnSp>
        <p:nvCxnSpPr>
          <p:cNvPr id="53" name="Google Shape;53;p8"/>
          <p:cNvCxnSpPr/>
          <p:nvPr/>
        </p:nvCxnSpPr>
        <p:spPr>
          <a:xfrm flipH="1">
            <a:off x="485700" y="142875"/>
            <a:ext cx="4619700" cy="628800"/>
          </a:xfrm>
          <a:prstGeom prst="straightConnector1">
            <a:avLst/>
          </a:prstGeom>
          <a:noFill/>
          <a:ln w="19050" cap="flat" cmpd="sng">
            <a:solidFill>
              <a:srgbClr val="CCCCCC"/>
            </a:solidFill>
            <a:prstDash val="solid"/>
            <a:round/>
            <a:headEnd type="none" w="med" len="med"/>
            <a:tailEnd type="none" w="med" len="med"/>
          </a:ln>
        </p:spPr>
      </p:cxnSp>
      <p:cxnSp>
        <p:nvCxnSpPr>
          <p:cNvPr id="54" name="Google Shape;54;p8"/>
          <p:cNvCxnSpPr/>
          <p:nvPr/>
        </p:nvCxnSpPr>
        <p:spPr>
          <a:xfrm rot="10800000" flipH="1">
            <a:off x="7229475" y="3609975"/>
            <a:ext cx="1362000" cy="1066800"/>
          </a:xfrm>
          <a:prstGeom prst="straightConnector1">
            <a:avLst/>
          </a:prstGeom>
          <a:noFill/>
          <a:ln w="19050" cap="flat" cmpd="sng">
            <a:solidFill>
              <a:srgbClr val="CCCCCC"/>
            </a:solidFill>
            <a:prstDash val="solid"/>
            <a:round/>
            <a:headEnd type="none" w="med" len="med"/>
            <a:tailEnd type="none" w="med" len="med"/>
          </a:ln>
        </p:spPr>
      </p:cxnSp>
      <p:pic>
        <p:nvPicPr>
          <p:cNvPr id="55" name="Google Shape;55;p8"/>
          <p:cNvPicPr preferRelativeResize="0"/>
          <p:nvPr/>
        </p:nvPicPr>
        <p:blipFill>
          <a:blip r:embed="rId2">
            <a:alphaModFix/>
          </a:blip>
          <a:stretch>
            <a:fillRect/>
          </a:stretch>
        </p:blipFill>
        <p:spPr>
          <a:xfrm>
            <a:off x="-603824" y="-347324"/>
            <a:ext cx="2085451" cy="2085451"/>
          </a:xfrm>
          <a:prstGeom prst="rect">
            <a:avLst/>
          </a:prstGeom>
          <a:noFill/>
          <a:ln>
            <a:noFill/>
          </a:ln>
        </p:spPr>
      </p:pic>
      <p:pic>
        <p:nvPicPr>
          <p:cNvPr id="56" name="Google Shape;56;p8"/>
          <p:cNvPicPr preferRelativeResize="0"/>
          <p:nvPr/>
        </p:nvPicPr>
        <p:blipFill>
          <a:blip r:embed="rId3">
            <a:alphaModFix/>
          </a:blip>
          <a:stretch>
            <a:fillRect/>
          </a:stretch>
        </p:blipFill>
        <p:spPr>
          <a:xfrm>
            <a:off x="6842008" y="4295771"/>
            <a:ext cx="770424" cy="771001"/>
          </a:xfrm>
          <a:prstGeom prst="rect">
            <a:avLst/>
          </a:prstGeom>
          <a:noFill/>
          <a:ln>
            <a:noFill/>
          </a:ln>
        </p:spPr>
      </p:pic>
      <p:pic>
        <p:nvPicPr>
          <p:cNvPr id="57" name="Google Shape;57;p8"/>
          <p:cNvPicPr preferRelativeResize="0"/>
          <p:nvPr/>
        </p:nvPicPr>
        <p:blipFill>
          <a:blip r:embed="rId4">
            <a:alphaModFix/>
          </a:blip>
          <a:stretch>
            <a:fillRect/>
          </a:stretch>
        </p:blipFill>
        <p:spPr>
          <a:xfrm>
            <a:off x="-870925" y="2990850"/>
            <a:ext cx="3033099" cy="3033099"/>
          </a:xfrm>
          <a:prstGeom prst="rect">
            <a:avLst/>
          </a:prstGeom>
          <a:noFill/>
          <a:ln>
            <a:noFill/>
          </a:ln>
        </p:spPr>
      </p:pic>
      <p:pic>
        <p:nvPicPr>
          <p:cNvPr id="58" name="Google Shape;58;p8"/>
          <p:cNvPicPr preferRelativeResize="0"/>
          <p:nvPr/>
        </p:nvPicPr>
        <p:blipFill>
          <a:blip r:embed="rId5">
            <a:alphaModFix/>
          </a:blip>
          <a:stretch>
            <a:fillRect/>
          </a:stretch>
        </p:blipFill>
        <p:spPr>
          <a:xfrm>
            <a:off x="7322066" y="2381248"/>
            <a:ext cx="2482811" cy="2482811"/>
          </a:xfrm>
          <a:prstGeom prst="rect">
            <a:avLst/>
          </a:prstGeom>
          <a:noFill/>
          <a:ln>
            <a:noFill/>
          </a:ln>
        </p:spPr>
      </p:pic>
      <p:pic>
        <p:nvPicPr>
          <p:cNvPr id="59" name="Google Shape;59;p8"/>
          <p:cNvPicPr preferRelativeResize="0"/>
          <p:nvPr/>
        </p:nvPicPr>
        <p:blipFill>
          <a:blip r:embed="rId6">
            <a:alphaModFix/>
          </a:blip>
          <a:stretch>
            <a:fillRect/>
          </a:stretch>
        </p:blipFill>
        <p:spPr>
          <a:xfrm>
            <a:off x="4439850" y="-504825"/>
            <a:ext cx="1219350" cy="12193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2473200" y="1377850"/>
            <a:ext cx="4197600" cy="1009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4300">
                <a:solidFill>
                  <a:schemeClr val="accent4"/>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2" name="Google Shape;62;p9"/>
          <p:cNvSpPr txBox="1">
            <a:spLocks noGrp="1"/>
          </p:cNvSpPr>
          <p:nvPr>
            <p:ph type="subTitle" idx="1"/>
          </p:nvPr>
        </p:nvSpPr>
        <p:spPr>
          <a:xfrm>
            <a:off x="2473200" y="2638175"/>
            <a:ext cx="4197600" cy="1009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63" name="Google Shape;63;p9"/>
          <p:cNvCxnSpPr/>
          <p:nvPr/>
        </p:nvCxnSpPr>
        <p:spPr>
          <a:xfrm flipH="1">
            <a:off x="7785150" y="914400"/>
            <a:ext cx="844500" cy="3503700"/>
          </a:xfrm>
          <a:prstGeom prst="straightConnector1">
            <a:avLst/>
          </a:prstGeom>
          <a:noFill/>
          <a:ln w="19050" cap="flat" cmpd="sng">
            <a:solidFill>
              <a:srgbClr val="CCCCCC"/>
            </a:solidFill>
            <a:prstDash val="solid"/>
            <a:round/>
            <a:headEnd type="none" w="med" len="med"/>
            <a:tailEnd type="none" w="med" len="med"/>
          </a:ln>
        </p:spPr>
      </p:cxnSp>
      <p:pic>
        <p:nvPicPr>
          <p:cNvPr id="64" name="Google Shape;64;p9"/>
          <p:cNvPicPr preferRelativeResize="0"/>
          <p:nvPr/>
        </p:nvPicPr>
        <p:blipFill>
          <a:blip r:embed="rId2">
            <a:alphaModFix/>
          </a:blip>
          <a:stretch>
            <a:fillRect/>
          </a:stretch>
        </p:blipFill>
        <p:spPr>
          <a:xfrm>
            <a:off x="6462976" y="3545539"/>
            <a:ext cx="2480996" cy="2482811"/>
          </a:xfrm>
          <a:prstGeom prst="rect">
            <a:avLst/>
          </a:prstGeom>
          <a:noFill/>
          <a:ln>
            <a:noFill/>
          </a:ln>
        </p:spPr>
      </p:pic>
      <p:pic>
        <p:nvPicPr>
          <p:cNvPr id="65" name="Google Shape;65;p9"/>
          <p:cNvPicPr preferRelativeResize="0"/>
          <p:nvPr/>
        </p:nvPicPr>
        <p:blipFill>
          <a:blip r:embed="rId3">
            <a:alphaModFix/>
          </a:blip>
          <a:stretch>
            <a:fillRect/>
          </a:stretch>
        </p:blipFill>
        <p:spPr>
          <a:xfrm>
            <a:off x="7916776" y="212552"/>
            <a:ext cx="1498948" cy="1498948"/>
          </a:xfrm>
          <a:prstGeom prst="rect">
            <a:avLst/>
          </a:prstGeom>
          <a:noFill/>
          <a:ln>
            <a:noFill/>
          </a:ln>
        </p:spPr>
      </p:pic>
      <p:cxnSp>
        <p:nvCxnSpPr>
          <p:cNvPr id="66" name="Google Shape;66;p9"/>
          <p:cNvCxnSpPr/>
          <p:nvPr/>
        </p:nvCxnSpPr>
        <p:spPr>
          <a:xfrm flipH="1">
            <a:off x="438225" y="2533650"/>
            <a:ext cx="409500" cy="2397300"/>
          </a:xfrm>
          <a:prstGeom prst="straightConnector1">
            <a:avLst/>
          </a:prstGeom>
          <a:noFill/>
          <a:ln w="19050" cap="flat" cmpd="sng">
            <a:solidFill>
              <a:srgbClr val="CCCCCC"/>
            </a:solidFill>
            <a:prstDash val="solid"/>
            <a:round/>
            <a:headEnd type="none" w="med" len="med"/>
            <a:tailEnd type="none" w="med" len="med"/>
          </a:ln>
        </p:spPr>
      </p:cxnSp>
      <p:cxnSp>
        <p:nvCxnSpPr>
          <p:cNvPr id="67" name="Google Shape;67;p9"/>
          <p:cNvCxnSpPr/>
          <p:nvPr/>
        </p:nvCxnSpPr>
        <p:spPr>
          <a:xfrm flipH="1">
            <a:off x="419175" y="4400550"/>
            <a:ext cx="1781100" cy="476400"/>
          </a:xfrm>
          <a:prstGeom prst="straightConnector1">
            <a:avLst/>
          </a:prstGeom>
          <a:noFill/>
          <a:ln w="19050" cap="flat" cmpd="sng">
            <a:solidFill>
              <a:srgbClr val="CCCCCC"/>
            </a:solidFill>
            <a:prstDash val="solid"/>
            <a:round/>
            <a:headEnd type="none" w="med" len="med"/>
            <a:tailEnd type="none" w="med" len="med"/>
          </a:ln>
        </p:spPr>
      </p:cxnSp>
      <p:pic>
        <p:nvPicPr>
          <p:cNvPr id="68" name="Google Shape;68;p9"/>
          <p:cNvPicPr preferRelativeResize="0"/>
          <p:nvPr/>
        </p:nvPicPr>
        <p:blipFill>
          <a:blip r:embed="rId3">
            <a:alphaModFix/>
          </a:blip>
          <a:stretch>
            <a:fillRect/>
          </a:stretch>
        </p:blipFill>
        <p:spPr>
          <a:xfrm>
            <a:off x="-866776" y="3072399"/>
            <a:ext cx="2827748" cy="2827748"/>
          </a:xfrm>
          <a:prstGeom prst="rect">
            <a:avLst/>
          </a:prstGeom>
          <a:noFill/>
          <a:ln>
            <a:noFill/>
          </a:ln>
        </p:spPr>
      </p:pic>
      <p:pic>
        <p:nvPicPr>
          <p:cNvPr id="69" name="Google Shape;69;p9"/>
          <p:cNvPicPr preferRelativeResize="0"/>
          <p:nvPr/>
        </p:nvPicPr>
        <p:blipFill>
          <a:blip r:embed="rId4">
            <a:alphaModFix/>
          </a:blip>
          <a:stretch>
            <a:fillRect/>
          </a:stretch>
        </p:blipFill>
        <p:spPr>
          <a:xfrm>
            <a:off x="578597" y="2288803"/>
            <a:ext cx="539249" cy="539249"/>
          </a:xfrm>
          <a:prstGeom prst="rect">
            <a:avLst/>
          </a:prstGeom>
          <a:noFill/>
          <a:ln>
            <a:noFill/>
          </a:ln>
        </p:spPr>
      </p:pic>
      <p:pic>
        <p:nvPicPr>
          <p:cNvPr id="70" name="Google Shape;70;p9"/>
          <p:cNvPicPr preferRelativeResize="0"/>
          <p:nvPr/>
        </p:nvPicPr>
        <p:blipFill>
          <a:blip r:embed="rId3">
            <a:alphaModFix/>
          </a:blip>
          <a:stretch>
            <a:fillRect/>
          </a:stretch>
        </p:blipFill>
        <p:spPr>
          <a:xfrm>
            <a:off x="1960974" y="4130924"/>
            <a:ext cx="539249" cy="5392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3"/>
        <p:cNvGrpSpPr/>
        <p:nvPr/>
      </p:nvGrpSpPr>
      <p:grpSpPr>
        <a:xfrm>
          <a:off x="0" y="0"/>
          <a:ext cx="0" cy="0"/>
          <a:chOff x="0" y="0"/>
          <a:chExt cx="0" cy="0"/>
        </a:xfrm>
      </p:grpSpPr>
      <p:sp>
        <p:nvSpPr>
          <p:cNvPr id="74" name="Google Shape;74;p11"/>
          <p:cNvSpPr txBox="1">
            <a:spLocks noGrp="1"/>
          </p:cNvSpPr>
          <p:nvPr>
            <p:ph type="title" hasCustomPrompt="1"/>
          </p:nvPr>
        </p:nvSpPr>
        <p:spPr>
          <a:xfrm rot="350">
            <a:off x="1625221" y="1420378"/>
            <a:ext cx="5893500" cy="15111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5" name="Google Shape;75;p11"/>
          <p:cNvSpPr txBox="1">
            <a:spLocks noGrp="1"/>
          </p:cNvSpPr>
          <p:nvPr>
            <p:ph type="subTitle" idx="1"/>
          </p:nvPr>
        </p:nvSpPr>
        <p:spPr>
          <a:xfrm>
            <a:off x="2458275" y="3283013"/>
            <a:ext cx="4227300" cy="440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76" name="Google Shape;76;p11"/>
          <p:cNvCxnSpPr/>
          <p:nvPr/>
        </p:nvCxnSpPr>
        <p:spPr>
          <a:xfrm flipH="1">
            <a:off x="314475" y="295275"/>
            <a:ext cx="1390500" cy="2057400"/>
          </a:xfrm>
          <a:prstGeom prst="straightConnector1">
            <a:avLst/>
          </a:prstGeom>
          <a:noFill/>
          <a:ln w="19050" cap="flat" cmpd="sng">
            <a:solidFill>
              <a:srgbClr val="CCCCCC"/>
            </a:solidFill>
            <a:prstDash val="solid"/>
            <a:round/>
            <a:headEnd type="none" w="med" len="med"/>
            <a:tailEnd type="none" w="med" len="med"/>
          </a:ln>
        </p:spPr>
      </p:cxnSp>
      <p:cxnSp>
        <p:nvCxnSpPr>
          <p:cNvPr id="77" name="Google Shape;77;p11"/>
          <p:cNvCxnSpPr/>
          <p:nvPr/>
        </p:nvCxnSpPr>
        <p:spPr>
          <a:xfrm flipH="1">
            <a:off x="6943650" y="3619500"/>
            <a:ext cx="1457400" cy="1019100"/>
          </a:xfrm>
          <a:prstGeom prst="straightConnector1">
            <a:avLst/>
          </a:prstGeom>
          <a:noFill/>
          <a:ln w="19050" cap="flat" cmpd="sng">
            <a:solidFill>
              <a:srgbClr val="CCCCCC"/>
            </a:solidFill>
            <a:prstDash val="solid"/>
            <a:round/>
            <a:headEnd type="none" w="med" len="med"/>
            <a:tailEnd type="none" w="med" len="med"/>
          </a:ln>
        </p:spPr>
      </p:cxnSp>
      <p:pic>
        <p:nvPicPr>
          <p:cNvPr id="78" name="Google Shape;78;p11"/>
          <p:cNvPicPr preferRelativeResize="0"/>
          <p:nvPr/>
        </p:nvPicPr>
        <p:blipFill>
          <a:blip r:embed="rId2">
            <a:alphaModFix/>
          </a:blip>
          <a:stretch>
            <a:fillRect/>
          </a:stretch>
        </p:blipFill>
        <p:spPr>
          <a:xfrm>
            <a:off x="6499703" y="4185153"/>
            <a:ext cx="836700" cy="836700"/>
          </a:xfrm>
          <a:prstGeom prst="rect">
            <a:avLst/>
          </a:prstGeom>
          <a:noFill/>
          <a:ln>
            <a:noFill/>
          </a:ln>
        </p:spPr>
      </p:pic>
      <p:pic>
        <p:nvPicPr>
          <p:cNvPr id="79" name="Google Shape;79;p11"/>
          <p:cNvPicPr preferRelativeResize="0"/>
          <p:nvPr/>
        </p:nvPicPr>
        <p:blipFill>
          <a:blip r:embed="rId3">
            <a:alphaModFix/>
          </a:blip>
          <a:stretch>
            <a:fillRect/>
          </a:stretch>
        </p:blipFill>
        <p:spPr>
          <a:xfrm>
            <a:off x="-1106975" y="754874"/>
            <a:ext cx="2983399" cy="2985575"/>
          </a:xfrm>
          <a:prstGeom prst="rect">
            <a:avLst/>
          </a:prstGeom>
          <a:noFill/>
          <a:ln>
            <a:noFill/>
          </a:ln>
        </p:spPr>
      </p:pic>
      <p:pic>
        <p:nvPicPr>
          <p:cNvPr id="80" name="Google Shape;80;p11"/>
          <p:cNvPicPr preferRelativeResize="0"/>
          <p:nvPr/>
        </p:nvPicPr>
        <p:blipFill>
          <a:blip r:embed="rId4">
            <a:alphaModFix/>
          </a:blip>
          <a:stretch>
            <a:fillRect/>
          </a:stretch>
        </p:blipFill>
        <p:spPr>
          <a:xfrm>
            <a:off x="7267423" y="2453515"/>
            <a:ext cx="2482811" cy="2482811"/>
          </a:xfrm>
          <a:prstGeom prst="rect">
            <a:avLst/>
          </a:prstGeom>
          <a:noFill/>
          <a:ln>
            <a:noFill/>
          </a:ln>
        </p:spPr>
      </p:pic>
      <p:pic>
        <p:nvPicPr>
          <p:cNvPr id="81" name="Google Shape;81;p11"/>
          <p:cNvPicPr preferRelativeResize="0"/>
          <p:nvPr/>
        </p:nvPicPr>
        <p:blipFill>
          <a:blip r:embed="rId5">
            <a:alphaModFix/>
          </a:blip>
          <a:stretch>
            <a:fillRect/>
          </a:stretch>
        </p:blipFill>
        <p:spPr>
          <a:xfrm>
            <a:off x="854601" y="-590549"/>
            <a:ext cx="1812299" cy="18122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rot="-984">
            <a:off x="1952500" y="3134134"/>
            <a:ext cx="5238900" cy="604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05" name="Google Shape;105;p14"/>
          <p:cNvSpPr txBox="1">
            <a:spLocks noGrp="1"/>
          </p:cNvSpPr>
          <p:nvPr>
            <p:ph type="subTitle" idx="1"/>
          </p:nvPr>
        </p:nvSpPr>
        <p:spPr>
          <a:xfrm>
            <a:off x="1952625" y="1404363"/>
            <a:ext cx="5238900" cy="132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cxnSp>
        <p:nvCxnSpPr>
          <p:cNvPr id="106" name="Google Shape;106;p14"/>
          <p:cNvCxnSpPr/>
          <p:nvPr/>
        </p:nvCxnSpPr>
        <p:spPr>
          <a:xfrm>
            <a:off x="371475" y="533400"/>
            <a:ext cx="457200" cy="3038400"/>
          </a:xfrm>
          <a:prstGeom prst="straightConnector1">
            <a:avLst/>
          </a:prstGeom>
          <a:noFill/>
          <a:ln w="19050" cap="flat" cmpd="sng">
            <a:solidFill>
              <a:srgbClr val="CCCCCC"/>
            </a:solidFill>
            <a:prstDash val="solid"/>
            <a:round/>
            <a:headEnd type="none" w="med" len="med"/>
            <a:tailEnd type="none" w="med" len="med"/>
          </a:ln>
        </p:spPr>
      </p:cxnSp>
      <p:cxnSp>
        <p:nvCxnSpPr>
          <p:cNvPr id="107" name="Google Shape;107;p14"/>
          <p:cNvCxnSpPr/>
          <p:nvPr/>
        </p:nvCxnSpPr>
        <p:spPr>
          <a:xfrm rot="10800000" flipH="1">
            <a:off x="821025" y="3030688"/>
            <a:ext cx="909600" cy="619200"/>
          </a:xfrm>
          <a:prstGeom prst="straightConnector1">
            <a:avLst/>
          </a:prstGeom>
          <a:noFill/>
          <a:ln w="19050" cap="flat" cmpd="sng">
            <a:solidFill>
              <a:srgbClr val="CCCCCC"/>
            </a:solidFill>
            <a:prstDash val="solid"/>
            <a:round/>
            <a:headEnd type="none" w="med" len="med"/>
            <a:tailEnd type="none" w="med" len="med"/>
          </a:ln>
        </p:spPr>
      </p:cxnSp>
      <p:cxnSp>
        <p:nvCxnSpPr>
          <p:cNvPr id="108" name="Google Shape;108;p14"/>
          <p:cNvCxnSpPr/>
          <p:nvPr/>
        </p:nvCxnSpPr>
        <p:spPr>
          <a:xfrm>
            <a:off x="8039100" y="1133475"/>
            <a:ext cx="733500" cy="1752600"/>
          </a:xfrm>
          <a:prstGeom prst="straightConnector1">
            <a:avLst/>
          </a:prstGeom>
          <a:noFill/>
          <a:ln w="19050" cap="flat" cmpd="sng">
            <a:solidFill>
              <a:srgbClr val="CCCCCC"/>
            </a:solidFill>
            <a:prstDash val="solid"/>
            <a:round/>
            <a:headEnd type="none" w="med" len="med"/>
            <a:tailEnd type="none" w="med" len="med"/>
          </a:ln>
        </p:spPr>
      </p:cxnSp>
      <p:cxnSp>
        <p:nvCxnSpPr>
          <p:cNvPr id="109" name="Google Shape;109;p14"/>
          <p:cNvCxnSpPr/>
          <p:nvPr/>
        </p:nvCxnSpPr>
        <p:spPr>
          <a:xfrm rot="10800000" flipH="1">
            <a:off x="7048500" y="2838450"/>
            <a:ext cx="1724100" cy="1866900"/>
          </a:xfrm>
          <a:prstGeom prst="straightConnector1">
            <a:avLst/>
          </a:prstGeom>
          <a:noFill/>
          <a:ln w="19050" cap="flat" cmpd="sng">
            <a:solidFill>
              <a:srgbClr val="CCCCCC"/>
            </a:solidFill>
            <a:prstDash val="solid"/>
            <a:round/>
            <a:headEnd type="none" w="med" len="med"/>
            <a:tailEnd type="none" w="med" len="med"/>
          </a:ln>
        </p:spPr>
      </p:cxnSp>
      <p:pic>
        <p:nvPicPr>
          <p:cNvPr id="110" name="Google Shape;110;p14"/>
          <p:cNvPicPr preferRelativeResize="0"/>
          <p:nvPr/>
        </p:nvPicPr>
        <p:blipFill>
          <a:blip r:embed="rId2">
            <a:alphaModFix/>
          </a:blip>
          <a:stretch>
            <a:fillRect/>
          </a:stretch>
        </p:blipFill>
        <p:spPr>
          <a:xfrm>
            <a:off x="6756079" y="4377179"/>
            <a:ext cx="605402" cy="605402"/>
          </a:xfrm>
          <a:prstGeom prst="rect">
            <a:avLst/>
          </a:prstGeom>
          <a:noFill/>
          <a:ln>
            <a:noFill/>
          </a:ln>
        </p:spPr>
      </p:pic>
      <p:pic>
        <p:nvPicPr>
          <p:cNvPr id="111" name="Google Shape;111;p14"/>
          <p:cNvPicPr preferRelativeResize="0"/>
          <p:nvPr/>
        </p:nvPicPr>
        <p:blipFill>
          <a:blip r:embed="rId3">
            <a:alphaModFix/>
          </a:blip>
          <a:stretch>
            <a:fillRect/>
          </a:stretch>
        </p:blipFill>
        <p:spPr>
          <a:xfrm>
            <a:off x="-836999" y="-759011"/>
            <a:ext cx="2480996" cy="2482811"/>
          </a:xfrm>
          <a:prstGeom prst="rect">
            <a:avLst/>
          </a:prstGeom>
          <a:noFill/>
          <a:ln>
            <a:noFill/>
          </a:ln>
        </p:spPr>
      </p:pic>
      <p:pic>
        <p:nvPicPr>
          <p:cNvPr id="112" name="Google Shape;112;p14"/>
          <p:cNvPicPr preferRelativeResize="0"/>
          <p:nvPr/>
        </p:nvPicPr>
        <p:blipFill>
          <a:blip r:embed="rId4">
            <a:alphaModFix/>
          </a:blip>
          <a:stretch>
            <a:fillRect/>
          </a:stretch>
        </p:blipFill>
        <p:spPr>
          <a:xfrm>
            <a:off x="371477" y="3163885"/>
            <a:ext cx="882599" cy="882599"/>
          </a:xfrm>
          <a:prstGeom prst="rect">
            <a:avLst/>
          </a:prstGeom>
          <a:noFill/>
          <a:ln>
            <a:noFill/>
          </a:ln>
        </p:spPr>
      </p:pic>
      <p:pic>
        <p:nvPicPr>
          <p:cNvPr id="113" name="Google Shape;113;p14"/>
          <p:cNvPicPr preferRelativeResize="0"/>
          <p:nvPr/>
        </p:nvPicPr>
        <p:blipFill>
          <a:blip r:embed="rId5">
            <a:alphaModFix/>
          </a:blip>
          <a:stretch>
            <a:fillRect/>
          </a:stretch>
        </p:blipFill>
        <p:spPr>
          <a:xfrm>
            <a:off x="7576673" y="1482749"/>
            <a:ext cx="2482811" cy="2482811"/>
          </a:xfrm>
          <a:prstGeom prst="rect">
            <a:avLst/>
          </a:prstGeom>
          <a:noFill/>
          <a:ln>
            <a:noFill/>
          </a:ln>
        </p:spPr>
      </p:pic>
      <p:pic>
        <p:nvPicPr>
          <p:cNvPr id="114" name="Google Shape;114;p14"/>
          <p:cNvPicPr preferRelativeResize="0"/>
          <p:nvPr/>
        </p:nvPicPr>
        <p:blipFill>
          <a:blip r:embed="rId6">
            <a:alphaModFix/>
          </a:blip>
          <a:stretch>
            <a:fillRect/>
          </a:stretch>
        </p:blipFill>
        <p:spPr>
          <a:xfrm>
            <a:off x="7489123" y="540002"/>
            <a:ext cx="1169100" cy="1169100"/>
          </a:xfrm>
          <a:prstGeom prst="rect">
            <a:avLst/>
          </a:prstGeom>
          <a:noFill/>
          <a:ln>
            <a:noFill/>
          </a:ln>
        </p:spPr>
      </p:pic>
      <p:pic>
        <p:nvPicPr>
          <p:cNvPr id="115" name="Google Shape;115;p14"/>
          <p:cNvPicPr preferRelativeResize="0"/>
          <p:nvPr/>
        </p:nvPicPr>
        <p:blipFill>
          <a:blip r:embed="rId5">
            <a:alphaModFix/>
          </a:blip>
          <a:stretch>
            <a:fillRect/>
          </a:stretch>
        </p:blipFill>
        <p:spPr>
          <a:xfrm>
            <a:off x="1560353" y="2826416"/>
            <a:ext cx="376101" cy="3761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MAIN_POINT_1_1">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853350" y="1594288"/>
            <a:ext cx="3241200" cy="56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26" name="Google Shape;126;p17"/>
          <p:cNvSpPr txBox="1">
            <a:spLocks noGrp="1"/>
          </p:cNvSpPr>
          <p:nvPr>
            <p:ph type="subTitle" idx="1"/>
          </p:nvPr>
        </p:nvSpPr>
        <p:spPr>
          <a:xfrm rot="-318">
            <a:off x="853350" y="2290839"/>
            <a:ext cx="3241200" cy="952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accent1"/>
              </a:buClr>
              <a:buSzPts val="2800"/>
              <a:buFont typeface="Libre Baskerville"/>
              <a:buNone/>
              <a:defRPr sz="2800" b="1">
                <a:solidFill>
                  <a:schemeClr val="accent1"/>
                </a:solidFill>
                <a:latin typeface="Libre Baskerville"/>
                <a:ea typeface="Libre Baskerville"/>
                <a:cs typeface="Libre Baskerville"/>
                <a:sym typeface="Libre Baskerville"/>
              </a:defRPr>
            </a:lvl1pPr>
            <a:lvl2pPr lvl="1"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2pPr>
            <a:lvl3pPr lvl="2"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3pPr>
            <a:lvl4pPr lvl="3"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4pPr>
            <a:lvl5pPr lvl="4"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5pPr>
            <a:lvl6pPr lvl="5"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6pPr>
            <a:lvl7pPr lvl="6"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7pPr>
            <a:lvl8pPr lvl="7"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8pPr>
            <a:lvl9pPr lvl="8" rtl="0">
              <a:spcBef>
                <a:spcPts val="0"/>
              </a:spcBef>
              <a:spcAft>
                <a:spcPts val="0"/>
              </a:spcAft>
              <a:buClr>
                <a:schemeClr val="dk1"/>
              </a:buClr>
              <a:buSzPts val="3100"/>
              <a:buFont typeface="Merriweather Black"/>
              <a:buNone/>
              <a:defRPr sz="3100">
                <a:solidFill>
                  <a:schemeClr val="dk1"/>
                </a:solidFill>
                <a:latin typeface="Merriweather Black"/>
                <a:ea typeface="Merriweather Black"/>
                <a:cs typeface="Merriweather Black"/>
                <a:sym typeface="Merriweather Black"/>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bin"/>
              <a:buChar char="●"/>
              <a:defRPr>
                <a:solidFill>
                  <a:schemeClr val="dk1"/>
                </a:solidFill>
                <a:latin typeface="Cabin"/>
                <a:ea typeface="Cabin"/>
                <a:cs typeface="Cabin"/>
                <a:sym typeface="Cabin"/>
              </a:defRPr>
            </a:lvl1pPr>
            <a:lvl2pPr marL="914400" lvl="1"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00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00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4" r:id="rId4"/>
    <p:sldLayoutId id="2147483655" r:id="rId5"/>
    <p:sldLayoutId id="2147483657" r:id="rId6"/>
    <p:sldLayoutId id="2147483658" r:id="rId7"/>
    <p:sldLayoutId id="2147483660" r:id="rId8"/>
    <p:sldLayoutId id="2147483663" r:id="rId9"/>
    <p:sldLayoutId id="2147483665" r:id="rId10"/>
    <p:sldLayoutId id="2147483666" r:id="rId11"/>
    <p:sldLayoutId id="2147483669" r:id="rId12"/>
    <p:sldLayoutId id="2147483671" r:id="rId13"/>
    <p:sldLayoutId id="214748367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05"/>
        <p:cNvGrpSpPr/>
        <p:nvPr/>
      </p:nvGrpSpPr>
      <p:grpSpPr>
        <a:xfrm>
          <a:off x="0" y="0"/>
          <a:ext cx="0" cy="0"/>
          <a:chOff x="0" y="0"/>
          <a:chExt cx="0" cy="0"/>
        </a:xfrm>
      </p:grpSpPr>
      <p:sp>
        <p:nvSpPr>
          <p:cNvPr id="206" name="Google Shape;206;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07" name="Google Shape;207;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hyperlink" Target="https://bmcpsychology.biomedcentral.com/articles/10.1186/s40359-018-0270-z" TargetMode="External"/><Relationship Id="rId7" Type="http://schemas.openxmlformats.org/officeDocument/2006/relationships/hyperlink" Target="https://connect.comptia.org/blog/ethical-issues-in-technology?fbclid=IwAR1CoJKSYoOxml4hTaZluKFAH-IwoVH1EFdpPtuHODiTlHAbr5NQZEwehU8" TargetMode="External"/><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hyperlink" Target="https://www.psychologytoday.com/us/blog/boundless/201801/technology-designed-addiction" TargetMode="External"/><Relationship Id="rId5" Type="http://schemas.openxmlformats.org/officeDocument/2006/relationships/hyperlink" Target="https://www.sparknotes.com/health/addiction/section2/" TargetMode="External"/><Relationship Id="rId4" Type="http://schemas.openxmlformats.org/officeDocument/2006/relationships/hyperlink" Target="https://www.psychologytoday.com/us/basics/internet-addict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subTitle" idx="1"/>
          </p:nvPr>
        </p:nvSpPr>
        <p:spPr>
          <a:xfrm rot="-546" flipH="1">
            <a:off x="4169717" y="2590480"/>
            <a:ext cx="4032179" cy="18980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b="1" dirty="0"/>
              <a:t>Prepared by :</a:t>
            </a:r>
          </a:p>
          <a:p>
            <a:pPr marL="0" lvl="0" indent="0" algn="ctr" rtl="0">
              <a:spcBef>
                <a:spcPts val="0"/>
              </a:spcBef>
              <a:spcAft>
                <a:spcPts val="0"/>
              </a:spcAft>
              <a:buNone/>
            </a:pPr>
            <a:endParaRPr lang="en-US" sz="1800" dirty="0"/>
          </a:p>
          <a:p>
            <a:pPr marL="0" lvl="0" indent="0" algn="ctr" rtl="0">
              <a:spcBef>
                <a:spcPts val="0"/>
              </a:spcBef>
              <a:spcAft>
                <a:spcPts val="0"/>
              </a:spcAft>
              <a:buNone/>
            </a:pPr>
            <a:endParaRPr lang="en-US" sz="1800" dirty="0"/>
          </a:p>
          <a:p>
            <a:pPr marL="0" lvl="0" indent="0" algn="ctr" rtl="0">
              <a:spcBef>
                <a:spcPts val="0"/>
              </a:spcBef>
              <a:spcAft>
                <a:spcPts val="0"/>
              </a:spcAft>
              <a:buNone/>
            </a:pPr>
            <a:r>
              <a:rPr lang="en-US" sz="1800" b="1" dirty="0"/>
              <a:t>Mohammad Abu Shams - 1200549</a:t>
            </a:r>
          </a:p>
          <a:p>
            <a:pPr marL="0" lvl="0" indent="0" algn="ctr" rtl="0">
              <a:spcBef>
                <a:spcPts val="0"/>
              </a:spcBef>
              <a:spcAft>
                <a:spcPts val="0"/>
              </a:spcAft>
              <a:buNone/>
            </a:pPr>
            <a:r>
              <a:rPr lang="en-US" sz="1800" b="1" dirty="0"/>
              <a:t/>
            </a:r>
            <a:br>
              <a:rPr lang="en-US" sz="1800" b="1" dirty="0"/>
            </a:br>
            <a:r>
              <a:rPr lang="en-US" sz="1800" b="1" dirty="0" err="1"/>
              <a:t>Ansam</a:t>
            </a:r>
            <a:r>
              <a:rPr lang="en-US" sz="1800" b="1" dirty="0"/>
              <a:t> </a:t>
            </a:r>
            <a:r>
              <a:rPr lang="en-US" sz="1800" b="1" dirty="0" err="1"/>
              <a:t>Hababeh</a:t>
            </a:r>
            <a:r>
              <a:rPr lang="en-US" sz="1800" b="1" dirty="0"/>
              <a:t> - 1201127</a:t>
            </a:r>
            <a:endParaRPr sz="1800" b="1" dirty="0"/>
          </a:p>
        </p:txBody>
      </p:sp>
      <p:sp>
        <p:nvSpPr>
          <p:cNvPr id="216" name="Google Shape;216;p30"/>
          <p:cNvSpPr txBox="1">
            <a:spLocks noGrp="1"/>
          </p:cNvSpPr>
          <p:nvPr>
            <p:ph type="ctrTitle"/>
          </p:nvPr>
        </p:nvSpPr>
        <p:spPr>
          <a:xfrm>
            <a:off x="3108151" y="400275"/>
            <a:ext cx="5160000" cy="1783500"/>
          </a:xfrm>
          <a:prstGeom prst="rect">
            <a:avLst/>
          </a:prstGeom>
        </p:spPr>
        <p:txBody>
          <a:bodyPr spcFirstLastPara="1" wrap="square" lIns="91425" tIns="91425" rIns="91425" bIns="91425" anchor="ctr" anchorCtr="0">
            <a:noAutofit/>
          </a:bodyPr>
          <a:lstStyle/>
          <a:p>
            <a:pPr lvl="0">
              <a:buClr>
                <a:schemeClr val="dk1"/>
              </a:buClr>
              <a:buSzPts val="1100"/>
            </a:pPr>
            <a:r>
              <a:rPr lang="en-US" dirty="0"/>
              <a:t>Ethics of Habit-Forming Apps</a:t>
            </a:r>
            <a:endParaRPr dirty="0">
              <a:solidFill>
                <a:schemeClr val="accent1"/>
              </a:solidFill>
            </a:endParaRPr>
          </a:p>
        </p:txBody>
      </p:sp>
      <p:cxnSp>
        <p:nvCxnSpPr>
          <p:cNvPr id="217" name="Google Shape;217;p30"/>
          <p:cNvCxnSpPr/>
          <p:nvPr/>
        </p:nvCxnSpPr>
        <p:spPr>
          <a:xfrm rot="10800000">
            <a:off x="1800225" y="400275"/>
            <a:ext cx="38100" cy="2142900"/>
          </a:xfrm>
          <a:prstGeom prst="straightConnector1">
            <a:avLst/>
          </a:prstGeom>
          <a:noFill/>
          <a:ln w="19050" cap="flat" cmpd="sng">
            <a:solidFill>
              <a:srgbClr val="CCCCCC"/>
            </a:solidFill>
            <a:prstDash val="solid"/>
            <a:round/>
            <a:headEnd type="none" w="med" len="med"/>
            <a:tailEnd type="none" w="med" len="med"/>
          </a:ln>
        </p:spPr>
      </p:cxnSp>
      <p:cxnSp>
        <p:nvCxnSpPr>
          <p:cNvPr id="218" name="Google Shape;218;p30"/>
          <p:cNvCxnSpPr/>
          <p:nvPr/>
        </p:nvCxnSpPr>
        <p:spPr>
          <a:xfrm rot="10800000" flipH="1">
            <a:off x="1847850" y="885675"/>
            <a:ext cx="685800" cy="1695600"/>
          </a:xfrm>
          <a:prstGeom prst="straightConnector1">
            <a:avLst/>
          </a:prstGeom>
          <a:noFill/>
          <a:ln w="19050" cap="flat" cmpd="sng">
            <a:solidFill>
              <a:srgbClr val="CCCCCC"/>
            </a:solidFill>
            <a:prstDash val="solid"/>
            <a:round/>
            <a:headEnd type="none" w="med" len="med"/>
            <a:tailEnd type="none" w="med" len="med"/>
          </a:ln>
        </p:spPr>
      </p:cxnSp>
      <p:cxnSp>
        <p:nvCxnSpPr>
          <p:cNvPr id="219" name="Google Shape;219;p30"/>
          <p:cNvCxnSpPr/>
          <p:nvPr/>
        </p:nvCxnSpPr>
        <p:spPr>
          <a:xfrm rot="10800000">
            <a:off x="1295550" y="1047900"/>
            <a:ext cx="552300" cy="1542900"/>
          </a:xfrm>
          <a:prstGeom prst="straightConnector1">
            <a:avLst/>
          </a:prstGeom>
          <a:noFill/>
          <a:ln w="19050" cap="flat" cmpd="sng">
            <a:solidFill>
              <a:srgbClr val="CCCCCC"/>
            </a:solidFill>
            <a:prstDash val="solid"/>
            <a:round/>
            <a:headEnd type="none" w="med" len="med"/>
            <a:tailEnd type="none" w="med" len="med"/>
          </a:ln>
        </p:spPr>
      </p:cxnSp>
      <p:cxnSp>
        <p:nvCxnSpPr>
          <p:cNvPr id="220" name="Google Shape;220;p30"/>
          <p:cNvCxnSpPr/>
          <p:nvPr/>
        </p:nvCxnSpPr>
        <p:spPr>
          <a:xfrm rot="10800000">
            <a:off x="352575" y="1533450"/>
            <a:ext cx="1504800" cy="1038300"/>
          </a:xfrm>
          <a:prstGeom prst="straightConnector1">
            <a:avLst/>
          </a:prstGeom>
          <a:noFill/>
          <a:ln w="19050" cap="flat" cmpd="sng">
            <a:solidFill>
              <a:srgbClr val="CCCCCC"/>
            </a:solidFill>
            <a:prstDash val="solid"/>
            <a:round/>
            <a:headEnd type="none" w="med" len="med"/>
            <a:tailEnd type="none" w="med" len="med"/>
          </a:ln>
        </p:spPr>
      </p:cxnSp>
      <p:cxnSp>
        <p:nvCxnSpPr>
          <p:cNvPr id="221" name="Google Shape;221;p30"/>
          <p:cNvCxnSpPr/>
          <p:nvPr/>
        </p:nvCxnSpPr>
        <p:spPr>
          <a:xfrm flipH="1">
            <a:off x="600150" y="2562225"/>
            <a:ext cx="1247700" cy="1143300"/>
          </a:xfrm>
          <a:prstGeom prst="straightConnector1">
            <a:avLst/>
          </a:prstGeom>
          <a:noFill/>
          <a:ln w="19050" cap="flat" cmpd="sng">
            <a:solidFill>
              <a:srgbClr val="CCCCCC"/>
            </a:solidFill>
            <a:prstDash val="solid"/>
            <a:round/>
            <a:headEnd type="none" w="med" len="med"/>
            <a:tailEnd type="none" w="med" len="med"/>
          </a:ln>
        </p:spPr>
      </p:cxnSp>
      <p:cxnSp>
        <p:nvCxnSpPr>
          <p:cNvPr id="222" name="Google Shape;222;p30"/>
          <p:cNvCxnSpPr/>
          <p:nvPr/>
        </p:nvCxnSpPr>
        <p:spPr>
          <a:xfrm flipH="1">
            <a:off x="1247850" y="2552700"/>
            <a:ext cx="600000" cy="2229000"/>
          </a:xfrm>
          <a:prstGeom prst="straightConnector1">
            <a:avLst/>
          </a:prstGeom>
          <a:noFill/>
          <a:ln w="19050" cap="flat" cmpd="sng">
            <a:solidFill>
              <a:srgbClr val="CCCCCC"/>
            </a:solidFill>
            <a:prstDash val="solid"/>
            <a:round/>
            <a:headEnd type="none" w="med" len="med"/>
            <a:tailEnd type="none" w="med" len="med"/>
          </a:ln>
        </p:spPr>
      </p:cxnSp>
      <p:cxnSp>
        <p:nvCxnSpPr>
          <p:cNvPr id="223" name="Google Shape;223;p30"/>
          <p:cNvCxnSpPr/>
          <p:nvPr/>
        </p:nvCxnSpPr>
        <p:spPr>
          <a:xfrm flipH="1">
            <a:off x="1845547" y="2552676"/>
            <a:ext cx="2400" cy="1528800"/>
          </a:xfrm>
          <a:prstGeom prst="straightConnector1">
            <a:avLst/>
          </a:prstGeom>
          <a:noFill/>
          <a:ln w="19050" cap="flat" cmpd="sng">
            <a:solidFill>
              <a:srgbClr val="CCCCCC"/>
            </a:solidFill>
            <a:prstDash val="solid"/>
            <a:round/>
            <a:headEnd type="none" w="med" len="med"/>
            <a:tailEnd type="none" w="med" len="med"/>
          </a:ln>
        </p:spPr>
      </p:cxnSp>
      <p:cxnSp>
        <p:nvCxnSpPr>
          <p:cNvPr id="224" name="Google Shape;224;p30"/>
          <p:cNvCxnSpPr/>
          <p:nvPr/>
        </p:nvCxnSpPr>
        <p:spPr>
          <a:xfrm>
            <a:off x="1843100" y="2574125"/>
            <a:ext cx="988200" cy="1802700"/>
          </a:xfrm>
          <a:prstGeom prst="straightConnector1">
            <a:avLst/>
          </a:prstGeom>
          <a:noFill/>
          <a:ln w="19050" cap="flat" cmpd="sng">
            <a:solidFill>
              <a:srgbClr val="CCCCCC"/>
            </a:solidFill>
            <a:prstDash val="solid"/>
            <a:round/>
            <a:headEnd type="none" w="med" len="med"/>
            <a:tailEnd type="none" w="med" len="med"/>
          </a:ln>
        </p:spPr>
      </p:cxnSp>
      <p:cxnSp>
        <p:nvCxnSpPr>
          <p:cNvPr id="225" name="Google Shape;225;p30"/>
          <p:cNvCxnSpPr/>
          <p:nvPr/>
        </p:nvCxnSpPr>
        <p:spPr>
          <a:xfrm>
            <a:off x="1845475" y="2562225"/>
            <a:ext cx="1988400" cy="1609800"/>
          </a:xfrm>
          <a:prstGeom prst="straightConnector1">
            <a:avLst/>
          </a:prstGeom>
          <a:noFill/>
          <a:ln w="19050" cap="flat" cmpd="sng">
            <a:solidFill>
              <a:srgbClr val="CCCCCC"/>
            </a:solidFill>
            <a:prstDash val="solid"/>
            <a:round/>
            <a:headEnd type="none" w="med" len="med"/>
            <a:tailEnd type="none" w="med" len="med"/>
          </a:ln>
        </p:spPr>
      </p:cxnSp>
      <p:pic>
        <p:nvPicPr>
          <p:cNvPr id="226" name="Google Shape;226;p30"/>
          <p:cNvPicPr preferRelativeResize="0"/>
          <p:nvPr/>
        </p:nvPicPr>
        <p:blipFill>
          <a:blip r:embed="rId3">
            <a:alphaModFix/>
          </a:blip>
          <a:stretch>
            <a:fillRect/>
          </a:stretch>
        </p:blipFill>
        <p:spPr>
          <a:xfrm>
            <a:off x="2152051" y="248326"/>
            <a:ext cx="1019776" cy="1019776"/>
          </a:xfrm>
          <a:prstGeom prst="rect">
            <a:avLst/>
          </a:prstGeom>
          <a:noFill/>
          <a:ln>
            <a:noFill/>
          </a:ln>
        </p:spPr>
      </p:pic>
      <p:pic>
        <p:nvPicPr>
          <p:cNvPr id="227" name="Google Shape;227;p30"/>
          <p:cNvPicPr preferRelativeResize="0"/>
          <p:nvPr/>
        </p:nvPicPr>
        <p:blipFill>
          <a:blip r:embed="rId4">
            <a:alphaModFix/>
          </a:blip>
          <a:stretch>
            <a:fillRect/>
          </a:stretch>
        </p:blipFill>
        <p:spPr>
          <a:xfrm>
            <a:off x="1028700" y="764552"/>
            <a:ext cx="501699" cy="503547"/>
          </a:xfrm>
          <a:prstGeom prst="rect">
            <a:avLst/>
          </a:prstGeom>
          <a:noFill/>
          <a:ln>
            <a:noFill/>
          </a:ln>
        </p:spPr>
      </p:pic>
      <p:pic>
        <p:nvPicPr>
          <p:cNvPr id="228" name="Google Shape;228;p30"/>
          <p:cNvPicPr preferRelativeResize="0"/>
          <p:nvPr/>
        </p:nvPicPr>
        <p:blipFill>
          <a:blip r:embed="rId5">
            <a:alphaModFix/>
          </a:blip>
          <a:stretch>
            <a:fillRect/>
          </a:stretch>
        </p:blipFill>
        <p:spPr>
          <a:xfrm>
            <a:off x="2455076" y="4029074"/>
            <a:ext cx="817599" cy="817599"/>
          </a:xfrm>
          <a:prstGeom prst="rect">
            <a:avLst/>
          </a:prstGeom>
          <a:noFill/>
          <a:ln>
            <a:noFill/>
          </a:ln>
        </p:spPr>
      </p:pic>
      <p:pic>
        <p:nvPicPr>
          <p:cNvPr id="229" name="Google Shape;229;p30"/>
          <p:cNvPicPr preferRelativeResize="0"/>
          <p:nvPr/>
        </p:nvPicPr>
        <p:blipFill>
          <a:blip r:embed="rId6">
            <a:alphaModFix/>
          </a:blip>
          <a:stretch>
            <a:fillRect/>
          </a:stretch>
        </p:blipFill>
        <p:spPr>
          <a:xfrm>
            <a:off x="538200" y="4314825"/>
            <a:ext cx="1371601" cy="1371601"/>
          </a:xfrm>
          <a:prstGeom prst="rect">
            <a:avLst/>
          </a:prstGeom>
          <a:noFill/>
          <a:ln>
            <a:noFill/>
          </a:ln>
        </p:spPr>
      </p:pic>
      <p:pic>
        <p:nvPicPr>
          <p:cNvPr id="230" name="Google Shape;230;p30"/>
          <p:cNvPicPr preferRelativeResize="0"/>
          <p:nvPr/>
        </p:nvPicPr>
        <p:blipFill>
          <a:blip r:embed="rId6">
            <a:alphaModFix/>
          </a:blip>
          <a:stretch>
            <a:fillRect/>
          </a:stretch>
        </p:blipFill>
        <p:spPr>
          <a:xfrm>
            <a:off x="3667868" y="3987000"/>
            <a:ext cx="501700" cy="501700"/>
          </a:xfrm>
          <a:prstGeom prst="rect">
            <a:avLst/>
          </a:prstGeom>
          <a:noFill/>
          <a:ln>
            <a:noFill/>
          </a:ln>
        </p:spPr>
      </p:pic>
      <p:pic>
        <p:nvPicPr>
          <p:cNvPr id="231" name="Google Shape;231;p30"/>
          <p:cNvPicPr preferRelativeResize="0"/>
          <p:nvPr/>
        </p:nvPicPr>
        <p:blipFill>
          <a:blip r:embed="rId6">
            <a:alphaModFix/>
          </a:blip>
          <a:stretch>
            <a:fillRect/>
          </a:stretch>
        </p:blipFill>
        <p:spPr>
          <a:xfrm>
            <a:off x="1562093" y="91275"/>
            <a:ext cx="501700" cy="501700"/>
          </a:xfrm>
          <a:prstGeom prst="rect">
            <a:avLst/>
          </a:prstGeom>
          <a:noFill/>
          <a:ln>
            <a:noFill/>
          </a:ln>
        </p:spPr>
      </p:pic>
      <p:pic>
        <p:nvPicPr>
          <p:cNvPr id="232" name="Google Shape;232;p30"/>
          <p:cNvPicPr preferRelativeResize="0"/>
          <p:nvPr/>
        </p:nvPicPr>
        <p:blipFill>
          <a:blip r:embed="rId6">
            <a:alphaModFix/>
          </a:blip>
          <a:stretch>
            <a:fillRect/>
          </a:stretch>
        </p:blipFill>
        <p:spPr>
          <a:xfrm>
            <a:off x="47618" y="1268100"/>
            <a:ext cx="501700" cy="501700"/>
          </a:xfrm>
          <a:prstGeom prst="rect">
            <a:avLst/>
          </a:prstGeom>
          <a:noFill/>
          <a:ln>
            <a:noFill/>
          </a:ln>
        </p:spPr>
      </p:pic>
      <p:pic>
        <p:nvPicPr>
          <p:cNvPr id="233" name="Google Shape;233;p30"/>
          <p:cNvPicPr preferRelativeResize="0"/>
          <p:nvPr/>
        </p:nvPicPr>
        <p:blipFill>
          <a:blip r:embed="rId7">
            <a:alphaModFix/>
          </a:blip>
          <a:stretch>
            <a:fillRect/>
          </a:stretch>
        </p:blipFill>
        <p:spPr>
          <a:xfrm>
            <a:off x="387122" y="3503716"/>
            <a:ext cx="426895" cy="426901"/>
          </a:xfrm>
          <a:prstGeom prst="rect">
            <a:avLst/>
          </a:prstGeom>
          <a:noFill/>
          <a:ln>
            <a:noFill/>
          </a:ln>
        </p:spPr>
      </p:pic>
      <p:pic>
        <p:nvPicPr>
          <p:cNvPr id="234" name="Google Shape;234;p30"/>
          <p:cNvPicPr preferRelativeResize="0"/>
          <p:nvPr/>
        </p:nvPicPr>
        <p:blipFill>
          <a:blip r:embed="rId6">
            <a:alphaModFix/>
          </a:blip>
          <a:stretch>
            <a:fillRect/>
          </a:stretch>
        </p:blipFill>
        <p:spPr>
          <a:xfrm>
            <a:off x="1723947" y="3943275"/>
            <a:ext cx="241401" cy="241401"/>
          </a:xfrm>
          <a:prstGeom prst="rect">
            <a:avLst/>
          </a:prstGeom>
          <a:noFill/>
          <a:ln>
            <a:noFill/>
          </a:ln>
        </p:spPr>
      </p:pic>
      <p:pic>
        <p:nvPicPr>
          <p:cNvPr id="235" name="Google Shape;235;p30"/>
          <p:cNvPicPr preferRelativeResize="0"/>
          <p:nvPr/>
        </p:nvPicPr>
        <p:blipFill>
          <a:blip r:embed="rId6">
            <a:alphaModFix/>
          </a:blip>
          <a:stretch>
            <a:fillRect/>
          </a:stretch>
        </p:blipFill>
        <p:spPr>
          <a:xfrm>
            <a:off x="454075" y="1212875"/>
            <a:ext cx="2717751" cy="2717751"/>
          </a:xfrm>
          <a:prstGeom prst="rect">
            <a:avLst/>
          </a:prstGeom>
          <a:noFill/>
          <a:ln>
            <a:noFill/>
          </a:ln>
        </p:spPr>
      </p:pic>
      <p:pic>
        <p:nvPicPr>
          <p:cNvPr id="236" name="Google Shape;236;p30"/>
          <p:cNvPicPr preferRelativeResize="0"/>
          <p:nvPr/>
        </p:nvPicPr>
        <p:blipFill>
          <a:blip r:embed="rId6">
            <a:alphaModFix/>
          </a:blip>
          <a:stretch>
            <a:fillRect/>
          </a:stretch>
        </p:blipFill>
        <p:spPr>
          <a:xfrm>
            <a:off x="806023" y="1623248"/>
            <a:ext cx="1988402" cy="1988402"/>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cxnSp>
        <p:nvCxnSpPr>
          <p:cNvPr id="645" name="Google Shape;645;p51"/>
          <p:cNvCxnSpPr/>
          <p:nvPr/>
        </p:nvCxnSpPr>
        <p:spPr>
          <a:xfrm flipH="1">
            <a:off x="5788863" y="4407694"/>
            <a:ext cx="2886000" cy="723900"/>
          </a:xfrm>
          <a:prstGeom prst="straightConnector1">
            <a:avLst/>
          </a:prstGeom>
          <a:noFill/>
          <a:ln w="19050" cap="flat" cmpd="sng">
            <a:solidFill>
              <a:srgbClr val="CCCCCC"/>
            </a:solidFill>
            <a:prstDash val="solid"/>
            <a:round/>
            <a:headEnd type="none" w="med" len="med"/>
            <a:tailEnd type="none" w="med" len="med"/>
          </a:ln>
        </p:spPr>
      </p:cxnSp>
      <p:sp>
        <p:nvSpPr>
          <p:cNvPr id="646" name="Google Shape;646;p51"/>
          <p:cNvSpPr txBox="1">
            <a:spLocks noGrp="1"/>
          </p:cNvSpPr>
          <p:nvPr>
            <p:ph type="title"/>
          </p:nvPr>
        </p:nvSpPr>
        <p:spPr>
          <a:xfrm>
            <a:off x="2274726" y="586506"/>
            <a:ext cx="5747056" cy="564300"/>
          </a:xfrm>
          <a:prstGeom prst="rect">
            <a:avLst/>
          </a:prstGeom>
        </p:spPr>
        <p:txBody>
          <a:bodyPr spcFirstLastPara="1" wrap="square" lIns="91425" tIns="91425" rIns="91425" bIns="91425" anchor="ctr" anchorCtr="0">
            <a:noAutofit/>
          </a:bodyPr>
          <a:lstStyle/>
          <a:p>
            <a:pPr lvl="0"/>
            <a:r>
              <a:rPr lang="en-US" dirty="0"/>
              <a:t>Business Models and Ethics</a:t>
            </a:r>
            <a:endParaRPr dirty="0"/>
          </a:p>
        </p:txBody>
      </p:sp>
      <p:sp>
        <p:nvSpPr>
          <p:cNvPr id="647" name="Google Shape;647;p51"/>
          <p:cNvSpPr txBox="1">
            <a:spLocks noGrp="1"/>
          </p:cNvSpPr>
          <p:nvPr>
            <p:ph type="subTitle" idx="1"/>
          </p:nvPr>
        </p:nvSpPr>
        <p:spPr>
          <a:xfrm rot="-318">
            <a:off x="294602" y="1804114"/>
            <a:ext cx="8015862" cy="3181636"/>
          </a:xfrm>
          <a:prstGeom prst="rect">
            <a:avLst/>
          </a:prstGeom>
        </p:spPr>
        <p:txBody>
          <a:bodyPr spcFirstLastPara="1" wrap="square" lIns="91425" tIns="91425" rIns="91425" bIns="91425" anchor="ctr" anchorCtr="0">
            <a:noAutofit/>
          </a:bodyPr>
          <a:lstStyle/>
          <a:p>
            <a:pPr marL="0" lvl="0" indent="0" algn="just"/>
            <a:r>
              <a:rPr lang="en-US" sz="1600" dirty="0"/>
              <a:t>App developers make money in distinct ways, like promoting things inside the app, displaying advertisements, or promoting user information to others. But, focusing too much on making a living can create troubles. For instance, apps with plenty of commercials would possibly make people use them extra, even though it is no longer appropriate for them. Some customers may become spending money they shouldn't due to the fact the app makes it easy. </a:t>
            </a:r>
          </a:p>
          <a:p>
            <a:pPr marL="0" lvl="0" indent="0" algn="just"/>
            <a:endParaRPr lang="en-US" sz="1600" dirty="0"/>
          </a:p>
          <a:p>
            <a:pPr marL="0" lvl="0" indent="0" algn="just"/>
            <a:endParaRPr lang="en-US" sz="1600" dirty="0"/>
          </a:p>
          <a:p>
            <a:pPr marL="0" lvl="0" indent="0" algn="just"/>
            <a:endParaRPr lang="en-US" sz="1600" dirty="0"/>
          </a:p>
          <a:p>
            <a:pPr marL="0" lvl="0" indent="0" algn="just"/>
            <a:endParaRPr lang="en-US" sz="1600" dirty="0"/>
          </a:p>
          <a:p>
            <a:pPr marL="0" lvl="0" indent="0" algn="just"/>
            <a:endParaRPr lang="en-US" sz="1600" dirty="0"/>
          </a:p>
          <a:p>
            <a:pPr marL="0" lvl="0" indent="0" algn="just"/>
            <a:endParaRPr sz="1600" dirty="0"/>
          </a:p>
        </p:txBody>
      </p:sp>
      <p:cxnSp>
        <p:nvCxnSpPr>
          <p:cNvPr id="652" name="Google Shape;652;p51"/>
          <p:cNvCxnSpPr/>
          <p:nvPr/>
        </p:nvCxnSpPr>
        <p:spPr>
          <a:xfrm>
            <a:off x="2463759" y="1150806"/>
            <a:ext cx="5426405" cy="0"/>
          </a:xfrm>
          <a:prstGeom prst="straightConnector1">
            <a:avLst/>
          </a:prstGeom>
          <a:noFill/>
          <a:ln w="19050" cap="flat" cmpd="sng">
            <a:solidFill>
              <a:srgbClr val="CCCCCC"/>
            </a:solidFill>
            <a:prstDash val="solid"/>
            <a:round/>
            <a:headEnd type="none" w="med" len="med"/>
            <a:tailEnd type="none" w="med" len="med"/>
          </a:ln>
        </p:spPr>
      </p:cxnSp>
      <p:pic>
        <p:nvPicPr>
          <p:cNvPr id="653" name="Google Shape;653;p51"/>
          <p:cNvPicPr preferRelativeResize="0"/>
          <p:nvPr/>
        </p:nvPicPr>
        <p:blipFill>
          <a:blip r:embed="rId3">
            <a:alphaModFix/>
          </a:blip>
          <a:stretch>
            <a:fillRect/>
          </a:stretch>
        </p:blipFill>
        <p:spPr>
          <a:xfrm>
            <a:off x="6661189" y="4118788"/>
            <a:ext cx="2482811" cy="2482811"/>
          </a:xfrm>
          <a:prstGeom prst="rect">
            <a:avLst/>
          </a:prstGeom>
          <a:noFill/>
          <a:ln>
            <a:noFill/>
          </a:ln>
        </p:spPr>
      </p:pic>
      <p:pic>
        <p:nvPicPr>
          <p:cNvPr id="654" name="Google Shape;654;p51"/>
          <p:cNvPicPr preferRelativeResize="0"/>
          <p:nvPr/>
        </p:nvPicPr>
        <p:blipFill>
          <a:blip r:embed="rId4">
            <a:alphaModFix/>
          </a:blip>
          <a:stretch>
            <a:fillRect/>
          </a:stretch>
        </p:blipFill>
        <p:spPr>
          <a:xfrm>
            <a:off x="57148" y="-1020601"/>
            <a:ext cx="2482811" cy="2482811"/>
          </a:xfrm>
          <a:prstGeom prst="rect">
            <a:avLst/>
          </a:prstGeom>
          <a:noFill/>
          <a:ln>
            <a:noFill/>
          </a:ln>
        </p:spPr>
      </p:pic>
      <p:pic>
        <p:nvPicPr>
          <p:cNvPr id="655" name="Google Shape;655;p51"/>
          <p:cNvPicPr preferRelativeResize="0"/>
          <p:nvPr/>
        </p:nvPicPr>
        <p:blipFill>
          <a:blip r:embed="rId5">
            <a:alphaModFix/>
          </a:blip>
          <a:stretch>
            <a:fillRect/>
          </a:stretch>
        </p:blipFill>
        <p:spPr>
          <a:xfrm>
            <a:off x="8165140" y="3059967"/>
            <a:ext cx="1382049" cy="1382049"/>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757633C2-CA2B-43CC-B88B-00BE7A4FB680}"/>
              </a:ext>
            </a:extLst>
          </p:cNvPr>
          <p:cNvSpPr>
            <a:spLocks noGrp="1"/>
          </p:cNvSpPr>
          <p:nvPr>
            <p:ph type="subTitle" idx="1"/>
          </p:nvPr>
        </p:nvSpPr>
        <p:spPr>
          <a:xfrm rot="-546">
            <a:off x="133901" y="1199757"/>
            <a:ext cx="7853275" cy="2547919"/>
          </a:xfrm>
        </p:spPr>
        <p:txBody>
          <a:bodyPr/>
          <a:lstStyle/>
          <a:p>
            <a:endParaRPr lang="en-US" sz="1800" dirty="0"/>
          </a:p>
          <a:p>
            <a:pPr algn="just"/>
            <a:r>
              <a:rPr lang="en-US" sz="1800" dirty="0"/>
              <a:t>Some ideas for rules include making sure apps don't have things that make us use them too much, showing how their suggestions work, and making sure they keep our information safe. But, it's tough to make these rules because technology is always changing, and it's hard to agree on rules around the world. Also, we need to find a balance between letting apps be creative and making sure they act in the right way.</a:t>
            </a:r>
          </a:p>
        </p:txBody>
      </p:sp>
      <p:sp>
        <p:nvSpPr>
          <p:cNvPr id="3" name="Title 2">
            <a:extLst>
              <a:ext uri="{FF2B5EF4-FFF2-40B4-BE49-F238E27FC236}">
                <a16:creationId xmlns:a16="http://schemas.microsoft.com/office/drawing/2014/main" xmlns="" id="{7BA07B3E-CACC-4436-A403-3AC98F1362E7}"/>
              </a:ext>
            </a:extLst>
          </p:cNvPr>
          <p:cNvSpPr>
            <a:spLocks noGrp="1"/>
          </p:cNvSpPr>
          <p:nvPr>
            <p:ph type="ctrTitle"/>
          </p:nvPr>
        </p:nvSpPr>
        <p:spPr>
          <a:xfrm>
            <a:off x="1607947" y="-113442"/>
            <a:ext cx="5160000" cy="1221806"/>
          </a:xfrm>
        </p:spPr>
        <p:txBody>
          <a:bodyPr/>
          <a:lstStyle/>
          <a:p>
            <a:r>
              <a:rPr lang="en-US" sz="2800" dirty="0"/>
              <a:t>Regulatory Perspectives</a:t>
            </a:r>
          </a:p>
        </p:txBody>
      </p:sp>
      <p:cxnSp>
        <p:nvCxnSpPr>
          <p:cNvPr id="8" name="Google Shape;296;p33"/>
          <p:cNvCxnSpPr/>
          <p:nvPr/>
        </p:nvCxnSpPr>
        <p:spPr>
          <a:xfrm flipV="1">
            <a:off x="1753092" y="776257"/>
            <a:ext cx="4869710" cy="13854"/>
          </a:xfrm>
          <a:prstGeom prst="straightConnector1">
            <a:avLst/>
          </a:prstGeom>
          <a:noFill/>
          <a:ln w="19050"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3278800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5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lvl="0"/>
            <a:r>
              <a:rPr lang="en-US" dirty="0"/>
              <a:t>Alternatives to Habit-Forming Features</a:t>
            </a:r>
            <a:endParaRPr dirty="0"/>
          </a:p>
        </p:txBody>
      </p:sp>
      <p:sp>
        <p:nvSpPr>
          <p:cNvPr id="1113" name="Google Shape;1113;p57"/>
          <p:cNvSpPr txBox="1">
            <a:spLocks noGrp="1"/>
          </p:cNvSpPr>
          <p:nvPr>
            <p:ph type="body" idx="1"/>
          </p:nvPr>
        </p:nvSpPr>
        <p:spPr>
          <a:xfrm>
            <a:off x="471391" y="1534949"/>
            <a:ext cx="7569127" cy="2534700"/>
          </a:xfrm>
          <a:prstGeom prst="rect">
            <a:avLst/>
          </a:prstGeom>
        </p:spPr>
        <p:txBody>
          <a:bodyPr spcFirstLastPara="1" wrap="square" lIns="91425" tIns="91425" rIns="91425" bIns="91425" anchor="t" anchorCtr="0">
            <a:noAutofit/>
          </a:bodyPr>
          <a:lstStyle/>
          <a:p>
            <a:pPr marL="0" lvl="0" indent="0" algn="just">
              <a:lnSpc>
                <a:spcPct val="115000"/>
              </a:lnSpc>
              <a:buNone/>
            </a:pPr>
            <a:r>
              <a:rPr lang="en-US" sz="1600" dirty="0">
                <a:solidFill>
                  <a:schemeClr val="dk1"/>
                </a:solidFill>
              </a:rPr>
              <a:t>Ethical concerns are vital while building user-centric experiences and looking for alternatives to habit-forming features in applications.</a:t>
            </a:r>
          </a:p>
          <a:p>
            <a:pPr marL="0" lvl="0" indent="0" algn="just">
              <a:lnSpc>
                <a:spcPct val="115000"/>
              </a:lnSpc>
              <a:buNone/>
            </a:pPr>
            <a:r>
              <a:rPr lang="en-US" sz="1600" dirty="0">
                <a:solidFill>
                  <a:schemeClr val="dk1"/>
                </a:solidFill>
              </a:rPr>
              <a:t>One strategy is to encourage thoughtful interaction by including features that enhance user autonomy and wellbeing. For example, allowing users to select how frequently they wish to use the app or when they want notifications. We may also include features that aid consumers in learning new things or improving upon existing ones. It's also a good idea to urge users to switch up their activities or take breaks in order to avoid using the app for too long. With these modifications, applications may become more beneficial without feeling like they are required to be used excessively.</a:t>
            </a:r>
          </a:p>
          <a:p>
            <a:pPr marL="0" lvl="0" indent="0" algn="just">
              <a:lnSpc>
                <a:spcPct val="115000"/>
              </a:lnSpc>
              <a:buNone/>
            </a:pPr>
            <a:endParaRPr sz="1800" dirty="0">
              <a:solidFill>
                <a:schemeClr val="dk1"/>
              </a:solidFill>
            </a:endParaRPr>
          </a:p>
        </p:txBody>
      </p:sp>
      <p:pic>
        <p:nvPicPr>
          <p:cNvPr id="1116" name="Google Shape;1116;p57"/>
          <p:cNvPicPr preferRelativeResize="0"/>
          <p:nvPr/>
        </p:nvPicPr>
        <p:blipFill>
          <a:blip r:embed="rId3">
            <a:alphaModFix/>
          </a:blip>
          <a:stretch>
            <a:fillRect/>
          </a:stretch>
        </p:blipFill>
        <p:spPr>
          <a:xfrm>
            <a:off x="9144000" y="1237077"/>
            <a:ext cx="1155139" cy="1155149"/>
          </a:xfrm>
          <a:prstGeom prst="rect">
            <a:avLst/>
          </a:prstGeom>
          <a:noFill/>
          <a:ln>
            <a:noFill/>
          </a:ln>
        </p:spPr>
      </p:pic>
      <p:pic>
        <p:nvPicPr>
          <p:cNvPr id="1117" name="Google Shape;1117;p57"/>
          <p:cNvPicPr preferRelativeResize="0"/>
          <p:nvPr/>
        </p:nvPicPr>
        <p:blipFill>
          <a:blip r:embed="rId4">
            <a:alphaModFix/>
          </a:blip>
          <a:stretch>
            <a:fillRect/>
          </a:stretch>
        </p:blipFill>
        <p:spPr>
          <a:xfrm>
            <a:off x="7947473" y="1829035"/>
            <a:ext cx="2534083" cy="2534097"/>
          </a:xfrm>
          <a:prstGeom prst="rect">
            <a:avLst/>
          </a:prstGeom>
          <a:noFill/>
          <a:ln>
            <a:noFill/>
          </a:ln>
        </p:spPr>
      </p:pic>
      <p:pic>
        <p:nvPicPr>
          <p:cNvPr id="1118" name="Google Shape;1118;p57"/>
          <p:cNvPicPr preferRelativeResize="0"/>
          <p:nvPr/>
        </p:nvPicPr>
        <p:blipFill>
          <a:blip r:embed="rId5">
            <a:alphaModFix/>
          </a:blip>
          <a:stretch>
            <a:fillRect/>
          </a:stretch>
        </p:blipFill>
        <p:spPr>
          <a:xfrm>
            <a:off x="8638782" y="480603"/>
            <a:ext cx="1402422" cy="1402433"/>
          </a:xfrm>
          <a:prstGeom prst="rect">
            <a:avLst/>
          </a:prstGeom>
          <a:noFill/>
          <a:ln>
            <a:noFill/>
          </a:ln>
        </p:spPr>
      </p:pic>
      <p:cxnSp>
        <p:nvCxnSpPr>
          <p:cNvPr id="7" name="Google Shape;296;p33"/>
          <p:cNvCxnSpPr/>
          <p:nvPr/>
        </p:nvCxnSpPr>
        <p:spPr>
          <a:xfrm flipV="1">
            <a:off x="588819" y="1052946"/>
            <a:ext cx="7835181" cy="51354"/>
          </a:xfrm>
          <a:prstGeom prst="straightConnector1">
            <a:avLst/>
          </a:prstGeom>
          <a:noFill/>
          <a:ln w="19050" cap="flat" cmpd="sng">
            <a:solidFill>
              <a:srgbClr val="CCCCCC"/>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58"/>
          <p:cNvSpPr txBox="1">
            <a:spLocks noGrp="1"/>
          </p:cNvSpPr>
          <p:nvPr>
            <p:ph type="title"/>
          </p:nvPr>
        </p:nvSpPr>
        <p:spPr>
          <a:xfrm>
            <a:off x="325581" y="235213"/>
            <a:ext cx="8243891" cy="564300"/>
          </a:xfrm>
          <a:prstGeom prst="rect">
            <a:avLst/>
          </a:prstGeom>
        </p:spPr>
        <p:txBody>
          <a:bodyPr spcFirstLastPara="1" wrap="square" lIns="91425" tIns="91425" rIns="91425" bIns="91425" anchor="ctr" anchorCtr="0">
            <a:noAutofit/>
          </a:bodyPr>
          <a:lstStyle/>
          <a:p>
            <a:pPr lvl="0"/>
            <a:r>
              <a:rPr lang="en-US" dirty="0"/>
              <a:t>Future Trends and Ethical Considerations</a:t>
            </a:r>
            <a:endParaRPr dirty="0"/>
          </a:p>
        </p:txBody>
      </p:sp>
      <p:sp>
        <p:nvSpPr>
          <p:cNvPr id="1124" name="Google Shape;1124;p58"/>
          <p:cNvSpPr txBox="1">
            <a:spLocks noGrp="1"/>
          </p:cNvSpPr>
          <p:nvPr>
            <p:ph type="body" idx="1"/>
          </p:nvPr>
        </p:nvSpPr>
        <p:spPr>
          <a:xfrm>
            <a:off x="720000" y="1237077"/>
            <a:ext cx="3937723" cy="2534700"/>
          </a:xfrm>
          <a:prstGeom prst="rect">
            <a:avLst/>
          </a:prstGeom>
        </p:spPr>
        <p:txBody>
          <a:bodyPr spcFirstLastPara="1" wrap="square" lIns="91425" tIns="91425" rIns="91425" bIns="91425" anchor="t" anchorCtr="0">
            <a:noAutofit/>
          </a:bodyPr>
          <a:lstStyle/>
          <a:p>
            <a:pPr marL="0" lvl="0" indent="0" algn="just">
              <a:buNone/>
            </a:pPr>
            <a:r>
              <a:rPr lang="en-US" sz="1600" dirty="0">
                <a:solidFill>
                  <a:schemeClr val="dk1"/>
                </a:solidFill>
              </a:rPr>
              <a:t>Future app development will witness several exciting new developments, like the widespread use of virtual reality and smarter technologies. However, it is crucial to consider doing things correctly. This entails safeguarding users' confidential information, ensuring universal app use, and considering the environmental impact of our technological devices. Also, we must be impartial and transparent about how AI functions and how applications generate revenue. In the future, developing applications that make people's lives easier while minimizing disruption will be crucial!</a:t>
            </a:r>
            <a:endParaRPr sz="1600" dirty="0">
              <a:solidFill>
                <a:schemeClr val="dk1"/>
              </a:solidFill>
            </a:endParaRPr>
          </a:p>
        </p:txBody>
      </p:sp>
      <p:cxnSp>
        <p:nvCxnSpPr>
          <p:cNvPr id="1125" name="Google Shape;1125;p58"/>
          <p:cNvCxnSpPr/>
          <p:nvPr/>
        </p:nvCxnSpPr>
        <p:spPr>
          <a:xfrm flipH="1">
            <a:off x="5212125" y="3771900"/>
            <a:ext cx="2886000" cy="723900"/>
          </a:xfrm>
          <a:prstGeom prst="straightConnector1">
            <a:avLst/>
          </a:prstGeom>
          <a:noFill/>
          <a:ln w="19050" cap="flat" cmpd="sng">
            <a:solidFill>
              <a:srgbClr val="CCCCCC"/>
            </a:solidFill>
            <a:prstDash val="solid"/>
            <a:round/>
            <a:headEnd type="none" w="med" len="med"/>
            <a:tailEnd type="none" w="med" len="med"/>
          </a:ln>
        </p:spPr>
      </p:cxnSp>
      <p:pic>
        <p:nvPicPr>
          <p:cNvPr id="1126" name="Google Shape;1126;p58"/>
          <p:cNvPicPr preferRelativeResize="0"/>
          <p:nvPr/>
        </p:nvPicPr>
        <p:blipFill>
          <a:blip r:embed="rId3">
            <a:alphaModFix/>
          </a:blip>
          <a:stretch>
            <a:fillRect/>
          </a:stretch>
        </p:blipFill>
        <p:spPr>
          <a:xfrm>
            <a:off x="4657723" y="3014853"/>
            <a:ext cx="2482811" cy="2482811"/>
          </a:xfrm>
          <a:prstGeom prst="rect">
            <a:avLst/>
          </a:prstGeom>
          <a:noFill/>
          <a:ln>
            <a:noFill/>
          </a:ln>
        </p:spPr>
      </p:pic>
      <p:pic>
        <p:nvPicPr>
          <p:cNvPr id="1127" name="Google Shape;1127;p58"/>
          <p:cNvPicPr preferRelativeResize="0"/>
          <p:nvPr/>
        </p:nvPicPr>
        <p:blipFill>
          <a:blip r:embed="rId4">
            <a:alphaModFix/>
          </a:blip>
          <a:stretch>
            <a:fillRect/>
          </a:stretch>
        </p:blipFill>
        <p:spPr>
          <a:xfrm>
            <a:off x="7445700" y="3067250"/>
            <a:ext cx="1382049" cy="1382049"/>
          </a:xfrm>
          <a:prstGeom prst="rect">
            <a:avLst/>
          </a:prstGeom>
          <a:noFill/>
          <a:ln>
            <a:noFill/>
          </a:ln>
        </p:spPr>
      </p:pic>
      <p:cxnSp>
        <p:nvCxnSpPr>
          <p:cNvPr id="7" name="Google Shape;296;p33"/>
          <p:cNvCxnSpPr/>
          <p:nvPr/>
        </p:nvCxnSpPr>
        <p:spPr>
          <a:xfrm flipV="1">
            <a:off x="408709" y="727365"/>
            <a:ext cx="7959436" cy="13853"/>
          </a:xfrm>
          <a:prstGeom prst="straightConnector1">
            <a:avLst/>
          </a:prstGeom>
          <a:noFill/>
          <a:ln w="19050" cap="flat" cmpd="sng">
            <a:solidFill>
              <a:srgbClr val="CCCCCC"/>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5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lvl="0"/>
            <a:r>
              <a:rPr lang="en-US" dirty="0"/>
              <a:t>Conclusion</a:t>
            </a:r>
            <a:endParaRPr dirty="0"/>
          </a:p>
        </p:txBody>
      </p:sp>
      <p:sp>
        <p:nvSpPr>
          <p:cNvPr id="1124" name="Google Shape;1124;p58"/>
          <p:cNvSpPr txBox="1">
            <a:spLocks noGrp="1"/>
          </p:cNvSpPr>
          <p:nvPr>
            <p:ph type="body" idx="1"/>
          </p:nvPr>
        </p:nvSpPr>
        <p:spPr>
          <a:xfrm>
            <a:off x="369442" y="1345524"/>
            <a:ext cx="7704000" cy="2534700"/>
          </a:xfrm>
          <a:prstGeom prst="rect">
            <a:avLst/>
          </a:prstGeom>
        </p:spPr>
        <p:txBody>
          <a:bodyPr spcFirstLastPara="1" wrap="square" lIns="91425" tIns="91425" rIns="91425" bIns="91425" anchor="t" anchorCtr="0">
            <a:noAutofit/>
          </a:bodyPr>
          <a:lstStyle/>
          <a:p>
            <a:pPr marL="0" lvl="0" indent="0" algn="just">
              <a:buNone/>
            </a:pPr>
            <a:r>
              <a:rPr lang="en-US" sz="1600" dirty="0">
                <a:solidFill>
                  <a:schemeClr val="dk1"/>
                </a:solidFill>
              </a:rPr>
              <a:t>Making decisions on what's proper and wrong is a part of creating apps. It goes beyond simply creating something attractive or functional. It's important to think about potential effects on individuals and their privacy. Being fair and acting in the best interests of all app users is what it means to be ethical. This entails safeguarding personal data and ensuring that everyone, regardless of differences, can utilize the app with ease. Beyond just respecting the regulations, ethical app design seeks to earn users' respect and confidence. It's about creating technology that respects people's rights and sentiments while simultaneously abiding by the law.</a:t>
            </a:r>
          </a:p>
          <a:p>
            <a:pPr marL="0" lvl="0" indent="0" algn="l" rtl="0">
              <a:spcBef>
                <a:spcPts val="0"/>
              </a:spcBef>
              <a:spcAft>
                <a:spcPts val="0"/>
              </a:spcAft>
              <a:buNone/>
            </a:pPr>
            <a:endParaRPr dirty="0">
              <a:solidFill>
                <a:schemeClr val="dk1"/>
              </a:solidFill>
            </a:endParaRPr>
          </a:p>
        </p:txBody>
      </p:sp>
      <p:cxnSp>
        <p:nvCxnSpPr>
          <p:cNvPr id="1125" name="Google Shape;1125;p58"/>
          <p:cNvCxnSpPr/>
          <p:nvPr/>
        </p:nvCxnSpPr>
        <p:spPr>
          <a:xfrm flipH="1">
            <a:off x="5212125" y="3771900"/>
            <a:ext cx="2886000" cy="723900"/>
          </a:xfrm>
          <a:prstGeom prst="straightConnector1">
            <a:avLst/>
          </a:prstGeom>
          <a:noFill/>
          <a:ln w="19050" cap="flat" cmpd="sng">
            <a:solidFill>
              <a:srgbClr val="CCCCCC"/>
            </a:solidFill>
            <a:prstDash val="solid"/>
            <a:round/>
            <a:headEnd type="none" w="med" len="med"/>
            <a:tailEnd type="none" w="med" len="med"/>
          </a:ln>
        </p:spPr>
      </p:cxnSp>
      <p:pic>
        <p:nvPicPr>
          <p:cNvPr id="1126" name="Google Shape;1126;p58"/>
          <p:cNvPicPr preferRelativeResize="0"/>
          <p:nvPr/>
        </p:nvPicPr>
        <p:blipFill>
          <a:blip r:embed="rId3">
            <a:alphaModFix/>
          </a:blip>
          <a:stretch>
            <a:fillRect/>
          </a:stretch>
        </p:blipFill>
        <p:spPr>
          <a:xfrm>
            <a:off x="3971923" y="3172015"/>
            <a:ext cx="2482811" cy="2482811"/>
          </a:xfrm>
          <a:prstGeom prst="rect">
            <a:avLst/>
          </a:prstGeom>
          <a:noFill/>
          <a:ln>
            <a:noFill/>
          </a:ln>
        </p:spPr>
      </p:pic>
      <p:pic>
        <p:nvPicPr>
          <p:cNvPr id="1127" name="Google Shape;1127;p58"/>
          <p:cNvPicPr preferRelativeResize="0"/>
          <p:nvPr/>
        </p:nvPicPr>
        <p:blipFill>
          <a:blip r:embed="rId4">
            <a:alphaModFix/>
          </a:blip>
          <a:stretch>
            <a:fillRect/>
          </a:stretch>
        </p:blipFill>
        <p:spPr>
          <a:xfrm>
            <a:off x="7445700" y="3067250"/>
            <a:ext cx="1382049" cy="1382049"/>
          </a:xfrm>
          <a:prstGeom prst="rect">
            <a:avLst/>
          </a:prstGeom>
          <a:noFill/>
          <a:ln>
            <a:noFill/>
          </a:ln>
        </p:spPr>
      </p:pic>
      <p:cxnSp>
        <p:nvCxnSpPr>
          <p:cNvPr id="7" name="Google Shape;296;p33"/>
          <p:cNvCxnSpPr/>
          <p:nvPr/>
        </p:nvCxnSpPr>
        <p:spPr>
          <a:xfrm flipV="1">
            <a:off x="720000" y="1100235"/>
            <a:ext cx="2500745" cy="1"/>
          </a:xfrm>
          <a:prstGeom prst="straightConnector1">
            <a:avLst/>
          </a:prstGeom>
          <a:noFill/>
          <a:ln w="19050"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42929379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22"/>
        <p:cNvGrpSpPr/>
        <p:nvPr/>
      </p:nvGrpSpPr>
      <p:grpSpPr>
        <a:xfrm>
          <a:off x="0" y="0"/>
          <a:ext cx="0" cy="0"/>
          <a:chOff x="0" y="0"/>
          <a:chExt cx="0" cy="0"/>
        </a:xfrm>
      </p:grpSpPr>
      <p:sp>
        <p:nvSpPr>
          <p:cNvPr id="1123" name="Google Shape;1123;p5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lvl="0"/>
            <a:r>
              <a:rPr lang="en-US" dirty="0" smtClean="0"/>
              <a:t>Ethical Frame work</a:t>
            </a:r>
            <a:endParaRPr dirty="0"/>
          </a:p>
        </p:txBody>
      </p:sp>
      <p:sp>
        <p:nvSpPr>
          <p:cNvPr id="1124" name="Google Shape;1124;p58"/>
          <p:cNvSpPr txBox="1">
            <a:spLocks noGrp="1"/>
          </p:cNvSpPr>
          <p:nvPr>
            <p:ph type="body" idx="1"/>
          </p:nvPr>
        </p:nvSpPr>
        <p:spPr>
          <a:xfrm>
            <a:off x="369442" y="1345524"/>
            <a:ext cx="7704000" cy="2534700"/>
          </a:xfrm>
          <a:prstGeom prst="rect">
            <a:avLst/>
          </a:prstGeom>
        </p:spPr>
        <p:txBody>
          <a:bodyPr spcFirstLastPara="1" wrap="square" lIns="91425" tIns="91425" rIns="91425" bIns="91425" anchor="t" anchorCtr="0">
            <a:noAutofit/>
          </a:bodyPr>
          <a:lstStyle/>
          <a:p>
            <a:pPr marL="0" lvl="0" indent="0" algn="just">
              <a:buNone/>
            </a:pPr>
            <a:r>
              <a:rPr lang="en-US" sz="1600" dirty="0">
                <a:solidFill>
                  <a:schemeClr val="dk1"/>
                </a:solidFill>
              </a:rPr>
              <a:t>Act Utilitarianism looks at whether using apps makes people happier overall, even if there are some downsides like addiction or mental health problems. If the happiness outweighs the negatives, it's considered ethical. </a:t>
            </a:r>
            <a:endParaRPr lang="en-US" sz="1600" dirty="0" smtClean="0">
              <a:solidFill>
                <a:schemeClr val="dk1"/>
              </a:solidFill>
            </a:endParaRPr>
          </a:p>
          <a:p>
            <a:pPr marL="0" lvl="0" indent="0" algn="just">
              <a:buNone/>
            </a:pPr>
            <a:endParaRPr lang="en-US" sz="1600" dirty="0">
              <a:solidFill>
                <a:schemeClr val="dk1"/>
              </a:solidFill>
            </a:endParaRPr>
          </a:p>
          <a:p>
            <a:pPr marL="0" lvl="0" indent="0" algn="just">
              <a:buNone/>
            </a:pPr>
            <a:r>
              <a:rPr lang="en-US" sz="1600" dirty="0" smtClean="0">
                <a:solidFill>
                  <a:schemeClr val="dk1"/>
                </a:solidFill>
              </a:rPr>
              <a:t>Kantian </a:t>
            </a:r>
            <a:r>
              <a:rPr lang="en-US" sz="1600" dirty="0">
                <a:solidFill>
                  <a:schemeClr val="dk1"/>
                </a:solidFill>
              </a:rPr>
              <a:t>Ethics, </a:t>
            </a:r>
            <a:r>
              <a:rPr lang="en-US" sz="1600" dirty="0" smtClean="0">
                <a:solidFill>
                  <a:schemeClr val="dk1"/>
                </a:solidFill>
              </a:rPr>
              <a:t>the </a:t>
            </a:r>
            <a:r>
              <a:rPr lang="en-US" sz="1600" dirty="0">
                <a:solidFill>
                  <a:schemeClr val="dk1"/>
                </a:solidFill>
              </a:rPr>
              <a:t>manipulation in these apps as wrong because it treats users as tools for profit, not as individuals with their own goals. </a:t>
            </a:r>
            <a:endParaRPr lang="en-US" sz="1600" dirty="0" smtClean="0">
              <a:solidFill>
                <a:schemeClr val="dk1"/>
              </a:solidFill>
            </a:endParaRPr>
          </a:p>
          <a:p>
            <a:pPr marL="0" lvl="0" indent="0" algn="just">
              <a:buNone/>
            </a:pPr>
            <a:endParaRPr lang="en-US" sz="1600" dirty="0">
              <a:solidFill>
                <a:schemeClr val="dk1"/>
              </a:solidFill>
            </a:endParaRPr>
          </a:p>
          <a:p>
            <a:pPr marL="0" lvl="0" indent="0" algn="just">
              <a:buNone/>
            </a:pPr>
            <a:r>
              <a:rPr lang="en-US" sz="1600" dirty="0" smtClean="0">
                <a:solidFill>
                  <a:schemeClr val="dk1"/>
                </a:solidFill>
              </a:rPr>
              <a:t>Rule </a:t>
            </a:r>
            <a:r>
              <a:rPr lang="en-US" sz="1600" dirty="0">
                <a:solidFill>
                  <a:schemeClr val="dk1"/>
                </a:solidFill>
              </a:rPr>
              <a:t>Utilitarianism checks if having apps generally makes society happier or unhappier and decides if it's ethical based on that. </a:t>
            </a:r>
            <a:endParaRPr dirty="0">
              <a:solidFill>
                <a:schemeClr val="dk1"/>
              </a:solidFill>
            </a:endParaRPr>
          </a:p>
        </p:txBody>
      </p:sp>
      <p:cxnSp>
        <p:nvCxnSpPr>
          <p:cNvPr id="1125" name="Google Shape;1125;p58"/>
          <p:cNvCxnSpPr/>
          <p:nvPr/>
        </p:nvCxnSpPr>
        <p:spPr>
          <a:xfrm flipH="1">
            <a:off x="5212125" y="3771900"/>
            <a:ext cx="2886000" cy="723900"/>
          </a:xfrm>
          <a:prstGeom prst="straightConnector1">
            <a:avLst/>
          </a:prstGeom>
          <a:noFill/>
          <a:ln w="19050" cap="flat" cmpd="sng">
            <a:solidFill>
              <a:srgbClr val="CCCCCC"/>
            </a:solidFill>
            <a:prstDash val="solid"/>
            <a:round/>
            <a:headEnd type="none" w="med" len="med"/>
            <a:tailEnd type="none" w="med" len="med"/>
          </a:ln>
        </p:spPr>
      </p:cxnSp>
      <p:pic>
        <p:nvPicPr>
          <p:cNvPr id="1126" name="Google Shape;1126;p58"/>
          <p:cNvPicPr preferRelativeResize="0"/>
          <p:nvPr/>
        </p:nvPicPr>
        <p:blipFill>
          <a:blip r:embed="rId3">
            <a:alphaModFix/>
          </a:blip>
          <a:stretch>
            <a:fillRect/>
          </a:stretch>
        </p:blipFill>
        <p:spPr>
          <a:xfrm>
            <a:off x="4817050" y="3414469"/>
            <a:ext cx="2482811" cy="2482811"/>
          </a:xfrm>
          <a:prstGeom prst="rect">
            <a:avLst/>
          </a:prstGeom>
          <a:noFill/>
          <a:ln>
            <a:noFill/>
          </a:ln>
        </p:spPr>
      </p:pic>
      <p:pic>
        <p:nvPicPr>
          <p:cNvPr id="1127" name="Google Shape;1127;p58"/>
          <p:cNvPicPr preferRelativeResize="0"/>
          <p:nvPr/>
        </p:nvPicPr>
        <p:blipFill>
          <a:blip r:embed="rId4">
            <a:alphaModFix/>
          </a:blip>
          <a:stretch>
            <a:fillRect/>
          </a:stretch>
        </p:blipFill>
        <p:spPr>
          <a:xfrm>
            <a:off x="7535754" y="3273825"/>
            <a:ext cx="1382049" cy="1382049"/>
          </a:xfrm>
          <a:prstGeom prst="rect">
            <a:avLst/>
          </a:prstGeom>
          <a:noFill/>
          <a:ln>
            <a:noFill/>
          </a:ln>
        </p:spPr>
      </p:pic>
      <p:cxnSp>
        <p:nvCxnSpPr>
          <p:cNvPr id="7" name="Google Shape;296;p33"/>
          <p:cNvCxnSpPr/>
          <p:nvPr/>
        </p:nvCxnSpPr>
        <p:spPr>
          <a:xfrm>
            <a:off x="720000" y="1100237"/>
            <a:ext cx="4918800" cy="4063"/>
          </a:xfrm>
          <a:prstGeom prst="straightConnector1">
            <a:avLst/>
          </a:prstGeom>
          <a:noFill/>
          <a:ln w="19050"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3804414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946"/>
        <p:cNvGrpSpPr/>
        <p:nvPr/>
      </p:nvGrpSpPr>
      <p:grpSpPr>
        <a:xfrm>
          <a:off x="0" y="0"/>
          <a:ext cx="0" cy="0"/>
          <a:chOff x="0" y="0"/>
          <a:chExt cx="0" cy="0"/>
        </a:xfrm>
      </p:grpSpPr>
      <p:sp>
        <p:nvSpPr>
          <p:cNvPr id="2" name="TextBox 1"/>
          <p:cNvSpPr txBox="1"/>
          <p:nvPr/>
        </p:nvSpPr>
        <p:spPr>
          <a:xfrm>
            <a:off x="284019" y="256309"/>
            <a:ext cx="7024254" cy="523220"/>
          </a:xfrm>
          <a:prstGeom prst="rect">
            <a:avLst/>
          </a:prstGeom>
          <a:noFill/>
        </p:spPr>
        <p:txBody>
          <a:bodyPr wrap="square" rtlCol="0">
            <a:spAutoFit/>
          </a:bodyPr>
          <a:lstStyle/>
          <a:p>
            <a:r>
              <a:rPr lang="en-US" sz="2800" b="1" dirty="0" smtClean="0">
                <a:solidFill>
                  <a:schemeClr val="bg1"/>
                </a:solidFill>
              </a:rPr>
              <a:t>References</a:t>
            </a:r>
            <a:endParaRPr lang="en-US" sz="2800" b="1" dirty="0">
              <a:solidFill>
                <a:schemeClr val="bg1"/>
              </a:solidFill>
            </a:endParaRPr>
          </a:p>
        </p:txBody>
      </p:sp>
      <p:sp>
        <p:nvSpPr>
          <p:cNvPr id="3" name="TextBox 2"/>
          <p:cNvSpPr txBox="1"/>
          <p:nvPr/>
        </p:nvSpPr>
        <p:spPr>
          <a:xfrm>
            <a:off x="228600" y="779529"/>
            <a:ext cx="8915400" cy="4185761"/>
          </a:xfrm>
          <a:prstGeom prst="rect">
            <a:avLst/>
          </a:prstGeom>
          <a:noFill/>
        </p:spPr>
        <p:txBody>
          <a:bodyPr wrap="square" rtlCol="0">
            <a:spAutoFit/>
          </a:bodyPr>
          <a:lstStyle/>
          <a:p>
            <a:r>
              <a:rPr lang="en-US" dirty="0" smtClean="0">
                <a:solidFill>
                  <a:schemeClr val="bg1"/>
                </a:solidFill>
                <a:hlinkClick r:id="rId3"/>
              </a:rPr>
              <a:t>[1] </a:t>
            </a:r>
            <a:r>
              <a:rPr lang="en-US" dirty="0" smtClean="0">
                <a:hlinkClick r:id="rId3"/>
              </a:rPr>
              <a:t>https</a:t>
            </a:r>
            <a:r>
              <a:rPr lang="en-US" dirty="0">
                <a:hlinkClick r:id="rId3"/>
              </a:rPr>
              <a:t>://</a:t>
            </a:r>
            <a:r>
              <a:rPr lang="en-US" dirty="0" smtClean="0">
                <a:hlinkClick r:id="rId3"/>
              </a:rPr>
              <a:t>bmcpsychology.biomedcentral.com/articles/10.1186/s40359-018-0270-z</a:t>
            </a:r>
            <a:endParaRPr lang="en-US" dirty="0" smtClean="0"/>
          </a:p>
          <a:p>
            <a:endParaRPr lang="en-US" dirty="0"/>
          </a:p>
          <a:p>
            <a:r>
              <a:rPr lang="en-US" dirty="0" smtClean="0">
                <a:hlinkClick r:id="rId4"/>
              </a:rPr>
              <a:t>[2] https</a:t>
            </a:r>
            <a:r>
              <a:rPr lang="en-US" dirty="0">
                <a:hlinkClick r:id="rId4"/>
              </a:rPr>
              <a:t>://</a:t>
            </a:r>
            <a:r>
              <a:rPr lang="en-US" dirty="0" smtClean="0">
                <a:hlinkClick r:id="rId4"/>
              </a:rPr>
              <a:t>www.psychologytoday.com/us/basics/internet-addiction</a:t>
            </a:r>
            <a:endParaRPr lang="en-US" dirty="0" smtClean="0"/>
          </a:p>
          <a:p>
            <a:endParaRPr lang="en-US" dirty="0" smtClean="0"/>
          </a:p>
          <a:p>
            <a:r>
              <a:rPr lang="en-US" dirty="0" smtClean="0">
                <a:hlinkClick r:id="rId5"/>
              </a:rPr>
              <a:t>[3] https</a:t>
            </a:r>
            <a:r>
              <a:rPr lang="en-US" dirty="0">
                <a:hlinkClick r:id="rId5"/>
              </a:rPr>
              <a:t>://www.sparknotes.com/health/addiction/section2</a:t>
            </a:r>
            <a:r>
              <a:rPr lang="en-US" dirty="0" smtClean="0">
                <a:hlinkClick r:id="rId5"/>
              </a:rPr>
              <a:t>/</a:t>
            </a:r>
            <a:endParaRPr lang="en-US" dirty="0" smtClean="0"/>
          </a:p>
          <a:p>
            <a:endParaRPr lang="en-US" dirty="0"/>
          </a:p>
          <a:p>
            <a:r>
              <a:rPr lang="en-US" dirty="0" smtClean="0">
                <a:hlinkClick r:id="rId6"/>
              </a:rPr>
              <a:t>[4] https</a:t>
            </a:r>
            <a:r>
              <a:rPr lang="en-US" dirty="0">
                <a:hlinkClick r:id="rId6"/>
              </a:rPr>
              <a:t>://</a:t>
            </a:r>
            <a:r>
              <a:rPr lang="en-US" dirty="0" smtClean="0">
                <a:hlinkClick r:id="rId6"/>
              </a:rPr>
              <a:t>www.psychologytoday.com/us/blog/boundless/201801/technology-designed-addiction</a:t>
            </a:r>
            <a:endParaRPr lang="en-US" dirty="0" smtClean="0"/>
          </a:p>
          <a:p>
            <a:endParaRPr lang="ar-SA" dirty="0"/>
          </a:p>
          <a:p>
            <a:r>
              <a:rPr lang="en-US" dirty="0" smtClean="0">
                <a:solidFill>
                  <a:schemeClr val="bg1"/>
                </a:solidFill>
                <a:hlinkClick r:id="rId7"/>
              </a:rPr>
              <a:t>[</a:t>
            </a:r>
            <a:r>
              <a:rPr lang="ar-SA" dirty="0" smtClean="0">
                <a:solidFill>
                  <a:schemeClr val="bg1"/>
                </a:solidFill>
                <a:hlinkClick r:id="rId7"/>
              </a:rPr>
              <a:t>5</a:t>
            </a:r>
            <a:r>
              <a:rPr lang="en-US" dirty="0" smtClean="0">
                <a:solidFill>
                  <a:schemeClr val="bg1"/>
                </a:solidFill>
                <a:hlinkClick r:id="rId7"/>
              </a:rPr>
              <a:t>] https</a:t>
            </a:r>
            <a:r>
              <a:rPr lang="en-US" dirty="0">
                <a:solidFill>
                  <a:schemeClr val="bg1"/>
                </a:solidFill>
                <a:hlinkClick r:id="rId7"/>
              </a:rPr>
              <a:t>://</a:t>
            </a:r>
            <a:r>
              <a:rPr lang="en-US" dirty="0" smtClean="0">
                <a:solidFill>
                  <a:schemeClr val="bg1"/>
                </a:solidFill>
                <a:hlinkClick r:id="rId7"/>
              </a:rPr>
              <a:t>connect.comptia.org/blog/ethical-issues-in-technology?fbclid=IwAR1CoJKSYoOxml4hTaZluKFAH-IwoVH1EFdpPtuHODiTlHAbr5NQZEwehU8</a:t>
            </a:r>
            <a:endParaRPr lang="en-US" dirty="0" smtClean="0">
              <a:solidFill>
                <a:schemeClr val="bg1"/>
              </a:solidFill>
            </a:endParaRPr>
          </a:p>
          <a:p>
            <a:endParaRPr lang="en-US" dirty="0"/>
          </a:p>
          <a:p>
            <a:r>
              <a:rPr lang="en-US" u="sng" dirty="0" smtClean="0">
                <a:solidFill>
                  <a:schemeClr val="accent3"/>
                </a:solidFill>
              </a:rPr>
              <a:t>[</a:t>
            </a:r>
            <a:r>
              <a:rPr lang="ar-SA" u="sng" dirty="0" smtClean="0">
                <a:solidFill>
                  <a:schemeClr val="accent3"/>
                </a:solidFill>
              </a:rPr>
              <a:t>6</a:t>
            </a:r>
            <a:r>
              <a:rPr lang="en-US" u="sng" dirty="0" smtClean="0">
                <a:solidFill>
                  <a:schemeClr val="accent3"/>
                </a:solidFill>
              </a:rPr>
              <a:t>] </a:t>
            </a:r>
            <a:r>
              <a:rPr lang="en-US" u="sng" dirty="0">
                <a:solidFill>
                  <a:schemeClr val="accent3"/>
                </a:solidFill>
              </a:rPr>
              <a:t>https://www.sciencedirect.com/science/article/abs/pii/B9780123878175000388?fbclid=IwAR2aP4jPqZppp-BmnMfiKEDLyDv63nSHIE3fChWef1WfImh7OLz28pWYcKo</a:t>
            </a:r>
            <a:endParaRPr lang="en-US" u="sng" dirty="0" smtClean="0">
              <a:solidFill>
                <a:schemeClr val="accent3"/>
              </a:solidFill>
            </a:endParaRPr>
          </a:p>
          <a:p>
            <a:endParaRPr lang="ar-SA" dirty="0"/>
          </a:p>
          <a:p>
            <a:endParaRPr lang="en-US" dirty="0"/>
          </a:p>
          <a:p>
            <a:endParaRPr lang="en-US" dirty="0" smtClean="0"/>
          </a:p>
          <a:p>
            <a:endParaRPr lang="en-US" dirty="0"/>
          </a:p>
          <a:p>
            <a:endParaRPr lang="en-US" dirty="0" smtClean="0"/>
          </a:p>
          <a:p>
            <a:endParaRPr lang="en-US" dirty="0" smtClean="0"/>
          </a:p>
        </p:txBody>
      </p:sp>
    </p:spTree>
    <p:extLst>
      <p:ext uri="{BB962C8B-B14F-4D97-AF65-F5344CB8AC3E}">
        <p14:creationId xmlns:p14="http://schemas.microsoft.com/office/powerpoint/2010/main" val="25035471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946"/>
        <p:cNvGrpSpPr/>
        <p:nvPr/>
      </p:nvGrpSpPr>
      <p:grpSpPr>
        <a:xfrm>
          <a:off x="0" y="0"/>
          <a:ext cx="0" cy="0"/>
          <a:chOff x="0" y="0"/>
          <a:chExt cx="0" cy="0"/>
        </a:xfrm>
      </p:grpSpPr>
      <p:sp>
        <p:nvSpPr>
          <p:cNvPr id="2" name="TextBox 1"/>
          <p:cNvSpPr txBox="1"/>
          <p:nvPr/>
        </p:nvSpPr>
        <p:spPr>
          <a:xfrm>
            <a:off x="1641764" y="1849582"/>
            <a:ext cx="5929745" cy="1569660"/>
          </a:xfrm>
          <a:prstGeom prst="rect">
            <a:avLst/>
          </a:prstGeom>
          <a:noFill/>
        </p:spPr>
        <p:txBody>
          <a:bodyPr wrap="square" rtlCol="0">
            <a:spAutoFit/>
          </a:bodyPr>
          <a:lstStyle/>
          <a:p>
            <a:r>
              <a:rPr lang="en-US" sz="9600" b="1" dirty="0">
                <a:solidFill>
                  <a:schemeClr val="bg1"/>
                </a:solidFill>
              </a:rPr>
              <a:t>THANKS!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3"/>
          <p:cNvSpPr txBox="1">
            <a:spLocks noGrp="1"/>
          </p:cNvSpPr>
          <p:nvPr>
            <p:ph type="title"/>
          </p:nvPr>
        </p:nvSpPr>
        <p:spPr>
          <a:xfrm>
            <a:off x="2029855" y="0"/>
            <a:ext cx="4197600" cy="161179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295" name="Google Shape;295;p33"/>
          <p:cNvSpPr txBox="1">
            <a:spLocks noGrp="1"/>
          </p:cNvSpPr>
          <p:nvPr>
            <p:ph type="subTitle" idx="1"/>
          </p:nvPr>
        </p:nvSpPr>
        <p:spPr>
          <a:xfrm>
            <a:off x="2029855" y="2291811"/>
            <a:ext cx="4640945" cy="1009800"/>
          </a:xfrm>
          <a:prstGeom prst="rect">
            <a:avLst/>
          </a:prstGeom>
        </p:spPr>
        <p:txBody>
          <a:bodyPr spcFirstLastPara="1" wrap="square" lIns="91425" tIns="91425" rIns="91425" bIns="91425" anchor="ctr" anchorCtr="0">
            <a:noAutofit/>
          </a:bodyPr>
          <a:lstStyle/>
          <a:p>
            <a:pPr marL="0" lvl="0" indent="0" algn="just"/>
            <a:r>
              <a:rPr lang="en-US" sz="1800" dirty="0"/>
              <a:t>There are many apps that we use every day. </a:t>
            </a:r>
            <a:endParaRPr lang="en-US" sz="1800" dirty="0" smtClean="0"/>
          </a:p>
          <a:p>
            <a:pPr marL="0" lvl="0" indent="0" algn="just"/>
            <a:r>
              <a:rPr lang="en-US" sz="1800" dirty="0"/>
              <a:t>These apps are designed to be really convenient and make us use them a lot. But there's a problem. They use tricks to make us use them even more, which is not good for our freedom, privacy, and how we feel. The presentation will talk about why this is a worry.</a:t>
            </a:r>
            <a:endParaRPr sz="1800" dirty="0"/>
          </a:p>
        </p:txBody>
      </p:sp>
      <p:cxnSp>
        <p:nvCxnSpPr>
          <p:cNvPr id="296" name="Google Shape;296;p33"/>
          <p:cNvCxnSpPr/>
          <p:nvPr/>
        </p:nvCxnSpPr>
        <p:spPr>
          <a:xfrm flipV="1">
            <a:off x="1849582" y="1094509"/>
            <a:ext cx="4377873" cy="13855"/>
          </a:xfrm>
          <a:prstGeom prst="straightConnector1">
            <a:avLst/>
          </a:prstGeom>
          <a:noFill/>
          <a:ln w="19050" cap="flat" cmpd="sng">
            <a:solidFill>
              <a:srgbClr val="CCCCCC"/>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lvl="0"/>
            <a:r>
              <a:rPr lang="en-US" dirty="0"/>
              <a:t> Habit-Forming Apps</a:t>
            </a:r>
            <a:endParaRPr dirty="0"/>
          </a:p>
        </p:txBody>
      </p:sp>
      <p:cxnSp>
        <p:nvCxnSpPr>
          <p:cNvPr id="319" name="Google Shape;319;p35"/>
          <p:cNvCxnSpPr/>
          <p:nvPr/>
        </p:nvCxnSpPr>
        <p:spPr>
          <a:xfrm>
            <a:off x="519545" y="1088646"/>
            <a:ext cx="3886991" cy="0"/>
          </a:xfrm>
          <a:prstGeom prst="straightConnector1">
            <a:avLst/>
          </a:prstGeom>
          <a:noFill/>
          <a:ln w="19050" cap="flat" cmpd="sng">
            <a:solidFill>
              <a:srgbClr val="CCCCCC"/>
            </a:solidFill>
            <a:prstDash val="solid"/>
            <a:round/>
            <a:headEnd type="none" w="med" len="med"/>
            <a:tailEnd type="none" w="med" len="med"/>
          </a:ln>
        </p:spPr>
      </p:cxnSp>
      <p:cxnSp>
        <p:nvCxnSpPr>
          <p:cNvPr id="320" name="Google Shape;320;p35"/>
          <p:cNvCxnSpPr/>
          <p:nvPr/>
        </p:nvCxnSpPr>
        <p:spPr>
          <a:xfrm>
            <a:off x="4307973" y="1088646"/>
            <a:ext cx="1581000" cy="0"/>
          </a:xfrm>
          <a:prstGeom prst="straightConnector1">
            <a:avLst/>
          </a:prstGeom>
          <a:noFill/>
          <a:ln w="19050" cap="flat" cmpd="sng">
            <a:solidFill>
              <a:srgbClr val="CCCCCC"/>
            </a:solidFill>
            <a:prstDash val="solid"/>
            <a:round/>
            <a:headEnd type="none" w="med" len="med"/>
            <a:tailEnd type="none" w="med" len="med"/>
          </a:ln>
        </p:spPr>
      </p:cxnSp>
      <p:pic>
        <p:nvPicPr>
          <p:cNvPr id="321" name="Google Shape;321;p35"/>
          <p:cNvPicPr preferRelativeResize="0"/>
          <p:nvPr/>
        </p:nvPicPr>
        <p:blipFill>
          <a:blip r:embed="rId3">
            <a:alphaModFix/>
          </a:blip>
          <a:stretch>
            <a:fillRect/>
          </a:stretch>
        </p:blipFill>
        <p:spPr>
          <a:xfrm>
            <a:off x="6661189" y="-152760"/>
            <a:ext cx="2482811" cy="2482811"/>
          </a:xfrm>
          <a:prstGeom prst="rect">
            <a:avLst/>
          </a:prstGeom>
          <a:noFill/>
          <a:ln>
            <a:noFill/>
          </a:ln>
        </p:spPr>
      </p:pic>
      <p:sp>
        <p:nvSpPr>
          <p:cNvPr id="4" name="TextBox 3"/>
          <p:cNvSpPr txBox="1"/>
          <p:nvPr/>
        </p:nvSpPr>
        <p:spPr>
          <a:xfrm>
            <a:off x="1530136" y="1868649"/>
            <a:ext cx="5555673" cy="3693319"/>
          </a:xfrm>
          <a:prstGeom prst="rect">
            <a:avLst/>
          </a:prstGeom>
          <a:noFill/>
        </p:spPr>
        <p:txBody>
          <a:bodyPr wrap="square" rtlCol="0">
            <a:spAutoFit/>
          </a:bodyPr>
          <a:lstStyle/>
          <a:p>
            <a:pPr algn="just"/>
            <a:r>
              <a:rPr lang="en-US" sz="1800" dirty="0"/>
              <a:t>Habit-forming apps are like our everyday apps that make us use them a lot. They work by giving us good feelings and motivation, making it a habit. A study says when these good feelings are connected to using the app, it makes the habit even stronger. That's why these apps can be so interesting and sometimes hard to stop using.</a:t>
            </a:r>
          </a:p>
          <a:p>
            <a:pPr algn="just"/>
            <a:endParaRPr lang="en-US" sz="1800" dirty="0"/>
          </a:p>
          <a:p>
            <a:pPr algn="just"/>
            <a:endParaRPr lang="en-US" sz="1800" dirty="0"/>
          </a:p>
          <a:p>
            <a:pPr algn="just"/>
            <a:endParaRPr lang="en-US" sz="1800" dirty="0"/>
          </a:p>
          <a:p>
            <a:pPr algn="just"/>
            <a:endParaRPr lang="en-US" sz="1800" dirty="0"/>
          </a:p>
          <a:p>
            <a:pPr algn="just"/>
            <a:endParaRPr lang="en-US" sz="1800" dirty="0"/>
          </a:p>
          <a:p>
            <a:pPr algn="just"/>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6"/>
          <p:cNvSpPr txBox="1">
            <a:spLocks noGrp="1"/>
          </p:cNvSpPr>
          <p:nvPr>
            <p:ph type="title"/>
          </p:nvPr>
        </p:nvSpPr>
        <p:spPr>
          <a:xfrm rot="-984">
            <a:off x="2049692" y="533594"/>
            <a:ext cx="5238900" cy="604500"/>
          </a:xfrm>
          <a:prstGeom prst="rect">
            <a:avLst/>
          </a:prstGeom>
        </p:spPr>
        <p:txBody>
          <a:bodyPr spcFirstLastPara="1" wrap="square" lIns="91425" tIns="91425" rIns="91425" bIns="91425" anchor="ctr" anchorCtr="0">
            <a:noAutofit/>
          </a:bodyPr>
          <a:lstStyle/>
          <a:p>
            <a:pPr lvl="0"/>
            <a:r>
              <a:rPr lang="en-US" dirty="0"/>
              <a:t>The Ethical Dilemma: </a:t>
            </a:r>
            <a:endParaRPr dirty="0"/>
          </a:p>
        </p:txBody>
      </p:sp>
      <p:sp>
        <p:nvSpPr>
          <p:cNvPr id="327" name="Google Shape;327;p36"/>
          <p:cNvSpPr txBox="1">
            <a:spLocks noGrp="1"/>
          </p:cNvSpPr>
          <p:nvPr>
            <p:ph type="subTitle" idx="1"/>
          </p:nvPr>
        </p:nvSpPr>
        <p:spPr>
          <a:xfrm>
            <a:off x="2007174" y="3018417"/>
            <a:ext cx="5238900" cy="1322700"/>
          </a:xfrm>
          <a:prstGeom prst="rect">
            <a:avLst/>
          </a:prstGeom>
        </p:spPr>
        <p:txBody>
          <a:bodyPr spcFirstLastPara="1" wrap="square" lIns="91425" tIns="91425" rIns="91425" bIns="91425" anchor="ctr" anchorCtr="0">
            <a:noAutofit/>
          </a:bodyPr>
          <a:lstStyle/>
          <a:p>
            <a:pPr marL="0" lvl="0" indent="0" algn="just"/>
            <a:r>
              <a:rPr lang="en-US" sz="1600" dirty="0"/>
              <a:t>The problem with habit-forming apps is they might use tricks to make money by taking advantage of how our minds work. These apps are made to be addictive, like gambling or using substances, and it makes us think if the people who make them are doing the right thing. </a:t>
            </a:r>
            <a:r>
              <a:rPr lang="en-US" sz="1600" dirty="0" err="1"/>
              <a:t>Nir</a:t>
            </a:r>
            <a:r>
              <a:rPr lang="en-US" sz="1600" dirty="0"/>
              <a:t> </a:t>
            </a:r>
            <a:r>
              <a:rPr lang="en-US" sz="1600" dirty="0" err="1"/>
              <a:t>Eyal</a:t>
            </a:r>
            <a:r>
              <a:rPr lang="en-US" sz="1600" dirty="0"/>
              <a:t>, who wrote a book about this, says it's okay if these apps really help people and if the creators use them too. That way, they know if there are any bad effects and can be responsible about it.</a:t>
            </a:r>
          </a:p>
          <a:p>
            <a:pPr marL="0" lvl="0" indent="0" algn="just"/>
            <a:endParaRPr lang="en-US" sz="1600" dirty="0"/>
          </a:p>
          <a:p>
            <a:pPr marL="0" lvl="0" indent="0" algn="just"/>
            <a:endParaRPr lang="en-US" sz="1600" dirty="0"/>
          </a:p>
          <a:p>
            <a:pPr marL="0" lvl="0" indent="0" algn="just"/>
            <a:endParaRPr lang="en-US" sz="1600" dirty="0"/>
          </a:p>
          <a:p>
            <a:pPr marL="0" lvl="0" indent="0" algn="just"/>
            <a:endParaRPr lang="en-US" sz="1600" dirty="0"/>
          </a:p>
          <a:p>
            <a:pPr marL="0" lvl="0" indent="0" algn="just"/>
            <a:endParaRPr lang="en-US" sz="1600" dirty="0"/>
          </a:p>
          <a:p>
            <a:pPr marL="0" lvl="0" indent="0" algn="just"/>
            <a:endParaRPr lang="en-US" sz="1600" dirty="0"/>
          </a:p>
          <a:p>
            <a:pPr marL="0" lvl="0" indent="0" algn="just"/>
            <a:endParaRPr sz="1600" dirty="0"/>
          </a:p>
        </p:txBody>
      </p:sp>
      <p:cxnSp>
        <p:nvCxnSpPr>
          <p:cNvPr id="328" name="Google Shape;328;p36"/>
          <p:cNvCxnSpPr/>
          <p:nvPr/>
        </p:nvCxnSpPr>
        <p:spPr>
          <a:xfrm>
            <a:off x="1719151" y="1072343"/>
            <a:ext cx="5569528" cy="0"/>
          </a:xfrm>
          <a:prstGeom prst="straightConnector1">
            <a:avLst/>
          </a:prstGeom>
          <a:noFill/>
          <a:ln w="19050" cap="flat" cmpd="sng">
            <a:solidFill>
              <a:srgbClr val="CCCCCC"/>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0"/>
          <p:cNvSpPr txBox="1">
            <a:spLocks noGrp="1"/>
          </p:cNvSpPr>
          <p:nvPr>
            <p:ph type="title"/>
          </p:nvPr>
        </p:nvSpPr>
        <p:spPr>
          <a:xfrm>
            <a:off x="165819" y="616200"/>
            <a:ext cx="7704000" cy="564300"/>
          </a:xfrm>
          <a:prstGeom prst="rect">
            <a:avLst/>
          </a:prstGeom>
        </p:spPr>
        <p:txBody>
          <a:bodyPr spcFirstLastPara="1" wrap="square" lIns="91425" tIns="91425" rIns="91425" bIns="91425" anchor="ctr" anchorCtr="0">
            <a:noAutofit/>
          </a:bodyPr>
          <a:lstStyle/>
          <a:p>
            <a:pPr lvl="0"/>
            <a:r>
              <a:rPr lang="en-US" dirty="0"/>
              <a:t>Understanding Internet Addiction: </a:t>
            </a:r>
            <a:endParaRPr dirty="0"/>
          </a:p>
        </p:txBody>
      </p:sp>
      <p:sp>
        <p:nvSpPr>
          <p:cNvPr id="2" name="TextBox 1"/>
          <p:cNvSpPr txBox="1"/>
          <p:nvPr/>
        </p:nvSpPr>
        <p:spPr>
          <a:xfrm>
            <a:off x="1025237" y="1180500"/>
            <a:ext cx="5576455" cy="3416320"/>
          </a:xfrm>
          <a:prstGeom prst="rect">
            <a:avLst/>
          </a:prstGeom>
          <a:noFill/>
        </p:spPr>
        <p:txBody>
          <a:bodyPr wrap="square" rtlCol="0">
            <a:spAutoFit/>
          </a:bodyPr>
          <a:lstStyle/>
          <a:p>
            <a:pPr algn="just"/>
            <a:r>
              <a:rPr lang="en-US" sz="1800" dirty="0"/>
              <a:t>Understanding Internet Addiction is like identifying if it's an actual hassle or not. It's now not like addictions to drugs where people preserve the usage of even supposing it's no longer </a:t>
            </a:r>
            <a:r>
              <a:rPr lang="en-US" sz="1800" dirty="0" err="1" smtClean="0"/>
              <a:t>amusing.But</a:t>
            </a:r>
            <a:r>
              <a:rPr lang="en-US" sz="1800" dirty="0"/>
              <a:t>, spending an excessive amount of time online can motivate troubles like no longer being capable of paying attention, feeling lonely, and having problems with mental fitness. Experts are still arguing about it, and it is not officially diagnosed as a hassle within the manual for mental health professionals, but they agree that it could have an effect on how people behave and their mental health.</a:t>
            </a:r>
          </a:p>
        </p:txBody>
      </p:sp>
      <p:cxnSp>
        <p:nvCxnSpPr>
          <p:cNvPr id="4" name="Google Shape;328;p36"/>
          <p:cNvCxnSpPr/>
          <p:nvPr/>
        </p:nvCxnSpPr>
        <p:spPr>
          <a:xfrm>
            <a:off x="0" y="1180500"/>
            <a:ext cx="7051964" cy="0"/>
          </a:xfrm>
          <a:prstGeom prst="straightConnector1">
            <a:avLst/>
          </a:prstGeom>
          <a:noFill/>
          <a:ln w="19050" cap="flat" cmpd="sng">
            <a:solidFill>
              <a:srgbClr val="CCCCCC"/>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2"/>
          <p:cNvSpPr txBox="1">
            <a:spLocks noGrp="1"/>
          </p:cNvSpPr>
          <p:nvPr>
            <p:ph type="title"/>
          </p:nvPr>
        </p:nvSpPr>
        <p:spPr>
          <a:xfrm>
            <a:off x="1455525" y="562483"/>
            <a:ext cx="6080700" cy="968444"/>
          </a:xfrm>
          <a:prstGeom prst="rect">
            <a:avLst/>
          </a:prstGeom>
        </p:spPr>
        <p:txBody>
          <a:bodyPr spcFirstLastPara="1" wrap="square" lIns="91425" tIns="91425" rIns="91425" bIns="91425" anchor="ctr" anchorCtr="0">
            <a:noAutofit/>
          </a:bodyPr>
          <a:lstStyle/>
          <a:p>
            <a:pPr lvl="0"/>
            <a:r>
              <a:rPr lang="en-US" sz="4000" dirty="0"/>
              <a:t>Theories of Addiction</a:t>
            </a:r>
            <a:endParaRPr sz="4000" dirty="0">
              <a:solidFill>
                <a:schemeClr val="accent4"/>
              </a:solidFill>
            </a:endParaRPr>
          </a:p>
        </p:txBody>
      </p:sp>
      <p:sp>
        <p:nvSpPr>
          <p:cNvPr id="2" name="TextBox 1"/>
          <p:cNvSpPr txBox="1"/>
          <p:nvPr/>
        </p:nvSpPr>
        <p:spPr>
          <a:xfrm>
            <a:off x="1711036" y="1773382"/>
            <a:ext cx="5742709" cy="3323987"/>
          </a:xfrm>
          <a:prstGeom prst="rect">
            <a:avLst/>
          </a:prstGeom>
          <a:noFill/>
        </p:spPr>
        <p:txBody>
          <a:bodyPr wrap="square" rtlCol="0">
            <a:spAutoFit/>
          </a:bodyPr>
          <a:lstStyle/>
          <a:p>
            <a:pPr algn="just"/>
            <a:r>
              <a:rPr lang="en-US" dirty="0"/>
              <a:t>People have different ideas about why addiction happens. Some think it's because of things we get from our family that make us more likely to get addicted. Others say it's because our bodies get used to a substance over time, either because of our biology or because we connect it with certain feelings or situations. Some also say addiction is a way our bodies and minds react to changes around us. These ideas try to explain addiction by thinking about how everyone is different, where they live, and the cultures they're part of, making it a complicated thing to understand.</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cxnSp>
        <p:nvCxnSpPr>
          <p:cNvPr id="4" name="Google Shape;328;p36"/>
          <p:cNvCxnSpPr/>
          <p:nvPr/>
        </p:nvCxnSpPr>
        <p:spPr>
          <a:xfrm>
            <a:off x="1239982" y="1429882"/>
            <a:ext cx="7051964" cy="0"/>
          </a:xfrm>
          <a:prstGeom prst="straightConnector1">
            <a:avLst/>
          </a:prstGeom>
          <a:noFill/>
          <a:ln w="19050" cap="flat" cmpd="sng">
            <a:solidFill>
              <a:srgbClr val="CCCCCC"/>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4"/>
          <p:cNvSpPr txBox="1">
            <a:spLocks noGrp="1"/>
          </p:cNvSpPr>
          <p:nvPr>
            <p:ph type="title"/>
          </p:nvPr>
        </p:nvSpPr>
        <p:spPr>
          <a:xfrm rot="350">
            <a:off x="2401120" y="298160"/>
            <a:ext cx="5893500" cy="630094"/>
          </a:xfrm>
          <a:prstGeom prst="rect">
            <a:avLst/>
          </a:prstGeom>
        </p:spPr>
        <p:txBody>
          <a:bodyPr spcFirstLastPara="1" wrap="square" lIns="91425" tIns="91425" rIns="91425" bIns="91425" anchor="ctr" anchorCtr="0">
            <a:noAutofit/>
          </a:bodyPr>
          <a:lstStyle/>
          <a:p>
            <a:pPr lvl="0"/>
            <a:r>
              <a:rPr lang="en-US" sz="2800" dirty="0"/>
              <a:t>Ethical Issues in App Design: </a:t>
            </a:r>
            <a:endParaRPr sz="2800" dirty="0">
              <a:solidFill>
                <a:schemeClr val="accent4"/>
              </a:solidFill>
            </a:endParaRPr>
          </a:p>
        </p:txBody>
      </p:sp>
      <p:sp>
        <p:nvSpPr>
          <p:cNvPr id="493" name="Google Shape;493;p44"/>
          <p:cNvSpPr txBox="1">
            <a:spLocks noGrp="1"/>
          </p:cNvSpPr>
          <p:nvPr>
            <p:ph type="subTitle" idx="1"/>
          </p:nvPr>
        </p:nvSpPr>
        <p:spPr>
          <a:xfrm>
            <a:off x="2285093" y="1620981"/>
            <a:ext cx="4227300" cy="2545777"/>
          </a:xfrm>
          <a:prstGeom prst="rect">
            <a:avLst/>
          </a:prstGeom>
        </p:spPr>
        <p:txBody>
          <a:bodyPr spcFirstLastPara="1" wrap="square" lIns="91425" tIns="91425" rIns="91425" bIns="91425" anchor="ctr" anchorCtr="0">
            <a:noAutofit/>
          </a:bodyPr>
          <a:lstStyle/>
          <a:p>
            <a:pPr marL="0" lvl="0" indent="0" algn="just"/>
            <a:r>
              <a:rPr lang="en-US" dirty="0"/>
              <a:t>Creating apps can make people addicted with the aid of the usage of capabilities that play with how our minds work. This consists of things like getting rewards on social media or in games, which makes us want to continue using the app all of the time. This can be a large moral trouble due to the fact it would cause addictive conduct, affecting how humans feel and the way they connect with others. It's up to the humans making the apps to consider the moral side of what they're doing and how it'd have an effect on the proper-being of the human beings the use of their apps.</a:t>
            </a:r>
          </a:p>
          <a:p>
            <a:pPr marL="0" lvl="0" indent="0" algn="just"/>
            <a:endParaRPr dirty="0"/>
          </a:p>
        </p:txBody>
      </p:sp>
      <p:cxnSp>
        <p:nvCxnSpPr>
          <p:cNvPr id="494" name="Google Shape;494;p44"/>
          <p:cNvCxnSpPr/>
          <p:nvPr/>
        </p:nvCxnSpPr>
        <p:spPr>
          <a:xfrm>
            <a:off x="2459182" y="928555"/>
            <a:ext cx="5835471" cy="0"/>
          </a:xfrm>
          <a:prstGeom prst="straightConnector1">
            <a:avLst/>
          </a:prstGeom>
          <a:noFill/>
          <a:ln w="19050" cap="flat" cmpd="sng">
            <a:solidFill>
              <a:srgbClr val="CCCCCC"/>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9" name="Google Shape;609;p48"/>
          <p:cNvSpPr txBox="1">
            <a:spLocks noGrp="1"/>
          </p:cNvSpPr>
          <p:nvPr>
            <p:ph type="title" idx="4"/>
          </p:nvPr>
        </p:nvSpPr>
        <p:spPr>
          <a:xfrm>
            <a:off x="1440000" y="529875"/>
            <a:ext cx="7704000" cy="564300"/>
          </a:xfrm>
          <a:prstGeom prst="rect">
            <a:avLst/>
          </a:prstGeom>
        </p:spPr>
        <p:txBody>
          <a:bodyPr spcFirstLastPara="1" wrap="square" lIns="91425" tIns="91425" rIns="91425" bIns="91425" anchor="ctr" anchorCtr="0">
            <a:noAutofit/>
          </a:bodyPr>
          <a:lstStyle/>
          <a:p>
            <a:pPr lvl="0"/>
            <a:r>
              <a:rPr lang="en-US" dirty="0" smtClean="0"/>
              <a:t>Instagram</a:t>
            </a:r>
            <a:endParaRPr dirty="0"/>
          </a:p>
        </p:txBody>
      </p:sp>
      <p:sp>
        <p:nvSpPr>
          <p:cNvPr id="610" name="Google Shape;610;p48"/>
          <p:cNvSpPr txBox="1"/>
          <p:nvPr/>
        </p:nvSpPr>
        <p:spPr>
          <a:xfrm>
            <a:off x="1531143" y="1227025"/>
            <a:ext cx="6386511" cy="3244185"/>
          </a:xfrm>
          <a:prstGeom prst="rect">
            <a:avLst/>
          </a:prstGeom>
          <a:noFill/>
          <a:ln>
            <a:noFill/>
          </a:ln>
        </p:spPr>
        <p:txBody>
          <a:bodyPr spcFirstLastPara="1" wrap="square" lIns="91425" tIns="91425" rIns="91425" bIns="91425" anchor="ctr" anchorCtr="0">
            <a:noAutofit/>
          </a:bodyPr>
          <a:lstStyle/>
          <a:p>
            <a:pPr lvl="0" algn="just"/>
            <a:r>
              <a:rPr lang="en-US" sz="1600" dirty="0">
                <a:solidFill>
                  <a:schemeClr val="dk1"/>
                </a:solidFill>
                <a:latin typeface="Cabin"/>
                <a:ea typeface="Cabin"/>
                <a:cs typeface="Cabin"/>
                <a:sym typeface="Cabin"/>
              </a:rPr>
              <a:t>One of the most famous case studies of addiction-forming packages is Instagram. It is a totally popular utility that people use to share their images and films. It offers exquisite features like likes, and comments, in addition to news. However, overuse of it may result in self-doubt as people examine their lives with others. People regularly discover themselves spending a lot of time on it on account that it is so clean to preserve scrolling. Some people are involved that Instagram gathers too many personal statistics from customers and goes too far. Research shows that young people who use Instagram may also experience accelerated anxiety or disappointment. This demonstrates how excessive Instagram use may have an impact on people's moods and use styles, in particular.</a:t>
            </a:r>
          </a:p>
          <a:p>
            <a:pPr lvl="0" algn="just"/>
            <a:endParaRPr lang="en-US" sz="1600" dirty="0">
              <a:solidFill>
                <a:schemeClr val="dk1"/>
              </a:solidFill>
              <a:latin typeface="Cabin"/>
              <a:ea typeface="Cabin"/>
              <a:cs typeface="Cabin"/>
              <a:sym typeface="Cabin"/>
            </a:endParaRPr>
          </a:p>
        </p:txBody>
      </p:sp>
      <p:cxnSp>
        <p:nvCxnSpPr>
          <p:cNvPr id="612" name="Google Shape;612;p48"/>
          <p:cNvCxnSpPr/>
          <p:nvPr/>
        </p:nvCxnSpPr>
        <p:spPr>
          <a:xfrm>
            <a:off x="2873270" y="1104300"/>
            <a:ext cx="1151475" cy="0"/>
          </a:xfrm>
          <a:prstGeom prst="straightConnector1">
            <a:avLst/>
          </a:prstGeom>
          <a:noFill/>
          <a:ln w="19050" cap="flat" cmpd="sng">
            <a:solidFill>
              <a:srgbClr val="CCCCCC"/>
            </a:solidFill>
            <a:prstDash val="solid"/>
            <a:round/>
            <a:headEnd type="none" w="med" len="med"/>
            <a:tailEnd type="none" w="med" len="med"/>
          </a:ln>
        </p:spPr>
      </p:cxnSp>
      <p:cxnSp>
        <p:nvCxnSpPr>
          <p:cNvPr id="613" name="Google Shape;613;p48"/>
          <p:cNvCxnSpPr/>
          <p:nvPr/>
        </p:nvCxnSpPr>
        <p:spPr>
          <a:xfrm>
            <a:off x="1281545" y="1104300"/>
            <a:ext cx="1591725" cy="0"/>
          </a:xfrm>
          <a:prstGeom prst="straightConnector1">
            <a:avLst/>
          </a:prstGeom>
          <a:noFill/>
          <a:ln w="19050" cap="flat" cmpd="sng">
            <a:solidFill>
              <a:srgbClr val="CCCCCC"/>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cxnSp>
        <p:nvCxnSpPr>
          <p:cNvPr id="629" name="Google Shape;629;p50"/>
          <p:cNvCxnSpPr/>
          <p:nvPr/>
        </p:nvCxnSpPr>
        <p:spPr>
          <a:xfrm flipH="1">
            <a:off x="4552950" y="123825"/>
            <a:ext cx="2324100" cy="771600"/>
          </a:xfrm>
          <a:prstGeom prst="straightConnector1">
            <a:avLst/>
          </a:prstGeom>
          <a:noFill/>
          <a:ln w="19050" cap="flat" cmpd="sng">
            <a:solidFill>
              <a:srgbClr val="CCCCCC"/>
            </a:solidFill>
            <a:prstDash val="solid"/>
            <a:round/>
            <a:headEnd type="none" w="med" len="med"/>
            <a:tailEnd type="none" w="med" len="med"/>
          </a:ln>
        </p:spPr>
      </p:cxnSp>
      <p:cxnSp>
        <p:nvCxnSpPr>
          <p:cNvPr id="630" name="Google Shape;630;p50"/>
          <p:cNvCxnSpPr/>
          <p:nvPr/>
        </p:nvCxnSpPr>
        <p:spPr>
          <a:xfrm>
            <a:off x="6886575" y="104775"/>
            <a:ext cx="2295600" cy="1819200"/>
          </a:xfrm>
          <a:prstGeom prst="straightConnector1">
            <a:avLst/>
          </a:prstGeom>
          <a:noFill/>
          <a:ln w="19050" cap="flat" cmpd="sng">
            <a:solidFill>
              <a:srgbClr val="CCCCCC"/>
            </a:solidFill>
            <a:prstDash val="solid"/>
            <a:round/>
            <a:headEnd type="none" w="med" len="med"/>
            <a:tailEnd type="none" w="med" len="med"/>
          </a:ln>
        </p:spPr>
      </p:cxnSp>
      <p:sp>
        <p:nvSpPr>
          <p:cNvPr id="631" name="Google Shape;631;p50"/>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lvl="0"/>
            <a:r>
              <a:rPr lang="en-US" dirty="0" err="1" smtClean="0"/>
              <a:t>TikTok</a:t>
            </a:r>
            <a:endParaRPr dirty="0"/>
          </a:p>
        </p:txBody>
      </p:sp>
      <p:pic>
        <p:nvPicPr>
          <p:cNvPr id="638" name="Google Shape;638;p50"/>
          <p:cNvPicPr preferRelativeResize="0"/>
          <p:nvPr/>
        </p:nvPicPr>
        <p:blipFill>
          <a:blip r:embed="rId3">
            <a:alphaModFix/>
          </a:blip>
          <a:stretch>
            <a:fillRect/>
          </a:stretch>
        </p:blipFill>
        <p:spPr>
          <a:xfrm>
            <a:off x="8504252" y="1263252"/>
            <a:ext cx="1308499" cy="1308499"/>
          </a:xfrm>
          <a:prstGeom prst="rect">
            <a:avLst/>
          </a:prstGeom>
          <a:noFill/>
          <a:ln>
            <a:noFill/>
          </a:ln>
        </p:spPr>
      </p:pic>
      <p:pic>
        <p:nvPicPr>
          <p:cNvPr id="639" name="Google Shape;639;p50"/>
          <p:cNvPicPr preferRelativeResize="0"/>
          <p:nvPr/>
        </p:nvPicPr>
        <p:blipFill>
          <a:blip r:embed="rId4">
            <a:alphaModFix/>
          </a:blip>
          <a:stretch>
            <a:fillRect/>
          </a:stretch>
        </p:blipFill>
        <p:spPr>
          <a:xfrm>
            <a:off x="3890852" y="198148"/>
            <a:ext cx="1362299" cy="1362299"/>
          </a:xfrm>
          <a:prstGeom prst="rect">
            <a:avLst/>
          </a:prstGeom>
          <a:noFill/>
          <a:ln>
            <a:noFill/>
          </a:ln>
        </p:spPr>
      </p:pic>
      <p:pic>
        <p:nvPicPr>
          <p:cNvPr id="640" name="Google Shape;640;p50"/>
          <p:cNvPicPr preferRelativeResize="0"/>
          <p:nvPr/>
        </p:nvPicPr>
        <p:blipFill>
          <a:blip r:embed="rId5">
            <a:alphaModFix/>
          </a:blip>
          <a:stretch>
            <a:fillRect/>
          </a:stretch>
        </p:blipFill>
        <p:spPr>
          <a:xfrm>
            <a:off x="5686798" y="-1117526"/>
            <a:ext cx="2482811" cy="2482811"/>
          </a:xfrm>
          <a:prstGeom prst="rect">
            <a:avLst/>
          </a:prstGeom>
          <a:noFill/>
          <a:ln>
            <a:noFill/>
          </a:ln>
        </p:spPr>
      </p:pic>
      <p:sp>
        <p:nvSpPr>
          <p:cNvPr id="4" name="TextBox 3">
            <a:extLst>
              <a:ext uri="{FF2B5EF4-FFF2-40B4-BE49-F238E27FC236}">
                <a16:creationId xmlns:a16="http://schemas.microsoft.com/office/drawing/2014/main" xmlns="" id="{8CCE438E-ADF0-40B5-ACEC-4BC30601A4D2}"/>
              </a:ext>
            </a:extLst>
          </p:cNvPr>
          <p:cNvSpPr txBox="1"/>
          <p:nvPr/>
        </p:nvSpPr>
        <p:spPr>
          <a:xfrm>
            <a:off x="408713" y="1995672"/>
            <a:ext cx="8015287" cy="1815882"/>
          </a:xfrm>
          <a:prstGeom prst="rect">
            <a:avLst/>
          </a:prstGeom>
          <a:noFill/>
        </p:spPr>
        <p:txBody>
          <a:bodyPr wrap="square" rtlCol="0">
            <a:spAutoFit/>
          </a:bodyPr>
          <a:lstStyle/>
          <a:p>
            <a:pPr algn="just"/>
            <a:r>
              <a:rPr lang="en-US" sz="1600" dirty="0">
                <a:latin typeface="Cabin" panose="020B0604020202020204" charset="0"/>
              </a:rPr>
              <a:t>It is a popular social media that allows users to share short videos with songs .The way it manages user data is one major worry. People question if their data may be shared with the Chinese government because the corporation is based in China. Not every video is appropriate for all viewers, particularly younger ones, which is another cause for concern. </a:t>
            </a:r>
          </a:p>
          <a:p>
            <a:pPr algn="just"/>
            <a:r>
              <a:rPr lang="en-US" sz="1600" dirty="0" err="1">
                <a:latin typeface="Cabin" panose="020B0604020202020204" charset="0"/>
              </a:rPr>
              <a:t>TikTok</a:t>
            </a:r>
            <a:r>
              <a:rPr lang="en-US" sz="1600" dirty="0">
                <a:latin typeface="Cabin" panose="020B0604020202020204" charset="0"/>
              </a:rPr>
              <a:t> is meant to keep users viewing a lot, which may not be a good thing. Concerns have also been raised over the safety of children.</a:t>
            </a:r>
          </a:p>
          <a:p>
            <a:pPr algn="just"/>
            <a:endParaRPr lang="en-US" sz="1600" dirty="0">
              <a:latin typeface="Cabin" panose="020B0604020202020204" charset="0"/>
            </a:endParaRPr>
          </a:p>
        </p:txBody>
      </p:sp>
      <p:cxnSp>
        <p:nvCxnSpPr>
          <p:cNvPr id="9" name="Google Shape;613;p48"/>
          <p:cNvCxnSpPr/>
          <p:nvPr/>
        </p:nvCxnSpPr>
        <p:spPr>
          <a:xfrm>
            <a:off x="623455" y="1104300"/>
            <a:ext cx="2687781" cy="0"/>
          </a:xfrm>
          <a:prstGeom prst="straightConnector1">
            <a:avLst/>
          </a:prstGeom>
          <a:noFill/>
          <a:ln w="19050" cap="flat" cmpd="sng">
            <a:solidFill>
              <a:srgbClr val="CCCCCC"/>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Ethical Code Thesis Defense by Slidesgo">
  <a:themeElements>
    <a:clrScheme name="Simple Light">
      <a:dk1>
        <a:srgbClr val="000000"/>
      </a:dk1>
      <a:lt1>
        <a:srgbClr val="FFFFFF"/>
      </a:lt1>
      <a:dk2>
        <a:srgbClr val="E8E8E8"/>
      </a:dk2>
      <a:lt2>
        <a:srgbClr val="F1BE5A"/>
      </a:lt2>
      <a:accent1>
        <a:srgbClr val="334070"/>
      </a:accent1>
      <a:accent2>
        <a:srgbClr val="707BAF"/>
      </a:accent2>
      <a:accent3>
        <a:srgbClr val="CDCAE1"/>
      </a:accent3>
      <a:accent4>
        <a:srgbClr val="EB8F73"/>
      </a:accent4>
      <a:accent5>
        <a:srgbClr val="F3C8BB"/>
      </a:accent5>
      <a:accent6>
        <a:srgbClr val="F3D2C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943</TotalTime>
  <Words>1461</Words>
  <Application>Microsoft Office PowerPoint</Application>
  <PresentationFormat>On-screen Show (16:9)</PresentationFormat>
  <Paragraphs>76</Paragraphs>
  <Slides>17</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Cabin</vt:lpstr>
      <vt:lpstr>Proxima Nova</vt:lpstr>
      <vt:lpstr>Libre Baskerville</vt:lpstr>
      <vt:lpstr>Merriweather Black</vt:lpstr>
      <vt:lpstr>Ethical Code Thesis Defense by Slidesgo</vt:lpstr>
      <vt:lpstr>Slidesgo Final Pages</vt:lpstr>
      <vt:lpstr>Ethics of Habit-Forming Apps</vt:lpstr>
      <vt:lpstr>Introduction</vt:lpstr>
      <vt:lpstr> Habit-Forming Apps</vt:lpstr>
      <vt:lpstr>The Ethical Dilemma: </vt:lpstr>
      <vt:lpstr>Understanding Internet Addiction: </vt:lpstr>
      <vt:lpstr>Theories of Addiction</vt:lpstr>
      <vt:lpstr>Ethical Issues in App Design: </vt:lpstr>
      <vt:lpstr>Instagram</vt:lpstr>
      <vt:lpstr>TikTok</vt:lpstr>
      <vt:lpstr>Business Models and Ethics</vt:lpstr>
      <vt:lpstr>Regulatory Perspectives</vt:lpstr>
      <vt:lpstr>Alternatives to Habit-Forming Features</vt:lpstr>
      <vt:lpstr>Future Trends and Ethical Considerations</vt:lpstr>
      <vt:lpstr>Conclusion</vt:lpstr>
      <vt:lpstr>Ethical Frame work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of Habit-Forming Apps</dc:title>
  <dc:creator>HP</dc:creator>
  <cp:lastModifiedBy>Microsoft account</cp:lastModifiedBy>
  <cp:revision>55</cp:revision>
  <dcterms:modified xsi:type="dcterms:W3CDTF">2024-01-20T14:17:30Z</dcterms:modified>
</cp:coreProperties>
</file>