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4" r:id="rId5"/>
    <p:sldId id="265" r:id="rId6"/>
    <p:sldId id="266" r:id="rId7"/>
    <p:sldId id="269" r:id="rId8"/>
    <p:sldId id="270" r:id="rId9"/>
    <p:sldId id="271" r:id="rId10"/>
    <p:sldId id="272" r:id="rId11"/>
    <p:sldId id="267" r:id="rId12"/>
  </p:sldIdLst>
  <p:sldSz cx="14630400" cy="8229600"/>
  <p:notesSz cx="14630400" cy="8229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لينا شقورة" initials="لينا" lastIdx="1" clrIdx="0">
    <p:extLst>
      <p:ext uri="{19B8F6BF-5375-455C-9EA6-DF929625EA0E}">
        <p15:presenceInfo xmlns:p15="http://schemas.microsoft.com/office/powerpoint/2012/main" userId="4b16f1885ced8f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النمط الفاتح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C56D38D0-6DEC-4E2E-91EB-F8279703C9E3}" type="datetimeFigureOut">
              <a:rPr lang="en-US" smtClean="0"/>
              <a:t>9/23/2025</a:t>
            </a:fld>
            <a:endParaRPr lang="en-US"/>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A47FD145-B827-4799-A622-04A9222E1F82}" type="slidenum">
              <a:rPr lang="en-US" smtClean="0"/>
              <a:t>‹#›</a:t>
            </a:fld>
            <a:endParaRPr lang="en-US"/>
          </a:p>
        </p:txBody>
      </p:sp>
    </p:spTree>
    <p:extLst>
      <p:ext uri="{BB962C8B-B14F-4D97-AF65-F5344CB8AC3E}">
        <p14:creationId xmlns:p14="http://schemas.microsoft.com/office/powerpoint/2010/main" val="2472084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7FD145-B827-4799-A622-04A9222E1F82}" type="slidenum">
              <a:rPr lang="en-US" smtClean="0"/>
              <a:t>7</a:t>
            </a:fld>
            <a:endParaRPr lang="en-US"/>
          </a:p>
        </p:txBody>
      </p:sp>
    </p:spTree>
    <p:extLst>
      <p:ext uri="{BB962C8B-B14F-4D97-AF65-F5344CB8AC3E}">
        <p14:creationId xmlns:p14="http://schemas.microsoft.com/office/powerpoint/2010/main" val="3378825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7FD145-B827-4799-A622-04A9222E1F82}" type="slidenum">
              <a:rPr lang="en-US" smtClean="0"/>
              <a:t>10</a:t>
            </a:fld>
            <a:endParaRPr lang="en-US"/>
          </a:p>
        </p:txBody>
      </p:sp>
    </p:spTree>
    <p:extLst>
      <p:ext uri="{BB962C8B-B14F-4D97-AF65-F5344CB8AC3E}">
        <p14:creationId xmlns:p14="http://schemas.microsoft.com/office/powerpoint/2010/main" val="1108918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sz="30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sz="1850" b="1"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50" b="1"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Arial MT"/>
                <a:cs typeface="Arial MT"/>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4630400" cy="8229598"/>
          </a:xfrm>
          <a:prstGeom prst="rect">
            <a:avLst/>
          </a:prstGeom>
        </p:spPr>
      </p:pic>
      <p:pic>
        <p:nvPicPr>
          <p:cNvPr id="17" name="bg object 17"/>
          <p:cNvPicPr/>
          <p:nvPr/>
        </p:nvPicPr>
        <p:blipFill>
          <a:blip r:embed="rId8" cstate="print"/>
          <a:stretch>
            <a:fillRect/>
          </a:stretch>
        </p:blipFill>
        <p:spPr>
          <a:xfrm>
            <a:off x="12838938" y="7749538"/>
            <a:ext cx="1722882" cy="411478"/>
          </a:xfrm>
          <a:prstGeom prst="rect">
            <a:avLst/>
          </a:prstGeom>
        </p:spPr>
      </p:pic>
      <p:sp>
        <p:nvSpPr>
          <p:cNvPr id="18" name="bg object 18"/>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00002D">
              <a:alpha val="74900"/>
            </a:srgbClr>
          </a:solidFill>
        </p:spPr>
        <p:txBody>
          <a:bodyPr wrap="square" lIns="0" tIns="0" rIns="0" bIns="0" rtlCol="0"/>
          <a:lstStyle/>
          <a:p>
            <a:endParaRPr/>
          </a:p>
        </p:txBody>
      </p:sp>
      <p:sp>
        <p:nvSpPr>
          <p:cNvPr id="2" name="Holder 2"/>
          <p:cNvSpPr>
            <a:spLocks noGrp="1"/>
          </p:cNvSpPr>
          <p:nvPr>
            <p:ph type="title"/>
          </p:nvPr>
        </p:nvSpPr>
        <p:spPr>
          <a:xfrm>
            <a:off x="406145" y="177037"/>
            <a:ext cx="13818108" cy="1100708"/>
          </a:xfrm>
          <a:prstGeom prst="rect">
            <a:avLst/>
          </a:prstGeom>
        </p:spPr>
        <p:txBody>
          <a:bodyPr wrap="square" lIns="0" tIns="0" rIns="0" bIns="0">
            <a:spAutoFit/>
          </a:bodyPr>
          <a:lstStyle>
            <a:lvl1pPr>
              <a:defRPr sz="3000" b="0" i="0">
                <a:solidFill>
                  <a:schemeClr val="bg1"/>
                </a:solidFill>
                <a:latin typeface="Arial MT"/>
                <a:cs typeface="Arial MT"/>
              </a:defRPr>
            </a:lvl1pPr>
          </a:lstStyle>
          <a:p>
            <a:endParaRPr/>
          </a:p>
        </p:txBody>
      </p:sp>
      <p:sp>
        <p:nvSpPr>
          <p:cNvPr id="3" name="Holder 3"/>
          <p:cNvSpPr>
            <a:spLocks noGrp="1"/>
          </p:cNvSpPr>
          <p:nvPr>
            <p:ph type="body" idx="1"/>
          </p:nvPr>
        </p:nvSpPr>
        <p:spPr>
          <a:xfrm>
            <a:off x="824991" y="2222500"/>
            <a:ext cx="12536805" cy="4969509"/>
          </a:xfrm>
          <a:prstGeom prst="rect">
            <a:avLst/>
          </a:prstGeom>
        </p:spPr>
        <p:txBody>
          <a:bodyPr wrap="square" lIns="0" tIns="0" rIns="0" bIns="0">
            <a:spAutoFit/>
          </a:bodyPr>
          <a:lstStyle>
            <a:lvl1pPr>
              <a:defRPr sz="1850" b="1" i="0">
                <a:solidFill>
                  <a:schemeClr val="bg1"/>
                </a:solidFill>
                <a:latin typeface="Tahoma"/>
                <a:cs typeface="Tahoma"/>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9/23/2025</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
            <a:ext cx="5486399" cy="8229599"/>
          </a:xfrm>
          <a:prstGeom prst="rect">
            <a:avLst/>
          </a:prstGeom>
        </p:spPr>
      </p:pic>
      <p:sp>
        <p:nvSpPr>
          <p:cNvPr id="10" name="مربع نص 9"/>
          <p:cNvSpPr txBox="1"/>
          <p:nvPr/>
        </p:nvSpPr>
        <p:spPr>
          <a:xfrm>
            <a:off x="7814310" y="1938694"/>
            <a:ext cx="4665725" cy="1077218"/>
          </a:xfrm>
          <a:prstGeom prst="rect">
            <a:avLst/>
          </a:prstGeom>
          <a:noFill/>
        </p:spPr>
        <p:txBody>
          <a:bodyPr wrap="square" rtlCol="1">
            <a:spAutoFit/>
          </a:bodyPr>
          <a:lstStyle/>
          <a:p>
            <a:pPr algn="ctr"/>
            <a:r>
              <a:rPr lang="en-US" sz="3200" dirty="0" err="1">
                <a:solidFill>
                  <a:schemeClr val="accent6">
                    <a:lumMod val="60000"/>
                    <a:lumOff val="40000"/>
                  </a:schemeClr>
                </a:solidFill>
              </a:rPr>
              <a:t>Mobile&amp;Performance</a:t>
            </a:r>
            <a:r>
              <a:rPr lang="en-US" sz="3200" dirty="0">
                <a:solidFill>
                  <a:schemeClr val="accent6">
                    <a:lumMod val="60000"/>
                    <a:lumOff val="40000"/>
                  </a:schemeClr>
                </a:solidFill>
              </a:rPr>
              <a:t> Project Presentation</a:t>
            </a:r>
          </a:p>
        </p:txBody>
      </p:sp>
      <p:sp>
        <p:nvSpPr>
          <p:cNvPr id="12" name="مربع نص 11"/>
          <p:cNvSpPr txBox="1"/>
          <p:nvPr/>
        </p:nvSpPr>
        <p:spPr>
          <a:xfrm>
            <a:off x="7814310" y="4372243"/>
            <a:ext cx="4402835" cy="3539430"/>
          </a:xfrm>
          <a:prstGeom prst="rect">
            <a:avLst/>
          </a:prstGeom>
          <a:noFill/>
        </p:spPr>
        <p:txBody>
          <a:bodyPr wrap="square" rtlCol="1">
            <a:spAutoFit/>
          </a:bodyPr>
          <a:lstStyle/>
          <a:p>
            <a:pPr algn="ctr"/>
            <a:r>
              <a:rPr lang="en-US" sz="3200" b="1" dirty="0">
                <a:solidFill>
                  <a:schemeClr val="bg1"/>
                </a:solidFill>
              </a:rPr>
              <a:t>Document Version: 1</a:t>
            </a:r>
            <a:endParaRPr lang="en-US" sz="3200" dirty="0">
              <a:solidFill>
                <a:schemeClr val="bg1"/>
              </a:solidFill>
            </a:endParaRPr>
          </a:p>
          <a:p>
            <a:pPr algn="ctr"/>
            <a:r>
              <a:rPr lang="en-US" sz="3200" b="1" dirty="0">
                <a:solidFill>
                  <a:schemeClr val="bg1"/>
                </a:solidFill>
              </a:rPr>
              <a:t> </a:t>
            </a:r>
            <a:endParaRPr lang="en-US" sz="3200" dirty="0">
              <a:solidFill>
                <a:schemeClr val="bg1"/>
              </a:solidFill>
            </a:endParaRPr>
          </a:p>
          <a:p>
            <a:pPr algn="ctr"/>
            <a:r>
              <a:rPr lang="en-US" sz="3200" b="1" dirty="0">
                <a:solidFill>
                  <a:schemeClr val="bg1"/>
                </a:solidFill>
              </a:rPr>
              <a:t> </a:t>
            </a:r>
            <a:endParaRPr lang="en-US" sz="3200" dirty="0">
              <a:solidFill>
                <a:schemeClr val="bg1"/>
              </a:solidFill>
            </a:endParaRPr>
          </a:p>
          <a:p>
            <a:pPr algn="ctr"/>
            <a:r>
              <a:rPr lang="en-US" sz="3200" b="1" dirty="0">
                <a:solidFill>
                  <a:schemeClr val="bg1"/>
                </a:solidFill>
              </a:rPr>
              <a:t>Date: 23 September 2025</a:t>
            </a:r>
            <a:endParaRPr lang="en-US" sz="3200" dirty="0">
              <a:solidFill>
                <a:schemeClr val="bg1"/>
              </a:solidFill>
            </a:endParaRPr>
          </a:p>
          <a:p>
            <a:pPr algn="ctr"/>
            <a:r>
              <a:rPr lang="ar-SA" sz="3200" dirty="0">
                <a:solidFill>
                  <a:schemeClr val="bg1"/>
                </a:solidFill>
              </a:rPr>
              <a:t> </a:t>
            </a:r>
            <a:endParaRPr lang="en-US" sz="3200" dirty="0">
              <a:solidFill>
                <a:schemeClr val="bg1"/>
              </a:solidFill>
            </a:endParaRPr>
          </a:p>
          <a:p>
            <a:pPr algn="ctr"/>
            <a:endParaRPr lang="ar-SA" sz="3200" dirty="0">
              <a:solidFill>
                <a:schemeClr val="bg1"/>
              </a:solidFill>
            </a:endParaRPr>
          </a:p>
        </p:txBody>
      </p:sp>
      <p:pic>
        <p:nvPicPr>
          <p:cNvPr id="7" name="Picture 2">
            <a:extLst>
              <a:ext uri="{FF2B5EF4-FFF2-40B4-BE49-F238E27FC236}">
                <a16:creationId xmlns:a16="http://schemas.microsoft.com/office/drawing/2014/main" id="{FE0F5257-BA5A-4EAD-BF49-E62C9BC2FD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64D9-3DD5-4BDA-8BBD-E97460342E44}"/>
              </a:ext>
            </a:extLst>
          </p:cNvPr>
          <p:cNvSpPr>
            <a:spLocks noGrp="1"/>
          </p:cNvSpPr>
          <p:nvPr>
            <p:ph type="title"/>
          </p:nvPr>
        </p:nvSpPr>
        <p:spPr>
          <a:xfrm>
            <a:off x="406145" y="177037"/>
            <a:ext cx="13818108" cy="461665"/>
          </a:xfrm>
        </p:spPr>
        <p:txBody>
          <a:bodyPr/>
          <a:lstStyle/>
          <a:p>
            <a:r>
              <a:rPr lang="en-US" b="1" dirty="0">
                <a:solidFill>
                  <a:schemeClr val="accent6">
                    <a:lumMod val="60000"/>
                    <a:lumOff val="40000"/>
                  </a:schemeClr>
                </a:solidFill>
              </a:rPr>
              <a:t>Test Case Execution:</a:t>
            </a:r>
          </a:p>
        </p:txBody>
      </p:sp>
      <p:sp>
        <p:nvSpPr>
          <p:cNvPr id="3" name="Text Placeholder 2">
            <a:extLst>
              <a:ext uri="{FF2B5EF4-FFF2-40B4-BE49-F238E27FC236}">
                <a16:creationId xmlns:a16="http://schemas.microsoft.com/office/drawing/2014/main" id="{80F9274C-FE29-4D50-B506-D8A65E0AC33D}"/>
              </a:ext>
            </a:extLst>
          </p:cNvPr>
          <p:cNvSpPr>
            <a:spLocks noGrp="1"/>
          </p:cNvSpPr>
          <p:nvPr>
            <p:ph type="body" idx="1"/>
          </p:nvPr>
        </p:nvSpPr>
        <p:spPr>
          <a:xfrm>
            <a:off x="304800" y="533400"/>
            <a:ext cx="13056997" cy="4662815"/>
          </a:xfrm>
        </p:spPr>
        <p:txBody>
          <a:bodyPr/>
          <a:lstStyle/>
          <a:p>
            <a:r>
              <a:rPr lang="en-US" b="0" dirty="0"/>
              <a:t>All planned test cases for the</a:t>
            </a:r>
            <a:r>
              <a:rPr lang="en-US" b="0" dirty="0">
                <a:solidFill>
                  <a:schemeClr val="accent6">
                    <a:lumMod val="60000"/>
                    <a:lumOff val="40000"/>
                  </a:schemeClr>
                </a:solidFill>
              </a:rPr>
              <a:t> contact list app</a:t>
            </a:r>
            <a:r>
              <a:rPr lang="en-US" b="0" dirty="0"/>
              <a:t> were executed automated across key modules, and results were systematically recorded. </a:t>
            </a:r>
          </a:p>
          <a:p>
            <a:endParaRPr lang="en-US" dirty="0"/>
          </a:p>
          <a:p>
            <a:r>
              <a:rPr lang="en-US" dirty="0"/>
              <a:t>During execution of previous test cases , All test cases was </a:t>
            </a:r>
            <a:r>
              <a:rPr lang="en-US" dirty="0">
                <a:solidFill>
                  <a:schemeClr val="accent3"/>
                </a:solidFill>
              </a:rPr>
              <a:t>passed</a:t>
            </a:r>
            <a:r>
              <a:rPr lang="en-US" dirty="0"/>
              <a:t> </a:t>
            </a:r>
            <a:endParaRPr lang="ar-SA" dirty="0"/>
          </a:p>
          <a:p>
            <a:endParaRPr lang="ar-SA" dirty="0">
              <a:solidFill>
                <a:srgbClr val="FF0000"/>
              </a:solidFill>
            </a:endParaRPr>
          </a:p>
          <a:p>
            <a:endParaRPr lang="ar-SA" dirty="0">
              <a:solidFill>
                <a:srgbClr val="FF0000"/>
              </a:solidFill>
            </a:endParaRPr>
          </a:p>
          <a:p>
            <a:r>
              <a:rPr lang="en-US" sz="3000" dirty="0">
                <a:solidFill>
                  <a:schemeClr val="accent6">
                    <a:lumMod val="60000"/>
                    <a:lumOff val="40000"/>
                  </a:schemeClr>
                </a:solidFill>
              </a:rPr>
              <a:t>Test Closure:</a:t>
            </a:r>
            <a:br>
              <a:rPr lang="en-US" dirty="0"/>
            </a:br>
            <a:r>
              <a:rPr lang="en-US" sz="2000" b="0" dirty="0"/>
              <a:t>All planned test cases for the </a:t>
            </a:r>
            <a:r>
              <a:rPr lang="en-US" sz="2000" b="0" dirty="0" err="1"/>
              <a:t>the</a:t>
            </a:r>
            <a:r>
              <a:rPr lang="en-US" sz="2000" b="0" dirty="0">
                <a:solidFill>
                  <a:schemeClr val="accent6">
                    <a:lumMod val="60000"/>
                    <a:lumOff val="40000"/>
                  </a:schemeClr>
                </a:solidFill>
              </a:rPr>
              <a:t> contact list app </a:t>
            </a:r>
            <a:r>
              <a:rPr lang="en-US" sz="2000" b="0" dirty="0"/>
              <a:t>have been executed, and results documented. </a:t>
            </a:r>
            <a:endParaRPr lang="ar-SA" sz="2000" b="0" dirty="0"/>
          </a:p>
          <a:p>
            <a:r>
              <a:rPr lang="en-US" sz="2000" b="0" dirty="0"/>
              <a:t> the testing phase is formally concluded, marking the app ready for the next stage of release or deployment.</a:t>
            </a:r>
          </a:p>
          <a:p>
            <a:br>
              <a:rPr lang="en-US" sz="2000" b="0" dirty="0"/>
            </a:br>
            <a:endParaRPr lang="en-US" b="0" dirty="0">
              <a:solidFill>
                <a:srgbClr val="FF0000"/>
              </a:solidFill>
            </a:endParaRPr>
          </a:p>
          <a:p>
            <a:endParaRPr lang="en-US" dirty="0">
              <a:solidFill>
                <a:srgbClr val="FF0000"/>
              </a:solidFill>
            </a:endParaRPr>
          </a:p>
          <a:p>
            <a:endParaRPr lang="en-US" dirty="0">
              <a:solidFill>
                <a:srgbClr val="FF0000"/>
              </a:solidFill>
            </a:endParaRPr>
          </a:p>
          <a:p>
            <a:endParaRPr lang="en-US" sz="2800" dirty="0">
              <a:solidFill>
                <a:schemeClr val="accent6">
                  <a:lumMod val="60000"/>
                  <a:lumOff val="40000"/>
                </a:schemeClr>
              </a:solidFill>
            </a:endParaRPr>
          </a:p>
          <a:p>
            <a:endParaRPr lang="en-US" dirty="0">
              <a:solidFill>
                <a:srgbClr val="FF0000"/>
              </a:solidFill>
            </a:endParaRPr>
          </a:p>
        </p:txBody>
      </p:sp>
      <p:pic>
        <p:nvPicPr>
          <p:cNvPr id="4" name="Picture 2" descr="تم إنشاء الصورة">
            <a:extLst>
              <a:ext uri="{FF2B5EF4-FFF2-40B4-BE49-F238E27FC236}">
                <a16:creationId xmlns:a16="http://schemas.microsoft.com/office/drawing/2014/main" id="{48277DE4-240E-4D24-A19F-EC9DD0717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0628" y="7086599"/>
            <a:ext cx="1557372" cy="1121683"/>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CA31CBDD-10BD-4617-9050-67E32C0B38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412606"/>
            <a:ext cx="10439400" cy="479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87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1F6F-87F1-443D-8140-0BB90BB557D4}"/>
              </a:ext>
            </a:extLst>
          </p:cNvPr>
          <p:cNvSpPr>
            <a:spLocks noGrp="1"/>
          </p:cNvSpPr>
          <p:nvPr>
            <p:ph type="title"/>
          </p:nvPr>
        </p:nvSpPr>
        <p:spPr>
          <a:xfrm>
            <a:off x="406145" y="177037"/>
            <a:ext cx="13818108" cy="923330"/>
          </a:xfrm>
        </p:spPr>
        <p:txBody>
          <a:bodyPr/>
          <a:lstStyle/>
          <a:p>
            <a:pPr algn="ctr"/>
            <a:r>
              <a:rPr lang="en-US" b="1" dirty="0">
                <a:solidFill>
                  <a:schemeClr val="accent6">
                    <a:lumMod val="60000"/>
                    <a:lumOff val="40000"/>
                  </a:schemeClr>
                </a:solidFill>
              </a:rPr>
              <a:t>Closing &amp; Acknowledgments</a:t>
            </a:r>
            <a:br>
              <a:rPr lang="en-US" b="1" dirty="0"/>
            </a:br>
            <a:endParaRPr lang="en-US" dirty="0"/>
          </a:p>
        </p:txBody>
      </p:sp>
      <p:sp>
        <p:nvSpPr>
          <p:cNvPr id="3" name="Text Placeholder 2">
            <a:extLst>
              <a:ext uri="{FF2B5EF4-FFF2-40B4-BE49-F238E27FC236}">
                <a16:creationId xmlns:a16="http://schemas.microsoft.com/office/drawing/2014/main" id="{627E7129-1465-4BAD-B565-8F0938A31C85}"/>
              </a:ext>
            </a:extLst>
          </p:cNvPr>
          <p:cNvSpPr>
            <a:spLocks noGrp="1"/>
          </p:cNvSpPr>
          <p:nvPr>
            <p:ph type="body" idx="1"/>
          </p:nvPr>
        </p:nvSpPr>
        <p:spPr>
          <a:xfrm>
            <a:off x="824991" y="1295400"/>
            <a:ext cx="12536805" cy="5555367"/>
          </a:xfrm>
        </p:spPr>
        <p:txBody>
          <a:bodyPr/>
          <a:lstStyle/>
          <a:p>
            <a:r>
              <a:rPr lang="en-US" b="1" dirty="0"/>
              <a:t>                          </a:t>
            </a:r>
          </a:p>
          <a:p>
            <a:r>
              <a:rPr lang="en-US" b="1" dirty="0"/>
              <a:t>   </a:t>
            </a:r>
            <a:r>
              <a:rPr lang="en-US" sz="2800" b="1" dirty="0">
                <a:solidFill>
                  <a:schemeClr val="accent2">
                    <a:lumMod val="60000"/>
                    <a:lumOff val="40000"/>
                  </a:schemeClr>
                </a:solidFill>
              </a:rPr>
              <a:t>Thank you for your attention!</a:t>
            </a:r>
          </a:p>
          <a:p>
            <a:br>
              <a:rPr lang="en-US" dirty="0"/>
            </a:br>
            <a:r>
              <a:rPr lang="en-US" dirty="0"/>
              <a:t>On behalf of our entire team, we sincerely appreciate your time and engagement throughout this presentation.</a:t>
            </a:r>
          </a:p>
          <a:p>
            <a:endParaRPr lang="en-US" dirty="0"/>
          </a:p>
          <a:p>
            <a:r>
              <a:rPr lang="en-US" dirty="0"/>
              <a:t>We would also like to recognize and thank the following team members for their outstanding contributions:</a:t>
            </a:r>
          </a:p>
          <a:p>
            <a:endParaRPr lang="en-US" dirty="0"/>
          </a:p>
          <a:p>
            <a:pPr>
              <a:buFont typeface="Arial" panose="020B0604020202020204" pitchFamily="34" charset="0"/>
              <a:buChar char="•"/>
            </a:pPr>
            <a:r>
              <a:rPr lang="en-US" dirty="0">
                <a:solidFill>
                  <a:schemeClr val="accent6">
                    <a:lumMod val="60000"/>
                    <a:lumOff val="40000"/>
                  </a:schemeClr>
                </a:solidFill>
              </a:rPr>
              <a:t>Mohammed</a:t>
            </a:r>
          </a:p>
          <a:p>
            <a:pPr>
              <a:buFont typeface="Arial" panose="020B0604020202020204" pitchFamily="34" charset="0"/>
              <a:buChar char="•"/>
            </a:pPr>
            <a:r>
              <a:rPr lang="en-US" dirty="0">
                <a:solidFill>
                  <a:schemeClr val="accent6">
                    <a:lumMod val="60000"/>
                    <a:lumOff val="40000"/>
                  </a:schemeClr>
                </a:solidFill>
              </a:rPr>
              <a:t>Lina</a:t>
            </a:r>
          </a:p>
          <a:p>
            <a:pPr>
              <a:buFont typeface="Arial" panose="020B0604020202020204" pitchFamily="34" charset="0"/>
              <a:buChar char="•"/>
            </a:pPr>
            <a:r>
              <a:rPr lang="en-US" dirty="0">
                <a:solidFill>
                  <a:schemeClr val="accent6">
                    <a:lumMod val="60000"/>
                    <a:lumOff val="40000"/>
                  </a:schemeClr>
                </a:solidFill>
              </a:rPr>
              <a:t>Yousef</a:t>
            </a:r>
          </a:p>
          <a:p>
            <a:pPr>
              <a:buFont typeface="Arial" panose="020B0604020202020204" pitchFamily="34" charset="0"/>
              <a:buChar char="•"/>
            </a:pPr>
            <a:r>
              <a:rPr lang="en-US" dirty="0">
                <a:solidFill>
                  <a:schemeClr val="accent6">
                    <a:lumMod val="60000"/>
                    <a:lumOff val="40000"/>
                  </a:schemeClr>
                </a:solidFill>
              </a:rPr>
              <a:t>Hazem</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Their dedication and hard work were crucial to the success of this Mobile app testing project.</a:t>
            </a:r>
          </a:p>
          <a:p>
            <a:r>
              <a:rPr lang="en-US" dirty="0"/>
              <a:t>We now welcome your </a:t>
            </a:r>
            <a:r>
              <a:rPr lang="en-US" b="1" dirty="0"/>
              <a:t>questions, comments, or feedback</a:t>
            </a:r>
            <a:r>
              <a:rPr lang="en-US" dirty="0"/>
              <a:t> to help us further improve our work.</a:t>
            </a:r>
          </a:p>
          <a:p>
            <a:endParaRPr lang="en-US" dirty="0"/>
          </a:p>
        </p:txBody>
      </p:sp>
      <p:pic>
        <p:nvPicPr>
          <p:cNvPr id="4" name="Picture 2" descr="تم إنشاء الصورة">
            <a:extLst>
              <a:ext uri="{FF2B5EF4-FFF2-40B4-BE49-F238E27FC236}">
                <a16:creationId xmlns:a16="http://schemas.microsoft.com/office/drawing/2014/main" id="{98B792B7-AB95-4622-887E-CA07460BF4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0628" y="7086599"/>
            <a:ext cx="1557372" cy="11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73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object 14"/>
          <p:cNvGrpSpPr/>
          <p:nvPr/>
        </p:nvGrpSpPr>
        <p:grpSpPr>
          <a:xfrm>
            <a:off x="155571" y="3335051"/>
            <a:ext cx="4562753" cy="3015386"/>
            <a:chOff x="806958" y="4643628"/>
            <a:chExt cx="6388735" cy="2818130"/>
          </a:xfrm>
        </p:grpSpPr>
        <p:sp>
          <p:nvSpPr>
            <p:cNvPr id="15" name="object 15"/>
            <p:cNvSpPr/>
            <p:nvPr/>
          </p:nvSpPr>
          <p:spPr>
            <a:xfrm>
              <a:off x="837438" y="4643628"/>
              <a:ext cx="6358255" cy="2818130"/>
            </a:xfrm>
            <a:custGeom>
              <a:avLst/>
              <a:gdLst/>
              <a:ahLst/>
              <a:cxnLst/>
              <a:rect l="l" t="t" r="r" b="b"/>
              <a:pathLst>
                <a:path w="6358255" h="2818129">
                  <a:moveTo>
                    <a:pt x="6211823" y="0"/>
                  </a:moveTo>
                  <a:lnTo>
                    <a:pt x="146278" y="0"/>
                  </a:lnTo>
                  <a:lnTo>
                    <a:pt x="100044" y="7461"/>
                  </a:lnTo>
                  <a:lnTo>
                    <a:pt x="59889" y="28236"/>
                  </a:lnTo>
                  <a:lnTo>
                    <a:pt x="28224" y="59911"/>
                  </a:lnTo>
                  <a:lnTo>
                    <a:pt x="7457" y="100071"/>
                  </a:lnTo>
                  <a:lnTo>
                    <a:pt x="0" y="146304"/>
                  </a:lnTo>
                  <a:lnTo>
                    <a:pt x="0" y="2671597"/>
                  </a:lnTo>
                  <a:lnTo>
                    <a:pt x="7457" y="2717831"/>
                  </a:lnTo>
                  <a:lnTo>
                    <a:pt x="28224" y="2757986"/>
                  </a:lnTo>
                  <a:lnTo>
                    <a:pt x="59889" y="2789651"/>
                  </a:lnTo>
                  <a:lnTo>
                    <a:pt x="100044" y="2810418"/>
                  </a:lnTo>
                  <a:lnTo>
                    <a:pt x="146278" y="2817876"/>
                  </a:lnTo>
                  <a:lnTo>
                    <a:pt x="6211823" y="2817876"/>
                  </a:lnTo>
                  <a:lnTo>
                    <a:pt x="6258056" y="2810418"/>
                  </a:lnTo>
                  <a:lnTo>
                    <a:pt x="6298216" y="2789651"/>
                  </a:lnTo>
                  <a:lnTo>
                    <a:pt x="6329891" y="2757986"/>
                  </a:lnTo>
                  <a:lnTo>
                    <a:pt x="6350666" y="2717831"/>
                  </a:lnTo>
                  <a:lnTo>
                    <a:pt x="6358128" y="2671597"/>
                  </a:lnTo>
                  <a:lnTo>
                    <a:pt x="6358128" y="146304"/>
                  </a:lnTo>
                  <a:lnTo>
                    <a:pt x="6350666" y="100071"/>
                  </a:lnTo>
                  <a:lnTo>
                    <a:pt x="6329891" y="59911"/>
                  </a:lnTo>
                  <a:lnTo>
                    <a:pt x="6298216" y="28236"/>
                  </a:lnTo>
                  <a:lnTo>
                    <a:pt x="6258056" y="7461"/>
                  </a:lnTo>
                  <a:lnTo>
                    <a:pt x="6211823" y="0"/>
                  </a:lnTo>
                  <a:close/>
                </a:path>
              </a:pathLst>
            </a:custGeom>
            <a:solidFill>
              <a:srgbClr val="00002D">
                <a:alpha val="74900"/>
              </a:srgbClr>
            </a:solidFill>
          </p:spPr>
          <p:txBody>
            <a:bodyPr wrap="square" lIns="0" tIns="0" rIns="0" bIns="0" rtlCol="0"/>
            <a:lstStyle/>
            <a:p>
              <a:endParaRPr/>
            </a:p>
          </p:txBody>
        </p:sp>
        <p:sp>
          <p:nvSpPr>
            <p:cNvPr id="16" name="object 16"/>
            <p:cNvSpPr/>
            <p:nvPr/>
          </p:nvSpPr>
          <p:spPr>
            <a:xfrm>
              <a:off x="837437" y="4643628"/>
              <a:ext cx="5339685" cy="2818130"/>
            </a:xfrm>
            <a:custGeom>
              <a:avLst/>
              <a:gdLst/>
              <a:ahLst/>
              <a:cxnLst/>
              <a:rect l="l" t="t" r="r" b="b"/>
              <a:pathLst>
                <a:path w="6358255" h="2818129">
                  <a:moveTo>
                    <a:pt x="0" y="146304"/>
                  </a:moveTo>
                  <a:lnTo>
                    <a:pt x="7457" y="100071"/>
                  </a:lnTo>
                  <a:lnTo>
                    <a:pt x="28224" y="59911"/>
                  </a:lnTo>
                  <a:lnTo>
                    <a:pt x="59889" y="28236"/>
                  </a:lnTo>
                  <a:lnTo>
                    <a:pt x="100044" y="7461"/>
                  </a:lnTo>
                  <a:lnTo>
                    <a:pt x="146278" y="0"/>
                  </a:lnTo>
                  <a:lnTo>
                    <a:pt x="6211823" y="0"/>
                  </a:lnTo>
                  <a:lnTo>
                    <a:pt x="6258056" y="7461"/>
                  </a:lnTo>
                  <a:lnTo>
                    <a:pt x="6298216" y="28236"/>
                  </a:lnTo>
                  <a:lnTo>
                    <a:pt x="6329891" y="59911"/>
                  </a:lnTo>
                  <a:lnTo>
                    <a:pt x="6350666" y="100071"/>
                  </a:lnTo>
                  <a:lnTo>
                    <a:pt x="6358128" y="146304"/>
                  </a:lnTo>
                  <a:lnTo>
                    <a:pt x="6358128" y="2671597"/>
                  </a:lnTo>
                  <a:lnTo>
                    <a:pt x="6350666" y="2717831"/>
                  </a:lnTo>
                  <a:lnTo>
                    <a:pt x="6329891" y="2757986"/>
                  </a:lnTo>
                  <a:lnTo>
                    <a:pt x="6298216" y="2789651"/>
                  </a:lnTo>
                  <a:lnTo>
                    <a:pt x="6258056" y="2810418"/>
                  </a:lnTo>
                  <a:lnTo>
                    <a:pt x="6211823" y="2817876"/>
                  </a:lnTo>
                  <a:lnTo>
                    <a:pt x="146278" y="2817876"/>
                  </a:lnTo>
                  <a:lnTo>
                    <a:pt x="100044" y="2810418"/>
                  </a:lnTo>
                  <a:lnTo>
                    <a:pt x="59889" y="2789651"/>
                  </a:lnTo>
                  <a:lnTo>
                    <a:pt x="28224" y="2757986"/>
                  </a:lnTo>
                  <a:lnTo>
                    <a:pt x="7457" y="2717831"/>
                  </a:lnTo>
                  <a:lnTo>
                    <a:pt x="0" y="2671597"/>
                  </a:lnTo>
                  <a:lnTo>
                    <a:pt x="0" y="146304"/>
                  </a:lnTo>
                  <a:close/>
                </a:path>
              </a:pathLst>
            </a:custGeom>
            <a:ln w="30480">
              <a:solidFill>
                <a:srgbClr val="DD785E"/>
              </a:solidFill>
            </a:ln>
          </p:spPr>
          <p:txBody>
            <a:bodyPr wrap="square" lIns="0" tIns="0" rIns="0" bIns="0" rtlCol="0"/>
            <a:lstStyle/>
            <a:p>
              <a:endParaRPr/>
            </a:p>
          </p:txBody>
        </p:sp>
        <p:sp>
          <p:nvSpPr>
            <p:cNvPr id="17" name="object 17"/>
            <p:cNvSpPr/>
            <p:nvPr/>
          </p:nvSpPr>
          <p:spPr>
            <a:xfrm>
              <a:off x="806958" y="4643628"/>
              <a:ext cx="121920" cy="2818130"/>
            </a:xfrm>
            <a:custGeom>
              <a:avLst/>
              <a:gdLst/>
              <a:ahLst/>
              <a:cxnLst/>
              <a:rect l="l" t="t" r="r" b="b"/>
              <a:pathLst>
                <a:path w="121919" h="2818129">
                  <a:moveTo>
                    <a:pt x="60960" y="0"/>
                  </a:moveTo>
                  <a:lnTo>
                    <a:pt x="37231" y="4792"/>
                  </a:lnTo>
                  <a:lnTo>
                    <a:pt x="17854" y="17859"/>
                  </a:lnTo>
                  <a:lnTo>
                    <a:pt x="4790" y="37236"/>
                  </a:lnTo>
                  <a:lnTo>
                    <a:pt x="0" y="60960"/>
                  </a:lnTo>
                  <a:lnTo>
                    <a:pt x="0" y="2756916"/>
                  </a:lnTo>
                  <a:lnTo>
                    <a:pt x="4790" y="2780644"/>
                  </a:lnTo>
                  <a:lnTo>
                    <a:pt x="17854" y="2800021"/>
                  </a:lnTo>
                  <a:lnTo>
                    <a:pt x="37231" y="2813085"/>
                  </a:lnTo>
                  <a:lnTo>
                    <a:pt x="60960" y="2817876"/>
                  </a:lnTo>
                  <a:lnTo>
                    <a:pt x="84688" y="2813085"/>
                  </a:lnTo>
                  <a:lnTo>
                    <a:pt x="104065" y="2800021"/>
                  </a:lnTo>
                  <a:lnTo>
                    <a:pt x="117129" y="2780644"/>
                  </a:lnTo>
                  <a:lnTo>
                    <a:pt x="121920" y="2756916"/>
                  </a:lnTo>
                  <a:lnTo>
                    <a:pt x="121920" y="60960"/>
                  </a:lnTo>
                  <a:lnTo>
                    <a:pt x="117129" y="37236"/>
                  </a:lnTo>
                  <a:lnTo>
                    <a:pt x="104065" y="17859"/>
                  </a:lnTo>
                  <a:lnTo>
                    <a:pt x="84688" y="4792"/>
                  </a:lnTo>
                  <a:lnTo>
                    <a:pt x="60960" y="0"/>
                  </a:lnTo>
                  <a:close/>
                </a:path>
              </a:pathLst>
            </a:custGeom>
            <a:solidFill>
              <a:srgbClr val="DD785E"/>
            </a:solidFill>
          </p:spPr>
          <p:txBody>
            <a:bodyPr wrap="square" lIns="0" tIns="0" rIns="0" bIns="0" rtlCol="0"/>
            <a:lstStyle/>
            <a:p>
              <a:endParaRPr/>
            </a:p>
          </p:txBody>
        </p:sp>
      </p:grpSp>
      <p:grpSp>
        <p:nvGrpSpPr>
          <p:cNvPr id="20" name="object 20"/>
          <p:cNvGrpSpPr/>
          <p:nvPr/>
        </p:nvGrpSpPr>
        <p:grpSpPr>
          <a:xfrm rot="10800000" flipV="1">
            <a:off x="4697534" y="3472913"/>
            <a:ext cx="2645159" cy="1879090"/>
            <a:chOff x="7199975" y="4643628"/>
            <a:chExt cx="6593114" cy="3410069"/>
          </a:xfrm>
        </p:grpSpPr>
        <p:sp>
          <p:nvSpPr>
            <p:cNvPr id="21" name="object 21"/>
            <p:cNvSpPr/>
            <p:nvPr/>
          </p:nvSpPr>
          <p:spPr>
            <a:xfrm>
              <a:off x="7199975" y="4873179"/>
              <a:ext cx="6129655" cy="3180518"/>
            </a:xfrm>
            <a:custGeom>
              <a:avLst/>
              <a:gdLst/>
              <a:ahLst/>
              <a:cxnLst/>
              <a:rect l="l" t="t" r="r" b="b"/>
              <a:pathLst>
                <a:path w="6358255" h="2818129">
                  <a:moveTo>
                    <a:pt x="6211824" y="0"/>
                  </a:moveTo>
                  <a:lnTo>
                    <a:pt x="146304" y="0"/>
                  </a:lnTo>
                  <a:lnTo>
                    <a:pt x="100071" y="7461"/>
                  </a:lnTo>
                  <a:lnTo>
                    <a:pt x="59911" y="28236"/>
                  </a:lnTo>
                  <a:lnTo>
                    <a:pt x="28236" y="59911"/>
                  </a:lnTo>
                  <a:lnTo>
                    <a:pt x="7461" y="100071"/>
                  </a:lnTo>
                  <a:lnTo>
                    <a:pt x="0" y="146304"/>
                  </a:lnTo>
                  <a:lnTo>
                    <a:pt x="0" y="2671597"/>
                  </a:lnTo>
                  <a:lnTo>
                    <a:pt x="7461" y="2717831"/>
                  </a:lnTo>
                  <a:lnTo>
                    <a:pt x="28236" y="2757986"/>
                  </a:lnTo>
                  <a:lnTo>
                    <a:pt x="59911" y="2789651"/>
                  </a:lnTo>
                  <a:lnTo>
                    <a:pt x="100071" y="2810418"/>
                  </a:lnTo>
                  <a:lnTo>
                    <a:pt x="146304" y="2817876"/>
                  </a:lnTo>
                  <a:lnTo>
                    <a:pt x="6211824" y="2817876"/>
                  </a:lnTo>
                  <a:lnTo>
                    <a:pt x="6258056" y="2810418"/>
                  </a:lnTo>
                  <a:lnTo>
                    <a:pt x="6298216" y="2789651"/>
                  </a:lnTo>
                  <a:lnTo>
                    <a:pt x="6329891" y="2757986"/>
                  </a:lnTo>
                  <a:lnTo>
                    <a:pt x="6350666" y="2717831"/>
                  </a:lnTo>
                  <a:lnTo>
                    <a:pt x="6358128" y="2671597"/>
                  </a:lnTo>
                  <a:lnTo>
                    <a:pt x="6358128" y="146304"/>
                  </a:lnTo>
                  <a:lnTo>
                    <a:pt x="6350666" y="100071"/>
                  </a:lnTo>
                  <a:lnTo>
                    <a:pt x="6329891" y="59911"/>
                  </a:lnTo>
                  <a:lnTo>
                    <a:pt x="6298216" y="28236"/>
                  </a:lnTo>
                  <a:lnTo>
                    <a:pt x="6258056" y="7461"/>
                  </a:lnTo>
                  <a:lnTo>
                    <a:pt x="6211824" y="0"/>
                  </a:lnTo>
                  <a:close/>
                </a:path>
              </a:pathLst>
            </a:custGeom>
            <a:solidFill>
              <a:srgbClr val="00002D">
                <a:alpha val="74900"/>
              </a:srgbClr>
            </a:solidFill>
          </p:spPr>
          <p:txBody>
            <a:bodyPr wrap="square" lIns="0" tIns="0" rIns="0" bIns="0" rtlCol="0"/>
            <a:lstStyle/>
            <a:p>
              <a:r>
                <a:rPr lang="en-US" sz="1800" b="1" dirty="0">
                  <a:solidFill>
                    <a:schemeClr val="tx2">
                      <a:lumMod val="40000"/>
                      <a:lumOff val="60000"/>
                    </a:schemeClr>
                  </a:solidFill>
                </a:rPr>
                <a:t>Requirement 2: User Account Management </a:t>
              </a:r>
            </a:p>
            <a:p>
              <a:pPr lvl="0"/>
              <a:r>
                <a:rPr lang="en-US" sz="1600" dirty="0">
                  <a:solidFill>
                    <a:schemeClr val="bg1"/>
                  </a:solidFill>
                </a:rPr>
                <a:t>Log in (via Data Provider)</a:t>
              </a:r>
            </a:p>
            <a:p>
              <a:pPr lvl="0"/>
              <a:r>
                <a:rPr lang="en-US" sz="1600" dirty="0">
                  <a:solidFill>
                    <a:schemeClr val="bg1"/>
                  </a:solidFill>
                </a:rPr>
                <a:t> Log out</a:t>
              </a:r>
            </a:p>
            <a:p>
              <a:endParaRPr lang="en-US" dirty="0"/>
            </a:p>
          </p:txBody>
        </p:sp>
        <p:sp>
          <p:nvSpPr>
            <p:cNvPr id="22" name="object 22"/>
            <p:cNvSpPr/>
            <p:nvPr/>
          </p:nvSpPr>
          <p:spPr>
            <a:xfrm>
              <a:off x="7434834" y="4643628"/>
              <a:ext cx="6358255" cy="2818130"/>
            </a:xfrm>
            <a:custGeom>
              <a:avLst/>
              <a:gdLst/>
              <a:ahLst/>
              <a:cxnLst/>
              <a:rect l="l" t="t" r="r" b="b"/>
              <a:pathLst>
                <a:path w="6358255" h="2818129">
                  <a:moveTo>
                    <a:pt x="0" y="146304"/>
                  </a:moveTo>
                  <a:lnTo>
                    <a:pt x="7461" y="100071"/>
                  </a:lnTo>
                  <a:lnTo>
                    <a:pt x="28236" y="59911"/>
                  </a:lnTo>
                  <a:lnTo>
                    <a:pt x="59911" y="28236"/>
                  </a:lnTo>
                  <a:lnTo>
                    <a:pt x="100071" y="7461"/>
                  </a:lnTo>
                  <a:lnTo>
                    <a:pt x="146304" y="0"/>
                  </a:lnTo>
                  <a:lnTo>
                    <a:pt x="6211824" y="0"/>
                  </a:lnTo>
                  <a:lnTo>
                    <a:pt x="6258056" y="7461"/>
                  </a:lnTo>
                  <a:lnTo>
                    <a:pt x="6298216" y="28236"/>
                  </a:lnTo>
                  <a:lnTo>
                    <a:pt x="6329891" y="59911"/>
                  </a:lnTo>
                  <a:lnTo>
                    <a:pt x="6350666" y="100071"/>
                  </a:lnTo>
                  <a:lnTo>
                    <a:pt x="6358128" y="146304"/>
                  </a:lnTo>
                  <a:lnTo>
                    <a:pt x="6358128" y="2671597"/>
                  </a:lnTo>
                  <a:lnTo>
                    <a:pt x="6350666" y="2717831"/>
                  </a:lnTo>
                  <a:lnTo>
                    <a:pt x="6329891" y="2757986"/>
                  </a:lnTo>
                  <a:lnTo>
                    <a:pt x="6298216" y="2789651"/>
                  </a:lnTo>
                  <a:lnTo>
                    <a:pt x="6258056" y="2810418"/>
                  </a:lnTo>
                  <a:lnTo>
                    <a:pt x="6211824" y="2817876"/>
                  </a:lnTo>
                  <a:lnTo>
                    <a:pt x="146304" y="2817876"/>
                  </a:lnTo>
                  <a:lnTo>
                    <a:pt x="100071" y="2810418"/>
                  </a:lnTo>
                  <a:lnTo>
                    <a:pt x="59911" y="2789651"/>
                  </a:lnTo>
                  <a:lnTo>
                    <a:pt x="28236" y="2757986"/>
                  </a:lnTo>
                  <a:lnTo>
                    <a:pt x="7461" y="2717831"/>
                  </a:lnTo>
                  <a:lnTo>
                    <a:pt x="0" y="2671597"/>
                  </a:lnTo>
                  <a:lnTo>
                    <a:pt x="0" y="146304"/>
                  </a:lnTo>
                  <a:close/>
                </a:path>
              </a:pathLst>
            </a:custGeom>
            <a:ln w="30480">
              <a:solidFill>
                <a:srgbClr val="47A8E1"/>
              </a:solidFill>
            </a:ln>
          </p:spPr>
          <p:txBody>
            <a:bodyPr wrap="square" lIns="0" tIns="0" rIns="0" bIns="0" rtlCol="0"/>
            <a:lstStyle/>
            <a:p>
              <a:endParaRPr/>
            </a:p>
          </p:txBody>
        </p:sp>
        <p:sp>
          <p:nvSpPr>
            <p:cNvPr id="23" name="object 23"/>
            <p:cNvSpPr/>
            <p:nvPr/>
          </p:nvSpPr>
          <p:spPr>
            <a:xfrm>
              <a:off x="7404354" y="4643628"/>
              <a:ext cx="121920" cy="2818130"/>
            </a:xfrm>
            <a:custGeom>
              <a:avLst/>
              <a:gdLst/>
              <a:ahLst/>
              <a:cxnLst/>
              <a:rect l="l" t="t" r="r" b="b"/>
              <a:pathLst>
                <a:path w="121920" h="2818129">
                  <a:moveTo>
                    <a:pt x="60960" y="0"/>
                  </a:moveTo>
                  <a:lnTo>
                    <a:pt x="37236" y="4792"/>
                  </a:lnTo>
                  <a:lnTo>
                    <a:pt x="17859" y="17859"/>
                  </a:lnTo>
                  <a:lnTo>
                    <a:pt x="4792" y="37236"/>
                  </a:lnTo>
                  <a:lnTo>
                    <a:pt x="0" y="60960"/>
                  </a:lnTo>
                  <a:lnTo>
                    <a:pt x="0" y="2756916"/>
                  </a:lnTo>
                  <a:lnTo>
                    <a:pt x="4792" y="2780644"/>
                  </a:lnTo>
                  <a:lnTo>
                    <a:pt x="17859" y="2800021"/>
                  </a:lnTo>
                  <a:lnTo>
                    <a:pt x="37236" y="2813085"/>
                  </a:lnTo>
                  <a:lnTo>
                    <a:pt x="60960" y="2817876"/>
                  </a:lnTo>
                  <a:lnTo>
                    <a:pt x="84683" y="2813085"/>
                  </a:lnTo>
                  <a:lnTo>
                    <a:pt x="104060" y="2800021"/>
                  </a:lnTo>
                  <a:lnTo>
                    <a:pt x="117127" y="2780644"/>
                  </a:lnTo>
                  <a:lnTo>
                    <a:pt x="121920" y="2756916"/>
                  </a:lnTo>
                  <a:lnTo>
                    <a:pt x="121920" y="60960"/>
                  </a:lnTo>
                  <a:lnTo>
                    <a:pt x="117127" y="37236"/>
                  </a:lnTo>
                  <a:lnTo>
                    <a:pt x="104060" y="17859"/>
                  </a:lnTo>
                  <a:lnTo>
                    <a:pt x="84683" y="4792"/>
                  </a:lnTo>
                  <a:lnTo>
                    <a:pt x="60960" y="0"/>
                  </a:lnTo>
                  <a:close/>
                </a:path>
              </a:pathLst>
            </a:custGeom>
            <a:solidFill>
              <a:srgbClr val="47A8E1"/>
            </a:solidFill>
          </p:spPr>
          <p:txBody>
            <a:bodyPr wrap="square" lIns="0" tIns="0" rIns="0" bIns="0" rtlCol="0"/>
            <a:lstStyle/>
            <a:p>
              <a:endParaRPr/>
            </a:p>
          </p:txBody>
        </p:sp>
      </p:grpSp>
      <p:sp>
        <p:nvSpPr>
          <p:cNvPr id="30" name="مربع نص 29"/>
          <p:cNvSpPr txBox="1"/>
          <p:nvPr/>
        </p:nvSpPr>
        <p:spPr>
          <a:xfrm>
            <a:off x="296938" y="504061"/>
            <a:ext cx="13354694" cy="1631216"/>
          </a:xfrm>
          <a:prstGeom prst="rect">
            <a:avLst/>
          </a:prstGeom>
          <a:noFill/>
        </p:spPr>
        <p:txBody>
          <a:bodyPr wrap="square" rtlCol="1">
            <a:spAutoFit/>
          </a:bodyPr>
          <a:lstStyle/>
          <a:p>
            <a:r>
              <a:rPr lang="en-US" sz="2800" b="1" dirty="0">
                <a:solidFill>
                  <a:schemeClr val="accent6">
                    <a:lumMod val="60000"/>
                    <a:lumOff val="40000"/>
                  </a:schemeClr>
                </a:solidFill>
              </a:rPr>
              <a:t>Introduction</a:t>
            </a:r>
            <a:endParaRPr lang="en-US" sz="2800" b="1" dirty="0">
              <a:solidFill>
                <a:schemeClr val="bg1"/>
              </a:solidFill>
            </a:endParaRPr>
          </a:p>
          <a:p>
            <a:r>
              <a:rPr lang="en-US" dirty="0">
                <a:solidFill>
                  <a:schemeClr val="accent6">
                    <a:lumMod val="60000"/>
                    <a:lumOff val="40000"/>
                  </a:schemeClr>
                </a:solidFill>
              </a:rPr>
              <a:t>The </a:t>
            </a:r>
            <a:r>
              <a:rPr lang="en-US" dirty="0" err="1">
                <a:solidFill>
                  <a:schemeClr val="accent6">
                    <a:lumMod val="60000"/>
                    <a:lumOff val="40000"/>
                  </a:schemeClr>
                </a:solidFill>
              </a:rPr>
              <a:t>Redz</a:t>
            </a:r>
            <a:r>
              <a:rPr lang="en-US" dirty="0">
                <a:solidFill>
                  <a:schemeClr val="accent6">
                    <a:lumMod val="60000"/>
                    <a:lumOff val="40000"/>
                  </a:schemeClr>
                </a:solidFill>
              </a:rPr>
              <a:t> app</a:t>
            </a:r>
            <a:r>
              <a:rPr lang="en-US" dirty="0">
                <a:solidFill>
                  <a:schemeClr val="bg1"/>
                </a:solidFill>
              </a:rPr>
              <a:t> is a location-based social media app that lets you explore trending videos and posts happening around you or in any city you choose. It’s designed to keep you updated on the latest content, hot topics, and real moments shared by people nearby, while also giving you the option to change location and see what’s happening elsewhere. With </a:t>
            </a:r>
            <a:r>
              <a:rPr lang="en-US" dirty="0" err="1">
                <a:solidFill>
                  <a:schemeClr val="bg1"/>
                </a:solidFill>
              </a:rPr>
              <a:t>Redz</a:t>
            </a:r>
            <a:r>
              <a:rPr lang="en-US" dirty="0">
                <a:solidFill>
                  <a:schemeClr val="bg1"/>
                </a:solidFill>
              </a:rPr>
              <a:t>, you can share your own videos to reach local audiences and discover authentic, relevant content wherever you go</a:t>
            </a:r>
            <a:r>
              <a:rPr lang="en-US" dirty="0"/>
              <a:t>.</a:t>
            </a:r>
            <a:endParaRPr lang="ar-SA" dirty="0">
              <a:solidFill>
                <a:schemeClr val="bg1"/>
              </a:solidFill>
            </a:endParaRPr>
          </a:p>
        </p:txBody>
      </p:sp>
      <p:sp>
        <p:nvSpPr>
          <p:cNvPr id="32" name="مربع نص 31"/>
          <p:cNvSpPr txBox="1"/>
          <p:nvPr/>
        </p:nvSpPr>
        <p:spPr>
          <a:xfrm>
            <a:off x="209414" y="1991058"/>
            <a:ext cx="12480035" cy="1446550"/>
          </a:xfrm>
          <a:prstGeom prst="rect">
            <a:avLst/>
          </a:prstGeom>
          <a:noFill/>
        </p:spPr>
        <p:txBody>
          <a:bodyPr wrap="square" rtlCol="1">
            <a:spAutoFit/>
          </a:bodyPr>
          <a:lstStyle/>
          <a:p>
            <a:endParaRPr lang="en-US" sz="2800" dirty="0">
              <a:solidFill>
                <a:schemeClr val="bg1"/>
              </a:solidFill>
            </a:endParaRPr>
          </a:p>
          <a:p>
            <a:r>
              <a:rPr lang="en-US" sz="3200" b="1" dirty="0">
                <a:solidFill>
                  <a:schemeClr val="accent6">
                    <a:lumMod val="60000"/>
                    <a:lumOff val="40000"/>
                  </a:schemeClr>
                </a:solidFill>
              </a:rPr>
              <a:t>This Project included some tested functions like:</a:t>
            </a:r>
            <a:endParaRPr lang="en-US" sz="2800" dirty="0">
              <a:solidFill>
                <a:schemeClr val="bg1"/>
              </a:solidFill>
            </a:endParaRPr>
          </a:p>
          <a:p>
            <a:endParaRPr lang="ar-SA" sz="2800" dirty="0">
              <a:solidFill>
                <a:schemeClr val="bg1"/>
              </a:solidFill>
            </a:endParaRPr>
          </a:p>
        </p:txBody>
      </p:sp>
      <p:sp>
        <p:nvSpPr>
          <p:cNvPr id="18" name="TextBox 17">
            <a:extLst>
              <a:ext uri="{FF2B5EF4-FFF2-40B4-BE49-F238E27FC236}">
                <a16:creationId xmlns:a16="http://schemas.microsoft.com/office/drawing/2014/main" id="{A327D8FB-3C51-4921-8CE1-CF4C620D4F0C}"/>
              </a:ext>
            </a:extLst>
          </p:cNvPr>
          <p:cNvSpPr txBox="1"/>
          <p:nvPr/>
        </p:nvSpPr>
        <p:spPr>
          <a:xfrm>
            <a:off x="533400" y="3572575"/>
            <a:ext cx="3581400" cy="2646878"/>
          </a:xfrm>
          <a:prstGeom prst="rect">
            <a:avLst/>
          </a:prstGeom>
          <a:noFill/>
        </p:spPr>
        <p:txBody>
          <a:bodyPr wrap="square">
            <a:spAutoFit/>
          </a:bodyPr>
          <a:lstStyle/>
          <a:p>
            <a:r>
              <a:rPr lang="en-US" sz="2000" b="1" dirty="0">
                <a:solidFill>
                  <a:schemeClr val="accent6">
                    <a:lumMod val="60000"/>
                    <a:lumOff val="40000"/>
                  </a:schemeClr>
                </a:solidFill>
              </a:rPr>
              <a:t>Requirement 1: User Interaction with Content </a:t>
            </a:r>
          </a:p>
          <a:p>
            <a:pPr lvl="0"/>
            <a:r>
              <a:rPr lang="en-US" sz="1800" dirty="0">
                <a:solidFill>
                  <a:schemeClr val="bg1"/>
                </a:solidFill>
              </a:rPr>
              <a:t>Like &amp; Dislike video</a:t>
            </a:r>
          </a:p>
          <a:p>
            <a:pPr lvl="0"/>
            <a:r>
              <a:rPr lang="en-US" sz="1800" dirty="0">
                <a:solidFill>
                  <a:schemeClr val="bg1"/>
                </a:solidFill>
              </a:rPr>
              <a:t>Comment on video (Add, Edit, Delete)</a:t>
            </a:r>
          </a:p>
          <a:p>
            <a:pPr lvl="0"/>
            <a:r>
              <a:rPr lang="en-US" sz="1800" dirty="0">
                <a:solidFill>
                  <a:schemeClr val="bg1"/>
                </a:solidFill>
              </a:rPr>
              <a:t> Reply to comment</a:t>
            </a:r>
          </a:p>
          <a:p>
            <a:pPr lvl="0"/>
            <a:r>
              <a:rPr lang="en-US" sz="1800" dirty="0">
                <a:solidFill>
                  <a:schemeClr val="bg1"/>
                </a:solidFill>
              </a:rPr>
              <a:t> Like comment</a:t>
            </a:r>
          </a:p>
          <a:p>
            <a:pPr lvl="0"/>
            <a:r>
              <a:rPr lang="en-US" sz="1800" dirty="0">
                <a:solidFill>
                  <a:schemeClr val="bg1"/>
                </a:solidFill>
              </a:rPr>
              <a:t> Save video</a:t>
            </a:r>
          </a:p>
          <a:p>
            <a:r>
              <a:rPr lang="en-US" sz="1800" dirty="0">
                <a:solidFill>
                  <a:schemeClr val="bg1"/>
                </a:solidFill>
              </a:rPr>
              <a:t> Share video</a:t>
            </a:r>
            <a:endParaRPr lang="ar-SA" sz="1800" dirty="0">
              <a:solidFill>
                <a:schemeClr val="bg1"/>
              </a:solidFill>
            </a:endParaRPr>
          </a:p>
        </p:txBody>
      </p:sp>
      <p:pic>
        <p:nvPicPr>
          <p:cNvPr id="19" name="صورة 25">
            <a:extLst>
              <a:ext uri="{FF2B5EF4-FFF2-40B4-BE49-F238E27FC236}">
                <a16:creationId xmlns:a16="http://schemas.microsoft.com/office/drawing/2014/main" id="{38BB016A-AE5F-4786-A84D-E9BA8522F539}"/>
              </a:ext>
            </a:extLst>
          </p:cNvPr>
          <p:cNvPicPr>
            <a:picLocks noChangeAspect="1"/>
          </p:cNvPicPr>
          <p:nvPr/>
        </p:nvPicPr>
        <p:blipFill>
          <a:blip r:embed="rId2"/>
          <a:stretch>
            <a:fillRect/>
          </a:stretch>
        </p:blipFill>
        <p:spPr>
          <a:xfrm>
            <a:off x="7856211" y="3454040"/>
            <a:ext cx="3212629" cy="1901088"/>
          </a:xfrm>
          <a:prstGeom prst="rect">
            <a:avLst/>
          </a:prstGeom>
        </p:spPr>
      </p:pic>
      <p:sp>
        <p:nvSpPr>
          <p:cNvPr id="24" name="TextBox 23">
            <a:extLst>
              <a:ext uri="{FF2B5EF4-FFF2-40B4-BE49-F238E27FC236}">
                <a16:creationId xmlns:a16="http://schemas.microsoft.com/office/drawing/2014/main" id="{61C94BBF-7DE8-44FA-AFF3-5C6A264EF8A1}"/>
              </a:ext>
            </a:extLst>
          </p:cNvPr>
          <p:cNvSpPr txBox="1"/>
          <p:nvPr/>
        </p:nvSpPr>
        <p:spPr>
          <a:xfrm>
            <a:off x="7856211" y="3677961"/>
            <a:ext cx="3401081" cy="1261884"/>
          </a:xfrm>
          <a:prstGeom prst="rect">
            <a:avLst/>
          </a:prstGeom>
          <a:noFill/>
        </p:spPr>
        <p:txBody>
          <a:bodyPr wrap="square">
            <a:spAutoFit/>
          </a:bodyPr>
          <a:lstStyle/>
          <a:p>
            <a:r>
              <a:rPr lang="en-US" sz="2000" b="1" dirty="0">
                <a:solidFill>
                  <a:schemeClr val="accent6">
                    <a:lumMod val="60000"/>
                    <a:lumOff val="40000"/>
                  </a:schemeClr>
                </a:solidFill>
              </a:rPr>
              <a:t>Requirement 3:</a:t>
            </a:r>
          </a:p>
          <a:p>
            <a:r>
              <a:rPr lang="en-US" sz="2000" b="1" dirty="0">
                <a:solidFill>
                  <a:schemeClr val="accent6">
                    <a:lumMod val="60000"/>
                    <a:lumOff val="40000"/>
                  </a:schemeClr>
                </a:solidFill>
              </a:rPr>
              <a:t> Social Features</a:t>
            </a:r>
            <a:r>
              <a:rPr lang="en-US" sz="2000" dirty="0">
                <a:solidFill>
                  <a:schemeClr val="accent6">
                    <a:lumMod val="60000"/>
                    <a:lumOff val="40000"/>
                  </a:schemeClr>
                </a:solidFill>
              </a:rPr>
              <a:t> </a:t>
            </a:r>
          </a:p>
          <a:p>
            <a:pPr lvl="0"/>
            <a:r>
              <a:rPr lang="en-US" sz="1800" dirty="0">
                <a:solidFill>
                  <a:schemeClr val="bg1"/>
                </a:solidFill>
              </a:rPr>
              <a:t>Follow &amp; Unfollow other users</a:t>
            </a:r>
          </a:p>
          <a:p>
            <a:pPr lvl="0"/>
            <a:r>
              <a:rPr lang="en-US" sz="1800" dirty="0">
                <a:solidFill>
                  <a:schemeClr val="bg1"/>
                </a:solidFill>
              </a:rPr>
              <a:t> Send message to other users</a:t>
            </a:r>
          </a:p>
        </p:txBody>
      </p:sp>
      <p:pic>
        <p:nvPicPr>
          <p:cNvPr id="25" name="صورة 27">
            <a:extLst>
              <a:ext uri="{FF2B5EF4-FFF2-40B4-BE49-F238E27FC236}">
                <a16:creationId xmlns:a16="http://schemas.microsoft.com/office/drawing/2014/main" id="{031097BC-2904-46D9-8FB1-B2F7C46635CD}"/>
              </a:ext>
            </a:extLst>
          </p:cNvPr>
          <p:cNvPicPr>
            <a:picLocks noChangeAspect="1"/>
          </p:cNvPicPr>
          <p:nvPr/>
        </p:nvPicPr>
        <p:blipFill>
          <a:blip r:embed="rId3"/>
          <a:stretch>
            <a:fillRect/>
          </a:stretch>
        </p:blipFill>
        <p:spPr>
          <a:xfrm>
            <a:off x="11658600" y="3606864"/>
            <a:ext cx="2140058" cy="1673820"/>
          </a:xfrm>
          <a:prstGeom prst="rect">
            <a:avLst/>
          </a:prstGeom>
        </p:spPr>
      </p:pic>
      <p:sp>
        <p:nvSpPr>
          <p:cNvPr id="29" name="TextBox 28">
            <a:extLst>
              <a:ext uri="{FF2B5EF4-FFF2-40B4-BE49-F238E27FC236}">
                <a16:creationId xmlns:a16="http://schemas.microsoft.com/office/drawing/2014/main" id="{56924287-2828-4233-A743-BB041A05C40F}"/>
              </a:ext>
            </a:extLst>
          </p:cNvPr>
          <p:cNvSpPr txBox="1"/>
          <p:nvPr/>
        </p:nvSpPr>
        <p:spPr>
          <a:xfrm>
            <a:off x="11724481" y="3848821"/>
            <a:ext cx="1927151" cy="1169551"/>
          </a:xfrm>
          <a:prstGeom prst="rect">
            <a:avLst/>
          </a:prstGeom>
          <a:noFill/>
        </p:spPr>
        <p:txBody>
          <a:bodyPr wrap="square">
            <a:spAutoFit/>
          </a:bodyPr>
          <a:lstStyle/>
          <a:p>
            <a:r>
              <a:rPr lang="en-US" sz="1800" b="1" dirty="0">
                <a:solidFill>
                  <a:schemeClr val="accent5">
                    <a:lumMod val="60000"/>
                    <a:lumOff val="40000"/>
                  </a:schemeClr>
                </a:solidFill>
              </a:rPr>
              <a:t>Requirement 4: Location &amp; Preferences</a:t>
            </a:r>
            <a:r>
              <a:rPr lang="en-US" sz="1800" dirty="0">
                <a:solidFill>
                  <a:schemeClr val="accent5">
                    <a:lumMod val="60000"/>
                    <a:lumOff val="40000"/>
                  </a:schemeClr>
                </a:solidFill>
              </a:rPr>
              <a:t> </a:t>
            </a:r>
          </a:p>
          <a:p>
            <a:pPr lvl="0"/>
            <a:r>
              <a:rPr lang="en-US" sz="1600" dirty="0">
                <a:solidFill>
                  <a:schemeClr val="bg1"/>
                </a:solidFill>
              </a:rPr>
              <a:t>Change location</a:t>
            </a:r>
          </a:p>
        </p:txBody>
      </p:sp>
      <p:pic>
        <p:nvPicPr>
          <p:cNvPr id="31" name="صورة 26">
            <a:extLst>
              <a:ext uri="{FF2B5EF4-FFF2-40B4-BE49-F238E27FC236}">
                <a16:creationId xmlns:a16="http://schemas.microsoft.com/office/drawing/2014/main" id="{6A2ADF44-2C2C-460D-A7F8-530CCA8943F9}"/>
              </a:ext>
            </a:extLst>
          </p:cNvPr>
          <p:cNvPicPr>
            <a:picLocks noChangeAspect="1"/>
          </p:cNvPicPr>
          <p:nvPr/>
        </p:nvPicPr>
        <p:blipFill>
          <a:blip r:embed="rId3"/>
          <a:stretch>
            <a:fillRect/>
          </a:stretch>
        </p:blipFill>
        <p:spPr>
          <a:xfrm>
            <a:off x="7376057" y="5508779"/>
            <a:ext cx="2772621" cy="1138773"/>
          </a:xfrm>
          <a:prstGeom prst="rect">
            <a:avLst/>
          </a:prstGeom>
        </p:spPr>
      </p:pic>
      <p:sp>
        <p:nvSpPr>
          <p:cNvPr id="35" name="TextBox 34">
            <a:extLst>
              <a:ext uri="{FF2B5EF4-FFF2-40B4-BE49-F238E27FC236}">
                <a16:creationId xmlns:a16="http://schemas.microsoft.com/office/drawing/2014/main" id="{D30A6CCC-CC01-429A-AA93-497327DCA47B}"/>
              </a:ext>
            </a:extLst>
          </p:cNvPr>
          <p:cNvSpPr txBox="1"/>
          <p:nvPr/>
        </p:nvSpPr>
        <p:spPr>
          <a:xfrm>
            <a:off x="7518760" y="5645452"/>
            <a:ext cx="3887529" cy="1138773"/>
          </a:xfrm>
          <a:prstGeom prst="rect">
            <a:avLst/>
          </a:prstGeom>
          <a:noFill/>
        </p:spPr>
        <p:txBody>
          <a:bodyPr wrap="square">
            <a:spAutoFit/>
          </a:bodyPr>
          <a:lstStyle/>
          <a:p>
            <a:r>
              <a:rPr lang="en-US" sz="1800" b="1" dirty="0">
                <a:solidFill>
                  <a:schemeClr val="accent6">
                    <a:lumMod val="60000"/>
                    <a:lumOff val="40000"/>
                  </a:schemeClr>
                </a:solidFill>
              </a:rPr>
              <a:t>Requirement 6: Search </a:t>
            </a:r>
          </a:p>
          <a:p>
            <a:r>
              <a:rPr lang="en-US" sz="1800" b="1" dirty="0">
                <a:solidFill>
                  <a:schemeClr val="accent6">
                    <a:lumMod val="60000"/>
                    <a:lumOff val="40000"/>
                  </a:schemeClr>
                </a:solidFill>
              </a:rPr>
              <a:t>&amp; Discovery</a:t>
            </a:r>
            <a:r>
              <a:rPr lang="en-US" sz="1800" dirty="0">
                <a:solidFill>
                  <a:schemeClr val="accent6">
                    <a:lumMod val="60000"/>
                    <a:lumOff val="40000"/>
                  </a:schemeClr>
                </a:solidFill>
              </a:rPr>
              <a:t> </a:t>
            </a:r>
          </a:p>
          <a:p>
            <a:pPr lvl="0"/>
            <a:r>
              <a:rPr lang="en-US" sz="1600" dirty="0">
                <a:solidFill>
                  <a:schemeClr val="bg1"/>
                </a:solidFill>
              </a:rPr>
              <a:t>Search for content, users</a:t>
            </a:r>
          </a:p>
          <a:p>
            <a:endParaRPr lang="ar-SA" sz="1600" dirty="0">
              <a:solidFill>
                <a:schemeClr val="bg1"/>
              </a:solidFill>
            </a:endParaRPr>
          </a:p>
        </p:txBody>
      </p:sp>
      <p:pic>
        <p:nvPicPr>
          <p:cNvPr id="36" name="صورة 28">
            <a:extLst>
              <a:ext uri="{FF2B5EF4-FFF2-40B4-BE49-F238E27FC236}">
                <a16:creationId xmlns:a16="http://schemas.microsoft.com/office/drawing/2014/main" id="{6B08B720-7CA3-4B62-AB57-8DE0F23B7C74}"/>
              </a:ext>
            </a:extLst>
          </p:cNvPr>
          <p:cNvPicPr>
            <a:picLocks noChangeAspect="1"/>
          </p:cNvPicPr>
          <p:nvPr/>
        </p:nvPicPr>
        <p:blipFill>
          <a:blip r:embed="rId4"/>
          <a:stretch>
            <a:fillRect/>
          </a:stretch>
        </p:blipFill>
        <p:spPr>
          <a:xfrm>
            <a:off x="4160436" y="5233056"/>
            <a:ext cx="2488296" cy="1552908"/>
          </a:xfrm>
          <a:prstGeom prst="rect">
            <a:avLst/>
          </a:prstGeom>
        </p:spPr>
      </p:pic>
      <p:sp>
        <p:nvSpPr>
          <p:cNvPr id="38" name="مربع نص 33">
            <a:extLst>
              <a:ext uri="{FF2B5EF4-FFF2-40B4-BE49-F238E27FC236}">
                <a16:creationId xmlns:a16="http://schemas.microsoft.com/office/drawing/2014/main" id="{F8038968-0E98-40AF-8378-47EF22C26226}"/>
              </a:ext>
            </a:extLst>
          </p:cNvPr>
          <p:cNvSpPr txBox="1"/>
          <p:nvPr/>
        </p:nvSpPr>
        <p:spPr>
          <a:xfrm>
            <a:off x="4397869" y="5326866"/>
            <a:ext cx="2326205" cy="1477328"/>
          </a:xfrm>
          <a:prstGeom prst="rect">
            <a:avLst/>
          </a:prstGeom>
          <a:noFill/>
        </p:spPr>
        <p:txBody>
          <a:bodyPr wrap="square" rtlCol="1">
            <a:spAutoFit/>
          </a:bodyPr>
          <a:lstStyle/>
          <a:p>
            <a:r>
              <a:rPr lang="en-US" b="1" dirty="0">
                <a:solidFill>
                  <a:schemeClr val="accent5">
                    <a:lumMod val="60000"/>
                    <a:lumOff val="40000"/>
                  </a:schemeClr>
                </a:solidFill>
              </a:rPr>
              <a:t>Requirement 5: Content Management</a:t>
            </a:r>
            <a:r>
              <a:rPr lang="en-US" dirty="0">
                <a:solidFill>
                  <a:schemeClr val="accent5">
                    <a:lumMod val="60000"/>
                    <a:lumOff val="40000"/>
                  </a:schemeClr>
                </a:solidFill>
              </a:rPr>
              <a:t> </a:t>
            </a:r>
          </a:p>
          <a:p>
            <a:pPr lvl="0"/>
            <a:r>
              <a:rPr lang="en-US" dirty="0">
                <a:solidFill>
                  <a:schemeClr val="bg1"/>
                </a:solidFill>
              </a:rPr>
              <a:t>Upload video</a:t>
            </a:r>
          </a:p>
          <a:p>
            <a:pPr lvl="0"/>
            <a:r>
              <a:rPr lang="en-US" dirty="0">
                <a:solidFill>
                  <a:schemeClr val="bg1"/>
                </a:solidFill>
              </a:rPr>
              <a:t> Delete video</a:t>
            </a:r>
          </a:p>
        </p:txBody>
      </p:sp>
      <p:sp>
        <p:nvSpPr>
          <p:cNvPr id="39" name="TextBox 38">
            <a:extLst>
              <a:ext uri="{FF2B5EF4-FFF2-40B4-BE49-F238E27FC236}">
                <a16:creationId xmlns:a16="http://schemas.microsoft.com/office/drawing/2014/main" id="{A47F3832-673A-4288-A085-CCFA728E6381}"/>
              </a:ext>
            </a:extLst>
          </p:cNvPr>
          <p:cNvSpPr txBox="1"/>
          <p:nvPr/>
        </p:nvSpPr>
        <p:spPr>
          <a:xfrm>
            <a:off x="3554181" y="7001969"/>
            <a:ext cx="7315200" cy="1015663"/>
          </a:xfrm>
          <a:prstGeom prst="rect">
            <a:avLst/>
          </a:prstGeom>
          <a:noFill/>
        </p:spPr>
        <p:txBody>
          <a:bodyPr wrap="square">
            <a:spAutoFit/>
          </a:bodyPr>
          <a:lstStyle/>
          <a:p>
            <a:r>
              <a:rPr lang="en-US" sz="1500" dirty="0">
                <a:solidFill>
                  <a:schemeClr val="bg1"/>
                </a:solidFill>
              </a:rPr>
              <a:t>The project follows an Agile approach, with daily iterations. At the end of each day, specific requirements for that iteration will be delivered to the team for validation. The testing process will include </a:t>
            </a:r>
            <a:r>
              <a:rPr lang="en-US" sz="1500" b="1" dirty="0">
                <a:solidFill>
                  <a:schemeClr val="bg1"/>
                </a:solidFill>
              </a:rPr>
              <a:t>Functional Testing</a:t>
            </a:r>
            <a:r>
              <a:rPr lang="en-US" sz="1500" dirty="0">
                <a:solidFill>
                  <a:schemeClr val="bg1"/>
                </a:solidFill>
              </a:rPr>
              <a:t> to ensure that the workflows mentioned above are working correctly from start to finish.</a:t>
            </a:r>
          </a:p>
        </p:txBody>
      </p:sp>
      <p:pic>
        <p:nvPicPr>
          <p:cNvPr id="1026" name="Picture 2">
            <a:extLst>
              <a:ext uri="{FF2B5EF4-FFF2-40B4-BE49-F238E27FC236}">
                <a16:creationId xmlns:a16="http://schemas.microsoft.com/office/drawing/2014/main" id="{48C59958-1F5F-42D7-8D4E-22AA87C273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مربع نص 13"/>
          <p:cNvSpPr txBox="1"/>
          <p:nvPr/>
        </p:nvSpPr>
        <p:spPr>
          <a:xfrm>
            <a:off x="228600" y="167509"/>
            <a:ext cx="12573000" cy="1692771"/>
          </a:xfrm>
          <a:prstGeom prst="rect">
            <a:avLst/>
          </a:prstGeom>
          <a:noFill/>
        </p:spPr>
        <p:txBody>
          <a:bodyPr wrap="square" rtlCol="1">
            <a:spAutoFit/>
          </a:bodyPr>
          <a:lstStyle/>
          <a:p>
            <a:r>
              <a:rPr lang="en-US" sz="3200" b="1" dirty="0">
                <a:solidFill>
                  <a:schemeClr val="accent6">
                    <a:lumMod val="60000"/>
                    <a:lumOff val="40000"/>
                  </a:schemeClr>
                </a:solidFill>
              </a:rPr>
              <a:t> Function Excluded from test “ Out of Scope”:</a:t>
            </a:r>
          </a:p>
          <a:p>
            <a:endParaRPr lang="en-US" sz="3200" b="1" dirty="0">
              <a:solidFill>
                <a:schemeClr val="accent6">
                  <a:lumMod val="60000"/>
                  <a:lumOff val="40000"/>
                </a:schemeClr>
              </a:solidFill>
            </a:endParaRPr>
          </a:p>
          <a:p>
            <a:endParaRPr lang="ar-SA" sz="4000" dirty="0">
              <a:solidFill>
                <a:schemeClr val="bg1"/>
              </a:solidFill>
            </a:endParaRPr>
          </a:p>
        </p:txBody>
      </p:sp>
      <p:pic>
        <p:nvPicPr>
          <p:cNvPr id="15" name="صورة 14"/>
          <p:cNvPicPr>
            <a:picLocks noChangeAspect="1"/>
          </p:cNvPicPr>
          <p:nvPr/>
        </p:nvPicPr>
        <p:blipFill>
          <a:blip r:embed="rId2"/>
          <a:stretch>
            <a:fillRect/>
          </a:stretch>
        </p:blipFill>
        <p:spPr>
          <a:xfrm>
            <a:off x="740037" y="944766"/>
            <a:ext cx="4593963" cy="1829097"/>
          </a:xfrm>
          <a:prstGeom prst="rect">
            <a:avLst/>
          </a:prstGeom>
        </p:spPr>
      </p:pic>
      <p:sp>
        <p:nvSpPr>
          <p:cNvPr id="16" name="مربع نص 15"/>
          <p:cNvSpPr txBox="1"/>
          <p:nvPr/>
        </p:nvSpPr>
        <p:spPr>
          <a:xfrm>
            <a:off x="800100" y="1074985"/>
            <a:ext cx="5257800" cy="1938992"/>
          </a:xfrm>
          <a:prstGeom prst="rect">
            <a:avLst/>
          </a:prstGeom>
          <a:noFill/>
        </p:spPr>
        <p:txBody>
          <a:bodyPr wrap="square" rtlCol="1">
            <a:spAutoFit/>
          </a:bodyPr>
          <a:lstStyle/>
          <a:p>
            <a:r>
              <a:rPr lang="en-US" sz="2400" dirty="0">
                <a:solidFill>
                  <a:schemeClr val="bg1"/>
                </a:solidFill>
              </a:rPr>
              <a:t> </a:t>
            </a:r>
            <a:r>
              <a:rPr lang="en-US" dirty="0">
                <a:solidFill>
                  <a:schemeClr val="bg1"/>
                </a:solidFill>
              </a:rPr>
              <a:t>Notifications</a:t>
            </a:r>
          </a:p>
          <a:p>
            <a:pPr lvl="0"/>
            <a:r>
              <a:rPr lang="en-US" dirty="0">
                <a:solidFill>
                  <a:schemeClr val="bg1"/>
                </a:solidFill>
              </a:rPr>
              <a:t> Explore Page (discover/trending content)</a:t>
            </a:r>
          </a:p>
          <a:p>
            <a:pPr lvl="0"/>
            <a:r>
              <a:rPr lang="en-US" dirty="0">
                <a:solidFill>
                  <a:schemeClr val="bg1"/>
                </a:solidFill>
              </a:rPr>
              <a:t> Verified Accounts</a:t>
            </a:r>
          </a:p>
          <a:p>
            <a:pPr lvl="0"/>
            <a:r>
              <a:rPr lang="en-US" dirty="0">
                <a:solidFill>
                  <a:schemeClr val="bg1"/>
                </a:solidFill>
              </a:rPr>
              <a:t> Performance Testing</a:t>
            </a:r>
          </a:p>
          <a:p>
            <a:pPr lvl="0"/>
            <a:r>
              <a:rPr lang="en-US" dirty="0">
                <a:solidFill>
                  <a:schemeClr val="bg1"/>
                </a:solidFill>
              </a:rPr>
              <a:t> Security Testing</a:t>
            </a:r>
          </a:p>
          <a:p>
            <a:endParaRPr lang="ar-SA" sz="2400" dirty="0">
              <a:solidFill>
                <a:schemeClr val="bg1"/>
              </a:solidFill>
            </a:endParaRPr>
          </a:p>
        </p:txBody>
      </p:sp>
      <p:sp>
        <p:nvSpPr>
          <p:cNvPr id="9" name="TextBox 8">
            <a:extLst>
              <a:ext uri="{FF2B5EF4-FFF2-40B4-BE49-F238E27FC236}">
                <a16:creationId xmlns:a16="http://schemas.microsoft.com/office/drawing/2014/main" id="{C7B122BD-E65F-486D-9A44-C8F7DD2A598F}"/>
              </a:ext>
            </a:extLst>
          </p:cNvPr>
          <p:cNvSpPr txBox="1"/>
          <p:nvPr/>
        </p:nvSpPr>
        <p:spPr>
          <a:xfrm>
            <a:off x="361632" y="3055056"/>
            <a:ext cx="7315200" cy="1908215"/>
          </a:xfrm>
          <a:prstGeom prst="rect">
            <a:avLst/>
          </a:prstGeom>
          <a:noFill/>
        </p:spPr>
        <p:txBody>
          <a:bodyPr wrap="square">
            <a:spAutoFit/>
          </a:bodyPr>
          <a:lstStyle/>
          <a:p>
            <a:r>
              <a:rPr lang="en-US" sz="2800" b="1" dirty="0">
                <a:solidFill>
                  <a:schemeClr val="accent6">
                    <a:lumMod val="60000"/>
                    <a:lumOff val="40000"/>
                  </a:schemeClr>
                </a:solidFill>
              </a:rPr>
              <a:t>Test Environment &amp; Tools</a:t>
            </a:r>
            <a:br>
              <a:rPr lang="en-US" sz="2000" dirty="0">
                <a:solidFill>
                  <a:schemeClr val="bg1"/>
                </a:solidFill>
              </a:rPr>
            </a:br>
            <a:r>
              <a:rPr lang="en-US" dirty="0">
                <a:solidFill>
                  <a:schemeClr val="bg1"/>
                </a:solidFill>
              </a:rPr>
              <a:t>Our testing was conducted in an Android environment using a combination of powerful tools and frameworks. The setup included </a:t>
            </a:r>
            <a:r>
              <a:rPr lang="en-US" b="1" dirty="0">
                <a:solidFill>
                  <a:schemeClr val="bg1"/>
                </a:solidFill>
              </a:rPr>
              <a:t>Eclipse, Appium, Android Studio, UiAutomator2, Emulator, Java, Maven, and Appium Inspector</a:t>
            </a:r>
            <a:r>
              <a:rPr lang="en-US" dirty="0">
                <a:solidFill>
                  <a:schemeClr val="bg1"/>
                </a:solidFill>
              </a:rPr>
              <a:t>, ensuring robust automation, efficient execution, and comprehensive validation of app performance</a:t>
            </a:r>
          </a:p>
        </p:txBody>
      </p:sp>
      <p:sp>
        <p:nvSpPr>
          <p:cNvPr id="17" name="TextBox 16">
            <a:extLst>
              <a:ext uri="{FF2B5EF4-FFF2-40B4-BE49-F238E27FC236}">
                <a16:creationId xmlns:a16="http://schemas.microsoft.com/office/drawing/2014/main" id="{0C9437CA-6F0F-4C54-A6D6-8DD847A5F358}"/>
              </a:ext>
            </a:extLst>
          </p:cNvPr>
          <p:cNvSpPr txBox="1"/>
          <p:nvPr/>
        </p:nvSpPr>
        <p:spPr>
          <a:xfrm>
            <a:off x="361632" y="4997194"/>
            <a:ext cx="7315200" cy="523220"/>
          </a:xfrm>
          <a:prstGeom prst="rect">
            <a:avLst/>
          </a:prstGeom>
          <a:noFill/>
        </p:spPr>
        <p:txBody>
          <a:bodyPr wrap="square">
            <a:spAutoFit/>
          </a:bodyPr>
          <a:lstStyle/>
          <a:p>
            <a:r>
              <a:rPr lang="en-US" sz="2800" b="1" dirty="0">
                <a:solidFill>
                  <a:schemeClr val="accent6">
                    <a:lumMod val="60000"/>
                    <a:lumOff val="40000"/>
                  </a:schemeClr>
                </a:solidFill>
              </a:rPr>
              <a:t>Milestones / Deliverables:</a:t>
            </a:r>
          </a:p>
        </p:txBody>
      </p:sp>
      <p:grpSp>
        <p:nvGrpSpPr>
          <p:cNvPr id="18" name="object 12">
            <a:extLst>
              <a:ext uri="{FF2B5EF4-FFF2-40B4-BE49-F238E27FC236}">
                <a16:creationId xmlns:a16="http://schemas.microsoft.com/office/drawing/2014/main" id="{B3FA7E96-F6C1-4B71-9AEE-6DF503DEE3C2}"/>
              </a:ext>
            </a:extLst>
          </p:cNvPr>
          <p:cNvGrpSpPr/>
          <p:nvPr/>
        </p:nvGrpSpPr>
        <p:grpSpPr>
          <a:xfrm>
            <a:off x="198121" y="5788835"/>
            <a:ext cx="3840480" cy="1145365"/>
            <a:chOff x="426719" y="5349240"/>
            <a:chExt cx="4532630" cy="1579880"/>
          </a:xfrm>
        </p:grpSpPr>
        <p:sp>
          <p:nvSpPr>
            <p:cNvPr id="19" name="object 13">
              <a:extLst>
                <a:ext uri="{FF2B5EF4-FFF2-40B4-BE49-F238E27FC236}">
                  <a16:creationId xmlns:a16="http://schemas.microsoft.com/office/drawing/2014/main" id="{BBF16C7B-040E-408A-9B98-1DB5218D374F}"/>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a:p>
          </p:txBody>
        </p:sp>
        <p:sp>
          <p:nvSpPr>
            <p:cNvPr id="20" name="object 14">
              <a:extLst>
                <a:ext uri="{FF2B5EF4-FFF2-40B4-BE49-F238E27FC236}">
                  <a16:creationId xmlns:a16="http://schemas.microsoft.com/office/drawing/2014/main" id="{39079859-632F-4062-B99F-2FE41E90CCBB}"/>
                </a:ext>
              </a:extLst>
            </p:cNvPr>
            <p:cNvSpPr/>
            <p:nvPr/>
          </p:nvSpPr>
          <p:spPr>
            <a:xfrm>
              <a:off x="434339" y="5356860"/>
              <a:ext cx="4517390" cy="156464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1" name="object 15">
              <a:extLst>
                <a:ext uri="{FF2B5EF4-FFF2-40B4-BE49-F238E27FC236}">
                  <a16:creationId xmlns:a16="http://schemas.microsoft.com/office/drawing/2014/main" id="{C2E8C20E-015D-480A-AA16-3DBD431E24F8}"/>
                </a:ext>
              </a:extLst>
            </p:cNvPr>
            <p:cNvSpPr/>
            <p:nvPr/>
          </p:nvSpPr>
          <p:spPr>
            <a:xfrm>
              <a:off x="449579" y="5372100"/>
              <a:ext cx="4486910" cy="359410"/>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endParaRPr/>
            </a:p>
          </p:txBody>
        </p:sp>
      </p:grpSp>
      <p:sp>
        <p:nvSpPr>
          <p:cNvPr id="22" name="TextBox 21">
            <a:extLst>
              <a:ext uri="{FF2B5EF4-FFF2-40B4-BE49-F238E27FC236}">
                <a16:creationId xmlns:a16="http://schemas.microsoft.com/office/drawing/2014/main" id="{D8E17572-ED53-47CF-AFA3-6A6C03143CFA}"/>
              </a:ext>
            </a:extLst>
          </p:cNvPr>
          <p:cNvSpPr txBox="1"/>
          <p:nvPr/>
        </p:nvSpPr>
        <p:spPr>
          <a:xfrm>
            <a:off x="228600" y="5938141"/>
            <a:ext cx="5584898" cy="646331"/>
          </a:xfrm>
          <a:prstGeom prst="rect">
            <a:avLst/>
          </a:prstGeom>
          <a:noFill/>
        </p:spPr>
        <p:txBody>
          <a:bodyPr wrap="square">
            <a:spAutoFit/>
          </a:bodyPr>
          <a:lstStyle/>
          <a:p>
            <a:r>
              <a:rPr lang="en-US" sz="1800" b="1" dirty="0">
                <a:solidFill>
                  <a:schemeClr val="bg1"/>
                </a:solidFill>
              </a:rPr>
              <a:t>Before Testing</a:t>
            </a:r>
            <a:r>
              <a:rPr lang="en-US" sz="1800" dirty="0">
                <a:solidFill>
                  <a:schemeClr val="bg1"/>
                </a:solidFill>
              </a:rPr>
              <a:t>: </a:t>
            </a:r>
          </a:p>
          <a:p>
            <a:r>
              <a:rPr lang="en-US" sz="1800" dirty="0">
                <a:solidFill>
                  <a:schemeClr val="bg1"/>
                </a:solidFill>
              </a:rPr>
              <a:t>User Stories, Test Plan, Test Cases</a:t>
            </a:r>
            <a:endParaRPr lang="ar-SA" sz="1800" dirty="0">
              <a:solidFill>
                <a:schemeClr val="bg1"/>
              </a:solidFill>
            </a:endParaRPr>
          </a:p>
        </p:txBody>
      </p:sp>
      <p:grpSp>
        <p:nvGrpSpPr>
          <p:cNvPr id="23" name="object 18">
            <a:extLst>
              <a:ext uri="{FF2B5EF4-FFF2-40B4-BE49-F238E27FC236}">
                <a16:creationId xmlns:a16="http://schemas.microsoft.com/office/drawing/2014/main" id="{8396085B-4817-4B15-87EC-1F8E001164E9}"/>
              </a:ext>
            </a:extLst>
          </p:cNvPr>
          <p:cNvGrpSpPr/>
          <p:nvPr/>
        </p:nvGrpSpPr>
        <p:grpSpPr>
          <a:xfrm>
            <a:off x="4248467" y="5636375"/>
            <a:ext cx="4362133" cy="1292300"/>
            <a:chOff x="5063490" y="5349240"/>
            <a:chExt cx="4533265" cy="1579880"/>
          </a:xfrm>
        </p:grpSpPr>
        <p:sp>
          <p:nvSpPr>
            <p:cNvPr id="24" name="object 19">
              <a:extLst>
                <a:ext uri="{FF2B5EF4-FFF2-40B4-BE49-F238E27FC236}">
                  <a16:creationId xmlns:a16="http://schemas.microsoft.com/office/drawing/2014/main" id="{1549B258-CB54-4351-A251-245E29503526}"/>
                </a:ext>
              </a:extLst>
            </p:cNvPr>
            <p:cNvSpPr/>
            <p:nvPr/>
          </p:nvSpPr>
          <p:spPr>
            <a:xfrm>
              <a:off x="5071110" y="5356860"/>
              <a:ext cx="4518025" cy="1564640"/>
            </a:xfrm>
            <a:custGeom>
              <a:avLst/>
              <a:gdLst/>
              <a:ahLst/>
              <a:cxnLst/>
              <a:rect l="l" t="t" r="r" b="b"/>
              <a:pathLst>
                <a:path w="4518025" h="1564640">
                  <a:moveTo>
                    <a:pt x="4338320" y="0"/>
                  </a:moveTo>
                  <a:lnTo>
                    <a:pt x="179577" y="0"/>
                  </a:lnTo>
                  <a:lnTo>
                    <a:pt x="131835" y="6414"/>
                  </a:lnTo>
                  <a:lnTo>
                    <a:pt x="88937" y="24515"/>
                  </a:lnTo>
                  <a:lnTo>
                    <a:pt x="52593" y="52593"/>
                  </a:lnTo>
                  <a:lnTo>
                    <a:pt x="24515" y="88937"/>
                  </a:lnTo>
                  <a:lnTo>
                    <a:pt x="6414" y="131835"/>
                  </a:lnTo>
                  <a:lnTo>
                    <a:pt x="0" y="179577"/>
                  </a:lnTo>
                  <a:lnTo>
                    <a:pt x="0" y="1384808"/>
                  </a:lnTo>
                  <a:lnTo>
                    <a:pt x="6414" y="1432550"/>
                  </a:lnTo>
                  <a:lnTo>
                    <a:pt x="24515" y="1475448"/>
                  </a:lnTo>
                  <a:lnTo>
                    <a:pt x="52593" y="1511792"/>
                  </a:lnTo>
                  <a:lnTo>
                    <a:pt x="88937" y="1539870"/>
                  </a:lnTo>
                  <a:lnTo>
                    <a:pt x="131835" y="1557971"/>
                  </a:lnTo>
                  <a:lnTo>
                    <a:pt x="179577" y="1564386"/>
                  </a:lnTo>
                  <a:lnTo>
                    <a:pt x="4338320" y="1564386"/>
                  </a:lnTo>
                  <a:lnTo>
                    <a:pt x="4386062" y="1557971"/>
                  </a:lnTo>
                  <a:lnTo>
                    <a:pt x="4428960" y="1539870"/>
                  </a:lnTo>
                  <a:lnTo>
                    <a:pt x="4465304" y="1511792"/>
                  </a:lnTo>
                  <a:lnTo>
                    <a:pt x="4493382" y="1475448"/>
                  </a:lnTo>
                  <a:lnTo>
                    <a:pt x="4511483" y="1432550"/>
                  </a:lnTo>
                  <a:lnTo>
                    <a:pt x="4517897" y="1384808"/>
                  </a:lnTo>
                  <a:lnTo>
                    <a:pt x="4517897" y="179577"/>
                  </a:lnTo>
                  <a:lnTo>
                    <a:pt x="4511483" y="131835"/>
                  </a:lnTo>
                  <a:lnTo>
                    <a:pt x="4493382" y="88937"/>
                  </a:lnTo>
                  <a:lnTo>
                    <a:pt x="4465304" y="52593"/>
                  </a:lnTo>
                  <a:lnTo>
                    <a:pt x="4428960" y="24515"/>
                  </a:lnTo>
                  <a:lnTo>
                    <a:pt x="4386062" y="6414"/>
                  </a:lnTo>
                  <a:lnTo>
                    <a:pt x="4338320" y="0"/>
                  </a:lnTo>
                  <a:close/>
                </a:path>
              </a:pathLst>
            </a:custGeom>
            <a:solidFill>
              <a:srgbClr val="00002D">
                <a:alpha val="74900"/>
              </a:srgbClr>
            </a:solidFill>
          </p:spPr>
          <p:txBody>
            <a:bodyPr wrap="square" lIns="0" tIns="0" rIns="0" bIns="0" rtlCol="0"/>
            <a:lstStyle/>
            <a:p>
              <a:endParaRPr/>
            </a:p>
          </p:txBody>
        </p:sp>
        <p:sp>
          <p:nvSpPr>
            <p:cNvPr id="25" name="object 20">
              <a:extLst>
                <a:ext uri="{FF2B5EF4-FFF2-40B4-BE49-F238E27FC236}">
                  <a16:creationId xmlns:a16="http://schemas.microsoft.com/office/drawing/2014/main" id="{92371563-3DC3-48AF-AE74-B4D68E4A6EA4}"/>
                </a:ext>
              </a:extLst>
            </p:cNvPr>
            <p:cNvSpPr/>
            <p:nvPr/>
          </p:nvSpPr>
          <p:spPr>
            <a:xfrm>
              <a:off x="5071110" y="5356860"/>
              <a:ext cx="4518025" cy="1564640"/>
            </a:xfrm>
            <a:custGeom>
              <a:avLst/>
              <a:gdLst/>
              <a:ahLst/>
              <a:cxnLst/>
              <a:rect l="l" t="t" r="r" b="b"/>
              <a:pathLst>
                <a:path w="4518025" h="1564640">
                  <a:moveTo>
                    <a:pt x="0" y="179577"/>
                  </a:moveTo>
                  <a:lnTo>
                    <a:pt x="6414" y="131835"/>
                  </a:lnTo>
                  <a:lnTo>
                    <a:pt x="24515" y="88937"/>
                  </a:lnTo>
                  <a:lnTo>
                    <a:pt x="52593" y="52593"/>
                  </a:lnTo>
                  <a:lnTo>
                    <a:pt x="88937" y="24515"/>
                  </a:lnTo>
                  <a:lnTo>
                    <a:pt x="131835" y="6414"/>
                  </a:lnTo>
                  <a:lnTo>
                    <a:pt x="179577" y="0"/>
                  </a:lnTo>
                  <a:lnTo>
                    <a:pt x="4338320" y="0"/>
                  </a:lnTo>
                  <a:lnTo>
                    <a:pt x="4386062" y="6414"/>
                  </a:lnTo>
                  <a:lnTo>
                    <a:pt x="4428960" y="24515"/>
                  </a:lnTo>
                  <a:lnTo>
                    <a:pt x="4465304" y="52593"/>
                  </a:lnTo>
                  <a:lnTo>
                    <a:pt x="4493382" y="88937"/>
                  </a:lnTo>
                  <a:lnTo>
                    <a:pt x="4511483" y="131835"/>
                  </a:lnTo>
                  <a:lnTo>
                    <a:pt x="4517897" y="179577"/>
                  </a:lnTo>
                  <a:lnTo>
                    <a:pt x="4517897" y="1384808"/>
                  </a:lnTo>
                  <a:lnTo>
                    <a:pt x="4511483" y="1432550"/>
                  </a:lnTo>
                  <a:lnTo>
                    <a:pt x="4493382" y="1475448"/>
                  </a:lnTo>
                  <a:lnTo>
                    <a:pt x="4465304" y="1511792"/>
                  </a:lnTo>
                  <a:lnTo>
                    <a:pt x="4428960" y="1539870"/>
                  </a:lnTo>
                  <a:lnTo>
                    <a:pt x="4386062" y="1557971"/>
                  </a:lnTo>
                  <a:lnTo>
                    <a:pt x="4338320" y="1564386"/>
                  </a:lnTo>
                  <a:lnTo>
                    <a:pt x="179577" y="1564386"/>
                  </a:lnTo>
                  <a:lnTo>
                    <a:pt x="131835" y="1557971"/>
                  </a:lnTo>
                  <a:lnTo>
                    <a:pt x="88937" y="1539870"/>
                  </a:lnTo>
                  <a:lnTo>
                    <a:pt x="52593" y="1511792"/>
                  </a:lnTo>
                  <a:lnTo>
                    <a:pt x="24515" y="1475448"/>
                  </a:lnTo>
                  <a:lnTo>
                    <a:pt x="6414" y="1432550"/>
                  </a:lnTo>
                  <a:lnTo>
                    <a:pt x="0" y="1384808"/>
                  </a:lnTo>
                  <a:lnTo>
                    <a:pt x="0" y="179577"/>
                  </a:lnTo>
                  <a:close/>
                </a:path>
              </a:pathLst>
            </a:custGeom>
            <a:ln w="15239">
              <a:solidFill>
                <a:srgbClr val="D6425E"/>
              </a:solidFill>
            </a:ln>
          </p:spPr>
          <p:txBody>
            <a:bodyPr wrap="square" lIns="0" tIns="0" rIns="0" bIns="0" rtlCol="0"/>
            <a:lstStyle/>
            <a:p>
              <a:endParaRPr/>
            </a:p>
          </p:txBody>
        </p:sp>
        <p:sp>
          <p:nvSpPr>
            <p:cNvPr id="26" name="object 21">
              <a:extLst>
                <a:ext uri="{FF2B5EF4-FFF2-40B4-BE49-F238E27FC236}">
                  <a16:creationId xmlns:a16="http://schemas.microsoft.com/office/drawing/2014/main" id="{864B9BFD-83BF-4794-9B7D-72D296902C33}"/>
                </a:ext>
              </a:extLst>
            </p:cNvPr>
            <p:cNvSpPr/>
            <p:nvPr/>
          </p:nvSpPr>
          <p:spPr>
            <a:xfrm>
              <a:off x="5086350" y="5372100"/>
              <a:ext cx="4487545" cy="359410"/>
            </a:xfrm>
            <a:custGeom>
              <a:avLst/>
              <a:gdLst/>
              <a:ahLst/>
              <a:cxnLst/>
              <a:rect l="l" t="t" r="r" b="b"/>
              <a:pathLst>
                <a:path w="4487545" h="359410">
                  <a:moveTo>
                    <a:pt x="4326255" y="0"/>
                  </a:moveTo>
                  <a:lnTo>
                    <a:pt x="161162" y="0"/>
                  </a:lnTo>
                  <a:lnTo>
                    <a:pt x="118312" y="5755"/>
                  </a:lnTo>
                  <a:lnTo>
                    <a:pt x="79812" y="21999"/>
                  </a:lnTo>
                  <a:lnTo>
                    <a:pt x="47196" y="47196"/>
                  </a:lnTo>
                  <a:lnTo>
                    <a:pt x="21999" y="79812"/>
                  </a:lnTo>
                  <a:lnTo>
                    <a:pt x="5755" y="118312"/>
                  </a:lnTo>
                  <a:lnTo>
                    <a:pt x="0" y="161162"/>
                  </a:lnTo>
                  <a:lnTo>
                    <a:pt x="0" y="197738"/>
                  </a:lnTo>
                  <a:lnTo>
                    <a:pt x="5755" y="240589"/>
                  </a:lnTo>
                  <a:lnTo>
                    <a:pt x="21999" y="279089"/>
                  </a:lnTo>
                  <a:lnTo>
                    <a:pt x="47196" y="311705"/>
                  </a:lnTo>
                  <a:lnTo>
                    <a:pt x="79812" y="336902"/>
                  </a:lnTo>
                  <a:lnTo>
                    <a:pt x="118312" y="353146"/>
                  </a:lnTo>
                  <a:lnTo>
                    <a:pt x="161162" y="358901"/>
                  </a:lnTo>
                  <a:lnTo>
                    <a:pt x="4326255" y="358901"/>
                  </a:lnTo>
                  <a:lnTo>
                    <a:pt x="4369105" y="353146"/>
                  </a:lnTo>
                  <a:lnTo>
                    <a:pt x="4407605" y="336902"/>
                  </a:lnTo>
                  <a:lnTo>
                    <a:pt x="4440221" y="311705"/>
                  </a:lnTo>
                  <a:lnTo>
                    <a:pt x="4465418" y="279089"/>
                  </a:lnTo>
                  <a:lnTo>
                    <a:pt x="4481662" y="240589"/>
                  </a:lnTo>
                  <a:lnTo>
                    <a:pt x="4487418" y="197738"/>
                  </a:lnTo>
                  <a:lnTo>
                    <a:pt x="4487418" y="161162"/>
                  </a:lnTo>
                  <a:lnTo>
                    <a:pt x="4481662" y="118312"/>
                  </a:lnTo>
                  <a:lnTo>
                    <a:pt x="4465418" y="79812"/>
                  </a:lnTo>
                  <a:lnTo>
                    <a:pt x="4440221" y="47196"/>
                  </a:lnTo>
                  <a:lnTo>
                    <a:pt x="4407605" y="21999"/>
                  </a:lnTo>
                  <a:lnTo>
                    <a:pt x="4369105" y="5755"/>
                  </a:lnTo>
                  <a:lnTo>
                    <a:pt x="4326255" y="0"/>
                  </a:lnTo>
                  <a:close/>
                </a:path>
              </a:pathLst>
            </a:custGeom>
            <a:solidFill>
              <a:srgbClr val="00002D"/>
            </a:solidFill>
          </p:spPr>
          <p:txBody>
            <a:bodyPr wrap="square" lIns="0" tIns="0" rIns="0" bIns="0" rtlCol="0"/>
            <a:lstStyle/>
            <a:p>
              <a:endParaRPr/>
            </a:p>
          </p:txBody>
        </p:sp>
      </p:grpSp>
      <p:sp>
        <p:nvSpPr>
          <p:cNvPr id="27" name="TextBox 26">
            <a:extLst>
              <a:ext uri="{FF2B5EF4-FFF2-40B4-BE49-F238E27FC236}">
                <a16:creationId xmlns:a16="http://schemas.microsoft.com/office/drawing/2014/main" id="{6B7535A5-9B5F-433B-94A1-6C76464F8FC1}"/>
              </a:ext>
            </a:extLst>
          </p:cNvPr>
          <p:cNvSpPr txBox="1"/>
          <p:nvPr/>
        </p:nvSpPr>
        <p:spPr>
          <a:xfrm>
            <a:off x="4271327" y="5938141"/>
            <a:ext cx="4948873" cy="646331"/>
          </a:xfrm>
          <a:prstGeom prst="rect">
            <a:avLst/>
          </a:prstGeom>
          <a:noFill/>
        </p:spPr>
        <p:txBody>
          <a:bodyPr wrap="square">
            <a:spAutoFit/>
          </a:bodyPr>
          <a:lstStyle/>
          <a:p>
            <a:r>
              <a:rPr lang="en-US" sz="1800" b="1" dirty="0">
                <a:solidFill>
                  <a:schemeClr val="bg1"/>
                </a:solidFill>
              </a:rPr>
              <a:t>During Testing</a:t>
            </a:r>
            <a:r>
              <a:rPr lang="en-US" sz="1800" dirty="0">
                <a:solidFill>
                  <a:schemeClr val="bg1"/>
                </a:solidFill>
              </a:rPr>
              <a:t>:</a:t>
            </a:r>
          </a:p>
          <a:p>
            <a:r>
              <a:rPr lang="en-US" sz="1800" dirty="0">
                <a:solidFill>
                  <a:schemeClr val="bg1"/>
                </a:solidFill>
              </a:rPr>
              <a:t> Execute Test Cases, Bug Reports, RTM</a:t>
            </a:r>
            <a:endParaRPr lang="ar-SA" sz="1800" dirty="0">
              <a:solidFill>
                <a:schemeClr val="bg1"/>
              </a:solidFill>
            </a:endParaRPr>
          </a:p>
        </p:txBody>
      </p:sp>
      <p:grpSp>
        <p:nvGrpSpPr>
          <p:cNvPr id="28" name="object 24">
            <a:extLst>
              <a:ext uri="{FF2B5EF4-FFF2-40B4-BE49-F238E27FC236}">
                <a16:creationId xmlns:a16="http://schemas.microsoft.com/office/drawing/2014/main" id="{05FA8976-9EF2-4720-BD41-6D4FFDC46704}"/>
              </a:ext>
            </a:extLst>
          </p:cNvPr>
          <p:cNvGrpSpPr/>
          <p:nvPr/>
        </p:nvGrpSpPr>
        <p:grpSpPr>
          <a:xfrm>
            <a:off x="8991601" y="5571577"/>
            <a:ext cx="2590800" cy="1350865"/>
            <a:chOff x="9701021" y="5349240"/>
            <a:chExt cx="4533265" cy="1579880"/>
          </a:xfrm>
        </p:grpSpPr>
        <p:sp>
          <p:nvSpPr>
            <p:cNvPr id="29" name="object 25">
              <a:extLst>
                <a:ext uri="{FF2B5EF4-FFF2-40B4-BE49-F238E27FC236}">
                  <a16:creationId xmlns:a16="http://schemas.microsoft.com/office/drawing/2014/main" id="{6A375CBA-9F1F-4695-8BD0-D58FFA9FF8BE}"/>
                </a:ext>
              </a:extLst>
            </p:cNvPr>
            <p:cNvSpPr/>
            <p:nvPr/>
          </p:nvSpPr>
          <p:spPr>
            <a:xfrm>
              <a:off x="9708641" y="5356860"/>
              <a:ext cx="4518025" cy="1564640"/>
            </a:xfrm>
            <a:custGeom>
              <a:avLst/>
              <a:gdLst/>
              <a:ahLst/>
              <a:cxnLst/>
              <a:rect l="l" t="t" r="r" b="b"/>
              <a:pathLst>
                <a:path w="4518025" h="1564640">
                  <a:moveTo>
                    <a:pt x="4338319" y="0"/>
                  </a:moveTo>
                  <a:lnTo>
                    <a:pt x="179577" y="0"/>
                  </a:lnTo>
                  <a:lnTo>
                    <a:pt x="131835" y="6414"/>
                  </a:lnTo>
                  <a:lnTo>
                    <a:pt x="88937" y="24515"/>
                  </a:lnTo>
                  <a:lnTo>
                    <a:pt x="52593" y="52593"/>
                  </a:lnTo>
                  <a:lnTo>
                    <a:pt x="24515" y="88937"/>
                  </a:lnTo>
                  <a:lnTo>
                    <a:pt x="6414" y="131835"/>
                  </a:lnTo>
                  <a:lnTo>
                    <a:pt x="0" y="179577"/>
                  </a:lnTo>
                  <a:lnTo>
                    <a:pt x="0" y="1384808"/>
                  </a:lnTo>
                  <a:lnTo>
                    <a:pt x="6414" y="1432550"/>
                  </a:lnTo>
                  <a:lnTo>
                    <a:pt x="24515" y="1475448"/>
                  </a:lnTo>
                  <a:lnTo>
                    <a:pt x="52593" y="1511792"/>
                  </a:lnTo>
                  <a:lnTo>
                    <a:pt x="88937" y="1539870"/>
                  </a:lnTo>
                  <a:lnTo>
                    <a:pt x="131835" y="1557971"/>
                  </a:lnTo>
                  <a:lnTo>
                    <a:pt x="179577" y="1564386"/>
                  </a:lnTo>
                  <a:lnTo>
                    <a:pt x="4338319" y="1564386"/>
                  </a:lnTo>
                  <a:lnTo>
                    <a:pt x="4386062" y="1557971"/>
                  </a:lnTo>
                  <a:lnTo>
                    <a:pt x="4428960" y="1539870"/>
                  </a:lnTo>
                  <a:lnTo>
                    <a:pt x="4465304" y="1511792"/>
                  </a:lnTo>
                  <a:lnTo>
                    <a:pt x="4493382" y="1475448"/>
                  </a:lnTo>
                  <a:lnTo>
                    <a:pt x="4511483" y="1432550"/>
                  </a:lnTo>
                  <a:lnTo>
                    <a:pt x="4517898" y="1384808"/>
                  </a:lnTo>
                  <a:lnTo>
                    <a:pt x="4517898" y="179577"/>
                  </a:lnTo>
                  <a:lnTo>
                    <a:pt x="4511483" y="131835"/>
                  </a:lnTo>
                  <a:lnTo>
                    <a:pt x="4493382" y="88937"/>
                  </a:lnTo>
                  <a:lnTo>
                    <a:pt x="4465304" y="52593"/>
                  </a:lnTo>
                  <a:lnTo>
                    <a:pt x="4428960" y="24515"/>
                  </a:lnTo>
                  <a:lnTo>
                    <a:pt x="4386062" y="6414"/>
                  </a:lnTo>
                  <a:lnTo>
                    <a:pt x="4338319" y="0"/>
                  </a:lnTo>
                  <a:close/>
                </a:path>
              </a:pathLst>
            </a:custGeom>
            <a:solidFill>
              <a:srgbClr val="00002D">
                <a:alpha val="74900"/>
              </a:srgbClr>
            </a:solidFill>
          </p:spPr>
          <p:txBody>
            <a:bodyPr wrap="square" lIns="0" tIns="0" rIns="0" bIns="0" rtlCol="0"/>
            <a:lstStyle/>
            <a:p>
              <a:endParaRPr/>
            </a:p>
          </p:txBody>
        </p:sp>
        <p:sp>
          <p:nvSpPr>
            <p:cNvPr id="30" name="object 26">
              <a:extLst>
                <a:ext uri="{FF2B5EF4-FFF2-40B4-BE49-F238E27FC236}">
                  <a16:creationId xmlns:a16="http://schemas.microsoft.com/office/drawing/2014/main" id="{7822180C-2246-4DFA-A181-0644C657CF60}"/>
                </a:ext>
              </a:extLst>
            </p:cNvPr>
            <p:cNvSpPr/>
            <p:nvPr/>
          </p:nvSpPr>
          <p:spPr>
            <a:xfrm>
              <a:off x="9708641" y="5356860"/>
              <a:ext cx="4518025" cy="1564640"/>
            </a:xfrm>
            <a:custGeom>
              <a:avLst/>
              <a:gdLst/>
              <a:ahLst/>
              <a:cxnLst/>
              <a:rect l="l" t="t" r="r" b="b"/>
              <a:pathLst>
                <a:path w="4518025" h="1564640">
                  <a:moveTo>
                    <a:pt x="0" y="179577"/>
                  </a:moveTo>
                  <a:lnTo>
                    <a:pt x="6414" y="131835"/>
                  </a:lnTo>
                  <a:lnTo>
                    <a:pt x="24515" y="88937"/>
                  </a:lnTo>
                  <a:lnTo>
                    <a:pt x="52593" y="52593"/>
                  </a:lnTo>
                  <a:lnTo>
                    <a:pt x="88937" y="24515"/>
                  </a:lnTo>
                  <a:lnTo>
                    <a:pt x="131835" y="6414"/>
                  </a:lnTo>
                  <a:lnTo>
                    <a:pt x="179577" y="0"/>
                  </a:lnTo>
                  <a:lnTo>
                    <a:pt x="4338319" y="0"/>
                  </a:lnTo>
                  <a:lnTo>
                    <a:pt x="4386062" y="6414"/>
                  </a:lnTo>
                  <a:lnTo>
                    <a:pt x="4428960" y="24515"/>
                  </a:lnTo>
                  <a:lnTo>
                    <a:pt x="4465304" y="52593"/>
                  </a:lnTo>
                  <a:lnTo>
                    <a:pt x="4493382" y="88937"/>
                  </a:lnTo>
                  <a:lnTo>
                    <a:pt x="4511483" y="131835"/>
                  </a:lnTo>
                  <a:lnTo>
                    <a:pt x="4517898" y="179577"/>
                  </a:lnTo>
                  <a:lnTo>
                    <a:pt x="4517898" y="1384808"/>
                  </a:lnTo>
                  <a:lnTo>
                    <a:pt x="4511483" y="1432550"/>
                  </a:lnTo>
                  <a:lnTo>
                    <a:pt x="4493382" y="1475448"/>
                  </a:lnTo>
                  <a:lnTo>
                    <a:pt x="4465304" y="1511792"/>
                  </a:lnTo>
                  <a:lnTo>
                    <a:pt x="4428960" y="1539870"/>
                  </a:lnTo>
                  <a:lnTo>
                    <a:pt x="4386062" y="1557971"/>
                  </a:lnTo>
                  <a:lnTo>
                    <a:pt x="4338319" y="1564386"/>
                  </a:lnTo>
                  <a:lnTo>
                    <a:pt x="179577" y="1564386"/>
                  </a:lnTo>
                  <a:lnTo>
                    <a:pt x="131835" y="1557971"/>
                  </a:lnTo>
                  <a:lnTo>
                    <a:pt x="88937" y="1539870"/>
                  </a:lnTo>
                  <a:lnTo>
                    <a:pt x="52593" y="1511792"/>
                  </a:lnTo>
                  <a:lnTo>
                    <a:pt x="24515" y="1475448"/>
                  </a:lnTo>
                  <a:lnTo>
                    <a:pt x="6414" y="1432550"/>
                  </a:lnTo>
                  <a:lnTo>
                    <a:pt x="0" y="1384808"/>
                  </a:lnTo>
                  <a:lnTo>
                    <a:pt x="0" y="179577"/>
                  </a:lnTo>
                  <a:close/>
                </a:path>
              </a:pathLst>
            </a:custGeom>
            <a:ln w="15239">
              <a:solidFill>
                <a:srgbClr val="DD785E"/>
              </a:solidFill>
            </a:ln>
          </p:spPr>
          <p:txBody>
            <a:bodyPr wrap="square" lIns="0" tIns="0" rIns="0" bIns="0" rtlCol="0"/>
            <a:lstStyle/>
            <a:p>
              <a:endParaRPr/>
            </a:p>
          </p:txBody>
        </p:sp>
        <p:sp>
          <p:nvSpPr>
            <p:cNvPr id="31" name="object 27">
              <a:extLst>
                <a:ext uri="{FF2B5EF4-FFF2-40B4-BE49-F238E27FC236}">
                  <a16:creationId xmlns:a16="http://schemas.microsoft.com/office/drawing/2014/main" id="{C40DA44F-AFEC-4C9D-840A-008B2D1F6509}"/>
                </a:ext>
              </a:extLst>
            </p:cNvPr>
            <p:cNvSpPr/>
            <p:nvPr/>
          </p:nvSpPr>
          <p:spPr>
            <a:xfrm>
              <a:off x="9723881" y="5372100"/>
              <a:ext cx="4487545" cy="359410"/>
            </a:xfrm>
            <a:custGeom>
              <a:avLst/>
              <a:gdLst/>
              <a:ahLst/>
              <a:cxnLst/>
              <a:rect l="l" t="t" r="r" b="b"/>
              <a:pathLst>
                <a:path w="4487544" h="359410">
                  <a:moveTo>
                    <a:pt x="4326255" y="0"/>
                  </a:moveTo>
                  <a:lnTo>
                    <a:pt x="161163" y="0"/>
                  </a:lnTo>
                  <a:lnTo>
                    <a:pt x="118312" y="5755"/>
                  </a:lnTo>
                  <a:lnTo>
                    <a:pt x="79812" y="21999"/>
                  </a:lnTo>
                  <a:lnTo>
                    <a:pt x="47196" y="47196"/>
                  </a:lnTo>
                  <a:lnTo>
                    <a:pt x="21999" y="79812"/>
                  </a:lnTo>
                  <a:lnTo>
                    <a:pt x="5755" y="118312"/>
                  </a:lnTo>
                  <a:lnTo>
                    <a:pt x="0" y="161162"/>
                  </a:lnTo>
                  <a:lnTo>
                    <a:pt x="0" y="197738"/>
                  </a:lnTo>
                  <a:lnTo>
                    <a:pt x="5755" y="240589"/>
                  </a:lnTo>
                  <a:lnTo>
                    <a:pt x="21999" y="279089"/>
                  </a:lnTo>
                  <a:lnTo>
                    <a:pt x="47196" y="311705"/>
                  </a:lnTo>
                  <a:lnTo>
                    <a:pt x="79812" y="336902"/>
                  </a:lnTo>
                  <a:lnTo>
                    <a:pt x="118312" y="353146"/>
                  </a:lnTo>
                  <a:lnTo>
                    <a:pt x="161163" y="358901"/>
                  </a:lnTo>
                  <a:lnTo>
                    <a:pt x="4326255" y="358901"/>
                  </a:lnTo>
                  <a:lnTo>
                    <a:pt x="4369105" y="353146"/>
                  </a:lnTo>
                  <a:lnTo>
                    <a:pt x="4407605" y="336902"/>
                  </a:lnTo>
                  <a:lnTo>
                    <a:pt x="4440221" y="311705"/>
                  </a:lnTo>
                  <a:lnTo>
                    <a:pt x="4465418" y="279089"/>
                  </a:lnTo>
                  <a:lnTo>
                    <a:pt x="4481662" y="240589"/>
                  </a:lnTo>
                  <a:lnTo>
                    <a:pt x="4487418" y="197738"/>
                  </a:lnTo>
                  <a:lnTo>
                    <a:pt x="4487418" y="161162"/>
                  </a:lnTo>
                  <a:lnTo>
                    <a:pt x="4481662" y="118312"/>
                  </a:lnTo>
                  <a:lnTo>
                    <a:pt x="4465418" y="79812"/>
                  </a:lnTo>
                  <a:lnTo>
                    <a:pt x="4440221" y="47196"/>
                  </a:lnTo>
                  <a:lnTo>
                    <a:pt x="4407605" y="21999"/>
                  </a:lnTo>
                  <a:lnTo>
                    <a:pt x="4369105" y="5755"/>
                  </a:lnTo>
                  <a:lnTo>
                    <a:pt x="4326255" y="0"/>
                  </a:lnTo>
                  <a:close/>
                </a:path>
              </a:pathLst>
            </a:custGeom>
            <a:solidFill>
              <a:srgbClr val="00002D"/>
            </a:solidFill>
          </p:spPr>
          <p:txBody>
            <a:bodyPr wrap="square" lIns="0" tIns="0" rIns="0" bIns="0" rtlCol="0"/>
            <a:lstStyle/>
            <a:p>
              <a:endParaRPr/>
            </a:p>
          </p:txBody>
        </p:sp>
      </p:grpSp>
      <p:sp>
        <p:nvSpPr>
          <p:cNvPr id="32" name="TextBox 31">
            <a:extLst>
              <a:ext uri="{FF2B5EF4-FFF2-40B4-BE49-F238E27FC236}">
                <a16:creationId xmlns:a16="http://schemas.microsoft.com/office/drawing/2014/main" id="{0C3A2E8D-7141-40A5-9B99-05F44F1AE2A0}"/>
              </a:ext>
            </a:extLst>
          </p:cNvPr>
          <p:cNvSpPr txBox="1"/>
          <p:nvPr/>
        </p:nvSpPr>
        <p:spPr>
          <a:xfrm>
            <a:off x="9014460" y="6065969"/>
            <a:ext cx="4898738" cy="923330"/>
          </a:xfrm>
          <a:prstGeom prst="rect">
            <a:avLst/>
          </a:prstGeom>
          <a:noFill/>
        </p:spPr>
        <p:txBody>
          <a:bodyPr wrap="square">
            <a:spAutoFit/>
          </a:bodyPr>
          <a:lstStyle/>
          <a:p>
            <a:pPr rtl="0"/>
            <a:r>
              <a:rPr lang="en-US" sz="1800" b="1" dirty="0">
                <a:solidFill>
                  <a:schemeClr val="bg1"/>
                </a:solidFill>
              </a:rPr>
              <a:t>After Testing</a:t>
            </a:r>
            <a:r>
              <a:rPr lang="en-US" sz="1800" dirty="0">
                <a:solidFill>
                  <a:schemeClr val="bg1"/>
                </a:solidFill>
              </a:rPr>
              <a:t>: </a:t>
            </a:r>
          </a:p>
          <a:p>
            <a:pPr rtl="0"/>
            <a:r>
              <a:rPr lang="en-US" sz="1800" dirty="0">
                <a:solidFill>
                  <a:schemeClr val="bg1"/>
                </a:solidFill>
              </a:rPr>
              <a:t>Test Summary Report</a:t>
            </a:r>
          </a:p>
          <a:p>
            <a:endParaRPr lang="ar-SA" sz="1800" dirty="0">
              <a:solidFill>
                <a:schemeClr val="bg1"/>
              </a:solidFill>
            </a:endParaRPr>
          </a:p>
        </p:txBody>
      </p:sp>
      <p:pic>
        <p:nvPicPr>
          <p:cNvPr id="33" name="Picture 2">
            <a:extLst>
              <a:ext uri="{FF2B5EF4-FFF2-40B4-BE49-F238E27FC236}">
                <a16:creationId xmlns:a16="http://schemas.microsoft.com/office/drawing/2014/main" id="{8F9CB27C-FA75-48AF-8F42-45EDDBD8A5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C23C-61D8-4081-A9DE-7B508C8738BF}"/>
              </a:ext>
            </a:extLst>
          </p:cNvPr>
          <p:cNvSpPr>
            <a:spLocks noGrp="1"/>
          </p:cNvSpPr>
          <p:nvPr>
            <p:ph type="title"/>
          </p:nvPr>
        </p:nvSpPr>
        <p:spPr>
          <a:xfrm>
            <a:off x="406145" y="177037"/>
            <a:ext cx="13818108" cy="461665"/>
          </a:xfrm>
        </p:spPr>
        <p:txBody>
          <a:bodyPr/>
          <a:lstStyle/>
          <a:p>
            <a:r>
              <a:rPr lang="en-US" dirty="0"/>
              <a:t>Test Case Design:</a:t>
            </a:r>
          </a:p>
        </p:txBody>
      </p:sp>
      <p:sp>
        <p:nvSpPr>
          <p:cNvPr id="3" name="Text Placeholder 2">
            <a:extLst>
              <a:ext uri="{FF2B5EF4-FFF2-40B4-BE49-F238E27FC236}">
                <a16:creationId xmlns:a16="http://schemas.microsoft.com/office/drawing/2014/main" id="{26BED8BE-11B8-438B-8F55-F14FEFEE02F5}"/>
              </a:ext>
            </a:extLst>
          </p:cNvPr>
          <p:cNvSpPr>
            <a:spLocks noGrp="1"/>
          </p:cNvSpPr>
          <p:nvPr>
            <p:ph type="body" idx="1"/>
          </p:nvPr>
        </p:nvSpPr>
        <p:spPr>
          <a:xfrm>
            <a:off x="152400" y="838200"/>
            <a:ext cx="13209397" cy="7010400"/>
          </a:xfrm>
        </p:spPr>
        <p:txBody>
          <a:bodyPr/>
          <a:lstStyle/>
          <a:p>
            <a:endParaRPr lang="en-US" dirty="0"/>
          </a:p>
        </p:txBody>
      </p:sp>
      <p:sp>
        <p:nvSpPr>
          <p:cNvPr id="6" name="TextBox 5">
            <a:extLst>
              <a:ext uri="{FF2B5EF4-FFF2-40B4-BE49-F238E27FC236}">
                <a16:creationId xmlns:a16="http://schemas.microsoft.com/office/drawing/2014/main" id="{847CB93B-32EF-49A5-B45F-F489928B1E0F}"/>
              </a:ext>
            </a:extLst>
          </p:cNvPr>
          <p:cNvSpPr txBox="1"/>
          <p:nvPr/>
        </p:nvSpPr>
        <p:spPr>
          <a:xfrm>
            <a:off x="533400" y="1143000"/>
            <a:ext cx="10439400" cy="3570208"/>
          </a:xfrm>
          <a:prstGeom prst="rect">
            <a:avLst/>
          </a:prstGeom>
          <a:noFill/>
        </p:spPr>
        <p:txBody>
          <a:bodyPr wrap="square">
            <a:spAutoFit/>
          </a:bodyPr>
          <a:lstStyle/>
          <a:p>
            <a:r>
              <a:rPr lang="en-US" dirty="0">
                <a:solidFill>
                  <a:schemeClr val="bg1"/>
                </a:solidFill>
              </a:rPr>
              <a:t>A total of </a:t>
            </a:r>
            <a:r>
              <a:rPr lang="en-US" b="1" dirty="0">
                <a:solidFill>
                  <a:schemeClr val="bg1"/>
                </a:solidFill>
              </a:rPr>
              <a:t>35 test cases</a:t>
            </a:r>
            <a:r>
              <a:rPr lang="en-US" dirty="0">
                <a:solidFill>
                  <a:schemeClr val="bg1"/>
                </a:solidFill>
              </a:rPr>
              <a:t> were written for the </a:t>
            </a:r>
            <a:r>
              <a:rPr lang="en-US" dirty="0" err="1">
                <a:solidFill>
                  <a:schemeClr val="bg1"/>
                </a:solidFill>
              </a:rPr>
              <a:t>Redz</a:t>
            </a:r>
            <a:r>
              <a:rPr lang="en-US" dirty="0">
                <a:solidFill>
                  <a:schemeClr val="bg1"/>
                </a:solidFill>
              </a:rPr>
              <a:t> app, covering all major functional areas:</a:t>
            </a:r>
          </a:p>
          <a:p>
            <a:pPr>
              <a:buFont typeface="Arial" panose="020B0604020202020204" pitchFamily="34" charset="0"/>
              <a:buChar char="•"/>
            </a:pPr>
            <a:r>
              <a:rPr lang="en-US" dirty="0">
                <a:solidFill>
                  <a:schemeClr val="bg1"/>
                </a:solidFill>
              </a:rPr>
              <a:t>🔹 </a:t>
            </a:r>
            <a:r>
              <a:rPr lang="en-US" b="1" dirty="0">
                <a:solidFill>
                  <a:schemeClr val="bg1"/>
                </a:solidFill>
              </a:rPr>
              <a:t>Location Management</a:t>
            </a:r>
            <a:r>
              <a:rPr lang="en-US" dirty="0">
                <a:solidFill>
                  <a:schemeClr val="bg1"/>
                </a:solidFill>
              </a:rPr>
              <a:t> (Change location, error handling, network issues)</a:t>
            </a:r>
          </a:p>
          <a:p>
            <a:pPr>
              <a:buFont typeface="Arial" panose="020B0604020202020204" pitchFamily="34" charset="0"/>
              <a:buChar char="•"/>
            </a:pPr>
            <a:r>
              <a:rPr lang="en-US" dirty="0">
                <a:solidFill>
                  <a:schemeClr val="bg1"/>
                </a:solidFill>
              </a:rPr>
              <a:t>🔹 </a:t>
            </a:r>
            <a:r>
              <a:rPr lang="en-US" b="1" dirty="0">
                <a:solidFill>
                  <a:schemeClr val="bg1"/>
                </a:solidFill>
              </a:rPr>
              <a:t>Follow / Unfollow</a:t>
            </a:r>
            <a:r>
              <a:rPr lang="en-US" dirty="0">
                <a:solidFill>
                  <a:schemeClr val="bg1"/>
                </a:solidFill>
              </a:rPr>
              <a:t> (valid users, invalid users, offline scenarios)</a:t>
            </a:r>
          </a:p>
          <a:p>
            <a:pPr>
              <a:buFont typeface="Arial" panose="020B0604020202020204" pitchFamily="34" charset="0"/>
              <a:buChar char="•"/>
            </a:pPr>
            <a:r>
              <a:rPr lang="en-US" dirty="0">
                <a:solidFill>
                  <a:schemeClr val="bg1"/>
                </a:solidFill>
              </a:rPr>
              <a:t>🔹 </a:t>
            </a:r>
            <a:r>
              <a:rPr lang="en-US" b="1" dirty="0">
                <a:solidFill>
                  <a:schemeClr val="bg1"/>
                </a:solidFill>
              </a:rPr>
              <a:t>Messaging</a:t>
            </a:r>
            <a:r>
              <a:rPr lang="en-US" dirty="0">
                <a:solidFill>
                  <a:schemeClr val="bg1"/>
                </a:solidFill>
              </a:rPr>
              <a:t> (send, invalid inputs, offline handling)</a:t>
            </a:r>
          </a:p>
          <a:p>
            <a:pPr>
              <a:buFont typeface="Arial" panose="020B0604020202020204" pitchFamily="34" charset="0"/>
              <a:buChar char="•"/>
            </a:pPr>
            <a:r>
              <a:rPr lang="en-US" dirty="0">
                <a:solidFill>
                  <a:schemeClr val="bg1"/>
                </a:solidFill>
              </a:rPr>
              <a:t>🔹 </a:t>
            </a:r>
            <a:r>
              <a:rPr lang="en-US" b="1" dirty="0">
                <a:solidFill>
                  <a:schemeClr val="bg1"/>
                </a:solidFill>
              </a:rPr>
              <a:t>Comments &amp; Replies</a:t>
            </a:r>
            <a:r>
              <a:rPr lang="en-US" dirty="0">
                <a:solidFill>
                  <a:schemeClr val="bg1"/>
                </a:solidFill>
              </a:rPr>
              <a:t> (add, edit, delete, reply, like/unlike)</a:t>
            </a:r>
          </a:p>
          <a:p>
            <a:pPr>
              <a:buFont typeface="Arial" panose="020B0604020202020204" pitchFamily="34" charset="0"/>
              <a:buChar char="•"/>
            </a:pPr>
            <a:r>
              <a:rPr lang="en-US" dirty="0">
                <a:solidFill>
                  <a:schemeClr val="bg1"/>
                </a:solidFill>
              </a:rPr>
              <a:t>🔹 </a:t>
            </a:r>
            <a:r>
              <a:rPr lang="en-US" b="1" dirty="0">
                <a:solidFill>
                  <a:schemeClr val="bg1"/>
                </a:solidFill>
              </a:rPr>
              <a:t>Reels Interactions</a:t>
            </a:r>
            <a:r>
              <a:rPr lang="en-US" dirty="0">
                <a:solidFill>
                  <a:schemeClr val="bg1"/>
                </a:solidFill>
              </a:rPr>
              <a:t> (like, dislike, save, share, nested replies)</a:t>
            </a:r>
          </a:p>
          <a:p>
            <a:pPr>
              <a:buFont typeface="Arial" panose="020B0604020202020204" pitchFamily="34" charset="0"/>
              <a:buChar char="•"/>
            </a:pPr>
            <a:r>
              <a:rPr lang="en-US" dirty="0">
                <a:solidFill>
                  <a:schemeClr val="bg1"/>
                </a:solidFill>
              </a:rPr>
              <a:t>🔹 </a:t>
            </a:r>
            <a:r>
              <a:rPr lang="en-US" b="1" dirty="0">
                <a:solidFill>
                  <a:schemeClr val="bg1"/>
                </a:solidFill>
              </a:rPr>
              <a:t>Authentication</a:t>
            </a:r>
            <a:r>
              <a:rPr lang="en-US" dirty="0">
                <a:solidFill>
                  <a:schemeClr val="bg1"/>
                </a:solidFill>
              </a:rPr>
              <a:t> (login, logout, invalid credentials, cancel logout)</a:t>
            </a:r>
          </a:p>
          <a:p>
            <a:r>
              <a:rPr lang="en-US" b="1" dirty="0">
                <a:solidFill>
                  <a:schemeClr val="bg1"/>
                </a:solidFill>
              </a:rPr>
              <a:t>Execution Result:</a:t>
            </a:r>
            <a:br>
              <a:rPr lang="en-US" dirty="0">
                <a:solidFill>
                  <a:schemeClr val="bg1"/>
                </a:solidFill>
              </a:rPr>
            </a:br>
            <a:r>
              <a:rPr lang="en-US" dirty="0">
                <a:solidFill>
                  <a:schemeClr val="bg1"/>
                </a:solidFill>
              </a:rPr>
              <a:t>✔️ Most test cases passed successfully.</a:t>
            </a:r>
            <a:br>
              <a:rPr lang="en-US" dirty="0">
                <a:solidFill>
                  <a:schemeClr val="bg1"/>
                </a:solidFill>
              </a:rPr>
            </a:br>
            <a:r>
              <a:rPr lang="en-US" dirty="0">
                <a:solidFill>
                  <a:schemeClr val="bg1"/>
                </a:solidFill>
              </a:rPr>
              <a:t>⚠️ A few failures were observed (e.g., incorrect behavior for location content and empty message validation).</a:t>
            </a:r>
          </a:p>
          <a:p>
            <a:r>
              <a:rPr lang="en-US" sz="2800" dirty="0">
                <a:solidFill>
                  <a:schemeClr val="accent6">
                    <a:lumMod val="60000"/>
                    <a:lumOff val="40000"/>
                  </a:schemeClr>
                </a:solidFill>
              </a:rPr>
              <a:t>Sample of Test Case</a:t>
            </a:r>
          </a:p>
        </p:txBody>
      </p:sp>
      <p:grpSp>
        <p:nvGrpSpPr>
          <p:cNvPr id="8" name="object 12">
            <a:extLst>
              <a:ext uri="{FF2B5EF4-FFF2-40B4-BE49-F238E27FC236}">
                <a16:creationId xmlns:a16="http://schemas.microsoft.com/office/drawing/2014/main" id="{77B36A8C-2029-4284-9517-6323BB263C4E}"/>
              </a:ext>
            </a:extLst>
          </p:cNvPr>
          <p:cNvGrpSpPr/>
          <p:nvPr/>
        </p:nvGrpSpPr>
        <p:grpSpPr>
          <a:xfrm>
            <a:off x="384925" y="5066901"/>
            <a:ext cx="3425075" cy="1562499"/>
            <a:chOff x="434339" y="5356860"/>
            <a:chExt cx="4517390" cy="1564640"/>
          </a:xfrm>
        </p:grpSpPr>
        <p:sp>
          <p:nvSpPr>
            <p:cNvPr id="9" name="object 13">
              <a:extLst>
                <a:ext uri="{FF2B5EF4-FFF2-40B4-BE49-F238E27FC236}">
                  <a16:creationId xmlns:a16="http://schemas.microsoft.com/office/drawing/2014/main" id="{BC418F72-0B2E-442D-8C49-F4173BC5C7FC}"/>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10" name="object 14">
              <a:extLst>
                <a:ext uri="{FF2B5EF4-FFF2-40B4-BE49-F238E27FC236}">
                  <a16:creationId xmlns:a16="http://schemas.microsoft.com/office/drawing/2014/main" id="{0A721E3D-161A-4031-B220-25020C9CB51D}"/>
                </a:ext>
              </a:extLst>
            </p:cNvPr>
            <p:cNvSpPr/>
            <p:nvPr/>
          </p:nvSpPr>
          <p:spPr>
            <a:xfrm>
              <a:off x="434339" y="5356860"/>
              <a:ext cx="4517390" cy="156464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11" name="object 15">
              <a:extLst>
                <a:ext uri="{FF2B5EF4-FFF2-40B4-BE49-F238E27FC236}">
                  <a16:creationId xmlns:a16="http://schemas.microsoft.com/office/drawing/2014/main" id="{F716E9C0-889C-46C1-9990-44A077937EBD}"/>
                </a:ext>
              </a:extLst>
            </p:cNvPr>
            <p:cNvSpPr/>
            <p:nvPr/>
          </p:nvSpPr>
          <p:spPr>
            <a:xfrm>
              <a:off x="873396" y="5514507"/>
              <a:ext cx="3282842" cy="606238"/>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message shown when changing location with invalid characters</a:t>
              </a:r>
            </a:p>
            <a:p>
              <a:endParaRPr lang="en-US" dirty="0">
                <a:solidFill>
                  <a:schemeClr val="bg1"/>
                </a:solidFill>
              </a:endParaRPr>
            </a:p>
            <a:p>
              <a:r>
                <a:rPr lang="en-US" b="1" dirty="0">
                  <a:solidFill>
                    <a:schemeClr val="bg1"/>
                  </a:solidFill>
                </a:rPr>
                <a:t>Status:</a:t>
              </a:r>
              <a:r>
                <a:rPr lang="en-US" dirty="0">
                  <a:solidFill>
                    <a:schemeClr val="bg1"/>
                  </a:solidFill>
                </a:rPr>
                <a:t> ✅ Pass</a:t>
              </a:r>
              <a:endParaRPr dirty="0">
                <a:solidFill>
                  <a:schemeClr val="bg1"/>
                </a:solidFill>
              </a:endParaRPr>
            </a:p>
          </p:txBody>
        </p:sp>
      </p:grpSp>
      <p:grpSp>
        <p:nvGrpSpPr>
          <p:cNvPr id="17" name="object 12">
            <a:extLst>
              <a:ext uri="{FF2B5EF4-FFF2-40B4-BE49-F238E27FC236}">
                <a16:creationId xmlns:a16="http://schemas.microsoft.com/office/drawing/2014/main" id="{F222D69B-D312-4DBD-B837-6EC8124031CD}"/>
              </a:ext>
            </a:extLst>
          </p:cNvPr>
          <p:cNvGrpSpPr/>
          <p:nvPr/>
        </p:nvGrpSpPr>
        <p:grpSpPr>
          <a:xfrm>
            <a:off x="4273732" y="4572000"/>
            <a:ext cx="6082933" cy="2073851"/>
            <a:chOff x="-2143039" y="5356860"/>
            <a:chExt cx="7094768" cy="2544546"/>
          </a:xfrm>
        </p:grpSpPr>
        <p:sp>
          <p:nvSpPr>
            <p:cNvPr id="18" name="object 13">
              <a:extLst>
                <a:ext uri="{FF2B5EF4-FFF2-40B4-BE49-F238E27FC236}">
                  <a16:creationId xmlns:a16="http://schemas.microsoft.com/office/drawing/2014/main" id="{780258C8-047F-40CB-A8F1-312D9D52E67C}"/>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19" name="object 14">
              <a:extLst>
                <a:ext uri="{FF2B5EF4-FFF2-40B4-BE49-F238E27FC236}">
                  <a16:creationId xmlns:a16="http://schemas.microsoft.com/office/drawing/2014/main" id="{884B7B90-4E4F-4507-BA48-F0CA71A6242D}"/>
                </a:ext>
              </a:extLst>
            </p:cNvPr>
            <p:cNvSpPr/>
            <p:nvPr/>
          </p:nvSpPr>
          <p:spPr>
            <a:xfrm>
              <a:off x="-2143039" y="5837216"/>
              <a:ext cx="4517390" cy="206419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0" name="object 15">
              <a:extLst>
                <a:ext uri="{FF2B5EF4-FFF2-40B4-BE49-F238E27FC236}">
                  <a16:creationId xmlns:a16="http://schemas.microsoft.com/office/drawing/2014/main" id="{4E01BCB6-FBFE-41F0-8891-B75400A196EA}"/>
                </a:ext>
              </a:extLst>
            </p:cNvPr>
            <p:cNvSpPr/>
            <p:nvPr/>
          </p:nvSpPr>
          <p:spPr>
            <a:xfrm>
              <a:off x="-1950048" y="6150858"/>
              <a:ext cx="4324399" cy="927351"/>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that user can follow another user from their profile page</a:t>
              </a:r>
            </a:p>
            <a:p>
              <a:endParaRPr lang="en-US" dirty="0">
                <a:solidFill>
                  <a:schemeClr val="bg1"/>
                </a:solidFill>
              </a:endParaRPr>
            </a:p>
            <a:p>
              <a:endParaRPr lang="en-US" dirty="0">
                <a:solidFill>
                  <a:schemeClr val="bg1"/>
                </a:solidFill>
              </a:endParaRPr>
            </a:p>
            <a:p>
              <a:r>
                <a:rPr lang="en-US" b="1" dirty="0">
                  <a:solidFill>
                    <a:schemeClr val="bg1"/>
                  </a:solidFill>
                </a:rPr>
                <a:t>Status:</a:t>
              </a:r>
              <a:r>
                <a:rPr lang="en-US" dirty="0">
                  <a:solidFill>
                    <a:schemeClr val="bg1"/>
                  </a:solidFill>
                </a:rPr>
                <a:t> ✅ Pass</a:t>
              </a:r>
              <a:endParaRPr dirty="0">
                <a:solidFill>
                  <a:schemeClr val="bg1"/>
                </a:solidFill>
              </a:endParaRPr>
            </a:p>
          </p:txBody>
        </p:sp>
      </p:grpSp>
      <p:grpSp>
        <p:nvGrpSpPr>
          <p:cNvPr id="22" name="object 12">
            <a:extLst>
              <a:ext uri="{FF2B5EF4-FFF2-40B4-BE49-F238E27FC236}">
                <a16:creationId xmlns:a16="http://schemas.microsoft.com/office/drawing/2014/main" id="{8B7E2754-A56A-4D8C-830F-40721ABE1CA8}"/>
              </a:ext>
            </a:extLst>
          </p:cNvPr>
          <p:cNvGrpSpPr/>
          <p:nvPr/>
        </p:nvGrpSpPr>
        <p:grpSpPr>
          <a:xfrm>
            <a:off x="8383764" y="4555549"/>
            <a:ext cx="6082933" cy="2073851"/>
            <a:chOff x="-2143039" y="5356860"/>
            <a:chExt cx="7094768" cy="2544546"/>
          </a:xfrm>
        </p:grpSpPr>
        <p:sp>
          <p:nvSpPr>
            <p:cNvPr id="23" name="object 13">
              <a:extLst>
                <a:ext uri="{FF2B5EF4-FFF2-40B4-BE49-F238E27FC236}">
                  <a16:creationId xmlns:a16="http://schemas.microsoft.com/office/drawing/2014/main" id="{7FD51430-392F-4B5C-9093-393233583747}"/>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24" name="object 14">
              <a:extLst>
                <a:ext uri="{FF2B5EF4-FFF2-40B4-BE49-F238E27FC236}">
                  <a16:creationId xmlns:a16="http://schemas.microsoft.com/office/drawing/2014/main" id="{2DA3F5DD-A5E8-4F09-9225-2431378AEAE6}"/>
                </a:ext>
              </a:extLst>
            </p:cNvPr>
            <p:cNvSpPr/>
            <p:nvPr/>
          </p:nvSpPr>
          <p:spPr>
            <a:xfrm>
              <a:off x="-2143039" y="5837216"/>
              <a:ext cx="4517390" cy="206419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5" name="object 15">
              <a:extLst>
                <a:ext uri="{FF2B5EF4-FFF2-40B4-BE49-F238E27FC236}">
                  <a16:creationId xmlns:a16="http://schemas.microsoft.com/office/drawing/2014/main" id="{64CA44CF-9F4F-4C77-B94F-125B4027538D}"/>
                </a:ext>
              </a:extLst>
            </p:cNvPr>
            <p:cNvSpPr/>
            <p:nvPr/>
          </p:nvSpPr>
          <p:spPr>
            <a:xfrm>
              <a:off x="-1950048" y="6150858"/>
              <a:ext cx="4324399" cy="927351"/>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that sending an empty message is prevented and an error is shown</a:t>
              </a:r>
            </a:p>
            <a:p>
              <a:endParaRPr lang="en-US" dirty="0">
                <a:solidFill>
                  <a:schemeClr val="bg1"/>
                </a:solidFill>
              </a:endParaRPr>
            </a:p>
            <a:p>
              <a:r>
                <a:rPr lang="en-US" b="1" dirty="0">
                  <a:solidFill>
                    <a:schemeClr val="bg1"/>
                  </a:solidFill>
                </a:rPr>
                <a:t>Status:</a:t>
              </a:r>
              <a:r>
                <a:rPr lang="en-US" dirty="0">
                  <a:solidFill>
                    <a:schemeClr val="bg1"/>
                  </a:solidFill>
                </a:rPr>
                <a:t>❌ Fail</a:t>
              </a:r>
              <a:endParaRPr dirty="0">
                <a:solidFill>
                  <a:schemeClr val="bg1"/>
                </a:solidFill>
              </a:endParaRPr>
            </a:p>
          </p:txBody>
        </p:sp>
      </p:grpSp>
      <p:pic>
        <p:nvPicPr>
          <p:cNvPr id="21" name="Picture 2">
            <a:extLst>
              <a:ext uri="{FF2B5EF4-FFF2-40B4-BE49-F238E27FC236}">
                <a16:creationId xmlns:a16="http://schemas.microsoft.com/office/drawing/2014/main" id="{1195144A-458A-4E46-A16B-79BAB40822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5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64D9-3DD5-4BDA-8BBD-E97460342E44}"/>
              </a:ext>
            </a:extLst>
          </p:cNvPr>
          <p:cNvSpPr>
            <a:spLocks noGrp="1"/>
          </p:cNvSpPr>
          <p:nvPr>
            <p:ph type="title"/>
          </p:nvPr>
        </p:nvSpPr>
        <p:spPr>
          <a:xfrm>
            <a:off x="406145" y="177037"/>
            <a:ext cx="13818108" cy="461665"/>
          </a:xfrm>
        </p:spPr>
        <p:txBody>
          <a:bodyPr/>
          <a:lstStyle/>
          <a:p>
            <a:r>
              <a:rPr lang="en-US" dirty="0">
                <a:solidFill>
                  <a:schemeClr val="accent6">
                    <a:lumMod val="60000"/>
                    <a:lumOff val="40000"/>
                  </a:schemeClr>
                </a:solidFill>
              </a:rPr>
              <a:t>Test Case Execution:</a:t>
            </a:r>
          </a:p>
        </p:txBody>
      </p:sp>
      <p:sp>
        <p:nvSpPr>
          <p:cNvPr id="3" name="Text Placeholder 2">
            <a:extLst>
              <a:ext uri="{FF2B5EF4-FFF2-40B4-BE49-F238E27FC236}">
                <a16:creationId xmlns:a16="http://schemas.microsoft.com/office/drawing/2014/main" id="{80F9274C-FE29-4D50-B506-D8A65E0AC33D}"/>
              </a:ext>
            </a:extLst>
          </p:cNvPr>
          <p:cNvSpPr>
            <a:spLocks noGrp="1"/>
          </p:cNvSpPr>
          <p:nvPr>
            <p:ph type="body" idx="1"/>
          </p:nvPr>
        </p:nvSpPr>
        <p:spPr>
          <a:xfrm>
            <a:off x="304801" y="638702"/>
            <a:ext cx="13056996" cy="2993127"/>
          </a:xfrm>
        </p:spPr>
        <p:txBody>
          <a:bodyPr/>
          <a:lstStyle/>
          <a:p>
            <a:r>
              <a:rPr lang="en-US" b="0" dirty="0"/>
              <a:t>All planned test cases for the </a:t>
            </a:r>
            <a:r>
              <a:rPr lang="en-US" b="0" dirty="0" err="1"/>
              <a:t>Redz</a:t>
            </a:r>
            <a:r>
              <a:rPr lang="en-US" b="0" dirty="0"/>
              <a:t> app were executed automated across key modules, and results were systematically recorded. A bug report was produced for any failed cases, documenting defects for review and resolution.</a:t>
            </a:r>
          </a:p>
          <a:p>
            <a:endParaRPr lang="en-US" b="0" dirty="0"/>
          </a:p>
          <a:p>
            <a:r>
              <a:rPr lang="en-US" dirty="0"/>
              <a:t>During execution of previous test cases , we found “</a:t>
            </a:r>
            <a:r>
              <a:rPr lang="en-US" dirty="0">
                <a:solidFill>
                  <a:srgbClr val="FF0000"/>
                </a:solidFill>
              </a:rPr>
              <a:t>Two bugs”</a:t>
            </a:r>
          </a:p>
          <a:p>
            <a:endParaRPr lang="en-US" dirty="0">
              <a:solidFill>
                <a:srgbClr val="FF0000"/>
              </a:solidFill>
            </a:endParaRPr>
          </a:p>
          <a:p>
            <a:r>
              <a:rPr lang="en-US" dirty="0">
                <a:solidFill>
                  <a:schemeClr val="accent6">
                    <a:lumMod val="60000"/>
                    <a:lumOff val="40000"/>
                  </a:schemeClr>
                </a:solidFill>
              </a:rPr>
              <a:t>Sample Of Bugs Found:</a:t>
            </a:r>
            <a:endParaRPr lang="ar-SA" dirty="0">
              <a:solidFill>
                <a:schemeClr val="accent6">
                  <a:lumMod val="60000"/>
                  <a:lumOff val="40000"/>
                </a:schemeClr>
              </a:solidFill>
            </a:endParaRPr>
          </a:p>
          <a:p>
            <a:endParaRPr lang="en-US" dirty="0">
              <a:solidFill>
                <a:schemeClr val="accent6">
                  <a:lumMod val="60000"/>
                  <a:lumOff val="40000"/>
                </a:schemeClr>
              </a:solidFill>
            </a:endParaRPr>
          </a:p>
          <a:p>
            <a:endParaRPr lang="en-US" dirty="0">
              <a:solidFill>
                <a:srgbClr val="FF0000"/>
              </a:solidFill>
            </a:endParaRPr>
          </a:p>
          <a:p>
            <a:endParaRPr lang="en-US" sz="2800" dirty="0">
              <a:solidFill>
                <a:schemeClr val="accent6">
                  <a:lumMod val="60000"/>
                  <a:lumOff val="40000"/>
                </a:schemeClr>
              </a:solidFill>
            </a:endParaRPr>
          </a:p>
          <a:p>
            <a:endParaRPr lang="en-US" dirty="0">
              <a:solidFill>
                <a:srgbClr val="FF0000"/>
              </a:solidFill>
            </a:endParaRPr>
          </a:p>
        </p:txBody>
      </p:sp>
      <p:pic>
        <p:nvPicPr>
          <p:cNvPr id="5" name="Picture 4">
            <a:extLst>
              <a:ext uri="{FF2B5EF4-FFF2-40B4-BE49-F238E27FC236}">
                <a16:creationId xmlns:a16="http://schemas.microsoft.com/office/drawing/2014/main" id="{FF50E26A-B02D-4A20-9EF8-093374C4C46B}"/>
              </a:ext>
            </a:extLst>
          </p:cNvPr>
          <p:cNvPicPr>
            <a:picLocks noChangeAspect="1"/>
          </p:cNvPicPr>
          <p:nvPr/>
        </p:nvPicPr>
        <p:blipFill>
          <a:blip r:embed="rId2"/>
          <a:stretch>
            <a:fillRect/>
          </a:stretch>
        </p:blipFill>
        <p:spPr>
          <a:xfrm>
            <a:off x="1143000" y="2516063"/>
            <a:ext cx="5486400" cy="5709727"/>
          </a:xfrm>
          <a:prstGeom prst="rect">
            <a:avLst/>
          </a:prstGeom>
        </p:spPr>
      </p:pic>
      <p:pic>
        <p:nvPicPr>
          <p:cNvPr id="6" name="Picture 2">
            <a:extLst>
              <a:ext uri="{FF2B5EF4-FFF2-40B4-BE49-F238E27FC236}">
                <a16:creationId xmlns:a16="http://schemas.microsoft.com/office/drawing/2014/main" id="{204368B3-DC8C-492D-943E-9291F7851C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953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C72A-3B92-4F6E-8FA0-837CD45F8BD5}"/>
              </a:ext>
            </a:extLst>
          </p:cNvPr>
          <p:cNvSpPr>
            <a:spLocks noGrp="1"/>
          </p:cNvSpPr>
          <p:nvPr>
            <p:ph type="title"/>
          </p:nvPr>
        </p:nvSpPr>
        <p:spPr>
          <a:xfrm>
            <a:off x="228600" y="244865"/>
            <a:ext cx="13818108" cy="1569660"/>
          </a:xfrm>
        </p:spPr>
        <p:txBody>
          <a:bodyPr/>
          <a:lstStyle/>
          <a:p>
            <a:r>
              <a:rPr lang="en-US" dirty="0">
                <a:solidFill>
                  <a:schemeClr val="accent6">
                    <a:lumMod val="60000"/>
                    <a:lumOff val="40000"/>
                  </a:schemeClr>
                </a:solidFill>
              </a:rPr>
              <a:t>Test Closure:</a:t>
            </a:r>
            <a:br>
              <a:rPr lang="en-US" dirty="0"/>
            </a:br>
            <a:r>
              <a:rPr lang="en-US" sz="1800" dirty="0"/>
              <a:t>All planned test cases for the </a:t>
            </a:r>
            <a:r>
              <a:rPr lang="en-US" sz="1800" dirty="0" err="1"/>
              <a:t>Redz</a:t>
            </a:r>
            <a:r>
              <a:rPr lang="en-US" sz="1800" dirty="0"/>
              <a:t> app have been executed, and results documented. Open issues have been reported, and the testing phase is formally concluded, marking the app ready for the next stage of release or deployment.</a:t>
            </a:r>
            <a:br>
              <a:rPr lang="en-US" sz="1800" dirty="0"/>
            </a:br>
            <a:br>
              <a:rPr lang="en-US" sz="1800" dirty="0"/>
            </a:br>
            <a:endParaRPr lang="en-US" sz="1800" dirty="0"/>
          </a:p>
        </p:txBody>
      </p:sp>
      <p:sp>
        <p:nvSpPr>
          <p:cNvPr id="3" name="Text Placeholder 2">
            <a:extLst>
              <a:ext uri="{FF2B5EF4-FFF2-40B4-BE49-F238E27FC236}">
                <a16:creationId xmlns:a16="http://schemas.microsoft.com/office/drawing/2014/main" id="{805633F5-E22C-46C2-982F-21797863CC0A}"/>
              </a:ext>
            </a:extLst>
          </p:cNvPr>
          <p:cNvSpPr>
            <a:spLocks noGrp="1"/>
          </p:cNvSpPr>
          <p:nvPr>
            <p:ph type="body" idx="1"/>
          </p:nvPr>
        </p:nvSpPr>
        <p:spPr>
          <a:xfrm rot="10800000" flipV="1">
            <a:off x="152400" y="772054"/>
            <a:ext cx="13209396" cy="7000346"/>
          </a:xfrm>
        </p:spPr>
        <p:txBody>
          <a:bodyPr/>
          <a:lstStyle/>
          <a:p>
            <a:endParaRPr lang="en-US" dirty="0"/>
          </a:p>
          <a:p>
            <a:endParaRPr lang="en-US" dirty="0"/>
          </a:p>
          <a:p>
            <a:endParaRPr lang="en-US" dirty="0"/>
          </a:p>
          <a:p>
            <a:r>
              <a:rPr lang="en-US" dirty="0">
                <a:solidFill>
                  <a:schemeClr val="accent6">
                    <a:lumMod val="60000"/>
                    <a:lumOff val="40000"/>
                  </a:schemeClr>
                </a:solidFill>
              </a:rPr>
              <a:t>Test Summery Report was produced:</a:t>
            </a:r>
          </a:p>
        </p:txBody>
      </p:sp>
      <p:graphicFrame>
        <p:nvGraphicFramePr>
          <p:cNvPr id="4" name="Table 3">
            <a:extLst>
              <a:ext uri="{FF2B5EF4-FFF2-40B4-BE49-F238E27FC236}">
                <a16:creationId xmlns:a16="http://schemas.microsoft.com/office/drawing/2014/main" id="{6EDE71A9-ED05-4DD9-96A4-44E130D1AE8A}"/>
              </a:ext>
            </a:extLst>
          </p:cNvPr>
          <p:cNvGraphicFramePr>
            <a:graphicFrameLocks noGrp="1"/>
          </p:cNvGraphicFramePr>
          <p:nvPr>
            <p:extLst>
              <p:ext uri="{D42A27DB-BD31-4B8C-83A1-F6EECF244321}">
                <p14:modId xmlns:p14="http://schemas.microsoft.com/office/powerpoint/2010/main" val="3302949399"/>
              </p:ext>
            </p:extLst>
          </p:nvPr>
        </p:nvGraphicFramePr>
        <p:xfrm>
          <a:off x="762000" y="1961335"/>
          <a:ext cx="10217944" cy="4306929"/>
        </p:xfrm>
        <a:graphic>
          <a:graphicData uri="http://schemas.openxmlformats.org/drawingml/2006/table">
            <a:tbl>
              <a:tblPr/>
              <a:tblGrid>
                <a:gridCol w="703688">
                  <a:extLst>
                    <a:ext uri="{9D8B030D-6E8A-4147-A177-3AD203B41FA5}">
                      <a16:colId xmlns:a16="http://schemas.microsoft.com/office/drawing/2014/main" val="1804884854"/>
                    </a:ext>
                  </a:extLst>
                </a:gridCol>
                <a:gridCol w="1860437">
                  <a:extLst>
                    <a:ext uri="{9D8B030D-6E8A-4147-A177-3AD203B41FA5}">
                      <a16:colId xmlns:a16="http://schemas.microsoft.com/office/drawing/2014/main" val="2819344733"/>
                    </a:ext>
                  </a:extLst>
                </a:gridCol>
                <a:gridCol w="1580889">
                  <a:extLst>
                    <a:ext uri="{9D8B030D-6E8A-4147-A177-3AD203B41FA5}">
                      <a16:colId xmlns:a16="http://schemas.microsoft.com/office/drawing/2014/main" val="3030931642"/>
                    </a:ext>
                  </a:extLst>
                </a:gridCol>
                <a:gridCol w="1503774">
                  <a:extLst>
                    <a:ext uri="{9D8B030D-6E8A-4147-A177-3AD203B41FA5}">
                      <a16:colId xmlns:a16="http://schemas.microsoft.com/office/drawing/2014/main" val="3873614326"/>
                    </a:ext>
                  </a:extLst>
                </a:gridCol>
                <a:gridCol w="1108550">
                  <a:extLst>
                    <a:ext uri="{9D8B030D-6E8A-4147-A177-3AD203B41FA5}">
                      <a16:colId xmlns:a16="http://schemas.microsoft.com/office/drawing/2014/main" val="1549602860"/>
                    </a:ext>
                  </a:extLst>
                </a:gridCol>
                <a:gridCol w="1532692">
                  <a:extLst>
                    <a:ext uri="{9D8B030D-6E8A-4147-A177-3AD203B41FA5}">
                      <a16:colId xmlns:a16="http://schemas.microsoft.com/office/drawing/2014/main" val="1963872531"/>
                    </a:ext>
                  </a:extLst>
                </a:gridCol>
                <a:gridCol w="963957">
                  <a:extLst>
                    <a:ext uri="{9D8B030D-6E8A-4147-A177-3AD203B41FA5}">
                      <a16:colId xmlns:a16="http://schemas.microsoft.com/office/drawing/2014/main" val="1014435960"/>
                    </a:ext>
                  </a:extLst>
                </a:gridCol>
                <a:gridCol w="963957">
                  <a:extLst>
                    <a:ext uri="{9D8B030D-6E8A-4147-A177-3AD203B41FA5}">
                      <a16:colId xmlns:a16="http://schemas.microsoft.com/office/drawing/2014/main" val="595753070"/>
                    </a:ext>
                  </a:extLst>
                </a:gridCol>
              </a:tblGrid>
              <a:tr h="338897">
                <a:tc>
                  <a:txBody>
                    <a:bodyPr/>
                    <a:lstStyle/>
                    <a:p>
                      <a:pPr rtl="0" fontAlgn="b"/>
                      <a:endParaRPr lang="en-US" dirty="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1004CE"/>
                      </a:solidFill>
                      <a:prstDash val="solid"/>
                      <a:round/>
                      <a:headEnd type="none" w="med" len="med"/>
                      <a:tailEnd type="none" w="med" len="med"/>
                    </a:lnB>
                  </a:tcPr>
                </a:tc>
                <a:extLst>
                  <a:ext uri="{0D108BD9-81ED-4DB2-BD59-A6C34878D82A}">
                    <a16:rowId xmlns:a16="http://schemas.microsoft.com/office/drawing/2014/main" val="1130292543"/>
                  </a:ext>
                </a:extLst>
              </a:tr>
              <a:tr h="376553">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1004CE"/>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7">
                  <a:txBody>
                    <a:bodyPr/>
                    <a:lstStyle/>
                    <a:p>
                      <a:pPr rtl="0" fontAlgn="b"/>
                      <a:r>
                        <a:rPr lang="en-US" sz="2000" b="1">
                          <a:solidFill>
                            <a:srgbClr val="FFFFFF"/>
                          </a:solidFill>
                          <a:effectLst/>
                        </a:rPr>
                        <a:t>Test Report</a:t>
                      </a:r>
                    </a:p>
                  </a:txBody>
                  <a:tcPr marL="22860" marR="22860" marT="0" marB="0" anchor="b">
                    <a:lnL w="7620" cap="flat" cmpd="sng" algn="ctr">
                      <a:solidFill>
                        <a:srgbClr val="1004CE"/>
                      </a:solidFill>
                      <a:prstDash val="solid"/>
                      <a:round/>
                      <a:headEnd type="none" w="med" len="med"/>
                      <a:tailEnd type="none" w="med" len="med"/>
                    </a:lnL>
                    <a:lnR w="7620" cap="flat" cmpd="sng" algn="ctr">
                      <a:solidFill>
                        <a:srgbClr val="1004CE"/>
                      </a:solidFill>
                      <a:prstDash val="solid"/>
                      <a:round/>
                      <a:headEnd type="none" w="med" len="med"/>
                      <a:tailEnd type="none" w="med" len="med"/>
                    </a:lnR>
                    <a:lnT w="7620" cap="flat" cmpd="sng" algn="ctr">
                      <a:solidFill>
                        <a:srgbClr val="1004CE"/>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7030A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1989198"/>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800" b="1">
                          <a:solidFill>
                            <a:schemeClr val="bg1"/>
                          </a:solidFill>
                          <a:effectLst/>
                        </a:rPr>
                        <a:t>Test Cycle</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800" b="1" dirty="0">
                          <a:solidFill>
                            <a:srgbClr val="4472C4"/>
                          </a:solidFill>
                          <a:effectLst/>
                        </a:rPr>
                        <a:t>System Test</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dirty="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73796127"/>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3">
                  <a:txBody>
                    <a:bodyPr/>
                    <a:lstStyle/>
                    <a:p>
                      <a:pPr rtl="0" fontAlgn="b"/>
                      <a:r>
                        <a:rPr lang="en-US" sz="1800" dirty="0">
                          <a:solidFill>
                            <a:schemeClr val="bg1"/>
                          </a:solidFill>
                          <a:effectLst/>
                        </a:rPr>
                        <a:t>Executed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r>
                        <a:rPr lang="en-US" sz="1800" b="1">
                          <a:solidFill>
                            <a:srgbClr val="34A853"/>
                          </a:solidFill>
                          <a:effectLst/>
                        </a:rPr>
                        <a:t>Passed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100" dirty="0">
                          <a:solidFill>
                            <a:schemeClr val="bg1"/>
                          </a:solidFill>
                          <a:effectLst/>
                        </a:rPr>
                        <a:t>35</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54299919"/>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tc>
                  <a:txBody>
                    <a:bodyPr/>
                    <a:lstStyle/>
                    <a:p>
                      <a:pPr rtl="0" fontAlgn="b"/>
                      <a:r>
                        <a:rPr lang="en-US" sz="1800" b="1">
                          <a:solidFill>
                            <a:srgbClr val="FF0000"/>
                          </a:solidFill>
                          <a:effectLst/>
                        </a:rPr>
                        <a:t>Failed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sz="180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r" rtl="0" fontAlgn="b"/>
                      <a:r>
                        <a:rPr lang="en-US" sz="1100" dirty="0">
                          <a:solidFill>
                            <a:schemeClr val="bg1"/>
                          </a:solidFill>
                          <a:effectLst/>
                        </a:rPr>
                        <a:t>2</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rtl="0" fontAlgn="b"/>
                      <a:endParaRPr lang="en-US" dirty="0">
                        <a:solidFill>
                          <a:schemeClr val="bg1"/>
                        </a:solidFill>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44255367"/>
                  </a:ext>
                </a:extLst>
              </a:tr>
              <a:tr h="451126">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tc gridSpan="5">
                  <a:txBody>
                    <a:bodyPr/>
                    <a:lstStyle/>
                    <a:p>
                      <a:pPr rtl="0" fontAlgn="b"/>
                      <a:r>
                        <a:rPr lang="en-US" sz="1800" b="1" dirty="0">
                          <a:solidFill>
                            <a:schemeClr val="bg1"/>
                          </a:solidFill>
                          <a:effectLst/>
                        </a:rPr>
                        <a:t>Total Tests Executed</a:t>
                      </a:r>
                      <a:br>
                        <a:rPr lang="en-US" sz="1800" b="1" dirty="0">
                          <a:solidFill>
                            <a:schemeClr val="bg1"/>
                          </a:solidFill>
                          <a:effectLst/>
                        </a:rPr>
                      </a:br>
                      <a:r>
                        <a:rPr lang="en-US" sz="1800" b="1" dirty="0">
                          <a:solidFill>
                            <a:schemeClr val="bg1"/>
                          </a:solidFill>
                          <a:effectLst/>
                        </a:rPr>
                        <a:t>(Passed + Failed)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rtl="0" fontAlgn="b"/>
                      <a:r>
                        <a:rPr lang="en-US" sz="1100" dirty="0">
                          <a:solidFill>
                            <a:schemeClr val="bg1"/>
                          </a:solidFill>
                          <a:effectLst/>
                        </a:rPr>
                        <a:t>35</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40319446"/>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rtl="0" fontAlgn="b"/>
                      <a:r>
                        <a:rPr lang="en-US" sz="1800">
                          <a:solidFill>
                            <a:schemeClr val="bg1"/>
                          </a:solidFill>
                          <a:effectLst/>
                        </a:rPr>
                        <a:t>Pending</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rtl="0" fontAlgn="b"/>
                      <a:endParaRPr lang="en-US" dirty="0">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5542017"/>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rtl="0" fontAlgn="b"/>
                      <a:r>
                        <a:rPr lang="en-US" sz="1800" dirty="0">
                          <a:solidFill>
                            <a:schemeClr val="bg1"/>
                          </a:solidFill>
                          <a:effectLst/>
                        </a:rPr>
                        <a:t>In Progress</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rtl="0" fontAlgn="b"/>
                      <a:r>
                        <a:rPr lang="en-US" sz="1100">
                          <a:effectLst/>
                        </a:rPr>
                        <a:t>0</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7602449"/>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rtl="0" fontAlgn="b"/>
                      <a:r>
                        <a:rPr lang="en-US" sz="1800">
                          <a:solidFill>
                            <a:schemeClr val="bg1"/>
                          </a:solidFill>
                          <a:effectLst/>
                        </a:rPr>
                        <a:t>Blocked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rtl="0" fontAlgn="b"/>
                      <a:endParaRPr lang="en-US" sz="1100" dirty="0">
                        <a:effectLst/>
                      </a:endParaRPr>
                    </a:p>
                    <a:p>
                      <a:pPr algn="r" rtl="0" fontAlgn="b"/>
                      <a:endParaRPr lang="en-US" sz="1100" dirty="0">
                        <a:effectLst/>
                      </a:endParaRPr>
                    </a:p>
                    <a:p>
                      <a:pPr algn="r" rtl="0" fontAlgn="b"/>
                      <a:endParaRPr lang="en-US" sz="1100" dirty="0">
                        <a:effectLst/>
                      </a:endParaRPr>
                    </a:p>
                    <a:p>
                      <a:pPr algn="r" rtl="0" fontAlgn="b"/>
                      <a:r>
                        <a:rPr lang="en-US" sz="1100" dirty="0">
                          <a:effectLst/>
                        </a:rPr>
                        <a:t>0</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14271904"/>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rtl="0" fontAlgn="b"/>
                      <a:r>
                        <a:rPr lang="en-US" sz="1800" dirty="0">
                          <a:solidFill>
                            <a:schemeClr val="bg1"/>
                          </a:solidFill>
                          <a:effectLst/>
                        </a:rPr>
                        <a:t>(Sub-Total) Test Planed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r" rtl="0" fontAlgn="b"/>
                      <a:r>
                        <a:rPr lang="en-US" sz="1100">
                          <a:effectLst/>
                        </a:rPr>
                        <a:t>27</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539263"/>
                  </a:ext>
                </a:extLst>
              </a:tr>
              <a:tr h="338897">
                <a:tc>
                  <a:txBody>
                    <a:bodyPr/>
                    <a:lstStyle/>
                    <a:p>
                      <a:pPr rtl="0" fontAlgn="b"/>
                      <a:endParaRPr lang="en-US">
                        <a:effectLst/>
                      </a:endParaRP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gridSpan="6">
                  <a:txBody>
                    <a:bodyPr/>
                    <a:lstStyle/>
                    <a:p>
                      <a:pPr rtl="0" fontAlgn="b"/>
                      <a:r>
                        <a:rPr lang="en-US" sz="1800" dirty="0">
                          <a:solidFill>
                            <a:schemeClr val="bg1"/>
                          </a:solidFill>
                          <a:effectLst/>
                        </a:rPr>
                        <a:t>[Pending - In Progress - Blocked - Test Executed]</a:t>
                      </a:r>
                    </a:p>
                  </a:txBody>
                  <a:tcPr marL="22860" marR="22860" marT="0" marB="0" anchor="b">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31679633"/>
                  </a:ext>
                </a:extLst>
              </a:tr>
            </a:tbl>
          </a:graphicData>
        </a:graphic>
      </p:graphicFrame>
      <p:sp>
        <p:nvSpPr>
          <p:cNvPr id="6" name="TextBox 5">
            <a:extLst>
              <a:ext uri="{FF2B5EF4-FFF2-40B4-BE49-F238E27FC236}">
                <a16:creationId xmlns:a16="http://schemas.microsoft.com/office/drawing/2014/main" id="{0C6B140F-73EB-413F-A05E-91DD5E389759}"/>
              </a:ext>
            </a:extLst>
          </p:cNvPr>
          <p:cNvSpPr txBox="1"/>
          <p:nvPr/>
        </p:nvSpPr>
        <p:spPr>
          <a:xfrm>
            <a:off x="2133600" y="6995881"/>
            <a:ext cx="9836944" cy="923330"/>
          </a:xfrm>
          <a:prstGeom prst="rect">
            <a:avLst/>
          </a:prstGeom>
          <a:noFill/>
        </p:spPr>
        <p:txBody>
          <a:bodyPr wrap="square">
            <a:spAutoFit/>
          </a:bodyPr>
          <a:lstStyle/>
          <a:p>
            <a:r>
              <a:rPr lang="en-US" sz="1800" dirty="0">
                <a:solidFill>
                  <a:schemeClr val="bg1"/>
                </a:solidFill>
              </a:rPr>
              <a:t>After completing the mobile app testing, we proceeded to conduct</a:t>
            </a:r>
            <a:br>
              <a:rPr lang="en-US" sz="1800" dirty="0">
                <a:solidFill>
                  <a:schemeClr val="bg1"/>
                </a:solidFill>
              </a:rPr>
            </a:br>
            <a:r>
              <a:rPr lang="en-US" sz="1800" dirty="0">
                <a:solidFill>
                  <a:schemeClr val="bg1"/>
                </a:solidFill>
              </a:rPr>
              <a:t> </a:t>
            </a:r>
            <a:r>
              <a:rPr lang="en-US" sz="1800" b="1" dirty="0">
                <a:solidFill>
                  <a:schemeClr val="accent6">
                    <a:lumMod val="60000"/>
                    <a:lumOff val="40000"/>
                  </a:schemeClr>
                </a:solidFill>
              </a:rPr>
              <a:t>performance testing on the Contact List app</a:t>
            </a:r>
            <a:r>
              <a:rPr lang="en-US" sz="1800" dirty="0">
                <a:solidFill>
                  <a:schemeClr val="accent6">
                    <a:lumMod val="60000"/>
                    <a:lumOff val="40000"/>
                  </a:schemeClr>
                </a:solidFill>
              </a:rPr>
              <a:t> </a:t>
            </a:r>
            <a:br>
              <a:rPr lang="en-US" sz="1800" dirty="0">
                <a:solidFill>
                  <a:schemeClr val="bg1"/>
                </a:solidFill>
              </a:rPr>
            </a:br>
            <a:r>
              <a:rPr lang="en-US" sz="1800" dirty="0">
                <a:solidFill>
                  <a:schemeClr val="bg1"/>
                </a:solidFill>
              </a:rPr>
              <a:t>to evaluate its responsiveness, speed, and stability under various conditions.</a:t>
            </a:r>
            <a:endParaRPr lang="en-US" dirty="0">
              <a:solidFill>
                <a:schemeClr val="bg1"/>
              </a:solidFill>
            </a:endParaRPr>
          </a:p>
        </p:txBody>
      </p:sp>
      <p:pic>
        <p:nvPicPr>
          <p:cNvPr id="7" name="Picture 2">
            <a:extLst>
              <a:ext uri="{FF2B5EF4-FFF2-40B4-BE49-F238E27FC236}">
                <a16:creationId xmlns:a16="http://schemas.microsoft.com/office/drawing/2014/main" id="{9F970C30-D240-4DF1-B4E3-78590C5D2D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77800" y="7311439"/>
            <a:ext cx="1600200" cy="82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542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object 14"/>
          <p:cNvGrpSpPr/>
          <p:nvPr/>
        </p:nvGrpSpPr>
        <p:grpSpPr>
          <a:xfrm>
            <a:off x="155572" y="3335051"/>
            <a:ext cx="2843514" cy="1604794"/>
            <a:chOff x="806958" y="4643628"/>
            <a:chExt cx="6388735" cy="2818130"/>
          </a:xfrm>
        </p:grpSpPr>
        <p:sp>
          <p:nvSpPr>
            <p:cNvPr id="15" name="object 15"/>
            <p:cNvSpPr/>
            <p:nvPr/>
          </p:nvSpPr>
          <p:spPr>
            <a:xfrm>
              <a:off x="837438" y="4643628"/>
              <a:ext cx="6358255" cy="2818130"/>
            </a:xfrm>
            <a:custGeom>
              <a:avLst/>
              <a:gdLst/>
              <a:ahLst/>
              <a:cxnLst/>
              <a:rect l="l" t="t" r="r" b="b"/>
              <a:pathLst>
                <a:path w="6358255" h="2818129">
                  <a:moveTo>
                    <a:pt x="6211823" y="0"/>
                  </a:moveTo>
                  <a:lnTo>
                    <a:pt x="146278" y="0"/>
                  </a:lnTo>
                  <a:lnTo>
                    <a:pt x="100044" y="7461"/>
                  </a:lnTo>
                  <a:lnTo>
                    <a:pt x="59889" y="28236"/>
                  </a:lnTo>
                  <a:lnTo>
                    <a:pt x="28224" y="59911"/>
                  </a:lnTo>
                  <a:lnTo>
                    <a:pt x="7457" y="100071"/>
                  </a:lnTo>
                  <a:lnTo>
                    <a:pt x="0" y="146304"/>
                  </a:lnTo>
                  <a:lnTo>
                    <a:pt x="0" y="2671597"/>
                  </a:lnTo>
                  <a:lnTo>
                    <a:pt x="7457" y="2717831"/>
                  </a:lnTo>
                  <a:lnTo>
                    <a:pt x="28224" y="2757986"/>
                  </a:lnTo>
                  <a:lnTo>
                    <a:pt x="59889" y="2789651"/>
                  </a:lnTo>
                  <a:lnTo>
                    <a:pt x="100044" y="2810418"/>
                  </a:lnTo>
                  <a:lnTo>
                    <a:pt x="146278" y="2817876"/>
                  </a:lnTo>
                  <a:lnTo>
                    <a:pt x="6211823" y="2817876"/>
                  </a:lnTo>
                  <a:lnTo>
                    <a:pt x="6258056" y="2810418"/>
                  </a:lnTo>
                  <a:lnTo>
                    <a:pt x="6298216" y="2789651"/>
                  </a:lnTo>
                  <a:lnTo>
                    <a:pt x="6329891" y="2757986"/>
                  </a:lnTo>
                  <a:lnTo>
                    <a:pt x="6350666" y="2717831"/>
                  </a:lnTo>
                  <a:lnTo>
                    <a:pt x="6358128" y="2671597"/>
                  </a:lnTo>
                  <a:lnTo>
                    <a:pt x="6358128" y="146304"/>
                  </a:lnTo>
                  <a:lnTo>
                    <a:pt x="6350666" y="100071"/>
                  </a:lnTo>
                  <a:lnTo>
                    <a:pt x="6329891" y="59911"/>
                  </a:lnTo>
                  <a:lnTo>
                    <a:pt x="6298216" y="28236"/>
                  </a:lnTo>
                  <a:lnTo>
                    <a:pt x="6258056" y="7461"/>
                  </a:lnTo>
                  <a:lnTo>
                    <a:pt x="6211823" y="0"/>
                  </a:lnTo>
                  <a:close/>
                </a:path>
              </a:pathLst>
            </a:custGeom>
            <a:solidFill>
              <a:srgbClr val="00002D">
                <a:alpha val="74900"/>
              </a:srgbClr>
            </a:solidFill>
          </p:spPr>
          <p:txBody>
            <a:bodyPr wrap="square" lIns="0" tIns="0" rIns="0" bIns="0" rtlCol="0"/>
            <a:lstStyle/>
            <a:p>
              <a:endParaRPr/>
            </a:p>
          </p:txBody>
        </p:sp>
        <p:sp>
          <p:nvSpPr>
            <p:cNvPr id="16" name="object 16"/>
            <p:cNvSpPr/>
            <p:nvPr/>
          </p:nvSpPr>
          <p:spPr>
            <a:xfrm>
              <a:off x="837437" y="4643628"/>
              <a:ext cx="5339685" cy="2818130"/>
            </a:xfrm>
            <a:custGeom>
              <a:avLst/>
              <a:gdLst/>
              <a:ahLst/>
              <a:cxnLst/>
              <a:rect l="l" t="t" r="r" b="b"/>
              <a:pathLst>
                <a:path w="6358255" h="2818129">
                  <a:moveTo>
                    <a:pt x="0" y="146304"/>
                  </a:moveTo>
                  <a:lnTo>
                    <a:pt x="7457" y="100071"/>
                  </a:lnTo>
                  <a:lnTo>
                    <a:pt x="28224" y="59911"/>
                  </a:lnTo>
                  <a:lnTo>
                    <a:pt x="59889" y="28236"/>
                  </a:lnTo>
                  <a:lnTo>
                    <a:pt x="100044" y="7461"/>
                  </a:lnTo>
                  <a:lnTo>
                    <a:pt x="146278" y="0"/>
                  </a:lnTo>
                  <a:lnTo>
                    <a:pt x="6211823" y="0"/>
                  </a:lnTo>
                  <a:lnTo>
                    <a:pt x="6258056" y="7461"/>
                  </a:lnTo>
                  <a:lnTo>
                    <a:pt x="6298216" y="28236"/>
                  </a:lnTo>
                  <a:lnTo>
                    <a:pt x="6329891" y="59911"/>
                  </a:lnTo>
                  <a:lnTo>
                    <a:pt x="6350666" y="100071"/>
                  </a:lnTo>
                  <a:lnTo>
                    <a:pt x="6358128" y="146304"/>
                  </a:lnTo>
                  <a:lnTo>
                    <a:pt x="6358128" y="2671597"/>
                  </a:lnTo>
                  <a:lnTo>
                    <a:pt x="6350666" y="2717831"/>
                  </a:lnTo>
                  <a:lnTo>
                    <a:pt x="6329891" y="2757986"/>
                  </a:lnTo>
                  <a:lnTo>
                    <a:pt x="6298216" y="2789651"/>
                  </a:lnTo>
                  <a:lnTo>
                    <a:pt x="6258056" y="2810418"/>
                  </a:lnTo>
                  <a:lnTo>
                    <a:pt x="6211823" y="2817876"/>
                  </a:lnTo>
                  <a:lnTo>
                    <a:pt x="146278" y="2817876"/>
                  </a:lnTo>
                  <a:lnTo>
                    <a:pt x="100044" y="2810418"/>
                  </a:lnTo>
                  <a:lnTo>
                    <a:pt x="59889" y="2789651"/>
                  </a:lnTo>
                  <a:lnTo>
                    <a:pt x="28224" y="2757986"/>
                  </a:lnTo>
                  <a:lnTo>
                    <a:pt x="7457" y="2717831"/>
                  </a:lnTo>
                  <a:lnTo>
                    <a:pt x="0" y="2671597"/>
                  </a:lnTo>
                  <a:lnTo>
                    <a:pt x="0" y="146304"/>
                  </a:lnTo>
                  <a:close/>
                </a:path>
              </a:pathLst>
            </a:custGeom>
            <a:ln w="30480">
              <a:solidFill>
                <a:srgbClr val="DD785E"/>
              </a:solidFill>
            </a:ln>
          </p:spPr>
          <p:txBody>
            <a:bodyPr wrap="square" lIns="0" tIns="0" rIns="0" bIns="0" rtlCol="0"/>
            <a:lstStyle/>
            <a:p>
              <a:endParaRPr/>
            </a:p>
          </p:txBody>
        </p:sp>
        <p:sp>
          <p:nvSpPr>
            <p:cNvPr id="17" name="object 17"/>
            <p:cNvSpPr/>
            <p:nvPr/>
          </p:nvSpPr>
          <p:spPr>
            <a:xfrm>
              <a:off x="806958" y="4643628"/>
              <a:ext cx="121920" cy="2818130"/>
            </a:xfrm>
            <a:custGeom>
              <a:avLst/>
              <a:gdLst/>
              <a:ahLst/>
              <a:cxnLst/>
              <a:rect l="l" t="t" r="r" b="b"/>
              <a:pathLst>
                <a:path w="121919" h="2818129">
                  <a:moveTo>
                    <a:pt x="60960" y="0"/>
                  </a:moveTo>
                  <a:lnTo>
                    <a:pt x="37231" y="4792"/>
                  </a:lnTo>
                  <a:lnTo>
                    <a:pt x="17854" y="17859"/>
                  </a:lnTo>
                  <a:lnTo>
                    <a:pt x="4790" y="37236"/>
                  </a:lnTo>
                  <a:lnTo>
                    <a:pt x="0" y="60960"/>
                  </a:lnTo>
                  <a:lnTo>
                    <a:pt x="0" y="2756916"/>
                  </a:lnTo>
                  <a:lnTo>
                    <a:pt x="4790" y="2780644"/>
                  </a:lnTo>
                  <a:lnTo>
                    <a:pt x="17854" y="2800021"/>
                  </a:lnTo>
                  <a:lnTo>
                    <a:pt x="37231" y="2813085"/>
                  </a:lnTo>
                  <a:lnTo>
                    <a:pt x="60960" y="2817876"/>
                  </a:lnTo>
                  <a:lnTo>
                    <a:pt x="84688" y="2813085"/>
                  </a:lnTo>
                  <a:lnTo>
                    <a:pt x="104065" y="2800021"/>
                  </a:lnTo>
                  <a:lnTo>
                    <a:pt x="117129" y="2780644"/>
                  </a:lnTo>
                  <a:lnTo>
                    <a:pt x="121920" y="2756916"/>
                  </a:lnTo>
                  <a:lnTo>
                    <a:pt x="121920" y="60960"/>
                  </a:lnTo>
                  <a:lnTo>
                    <a:pt x="117129" y="37236"/>
                  </a:lnTo>
                  <a:lnTo>
                    <a:pt x="104065" y="17859"/>
                  </a:lnTo>
                  <a:lnTo>
                    <a:pt x="84688" y="4792"/>
                  </a:lnTo>
                  <a:lnTo>
                    <a:pt x="60960" y="0"/>
                  </a:lnTo>
                  <a:close/>
                </a:path>
              </a:pathLst>
            </a:custGeom>
            <a:solidFill>
              <a:srgbClr val="DD785E"/>
            </a:solidFill>
          </p:spPr>
          <p:txBody>
            <a:bodyPr wrap="square" lIns="0" tIns="0" rIns="0" bIns="0" rtlCol="0"/>
            <a:lstStyle/>
            <a:p>
              <a:endParaRPr/>
            </a:p>
          </p:txBody>
        </p:sp>
      </p:grpSp>
      <p:grpSp>
        <p:nvGrpSpPr>
          <p:cNvPr id="20" name="object 20"/>
          <p:cNvGrpSpPr/>
          <p:nvPr/>
        </p:nvGrpSpPr>
        <p:grpSpPr>
          <a:xfrm rot="10800000" flipV="1">
            <a:off x="2915812" y="3374924"/>
            <a:ext cx="2645159" cy="1879090"/>
            <a:chOff x="7199975" y="4643628"/>
            <a:chExt cx="6593114" cy="3410069"/>
          </a:xfrm>
        </p:grpSpPr>
        <p:sp>
          <p:nvSpPr>
            <p:cNvPr id="21" name="object 21"/>
            <p:cNvSpPr/>
            <p:nvPr/>
          </p:nvSpPr>
          <p:spPr>
            <a:xfrm>
              <a:off x="7199975" y="4873179"/>
              <a:ext cx="6129655" cy="3180518"/>
            </a:xfrm>
            <a:custGeom>
              <a:avLst/>
              <a:gdLst/>
              <a:ahLst/>
              <a:cxnLst/>
              <a:rect l="l" t="t" r="r" b="b"/>
              <a:pathLst>
                <a:path w="6358255" h="2818129">
                  <a:moveTo>
                    <a:pt x="6211824" y="0"/>
                  </a:moveTo>
                  <a:lnTo>
                    <a:pt x="146304" y="0"/>
                  </a:lnTo>
                  <a:lnTo>
                    <a:pt x="100071" y="7461"/>
                  </a:lnTo>
                  <a:lnTo>
                    <a:pt x="59911" y="28236"/>
                  </a:lnTo>
                  <a:lnTo>
                    <a:pt x="28236" y="59911"/>
                  </a:lnTo>
                  <a:lnTo>
                    <a:pt x="7461" y="100071"/>
                  </a:lnTo>
                  <a:lnTo>
                    <a:pt x="0" y="146304"/>
                  </a:lnTo>
                  <a:lnTo>
                    <a:pt x="0" y="2671597"/>
                  </a:lnTo>
                  <a:lnTo>
                    <a:pt x="7461" y="2717831"/>
                  </a:lnTo>
                  <a:lnTo>
                    <a:pt x="28236" y="2757986"/>
                  </a:lnTo>
                  <a:lnTo>
                    <a:pt x="59911" y="2789651"/>
                  </a:lnTo>
                  <a:lnTo>
                    <a:pt x="100071" y="2810418"/>
                  </a:lnTo>
                  <a:lnTo>
                    <a:pt x="146304" y="2817876"/>
                  </a:lnTo>
                  <a:lnTo>
                    <a:pt x="6211824" y="2817876"/>
                  </a:lnTo>
                  <a:lnTo>
                    <a:pt x="6258056" y="2810418"/>
                  </a:lnTo>
                  <a:lnTo>
                    <a:pt x="6298216" y="2789651"/>
                  </a:lnTo>
                  <a:lnTo>
                    <a:pt x="6329891" y="2757986"/>
                  </a:lnTo>
                  <a:lnTo>
                    <a:pt x="6350666" y="2717831"/>
                  </a:lnTo>
                  <a:lnTo>
                    <a:pt x="6358128" y="2671597"/>
                  </a:lnTo>
                  <a:lnTo>
                    <a:pt x="6358128" y="146304"/>
                  </a:lnTo>
                  <a:lnTo>
                    <a:pt x="6350666" y="100071"/>
                  </a:lnTo>
                  <a:lnTo>
                    <a:pt x="6329891" y="59911"/>
                  </a:lnTo>
                  <a:lnTo>
                    <a:pt x="6298216" y="28236"/>
                  </a:lnTo>
                  <a:lnTo>
                    <a:pt x="6258056" y="7461"/>
                  </a:lnTo>
                  <a:lnTo>
                    <a:pt x="6211824" y="0"/>
                  </a:lnTo>
                  <a:close/>
                </a:path>
              </a:pathLst>
            </a:custGeom>
            <a:solidFill>
              <a:srgbClr val="00002D">
                <a:alpha val="74900"/>
              </a:srgbClr>
            </a:solidFill>
          </p:spPr>
          <p:txBody>
            <a:bodyPr wrap="square" lIns="0" tIns="0" rIns="0" bIns="0" rtlCol="0"/>
            <a:lstStyle/>
            <a:p>
              <a:r>
                <a:rPr lang="en-US" sz="1800" b="1" dirty="0">
                  <a:solidFill>
                    <a:schemeClr val="tx2">
                      <a:lumMod val="40000"/>
                      <a:lumOff val="60000"/>
                    </a:schemeClr>
                  </a:solidFill>
                </a:rPr>
                <a:t>Requirement 2: </a:t>
              </a:r>
            </a:p>
            <a:p>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GET User Profile (retrieve user information)</a:t>
              </a:r>
              <a:b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br>
              <a:endParaRPr lang="en-US" dirty="0">
                <a:solidFill>
                  <a:schemeClr val="bg1"/>
                </a:solidFill>
              </a:endParaRPr>
            </a:p>
          </p:txBody>
        </p:sp>
        <p:sp>
          <p:nvSpPr>
            <p:cNvPr id="22" name="object 22"/>
            <p:cNvSpPr/>
            <p:nvPr/>
          </p:nvSpPr>
          <p:spPr>
            <a:xfrm>
              <a:off x="7434834" y="4643628"/>
              <a:ext cx="6358255" cy="2818130"/>
            </a:xfrm>
            <a:custGeom>
              <a:avLst/>
              <a:gdLst/>
              <a:ahLst/>
              <a:cxnLst/>
              <a:rect l="l" t="t" r="r" b="b"/>
              <a:pathLst>
                <a:path w="6358255" h="2818129">
                  <a:moveTo>
                    <a:pt x="0" y="146304"/>
                  </a:moveTo>
                  <a:lnTo>
                    <a:pt x="7461" y="100071"/>
                  </a:lnTo>
                  <a:lnTo>
                    <a:pt x="28236" y="59911"/>
                  </a:lnTo>
                  <a:lnTo>
                    <a:pt x="59911" y="28236"/>
                  </a:lnTo>
                  <a:lnTo>
                    <a:pt x="100071" y="7461"/>
                  </a:lnTo>
                  <a:lnTo>
                    <a:pt x="146304" y="0"/>
                  </a:lnTo>
                  <a:lnTo>
                    <a:pt x="6211824" y="0"/>
                  </a:lnTo>
                  <a:lnTo>
                    <a:pt x="6258056" y="7461"/>
                  </a:lnTo>
                  <a:lnTo>
                    <a:pt x="6298216" y="28236"/>
                  </a:lnTo>
                  <a:lnTo>
                    <a:pt x="6329891" y="59911"/>
                  </a:lnTo>
                  <a:lnTo>
                    <a:pt x="6350666" y="100071"/>
                  </a:lnTo>
                  <a:lnTo>
                    <a:pt x="6358128" y="146304"/>
                  </a:lnTo>
                  <a:lnTo>
                    <a:pt x="6358128" y="2671597"/>
                  </a:lnTo>
                  <a:lnTo>
                    <a:pt x="6350666" y="2717831"/>
                  </a:lnTo>
                  <a:lnTo>
                    <a:pt x="6329891" y="2757986"/>
                  </a:lnTo>
                  <a:lnTo>
                    <a:pt x="6298216" y="2789651"/>
                  </a:lnTo>
                  <a:lnTo>
                    <a:pt x="6258056" y="2810418"/>
                  </a:lnTo>
                  <a:lnTo>
                    <a:pt x="6211824" y="2817876"/>
                  </a:lnTo>
                  <a:lnTo>
                    <a:pt x="146304" y="2817876"/>
                  </a:lnTo>
                  <a:lnTo>
                    <a:pt x="100071" y="2810418"/>
                  </a:lnTo>
                  <a:lnTo>
                    <a:pt x="59911" y="2789651"/>
                  </a:lnTo>
                  <a:lnTo>
                    <a:pt x="28236" y="2757986"/>
                  </a:lnTo>
                  <a:lnTo>
                    <a:pt x="7461" y="2717831"/>
                  </a:lnTo>
                  <a:lnTo>
                    <a:pt x="0" y="2671597"/>
                  </a:lnTo>
                  <a:lnTo>
                    <a:pt x="0" y="146304"/>
                  </a:lnTo>
                  <a:close/>
                </a:path>
              </a:pathLst>
            </a:custGeom>
            <a:ln w="30480">
              <a:solidFill>
                <a:srgbClr val="47A8E1"/>
              </a:solidFill>
            </a:ln>
          </p:spPr>
          <p:txBody>
            <a:bodyPr wrap="square" lIns="0" tIns="0" rIns="0" bIns="0" rtlCol="0"/>
            <a:lstStyle/>
            <a:p>
              <a:endParaRPr/>
            </a:p>
          </p:txBody>
        </p:sp>
        <p:sp>
          <p:nvSpPr>
            <p:cNvPr id="23" name="object 23"/>
            <p:cNvSpPr/>
            <p:nvPr/>
          </p:nvSpPr>
          <p:spPr>
            <a:xfrm>
              <a:off x="7404354" y="4643628"/>
              <a:ext cx="121920" cy="2818130"/>
            </a:xfrm>
            <a:custGeom>
              <a:avLst/>
              <a:gdLst/>
              <a:ahLst/>
              <a:cxnLst/>
              <a:rect l="l" t="t" r="r" b="b"/>
              <a:pathLst>
                <a:path w="121920" h="2818129">
                  <a:moveTo>
                    <a:pt x="60960" y="0"/>
                  </a:moveTo>
                  <a:lnTo>
                    <a:pt x="37236" y="4792"/>
                  </a:lnTo>
                  <a:lnTo>
                    <a:pt x="17859" y="17859"/>
                  </a:lnTo>
                  <a:lnTo>
                    <a:pt x="4792" y="37236"/>
                  </a:lnTo>
                  <a:lnTo>
                    <a:pt x="0" y="60960"/>
                  </a:lnTo>
                  <a:lnTo>
                    <a:pt x="0" y="2756916"/>
                  </a:lnTo>
                  <a:lnTo>
                    <a:pt x="4792" y="2780644"/>
                  </a:lnTo>
                  <a:lnTo>
                    <a:pt x="17859" y="2800021"/>
                  </a:lnTo>
                  <a:lnTo>
                    <a:pt x="37236" y="2813085"/>
                  </a:lnTo>
                  <a:lnTo>
                    <a:pt x="60960" y="2817876"/>
                  </a:lnTo>
                  <a:lnTo>
                    <a:pt x="84683" y="2813085"/>
                  </a:lnTo>
                  <a:lnTo>
                    <a:pt x="104060" y="2800021"/>
                  </a:lnTo>
                  <a:lnTo>
                    <a:pt x="117127" y="2780644"/>
                  </a:lnTo>
                  <a:lnTo>
                    <a:pt x="121920" y="2756916"/>
                  </a:lnTo>
                  <a:lnTo>
                    <a:pt x="121920" y="60960"/>
                  </a:lnTo>
                  <a:lnTo>
                    <a:pt x="117127" y="37236"/>
                  </a:lnTo>
                  <a:lnTo>
                    <a:pt x="104060" y="17859"/>
                  </a:lnTo>
                  <a:lnTo>
                    <a:pt x="84683" y="4792"/>
                  </a:lnTo>
                  <a:lnTo>
                    <a:pt x="60960" y="0"/>
                  </a:lnTo>
                  <a:close/>
                </a:path>
              </a:pathLst>
            </a:custGeom>
            <a:solidFill>
              <a:srgbClr val="47A8E1"/>
            </a:solidFill>
          </p:spPr>
          <p:txBody>
            <a:bodyPr wrap="square" lIns="0" tIns="0" rIns="0" bIns="0" rtlCol="0"/>
            <a:lstStyle/>
            <a:p>
              <a:endParaRPr/>
            </a:p>
          </p:txBody>
        </p:sp>
      </p:grpSp>
      <p:sp>
        <p:nvSpPr>
          <p:cNvPr id="30" name="مربع نص 29"/>
          <p:cNvSpPr txBox="1"/>
          <p:nvPr/>
        </p:nvSpPr>
        <p:spPr>
          <a:xfrm>
            <a:off x="533400" y="504062"/>
            <a:ext cx="13118232" cy="1908215"/>
          </a:xfrm>
          <a:prstGeom prst="rect">
            <a:avLst/>
          </a:prstGeom>
          <a:noFill/>
        </p:spPr>
        <p:txBody>
          <a:bodyPr wrap="square" rtlCol="1">
            <a:spAutoFit/>
          </a:bodyPr>
          <a:lstStyle/>
          <a:p>
            <a:r>
              <a:rPr lang="en-US" sz="2800" dirty="0">
                <a:solidFill>
                  <a:schemeClr val="accent6">
                    <a:lumMod val="60000"/>
                    <a:lumOff val="40000"/>
                  </a:schemeClr>
                </a:solidFill>
              </a:rPr>
              <a:t>Introduction:</a:t>
            </a:r>
          </a:p>
          <a:p>
            <a:r>
              <a:rPr lang="en-US" b="0" dirty="0">
                <a:solidFill>
                  <a:schemeClr val="bg1"/>
                </a:solidFill>
              </a:rPr>
              <a:t>The </a:t>
            </a:r>
            <a:r>
              <a:rPr lang="en-US" b="0" dirty="0">
                <a:solidFill>
                  <a:schemeClr val="accent6">
                    <a:lumMod val="60000"/>
                    <a:lumOff val="40000"/>
                  </a:schemeClr>
                </a:solidFill>
              </a:rPr>
              <a:t>Contact List app </a:t>
            </a:r>
            <a:r>
              <a:rPr lang="en-US" b="0" dirty="0">
                <a:solidFill>
                  <a:schemeClr val="bg1"/>
                </a:solidFill>
              </a:rPr>
              <a:t>is a user-friendly mobile application that helps you manage, organize, and access your contacts efficiently. It’s designed to keep all your contacts in one place, allowing you to add, edit, search, and categorize them quickly. With the Contact List app, you can call, message, or email contacts directly, and easily import or sync contacts from different sources, making it simple to stay connected wherever you go.</a:t>
            </a:r>
          </a:p>
          <a:p>
            <a:endParaRPr lang="en-US" b="0" dirty="0">
              <a:solidFill>
                <a:schemeClr val="bg1"/>
              </a:solidFill>
            </a:endParaRPr>
          </a:p>
        </p:txBody>
      </p:sp>
      <p:sp>
        <p:nvSpPr>
          <p:cNvPr id="32" name="مربع نص 31"/>
          <p:cNvSpPr txBox="1"/>
          <p:nvPr/>
        </p:nvSpPr>
        <p:spPr>
          <a:xfrm>
            <a:off x="209414" y="1991058"/>
            <a:ext cx="12480035" cy="1446550"/>
          </a:xfrm>
          <a:prstGeom prst="rect">
            <a:avLst/>
          </a:prstGeom>
          <a:noFill/>
        </p:spPr>
        <p:txBody>
          <a:bodyPr wrap="square" rtlCol="1">
            <a:spAutoFit/>
          </a:bodyPr>
          <a:lstStyle/>
          <a:p>
            <a:endParaRPr lang="en-US" sz="2800" dirty="0">
              <a:solidFill>
                <a:schemeClr val="bg1"/>
              </a:solidFill>
            </a:endParaRPr>
          </a:p>
          <a:p>
            <a:r>
              <a:rPr lang="en-US" sz="3200" b="1" dirty="0">
                <a:solidFill>
                  <a:schemeClr val="accent6">
                    <a:lumMod val="60000"/>
                    <a:lumOff val="40000"/>
                  </a:schemeClr>
                </a:solidFill>
              </a:rPr>
              <a:t>   This Project included some tested functions like:</a:t>
            </a:r>
            <a:endParaRPr lang="en-US" sz="2800" dirty="0">
              <a:solidFill>
                <a:schemeClr val="bg1"/>
              </a:solidFill>
            </a:endParaRPr>
          </a:p>
          <a:p>
            <a:endParaRPr lang="ar-SA" sz="2800" dirty="0">
              <a:solidFill>
                <a:schemeClr val="bg1"/>
              </a:solidFill>
            </a:endParaRPr>
          </a:p>
        </p:txBody>
      </p:sp>
      <p:sp>
        <p:nvSpPr>
          <p:cNvPr id="18" name="TextBox 17">
            <a:extLst>
              <a:ext uri="{FF2B5EF4-FFF2-40B4-BE49-F238E27FC236}">
                <a16:creationId xmlns:a16="http://schemas.microsoft.com/office/drawing/2014/main" id="{A327D8FB-3C51-4921-8CE1-CF4C620D4F0C}"/>
              </a:ext>
            </a:extLst>
          </p:cNvPr>
          <p:cNvSpPr txBox="1"/>
          <p:nvPr/>
        </p:nvSpPr>
        <p:spPr>
          <a:xfrm>
            <a:off x="307764" y="3489874"/>
            <a:ext cx="2099348" cy="954107"/>
          </a:xfrm>
          <a:prstGeom prst="rect">
            <a:avLst/>
          </a:prstGeom>
          <a:noFill/>
        </p:spPr>
        <p:txBody>
          <a:bodyPr wrap="square">
            <a:spAutoFit/>
          </a:bodyPr>
          <a:lstStyle/>
          <a:p>
            <a:r>
              <a:rPr lang="en-US" sz="2000" b="1" dirty="0">
                <a:solidFill>
                  <a:schemeClr val="accent6">
                    <a:lumMod val="60000"/>
                    <a:lumOff val="40000"/>
                  </a:schemeClr>
                </a:solidFill>
              </a:rPr>
              <a:t>Requirement 1:</a:t>
            </a:r>
          </a:p>
          <a:p>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POST Add User (create a new user)</a:t>
            </a:r>
            <a:endParaRPr lang="ar-SA" sz="1800" dirty="0">
              <a:solidFill>
                <a:schemeClr val="bg1"/>
              </a:solidFill>
            </a:endParaRPr>
          </a:p>
        </p:txBody>
      </p:sp>
      <p:pic>
        <p:nvPicPr>
          <p:cNvPr id="19" name="صورة 25">
            <a:extLst>
              <a:ext uri="{FF2B5EF4-FFF2-40B4-BE49-F238E27FC236}">
                <a16:creationId xmlns:a16="http://schemas.microsoft.com/office/drawing/2014/main" id="{38BB016A-AE5F-4786-A84D-E9BA8522F539}"/>
              </a:ext>
            </a:extLst>
          </p:cNvPr>
          <p:cNvPicPr>
            <a:picLocks noChangeAspect="1"/>
          </p:cNvPicPr>
          <p:nvPr/>
        </p:nvPicPr>
        <p:blipFill>
          <a:blip r:embed="rId3"/>
          <a:stretch>
            <a:fillRect/>
          </a:stretch>
        </p:blipFill>
        <p:spPr>
          <a:xfrm>
            <a:off x="5836819" y="3538636"/>
            <a:ext cx="3070155" cy="1261884"/>
          </a:xfrm>
          <a:prstGeom prst="rect">
            <a:avLst/>
          </a:prstGeom>
        </p:spPr>
      </p:pic>
      <p:sp>
        <p:nvSpPr>
          <p:cNvPr id="24" name="TextBox 23">
            <a:extLst>
              <a:ext uri="{FF2B5EF4-FFF2-40B4-BE49-F238E27FC236}">
                <a16:creationId xmlns:a16="http://schemas.microsoft.com/office/drawing/2014/main" id="{61C94BBF-7DE8-44FA-AFF3-5C6A264EF8A1}"/>
              </a:ext>
            </a:extLst>
          </p:cNvPr>
          <p:cNvSpPr txBox="1"/>
          <p:nvPr/>
        </p:nvSpPr>
        <p:spPr>
          <a:xfrm>
            <a:off x="5891001" y="3538636"/>
            <a:ext cx="3401081" cy="1261884"/>
          </a:xfrm>
          <a:prstGeom prst="rect">
            <a:avLst/>
          </a:prstGeom>
          <a:noFill/>
        </p:spPr>
        <p:txBody>
          <a:bodyPr wrap="square">
            <a:spAutoFit/>
          </a:bodyPr>
          <a:lstStyle/>
          <a:p>
            <a:r>
              <a:rPr lang="en-US" sz="2000" b="1" dirty="0">
                <a:solidFill>
                  <a:schemeClr val="accent6">
                    <a:lumMod val="60000"/>
                    <a:lumOff val="40000"/>
                  </a:schemeClr>
                </a:solidFill>
              </a:rPr>
              <a:t>Requirement 3:</a:t>
            </a:r>
          </a:p>
          <a:p>
            <a:r>
              <a:rPr lang="en-US" sz="2000" b="1" dirty="0">
                <a:solidFill>
                  <a:schemeClr val="accent6">
                    <a:lumMod val="60000"/>
                    <a:lumOff val="40000"/>
                  </a:schemeClr>
                </a:solidFill>
              </a:rPr>
              <a:t> </a:t>
            </a: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PATCH Update User (update user details)</a:t>
            </a:r>
            <a:b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br>
            <a:endParaRPr lang="en-US" sz="1800" dirty="0">
              <a:solidFill>
                <a:schemeClr val="bg1"/>
              </a:solidFill>
            </a:endParaRPr>
          </a:p>
        </p:txBody>
      </p:sp>
      <p:pic>
        <p:nvPicPr>
          <p:cNvPr id="25" name="صورة 27">
            <a:extLst>
              <a:ext uri="{FF2B5EF4-FFF2-40B4-BE49-F238E27FC236}">
                <a16:creationId xmlns:a16="http://schemas.microsoft.com/office/drawing/2014/main" id="{031097BC-2904-46D9-8FB1-B2F7C46635CD}"/>
              </a:ext>
            </a:extLst>
          </p:cNvPr>
          <p:cNvPicPr>
            <a:picLocks noChangeAspect="1"/>
          </p:cNvPicPr>
          <p:nvPr/>
        </p:nvPicPr>
        <p:blipFill>
          <a:blip r:embed="rId4"/>
          <a:stretch>
            <a:fillRect/>
          </a:stretch>
        </p:blipFill>
        <p:spPr>
          <a:xfrm>
            <a:off x="9312243" y="3205781"/>
            <a:ext cx="2140058" cy="1673820"/>
          </a:xfrm>
          <a:prstGeom prst="rect">
            <a:avLst/>
          </a:prstGeom>
        </p:spPr>
      </p:pic>
      <p:sp>
        <p:nvSpPr>
          <p:cNvPr id="29" name="TextBox 28">
            <a:extLst>
              <a:ext uri="{FF2B5EF4-FFF2-40B4-BE49-F238E27FC236}">
                <a16:creationId xmlns:a16="http://schemas.microsoft.com/office/drawing/2014/main" id="{56924287-2828-4233-A743-BB041A05C40F}"/>
              </a:ext>
            </a:extLst>
          </p:cNvPr>
          <p:cNvSpPr txBox="1"/>
          <p:nvPr/>
        </p:nvSpPr>
        <p:spPr>
          <a:xfrm>
            <a:off x="9462524" y="3334839"/>
            <a:ext cx="1927151" cy="1446550"/>
          </a:xfrm>
          <a:prstGeom prst="rect">
            <a:avLst/>
          </a:prstGeom>
          <a:noFill/>
        </p:spPr>
        <p:txBody>
          <a:bodyPr wrap="square">
            <a:spAutoFit/>
          </a:bodyPr>
          <a:lstStyle/>
          <a:p>
            <a:r>
              <a:rPr lang="en-US" sz="1800" b="1" dirty="0">
                <a:solidFill>
                  <a:schemeClr val="accent5">
                    <a:lumMod val="60000"/>
                    <a:lumOff val="40000"/>
                  </a:schemeClr>
                </a:solidFill>
              </a:rPr>
              <a:t>Requirement 4: </a:t>
            </a: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POST Log in User (authenticate user)</a:t>
            </a:r>
            <a:br>
              <a:rPr lang="en-US" sz="1800" dirty="0">
                <a:effectLst/>
                <a:latin typeface="Cambria" panose="02040503050406030204" pitchFamily="18" charset="0"/>
                <a:ea typeface="MS Mincho" panose="02020609040205080304" pitchFamily="49" charset="-128"/>
                <a:cs typeface="Arial" panose="020B0604020202020204" pitchFamily="34" charset="0"/>
              </a:rPr>
            </a:br>
            <a:endParaRPr lang="en-US" sz="1600" dirty="0">
              <a:solidFill>
                <a:schemeClr val="bg1"/>
              </a:solidFill>
            </a:endParaRPr>
          </a:p>
        </p:txBody>
      </p:sp>
      <p:pic>
        <p:nvPicPr>
          <p:cNvPr id="31" name="صورة 26">
            <a:extLst>
              <a:ext uri="{FF2B5EF4-FFF2-40B4-BE49-F238E27FC236}">
                <a16:creationId xmlns:a16="http://schemas.microsoft.com/office/drawing/2014/main" id="{6A2ADF44-2C2C-460D-A7F8-530CCA8943F9}"/>
              </a:ext>
            </a:extLst>
          </p:cNvPr>
          <p:cNvPicPr>
            <a:picLocks noChangeAspect="1"/>
          </p:cNvPicPr>
          <p:nvPr/>
        </p:nvPicPr>
        <p:blipFill>
          <a:blip r:embed="rId4"/>
          <a:stretch>
            <a:fillRect/>
          </a:stretch>
        </p:blipFill>
        <p:spPr>
          <a:xfrm>
            <a:off x="7376057" y="5508779"/>
            <a:ext cx="2772621" cy="1138773"/>
          </a:xfrm>
          <a:prstGeom prst="rect">
            <a:avLst/>
          </a:prstGeom>
        </p:spPr>
      </p:pic>
      <p:sp>
        <p:nvSpPr>
          <p:cNvPr id="35" name="TextBox 34">
            <a:extLst>
              <a:ext uri="{FF2B5EF4-FFF2-40B4-BE49-F238E27FC236}">
                <a16:creationId xmlns:a16="http://schemas.microsoft.com/office/drawing/2014/main" id="{D30A6CCC-CC01-429A-AA93-497327DCA47B}"/>
              </a:ext>
            </a:extLst>
          </p:cNvPr>
          <p:cNvSpPr txBox="1"/>
          <p:nvPr/>
        </p:nvSpPr>
        <p:spPr>
          <a:xfrm>
            <a:off x="7518760" y="5645452"/>
            <a:ext cx="3887529" cy="923330"/>
          </a:xfrm>
          <a:prstGeom prst="rect">
            <a:avLst/>
          </a:prstGeom>
          <a:noFill/>
        </p:spPr>
        <p:txBody>
          <a:bodyPr wrap="square">
            <a:spAutoFit/>
          </a:bodyPr>
          <a:lstStyle/>
          <a:p>
            <a:r>
              <a:rPr lang="en-US" sz="1800" b="1" dirty="0">
                <a:solidFill>
                  <a:schemeClr val="accent6">
                    <a:lumMod val="60000"/>
                    <a:lumOff val="40000"/>
                  </a:schemeClr>
                </a:solidFill>
              </a:rPr>
              <a:t>Requirement 6: </a:t>
            </a:r>
            <a:r>
              <a:rPr lang="en-US" sz="1800" dirty="0">
                <a:effectLst/>
                <a:latin typeface="Cambria" panose="02040503050406030204" pitchFamily="18" charset="0"/>
                <a:ea typeface="MS Mincho" panose="02020609040205080304" pitchFamily="49" charset="-128"/>
                <a:cs typeface="Arial" panose="020B0604020202020204" pitchFamily="34" charset="0"/>
              </a:rPr>
              <a:t>D</a:t>
            </a:r>
          </a:p>
          <a:p>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ELETE User</a:t>
            </a:r>
          </a:p>
          <a:p>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 (remove a user account)</a:t>
            </a:r>
            <a:endParaRPr lang="ar-SA" sz="1600" dirty="0">
              <a:solidFill>
                <a:schemeClr val="bg1"/>
              </a:solidFill>
            </a:endParaRPr>
          </a:p>
        </p:txBody>
      </p:sp>
      <p:pic>
        <p:nvPicPr>
          <p:cNvPr id="36" name="صورة 28">
            <a:extLst>
              <a:ext uri="{FF2B5EF4-FFF2-40B4-BE49-F238E27FC236}">
                <a16:creationId xmlns:a16="http://schemas.microsoft.com/office/drawing/2014/main" id="{6B08B720-7CA3-4B62-AB57-8DE0F23B7C74}"/>
              </a:ext>
            </a:extLst>
          </p:cNvPr>
          <p:cNvPicPr>
            <a:picLocks noChangeAspect="1"/>
          </p:cNvPicPr>
          <p:nvPr/>
        </p:nvPicPr>
        <p:blipFill>
          <a:blip r:embed="rId5"/>
          <a:stretch>
            <a:fillRect/>
          </a:stretch>
        </p:blipFill>
        <p:spPr>
          <a:xfrm>
            <a:off x="4160436" y="5233056"/>
            <a:ext cx="2488296" cy="1552908"/>
          </a:xfrm>
          <a:prstGeom prst="rect">
            <a:avLst/>
          </a:prstGeom>
        </p:spPr>
      </p:pic>
      <p:sp>
        <p:nvSpPr>
          <p:cNvPr id="38" name="مربع نص 33">
            <a:extLst>
              <a:ext uri="{FF2B5EF4-FFF2-40B4-BE49-F238E27FC236}">
                <a16:creationId xmlns:a16="http://schemas.microsoft.com/office/drawing/2014/main" id="{F8038968-0E98-40AF-8378-47EF22C26226}"/>
              </a:ext>
            </a:extLst>
          </p:cNvPr>
          <p:cNvSpPr txBox="1"/>
          <p:nvPr/>
        </p:nvSpPr>
        <p:spPr>
          <a:xfrm>
            <a:off x="4397869" y="5326866"/>
            <a:ext cx="2326205" cy="1200329"/>
          </a:xfrm>
          <a:prstGeom prst="rect">
            <a:avLst/>
          </a:prstGeom>
          <a:noFill/>
        </p:spPr>
        <p:txBody>
          <a:bodyPr wrap="square" rtlCol="1">
            <a:spAutoFit/>
          </a:bodyPr>
          <a:lstStyle/>
          <a:p>
            <a:r>
              <a:rPr lang="en-US" b="1" dirty="0">
                <a:solidFill>
                  <a:schemeClr val="accent5">
                    <a:lumMod val="60000"/>
                    <a:lumOff val="40000"/>
                  </a:schemeClr>
                </a:solidFill>
              </a:rPr>
              <a:t>Requirement 5: </a:t>
            </a: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POST Log Out User (terminate user session)</a:t>
            </a:r>
            <a:endParaRPr lang="en-US" dirty="0">
              <a:solidFill>
                <a:schemeClr val="bg1"/>
              </a:solidFill>
            </a:endParaRPr>
          </a:p>
        </p:txBody>
      </p:sp>
      <p:pic>
        <p:nvPicPr>
          <p:cNvPr id="2050" name="Picture 2" descr="تم إنشاء الصورة">
            <a:extLst>
              <a:ext uri="{FF2B5EF4-FFF2-40B4-BE49-F238E27FC236}">
                <a16:creationId xmlns:a16="http://schemas.microsoft.com/office/drawing/2014/main" id="{DBBA5E28-60A1-4D02-AE00-2C50BB6F2BC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920628" y="7086599"/>
            <a:ext cx="1557372" cy="11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28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مربع نص 13"/>
          <p:cNvSpPr txBox="1"/>
          <p:nvPr/>
        </p:nvSpPr>
        <p:spPr>
          <a:xfrm>
            <a:off x="228600" y="167509"/>
            <a:ext cx="12573000" cy="1692771"/>
          </a:xfrm>
          <a:prstGeom prst="rect">
            <a:avLst/>
          </a:prstGeom>
          <a:noFill/>
        </p:spPr>
        <p:txBody>
          <a:bodyPr wrap="square" rtlCol="1">
            <a:spAutoFit/>
          </a:bodyPr>
          <a:lstStyle/>
          <a:p>
            <a:r>
              <a:rPr lang="en-US" sz="3200" b="1" dirty="0">
                <a:solidFill>
                  <a:schemeClr val="accent6">
                    <a:lumMod val="60000"/>
                    <a:lumOff val="40000"/>
                  </a:schemeClr>
                </a:solidFill>
              </a:rPr>
              <a:t> Function Excluded from test “ Out of Scope”:</a:t>
            </a:r>
          </a:p>
          <a:p>
            <a:endParaRPr lang="en-US" sz="3200" b="1" dirty="0">
              <a:solidFill>
                <a:schemeClr val="accent6">
                  <a:lumMod val="60000"/>
                  <a:lumOff val="40000"/>
                </a:schemeClr>
              </a:solidFill>
            </a:endParaRPr>
          </a:p>
          <a:p>
            <a:endParaRPr lang="ar-SA" sz="4000" dirty="0">
              <a:solidFill>
                <a:schemeClr val="bg1"/>
              </a:solidFill>
            </a:endParaRPr>
          </a:p>
        </p:txBody>
      </p:sp>
      <p:pic>
        <p:nvPicPr>
          <p:cNvPr id="15" name="صورة 14"/>
          <p:cNvPicPr>
            <a:picLocks noChangeAspect="1"/>
          </p:cNvPicPr>
          <p:nvPr/>
        </p:nvPicPr>
        <p:blipFill>
          <a:blip r:embed="rId2"/>
          <a:stretch>
            <a:fillRect/>
          </a:stretch>
        </p:blipFill>
        <p:spPr>
          <a:xfrm>
            <a:off x="800100" y="924175"/>
            <a:ext cx="3908163" cy="1556044"/>
          </a:xfrm>
          <a:prstGeom prst="rect">
            <a:avLst/>
          </a:prstGeom>
        </p:spPr>
      </p:pic>
      <p:sp>
        <p:nvSpPr>
          <p:cNvPr id="16" name="مربع نص 15"/>
          <p:cNvSpPr txBox="1"/>
          <p:nvPr/>
        </p:nvSpPr>
        <p:spPr>
          <a:xfrm>
            <a:off x="800100" y="1074985"/>
            <a:ext cx="5257800" cy="1545551"/>
          </a:xfrm>
          <a:prstGeom prst="rect">
            <a:avLst/>
          </a:prstGeom>
          <a:noFill/>
        </p:spPr>
        <p:txBody>
          <a:bodyPr wrap="square" rtlCol="1">
            <a:spAutoFit/>
          </a:bodyPr>
          <a:lstStyle/>
          <a:p>
            <a:pPr lvl="0" rtl="0">
              <a:lnSpc>
                <a:spcPct val="115000"/>
              </a:lnSpc>
            </a:pP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UI Testing (API-level only).</a:t>
            </a:r>
          </a:p>
          <a:p>
            <a:pPr lvl="0" rtl="0">
              <a:lnSpc>
                <a:spcPct val="115000"/>
              </a:lnSpc>
            </a:pP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 Security Penetration Testing</a:t>
            </a:r>
          </a:p>
          <a:p>
            <a:pPr lvl="0">
              <a:lnSpc>
                <a:spcPct val="115000"/>
              </a:lnSpc>
              <a:spcAft>
                <a:spcPts val="1000"/>
              </a:spcAft>
            </a:pPr>
            <a:r>
              <a:rPr lang="en-US" sz="1800" dirty="0">
                <a:solidFill>
                  <a:schemeClr val="bg1"/>
                </a:solidFill>
                <a:effectLst/>
                <a:latin typeface="Cambria" panose="02040503050406030204" pitchFamily="18" charset="0"/>
                <a:ea typeface="MS Mincho" panose="02020609040205080304" pitchFamily="49" charset="-128"/>
                <a:cs typeface="Arial" panose="020B0604020202020204" pitchFamily="34" charset="0"/>
              </a:rPr>
              <a:t> Database performance tuning</a:t>
            </a:r>
          </a:p>
          <a:p>
            <a:endParaRPr lang="ar-SA" sz="2400" dirty="0">
              <a:solidFill>
                <a:schemeClr val="bg1"/>
              </a:solidFill>
            </a:endParaRPr>
          </a:p>
        </p:txBody>
      </p:sp>
      <p:sp>
        <p:nvSpPr>
          <p:cNvPr id="9" name="TextBox 8">
            <a:extLst>
              <a:ext uri="{FF2B5EF4-FFF2-40B4-BE49-F238E27FC236}">
                <a16:creationId xmlns:a16="http://schemas.microsoft.com/office/drawing/2014/main" id="{C7B122BD-E65F-486D-9A44-C8F7DD2A598F}"/>
              </a:ext>
            </a:extLst>
          </p:cNvPr>
          <p:cNvSpPr txBox="1"/>
          <p:nvPr/>
        </p:nvSpPr>
        <p:spPr>
          <a:xfrm>
            <a:off x="485616" y="2652303"/>
            <a:ext cx="7067232" cy="2308324"/>
          </a:xfrm>
          <a:prstGeom prst="rect">
            <a:avLst/>
          </a:prstGeom>
          <a:noFill/>
        </p:spPr>
        <p:txBody>
          <a:bodyPr wrap="square">
            <a:spAutoFit/>
          </a:bodyPr>
          <a:lstStyle/>
          <a:p>
            <a:r>
              <a:rPr lang="en-US" b="1" dirty="0">
                <a:solidFill>
                  <a:schemeClr val="accent6">
                    <a:lumMod val="60000"/>
                    <a:lumOff val="40000"/>
                  </a:schemeClr>
                </a:solidFill>
              </a:rPr>
              <a:t>Test Environment &amp; Tools</a:t>
            </a:r>
          </a:p>
          <a:p>
            <a:r>
              <a:rPr lang="en-US" dirty="0">
                <a:solidFill>
                  <a:schemeClr val="bg1"/>
                </a:solidFill>
              </a:rPr>
              <a:t>Our performance and functional testing for the Contact List API was conducted using </a:t>
            </a:r>
            <a:r>
              <a:rPr lang="en-US" b="1" dirty="0">
                <a:solidFill>
                  <a:schemeClr val="bg1"/>
                </a:solidFill>
              </a:rPr>
              <a:t>JMeter</a:t>
            </a:r>
            <a:r>
              <a:rPr lang="en-US" dirty="0">
                <a:solidFill>
                  <a:schemeClr val="bg1"/>
                </a:solidFill>
              </a:rPr>
              <a:t>, configured with HTTP Request Defaults pointing to the test server. This setup included </a:t>
            </a:r>
            <a:r>
              <a:rPr lang="en-US" b="1" dirty="0">
                <a:solidFill>
                  <a:schemeClr val="bg1"/>
                </a:solidFill>
              </a:rPr>
              <a:t>HTTP Request samplers, JSON Extractors, Response Assertions, and HTTP Header Managers</a:t>
            </a:r>
            <a:r>
              <a:rPr lang="en-US" dirty="0">
                <a:solidFill>
                  <a:schemeClr val="bg1"/>
                </a:solidFill>
              </a:rPr>
              <a:t>, ensuring reliable execution, accurate validation of responses, and comprehensive assessment of API performance under expected load conditions.</a:t>
            </a:r>
          </a:p>
        </p:txBody>
      </p:sp>
      <p:sp>
        <p:nvSpPr>
          <p:cNvPr id="17" name="TextBox 16">
            <a:extLst>
              <a:ext uri="{FF2B5EF4-FFF2-40B4-BE49-F238E27FC236}">
                <a16:creationId xmlns:a16="http://schemas.microsoft.com/office/drawing/2014/main" id="{0C9437CA-6F0F-4C54-A6D6-8DD847A5F358}"/>
              </a:ext>
            </a:extLst>
          </p:cNvPr>
          <p:cNvSpPr txBox="1"/>
          <p:nvPr/>
        </p:nvSpPr>
        <p:spPr>
          <a:xfrm>
            <a:off x="361632" y="4997194"/>
            <a:ext cx="7315200" cy="523220"/>
          </a:xfrm>
          <a:prstGeom prst="rect">
            <a:avLst/>
          </a:prstGeom>
          <a:noFill/>
        </p:spPr>
        <p:txBody>
          <a:bodyPr wrap="square">
            <a:spAutoFit/>
          </a:bodyPr>
          <a:lstStyle/>
          <a:p>
            <a:r>
              <a:rPr lang="en-US" sz="2800" b="1" dirty="0">
                <a:solidFill>
                  <a:schemeClr val="accent6">
                    <a:lumMod val="60000"/>
                    <a:lumOff val="40000"/>
                  </a:schemeClr>
                </a:solidFill>
              </a:rPr>
              <a:t>Milestones / Deliverables:</a:t>
            </a:r>
          </a:p>
        </p:txBody>
      </p:sp>
      <p:grpSp>
        <p:nvGrpSpPr>
          <p:cNvPr id="18" name="object 12">
            <a:extLst>
              <a:ext uri="{FF2B5EF4-FFF2-40B4-BE49-F238E27FC236}">
                <a16:creationId xmlns:a16="http://schemas.microsoft.com/office/drawing/2014/main" id="{B3FA7E96-F6C1-4B71-9AEE-6DF503DEE3C2}"/>
              </a:ext>
            </a:extLst>
          </p:cNvPr>
          <p:cNvGrpSpPr/>
          <p:nvPr/>
        </p:nvGrpSpPr>
        <p:grpSpPr>
          <a:xfrm>
            <a:off x="198121" y="5788835"/>
            <a:ext cx="3840480" cy="1145365"/>
            <a:chOff x="426719" y="5349240"/>
            <a:chExt cx="4532630" cy="1579880"/>
          </a:xfrm>
        </p:grpSpPr>
        <p:sp>
          <p:nvSpPr>
            <p:cNvPr id="19" name="object 13">
              <a:extLst>
                <a:ext uri="{FF2B5EF4-FFF2-40B4-BE49-F238E27FC236}">
                  <a16:creationId xmlns:a16="http://schemas.microsoft.com/office/drawing/2014/main" id="{BBF16C7B-040E-408A-9B98-1DB5218D374F}"/>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a:p>
          </p:txBody>
        </p:sp>
        <p:sp>
          <p:nvSpPr>
            <p:cNvPr id="20" name="object 14">
              <a:extLst>
                <a:ext uri="{FF2B5EF4-FFF2-40B4-BE49-F238E27FC236}">
                  <a16:creationId xmlns:a16="http://schemas.microsoft.com/office/drawing/2014/main" id="{39079859-632F-4062-B99F-2FE41E90CCBB}"/>
                </a:ext>
              </a:extLst>
            </p:cNvPr>
            <p:cNvSpPr/>
            <p:nvPr/>
          </p:nvSpPr>
          <p:spPr>
            <a:xfrm>
              <a:off x="434339" y="5356860"/>
              <a:ext cx="4517390" cy="156464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1" name="object 15">
              <a:extLst>
                <a:ext uri="{FF2B5EF4-FFF2-40B4-BE49-F238E27FC236}">
                  <a16:creationId xmlns:a16="http://schemas.microsoft.com/office/drawing/2014/main" id="{C2E8C20E-015D-480A-AA16-3DBD431E24F8}"/>
                </a:ext>
              </a:extLst>
            </p:cNvPr>
            <p:cNvSpPr/>
            <p:nvPr/>
          </p:nvSpPr>
          <p:spPr>
            <a:xfrm>
              <a:off x="449579" y="5372100"/>
              <a:ext cx="4486910" cy="359410"/>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endParaRPr/>
            </a:p>
          </p:txBody>
        </p:sp>
      </p:grpSp>
      <p:sp>
        <p:nvSpPr>
          <p:cNvPr id="22" name="TextBox 21">
            <a:extLst>
              <a:ext uri="{FF2B5EF4-FFF2-40B4-BE49-F238E27FC236}">
                <a16:creationId xmlns:a16="http://schemas.microsoft.com/office/drawing/2014/main" id="{D8E17572-ED53-47CF-AFA3-6A6C03143CFA}"/>
              </a:ext>
            </a:extLst>
          </p:cNvPr>
          <p:cNvSpPr txBox="1"/>
          <p:nvPr/>
        </p:nvSpPr>
        <p:spPr>
          <a:xfrm>
            <a:off x="228600" y="5938141"/>
            <a:ext cx="5584898" cy="646331"/>
          </a:xfrm>
          <a:prstGeom prst="rect">
            <a:avLst/>
          </a:prstGeom>
          <a:noFill/>
        </p:spPr>
        <p:txBody>
          <a:bodyPr wrap="square">
            <a:spAutoFit/>
          </a:bodyPr>
          <a:lstStyle/>
          <a:p>
            <a:r>
              <a:rPr lang="en-US" sz="1800" b="1" dirty="0">
                <a:solidFill>
                  <a:schemeClr val="bg1"/>
                </a:solidFill>
              </a:rPr>
              <a:t>Before Testing</a:t>
            </a:r>
            <a:r>
              <a:rPr lang="en-US" sz="1800" dirty="0">
                <a:solidFill>
                  <a:schemeClr val="bg1"/>
                </a:solidFill>
              </a:rPr>
              <a:t>: </a:t>
            </a:r>
          </a:p>
          <a:p>
            <a:r>
              <a:rPr lang="en-US" sz="1800" dirty="0">
                <a:solidFill>
                  <a:schemeClr val="bg1"/>
                </a:solidFill>
              </a:rPr>
              <a:t>User Stories, Test Plan, Test Cases</a:t>
            </a:r>
            <a:endParaRPr lang="ar-SA" sz="1800" dirty="0">
              <a:solidFill>
                <a:schemeClr val="bg1"/>
              </a:solidFill>
            </a:endParaRPr>
          </a:p>
        </p:txBody>
      </p:sp>
      <p:grpSp>
        <p:nvGrpSpPr>
          <p:cNvPr id="23" name="object 18">
            <a:extLst>
              <a:ext uri="{FF2B5EF4-FFF2-40B4-BE49-F238E27FC236}">
                <a16:creationId xmlns:a16="http://schemas.microsoft.com/office/drawing/2014/main" id="{8396085B-4817-4B15-87EC-1F8E001164E9}"/>
              </a:ext>
            </a:extLst>
          </p:cNvPr>
          <p:cNvGrpSpPr/>
          <p:nvPr/>
        </p:nvGrpSpPr>
        <p:grpSpPr>
          <a:xfrm>
            <a:off x="4248467" y="5636375"/>
            <a:ext cx="4362133" cy="1292300"/>
            <a:chOff x="5063490" y="5349240"/>
            <a:chExt cx="4533265" cy="1579880"/>
          </a:xfrm>
        </p:grpSpPr>
        <p:sp>
          <p:nvSpPr>
            <p:cNvPr id="24" name="object 19">
              <a:extLst>
                <a:ext uri="{FF2B5EF4-FFF2-40B4-BE49-F238E27FC236}">
                  <a16:creationId xmlns:a16="http://schemas.microsoft.com/office/drawing/2014/main" id="{1549B258-CB54-4351-A251-245E29503526}"/>
                </a:ext>
              </a:extLst>
            </p:cNvPr>
            <p:cNvSpPr/>
            <p:nvPr/>
          </p:nvSpPr>
          <p:spPr>
            <a:xfrm>
              <a:off x="5071110" y="5356860"/>
              <a:ext cx="4518025" cy="1564640"/>
            </a:xfrm>
            <a:custGeom>
              <a:avLst/>
              <a:gdLst/>
              <a:ahLst/>
              <a:cxnLst/>
              <a:rect l="l" t="t" r="r" b="b"/>
              <a:pathLst>
                <a:path w="4518025" h="1564640">
                  <a:moveTo>
                    <a:pt x="4338320" y="0"/>
                  </a:moveTo>
                  <a:lnTo>
                    <a:pt x="179577" y="0"/>
                  </a:lnTo>
                  <a:lnTo>
                    <a:pt x="131835" y="6414"/>
                  </a:lnTo>
                  <a:lnTo>
                    <a:pt x="88937" y="24515"/>
                  </a:lnTo>
                  <a:lnTo>
                    <a:pt x="52593" y="52593"/>
                  </a:lnTo>
                  <a:lnTo>
                    <a:pt x="24515" y="88937"/>
                  </a:lnTo>
                  <a:lnTo>
                    <a:pt x="6414" y="131835"/>
                  </a:lnTo>
                  <a:lnTo>
                    <a:pt x="0" y="179577"/>
                  </a:lnTo>
                  <a:lnTo>
                    <a:pt x="0" y="1384808"/>
                  </a:lnTo>
                  <a:lnTo>
                    <a:pt x="6414" y="1432550"/>
                  </a:lnTo>
                  <a:lnTo>
                    <a:pt x="24515" y="1475448"/>
                  </a:lnTo>
                  <a:lnTo>
                    <a:pt x="52593" y="1511792"/>
                  </a:lnTo>
                  <a:lnTo>
                    <a:pt x="88937" y="1539870"/>
                  </a:lnTo>
                  <a:lnTo>
                    <a:pt x="131835" y="1557971"/>
                  </a:lnTo>
                  <a:lnTo>
                    <a:pt x="179577" y="1564386"/>
                  </a:lnTo>
                  <a:lnTo>
                    <a:pt x="4338320" y="1564386"/>
                  </a:lnTo>
                  <a:lnTo>
                    <a:pt x="4386062" y="1557971"/>
                  </a:lnTo>
                  <a:lnTo>
                    <a:pt x="4428960" y="1539870"/>
                  </a:lnTo>
                  <a:lnTo>
                    <a:pt x="4465304" y="1511792"/>
                  </a:lnTo>
                  <a:lnTo>
                    <a:pt x="4493382" y="1475448"/>
                  </a:lnTo>
                  <a:lnTo>
                    <a:pt x="4511483" y="1432550"/>
                  </a:lnTo>
                  <a:lnTo>
                    <a:pt x="4517897" y="1384808"/>
                  </a:lnTo>
                  <a:lnTo>
                    <a:pt x="4517897" y="179577"/>
                  </a:lnTo>
                  <a:lnTo>
                    <a:pt x="4511483" y="131835"/>
                  </a:lnTo>
                  <a:lnTo>
                    <a:pt x="4493382" y="88937"/>
                  </a:lnTo>
                  <a:lnTo>
                    <a:pt x="4465304" y="52593"/>
                  </a:lnTo>
                  <a:lnTo>
                    <a:pt x="4428960" y="24515"/>
                  </a:lnTo>
                  <a:lnTo>
                    <a:pt x="4386062" y="6414"/>
                  </a:lnTo>
                  <a:lnTo>
                    <a:pt x="4338320" y="0"/>
                  </a:lnTo>
                  <a:close/>
                </a:path>
              </a:pathLst>
            </a:custGeom>
            <a:solidFill>
              <a:srgbClr val="00002D">
                <a:alpha val="74900"/>
              </a:srgbClr>
            </a:solidFill>
          </p:spPr>
          <p:txBody>
            <a:bodyPr wrap="square" lIns="0" tIns="0" rIns="0" bIns="0" rtlCol="0"/>
            <a:lstStyle/>
            <a:p>
              <a:endParaRPr/>
            </a:p>
          </p:txBody>
        </p:sp>
        <p:sp>
          <p:nvSpPr>
            <p:cNvPr id="25" name="object 20">
              <a:extLst>
                <a:ext uri="{FF2B5EF4-FFF2-40B4-BE49-F238E27FC236}">
                  <a16:creationId xmlns:a16="http://schemas.microsoft.com/office/drawing/2014/main" id="{92371563-3DC3-48AF-AE74-B4D68E4A6EA4}"/>
                </a:ext>
              </a:extLst>
            </p:cNvPr>
            <p:cNvSpPr/>
            <p:nvPr/>
          </p:nvSpPr>
          <p:spPr>
            <a:xfrm>
              <a:off x="5071110" y="5356860"/>
              <a:ext cx="4518025" cy="1564640"/>
            </a:xfrm>
            <a:custGeom>
              <a:avLst/>
              <a:gdLst/>
              <a:ahLst/>
              <a:cxnLst/>
              <a:rect l="l" t="t" r="r" b="b"/>
              <a:pathLst>
                <a:path w="4518025" h="1564640">
                  <a:moveTo>
                    <a:pt x="0" y="179577"/>
                  </a:moveTo>
                  <a:lnTo>
                    <a:pt x="6414" y="131835"/>
                  </a:lnTo>
                  <a:lnTo>
                    <a:pt x="24515" y="88937"/>
                  </a:lnTo>
                  <a:lnTo>
                    <a:pt x="52593" y="52593"/>
                  </a:lnTo>
                  <a:lnTo>
                    <a:pt x="88937" y="24515"/>
                  </a:lnTo>
                  <a:lnTo>
                    <a:pt x="131835" y="6414"/>
                  </a:lnTo>
                  <a:lnTo>
                    <a:pt x="179577" y="0"/>
                  </a:lnTo>
                  <a:lnTo>
                    <a:pt x="4338320" y="0"/>
                  </a:lnTo>
                  <a:lnTo>
                    <a:pt x="4386062" y="6414"/>
                  </a:lnTo>
                  <a:lnTo>
                    <a:pt x="4428960" y="24515"/>
                  </a:lnTo>
                  <a:lnTo>
                    <a:pt x="4465304" y="52593"/>
                  </a:lnTo>
                  <a:lnTo>
                    <a:pt x="4493382" y="88937"/>
                  </a:lnTo>
                  <a:lnTo>
                    <a:pt x="4511483" y="131835"/>
                  </a:lnTo>
                  <a:lnTo>
                    <a:pt x="4517897" y="179577"/>
                  </a:lnTo>
                  <a:lnTo>
                    <a:pt x="4517897" y="1384808"/>
                  </a:lnTo>
                  <a:lnTo>
                    <a:pt x="4511483" y="1432550"/>
                  </a:lnTo>
                  <a:lnTo>
                    <a:pt x="4493382" y="1475448"/>
                  </a:lnTo>
                  <a:lnTo>
                    <a:pt x="4465304" y="1511792"/>
                  </a:lnTo>
                  <a:lnTo>
                    <a:pt x="4428960" y="1539870"/>
                  </a:lnTo>
                  <a:lnTo>
                    <a:pt x="4386062" y="1557971"/>
                  </a:lnTo>
                  <a:lnTo>
                    <a:pt x="4338320" y="1564386"/>
                  </a:lnTo>
                  <a:lnTo>
                    <a:pt x="179577" y="1564386"/>
                  </a:lnTo>
                  <a:lnTo>
                    <a:pt x="131835" y="1557971"/>
                  </a:lnTo>
                  <a:lnTo>
                    <a:pt x="88937" y="1539870"/>
                  </a:lnTo>
                  <a:lnTo>
                    <a:pt x="52593" y="1511792"/>
                  </a:lnTo>
                  <a:lnTo>
                    <a:pt x="24515" y="1475448"/>
                  </a:lnTo>
                  <a:lnTo>
                    <a:pt x="6414" y="1432550"/>
                  </a:lnTo>
                  <a:lnTo>
                    <a:pt x="0" y="1384808"/>
                  </a:lnTo>
                  <a:lnTo>
                    <a:pt x="0" y="179577"/>
                  </a:lnTo>
                  <a:close/>
                </a:path>
              </a:pathLst>
            </a:custGeom>
            <a:ln w="15239">
              <a:solidFill>
                <a:srgbClr val="D6425E"/>
              </a:solidFill>
            </a:ln>
          </p:spPr>
          <p:txBody>
            <a:bodyPr wrap="square" lIns="0" tIns="0" rIns="0" bIns="0" rtlCol="0"/>
            <a:lstStyle/>
            <a:p>
              <a:endParaRPr/>
            </a:p>
          </p:txBody>
        </p:sp>
        <p:sp>
          <p:nvSpPr>
            <p:cNvPr id="26" name="object 21">
              <a:extLst>
                <a:ext uri="{FF2B5EF4-FFF2-40B4-BE49-F238E27FC236}">
                  <a16:creationId xmlns:a16="http://schemas.microsoft.com/office/drawing/2014/main" id="{864B9BFD-83BF-4794-9B7D-72D296902C33}"/>
                </a:ext>
              </a:extLst>
            </p:cNvPr>
            <p:cNvSpPr/>
            <p:nvPr/>
          </p:nvSpPr>
          <p:spPr>
            <a:xfrm>
              <a:off x="5086350" y="5372100"/>
              <a:ext cx="4487545" cy="359410"/>
            </a:xfrm>
            <a:custGeom>
              <a:avLst/>
              <a:gdLst/>
              <a:ahLst/>
              <a:cxnLst/>
              <a:rect l="l" t="t" r="r" b="b"/>
              <a:pathLst>
                <a:path w="4487545" h="359410">
                  <a:moveTo>
                    <a:pt x="4326255" y="0"/>
                  </a:moveTo>
                  <a:lnTo>
                    <a:pt x="161162" y="0"/>
                  </a:lnTo>
                  <a:lnTo>
                    <a:pt x="118312" y="5755"/>
                  </a:lnTo>
                  <a:lnTo>
                    <a:pt x="79812" y="21999"/>
                  </a:lnTo>
                  <a:lnTo>
                    <a:pt x="47196" y="47196"/>
                  </a:lnTo>
                  <a:lnTo>
                    <a:pt x="21999" y="79812"/>
                  </a:lnTo>
                  <a:lnTo>
                    <a:pt x="5755" y="118312"/>
                  </a:lnTo>
                  <a:lnTo>
                    <a:pt x="0" y="161162"/>
                  </a:lnTo>
                  <a:lnTo>
                    <a:pt x="0" y="197738"/>
                  </a:lnTo>
                  <a:lnTo>
                    <a:pt x="5755" y="240589"/>
                  </a:lnTo>
                  <a:lnTo>
                    <a:pt x="21999" y="279089"/>
                  </a:lnTo>
                  <a:lnTo>
                    <a:pt x="47196" y="311705"/>
                  </a:lnTo>
                  <a:lnTo>
                    <a:pt x="79812" y="336902"/>
                  </a:lnTo>
                  <a:lnTo>
                    <a:pt x="118312" y="353146"/>
                  </a:lnTo>
                  <a:lnTo>
                    <a:pt x="161162" y="358901"/>
                  </a:lnTo>
                  <a:lnTo>
                    <a:pt x="4326255" y="358901"/>
                  </a:lnTo>
                  <a:lnTo>
                    <a:pt x="4369105" y="353146"/>
                  </a:lnTo>
                  <a:lnTo>
                    <a:pt x="4407605" y="336902"/>
                  </a:lnTo>
                  <a:lnTo>
                    <a:pt x="4440221" y="311705"/>
                  </a:lnTo>
                  <a:lnTo>
                    <a:pt x="4465418" y="279089"/>
                  </a:lnTo>
                  <a:lnTo>
                    <a:pt x="4481662" y="240589"/>
                  </a:lnTo>
                  <a:lnTo>
                    <a:pt x="4487418" y="197738"/>
                  </a:lnTo>
                  <a:lnTo>
                    <a:pt x="4487418" y="161162"/>
                  </a:lnTo>
                  <a:lnTo>
                    <a:pt x="4481662" y="118312"/>
                  </a:lnTo>
                  <a:lnTo>
                    <a:pt x="4465418" y="79812"/>
                  </a:lnTo>
                  <a:lnTo>
                    <a:pt x="4440221" y="47196"/>
                  </a:lnTo>
                  <a:lnTo>
                    <a:pt x="4407605" y="21999"/>
                  </a:lnTo>
                  <a:lnTo>
                    <a:pt x="4369105" y="5755"/>
                  </a:lnTo>
                  <a:lnTo>
                    <a:pt x="4326255" y="0"/>
                  </a:lnTo>
                  <a:close/>
                </a:path>
              </a:pathLst>
            </a:custGeom>
            <a:solidFill>
              <a:srgbClr val="00002D"/>
            </a:solidFill>
          </p:spPr>
          <p:txBody>
            <a:bodyPr wrap="square" lIns="0" tIns="0" rIns="0" bIns="0" rtlCol="0"/>
            <a:lstStyle/>
            <a:p>
              <a:endParaRPr/>
            </a:p>
          </p:txBody>
        </p:sp>
      </p:grpSp>
      <p:sp>
        <p:nvSpPr>
          <p:cNvPr id="27" name="TextBox 26">
            <a:extLst>
              <a:ext uri="{FF2B5EF4-FFF2-40B4-BE49-F238E27FC236}">
                <a16:creationId xmlns:a16="http://schemas.microsoft.com/office/drawing/2014/main" id="{6B7535A5-9B5F-433B-94A1-6C76464F8FC1}"/>
              </a:ext>
            </a:extLst>
          </p:cNvPr>
          <p:cNvSpPr txBox="1"/>
          <p:nvPr/>
        </p:nvSpPr>
        <p:spPr>
          <a:xfrm>
            <a:off x="4271327" y="5938141"/>
            <a:ext cx="4948873" cy="646331"/>
          </a:xfrm>
          <a:prstGeom prst="rect">
            <a:avLst/>
          </a:prstGeom>
          <a:noFill/>
        </p:spPr>
        <p:txBody>
          <a:bodyPr wrap="square">
            <a:spAutoFit/>
          </a:bodyPr>
          <a:lstStyle/>
          <a:p>
            <a:r>
              <a:rPr lang="en-US" sz="1800" b="1" dirty="0">
                <a:solidFill>
                  <a:schemeClr val="bg1"/>
                </a:solidFill>
              </a:rPr>
              <a:t>During Testing</a:t>
            </a:r>
            <a:r>
              <a:rPr lang="en-US" sz="1800" dirty="0">
                <a:solidFill>
                  <a:schemeClr val="bg1"/>
                </a:solidFill>
              </a:rPr>
              <a:t>:</a:t>
            </a:r>
          </a:p>
          <a:p>
            <a:r>
              <a:rPr lang="en-US" sz="1800" dirty="0">
                <a:solidFill>
                  <a:schemeClr val="bg1"/>
                </a:solidFill>
              </a:rPr>
              <a:t> Execute Test Cases, Bug Reports, RTM</a:t>
            </a:r>
            <a:endParaRPr lang="ar-SA" sz="1800" dirty="0">
              <a:solidFill>
                <a:schemeClr val="bg1"/>
              </a:solidFill>
            </a:endParaRPr>
          </a:p>
        </p:txBody>
      </p:sp>
      <p:grpSp>
        <p:nvGrpSpPr>
          <p:cNvPr id="28" name="object 24">
            <a:extLst>
              <a:ext uri="{FF2B5EF4-FFF2-40B4-BE49-F238E27FC236}">
                <a16:creationId xmlns:a16="http://schemas.microsoft.com/office/drawing/2014/main" id="{05FA8976-9EF2-4720-BD41-6D4FFDC46704}"/>
              </a:ext>
            </a:extLst>
          </p:cNvPr>
          <p:cNvGrpSpPr/>
          <p:nvPr/>
        </p:nvGrpSpPr>
        <p:grpSpPr>
          <a:xfrm>
            <a:off x="8991601" y="5571577"/>
            <a:ext cx="2590800" cy="1350865"/>
            <a:chOff x="9701021" y="5349240"/>
            <a:chExt cx="4533265" cy="1579880"/>
          </a:xfrm>
        </p:grpSpPr>
        <p:sp>
          <p:nvSpPr>
            <p:cNvPr id="29" name="object 25">
              <a:extLst>
                <a:ext uri="{FF2B5EF4-FFF2-40B4-BE49-F238E27FC236}">
                  <a16:creationId xmlns:a16="http://schemas.microsoft.com/office/drawing/2014/main" id="{6A375CBA-9F1F-4695-8BD0-D58FFA9FF8BE}"/>
                </a:ext>
              </a:extLst>
            </p:cNvPr>
            <p:cNvSpPr/>
            <p:nvPr/>
          </p:nvSpPr>
          <p:spPr>
            <a:xfrm>
              <a:off x="9708641" y="5356860"/>
              <a:ext cx="4518025" cy="1564640"/>
            </a:xfrm>
            <a:custGeom>
              <a:avLst/>
              <a:gdLst/>
              <a:ahLst/>
              <a:cxnLst/>
              <a:rect l="l" t="t" r="r" b="b"/>
              <a:pathLst>
                <a:path w="4518025" h="1564640">
                  <a:moveTo>
                    <a:pt x="4338319" y="0"/>
                  </a:moveTo>
                  <a:lnTo>
                    <a:pt x="179577" y="0"/>
                  </a:lnTo>
                  <a:lnTo>
                    <a:pt x="131835" y="6414"/>
                  </a:lnTo>
                  <a:lnTo>
                    <a:pt x="88937" y="24515"/>
                  </a:lnTo>
                  <a:lnTo>
                    <a:pt x="52593" y="52593"/>
                  </a:lnTo>
                  <a:lnTo>
                    <a:pt x="24515" y="88937"/>
                  </a:lnTo>
                  <a:lnTo>
                    <a:pt x="6414" y="131835"/>
                  </a:lnTo>
                  <a:lnTo>
                    <a:pt x="0" y="179577"/>
                  </a:lnTo>
                  <a:lnTo>
                    <a:pt x="0" y="1384808"/>
                  </a:lnTo>
                  <a:lnTo>
                    <a:pt x="6414" y="1432550"/>
                  </a:lnTo>
                  <a:lnTo>
                    <a:pt x="24515" y="1475448"/>
                  </a:lnTo>
                  <a:lnTo>
                    <a:pt x="52593" y="1511792"/>
                  </a:lnTo>
                  <a:lnTo>
                    <a:pt x="88937" y="1539870"/>
                  </a:lnTo>
                  <a:lnTo>
                    <a:pt x="131835" y="1557971"/>
                  </a:lnTo>
                  <a:lnTo>
                    <a:pt x="179577" y="1564386"/>
                  </a:lnTo>
                  <a:lnTo>
                    <a:pt x="4338319" y="1564386"/>
                  </a:lnTo>
                  <a:lnTo>
                    <a:pt x="4386062" y="1557971"/>
                  </a:lnTo>
                  <a:lnTo>
                    <a:pt x="4428960" y="1539870"/>
                  </a:lnTo>
                  <a:lnTo>
                    <a:pt x="4465304" y="1511792"/>
                  </a:lnTo>
                  <a:lnTo>
                    <a:pt x="4493382" y="1475448"/>
                  </a:lnTo>
                  <a:lnTo>
                    <a:pt x="4511483" y="1432550"/>
                  </a:lnTo>
                  <a:lnTo>
                    <a:pt x="4517898" y="1384808"/>
                  </a:lnTo>
                  <a:lnTo>
                    <a:pt x="4517898" y="179577"/>
                  </a:lnTo>
                  <a:lnTo>
                    <a:pt x="4511483" y="131835"/>
                  </a:lnTo>
                  <a:lnTo>
                    <a:pt x="4493382" y="88937"/>
                  </a:lnTo>
                  <a:lnTo>
                    <a:pt x="4465304" y="52593"/>
                  </a:lnTo>
                  <a:lnTo>
                    <a:pt x="4428960" y="24515"/>
                  </a:lnTo>
                  <a:lnTo>
                    <a:pt x="4386062" y="6414"/>
                  </a:lnTo>
                  <a:lnTo>
                    <a:pt x="4338319" y="0"/>
                  </a:lnTo>
                  <a:close/>
                </a:path>
              </a:pathLst>
            </a:custGeom>
            <a:solidFill>
              <a:srgbClr val="00002D">
                <a:alpha val="74900"/>
              </a:srgbClr>
            </a:solidFill>
          </p:spPr>
          <p:txBody>
            <a:bodyPr wrap="square" lIns="0" tIns="0" rIns="0" bIns="0" rtlCol="0"/>
            <a:lstStyle/>
            <a:p>
              <a:endParaRPr/>
            </a:p>
          </p:txBody>
        </p:sp>
        <p:sp>
          <p:nvSpPr>
            <p:cNvPr id="30" name="object 26">
              <a:extLst>
                <a:ext uri="{FF2B5EF4-FFF2-40B4-BE49-F238E27FC236}">
                  <a16:creationId xmlns:a16="http://schemas.microsoft.com/office/drawing/2014/main" id="{7822180C-2246-4DFA-A181-0644C657CF60}"/>
                </a:ext>
              </a:extLst>
            </p:cNvPr>
            <p:cNvSpPr/>
            <p:nvPr/>
          </p:nvSpPr>
          <p:spPr>
            <a:xfrm>
              <a:off x="9708641" y="5356860"/>
              <a:ext cx="4518025" cy="1564640"/>
            </a:xfrm>
            <a:custGeom>
              <a:avLst/>
              <a:gdLst/>
              <a:ahLst/>
              <a:cxnLst/>
              <a:rect l="l" t="t" r="r" b="b"/>
              <a:pathLst>
                <a:path w="4518025" h="1564640">
                  <a:moveTo>
                    <a:pt x="0" y="179577"/>
                  </a:moveTo>
                  <a:lnTo>
                    <a:pt x="6414" y="131835"/>
                  </a:lnTo>
                  <a:lnTo>
                    <a:pt x="24515" y="88937"/>
                  </a:lnTo>
                  <a:lnTo>
                    <a:pt x="52593" y="52593"/>
                  </a:lnTo>
                  <a:lnTo>
                    <a:pt x="88937" y="24515"/>
                  </a:lnTo>
                  <a:lnTo>
                    <a:pt x="131835" y="6414"/>
                  </a:lnTo>
                  <a:lnTo>
                    <a:pt x="179577" y="0"/>
                  </a:lnTo>
                  <a:lnTo>
                    <a:pt x="4338319" y="0"/>
                  </a:lnTo>
                  <a:lnTo>
                    <a:pt x="4386062" y="6414"/>
                  </a:lnTo>
                  <a:lnTo>
                    <a:pt x="4428960" y="24515"/>
                  </a:lnTo>
                  <a:lnTo>
                    <a:pt x="4465304" y="52593"/>
                  </a:lnTo>
                  <a:lnTo>
                    <a:pt x="4493382" y="88937"/>
                  </a:lnTo>
                  <a:lnTo>
                    <a:pt x="4511483" y="131835"/>
                  </a:lnTo>
                  <a:lnTo>
                    <a:pt x="4517898" y="179577"/>
                  </a:lnTo>
                  <a:lnTo>
                    <a:pt x="4517898" y="1384808"/>
                  </a:lnTo>
                  <a:lnTo>
                    <a:pt x="4511483" y="1432550"/>
                  </a:lnTo>
                  <a:lnTo>
                    <a:pt x="4493382" y="1475448"/>
                  </a:lnTo>
                  <a:lnTo>
                    <a:pt x="4465304" y="1511792"/>
                  </a:lnTo>
                  <a:lnTo>
                    <a:pt x="4428960" y="1539870"/>
                  </a:lnTo>
                  <a:lnTo>
                    <a:pt x="4386062" y="1557971"/>
                  </a:lnTo>
                  <a:lnTo>
                    <a:pt x="4338319" y="1564386"/>
                  </a:lnTo>
                  <a:lnTo>
                    <a:pt x="179577" y="1564386"/>
                  </a:lnTo>
                  <a:lnTo>
                    <a:pt x="131835" y="1557971"/>
                  </a:lnTo>
                  <a:lnTo>
                    <a:pt x="88937" y="1539870"/>
                  </a:lnTo>
                  <a:lnTo>
                    <a:pt x="52593" y="1511792"/>
                  </a:lnTo>
                  <a:lnTo>
                    <a:pt x="24515" y="1475448"/>
                  </a:lnTo>
                  <a:lnTo>
                    <a:pt x="6414" y="1432550"/>
                  </a:lnTo>
                  <a:lnTo>
                    <a:pt x="0" y="1384808"/>
                  </a:lnTo>
                  <a:lnTo>
                    <a:pt x="0" y="179577"/>
                  </a:lnTo>
                  <a:close/>
                </a:path>
              </a:pathLst>
            </a:custGeom>
            <a:ln w="15239">
              <a:solidFill>
                <a:srgbClr val="DD785E"/>
              </a:solidFill>
            </a:ln>
          </p:spPr>
          <p:txBody>
            <a:bodyPr wrap="square" lIns="0" tIns="0" rIns="0" bIns="0" rtlCol="0"/>
            <a:lstStyle/>
            <a:p>
              <a:endParaRPr/>
            </a:p>
          </p:txBody>
        </p:sp>
        <p:sp>
          <p:nvSpPr>
            <p:cNvPr id="31" name="object 27">
              <a:extLst>
                <a:ext uri="{FF2B5EF4-FFF2-40B4-BE49-F238E27FC236}">
                  <a16:creationId xmlns:a16="http://schemas.microsoft.com/office/drawing/2014/main" id="{C40DA44F-AFEC-4C9D-840A-008B2D1F6509}"/>
                </a:ext>
              </a:extLst>
            </p:cNvPr>
            <p:cNvSpPr/>
            <p:nvPr/>
          </p:nvSpPr>
          <p:spPr>
            <a:xfrm>
              <a:off x="9723881" y="5372100"/>
              <a:ext cx="4487545" cy="359410"/>
            </a:xfrm>
            <a:custGeom>
              <a:avLst/>
              <a:gdLst/>
              <a:ahLst/>
              <a:cxnLst/>
              <a:rect l="l" t="t" r="r" b="b"/>
              <a:pathLst>
                <a:path w="4487544" h="359410">
                  <a:moveTo>
                    <a:pt x="4326255" y="0"/>
                  </a:moveTo>
                  <a:lnTo>
                    <a:pt x="161163" y="0"/>
                  </a:lnTo>
                  <a:lnTo>
                    <a:pt x="118312" y="5755"/>
                  </a:lnTo>
                  <a:lnTo>
                    <a:pt x="79812" y="21999"/>
                  </a:lnTo>
                  <a:lnTo>
                    <a:pt x="47196" y="47196"/>
                  </a:lnTo>
                  <a:lnTo>
                    <a:pt x="21999" y="79812"/>
                  </a:lnTo>
                  <a:lnTo>
                    <a:pt x="5755" y="118312"/>
                  </a:lnTo>
                  <a:lnTo>
                    <a:pt x="0" y="161162"/>
                  </a:lnTo>
                  <a:lnTo>
                    <a:pt x="0" y="197738"/>
                  </a:lnTo>
                  <a:lnTo>
                    <a:pt x="5755" y="240589"/>
                  </a:lnTo>
                  <a:lnTo>
                    <a:pt x="21999" y="279089"/>
                  </a:lnTo>
                  <a:lnTo>
                    <a:pt x="47196" y="311705"/>
                  </a:lnTo>
                  <a:lnTo>
                    <a:pt x="79812" y="336902"/>
                  </a:lnTo>
                  <a:lnTo>
                    <a:pt x="118312" y="353146"/>
                  </a:lnTo>
                  <a:lnTo>
                    <a:pt x="161163" y="358901"/>
                  </a:lnTo>
                  <a:lnTo>
                    <a:pt x="4326255" y="358901"/>
                  </a:lnTo>
                  <a:lnTo>
                    <a:pt x="4369105" y="353146"/>
                  </a:lnTo>
                  <a:lnTo>
                    <a:pt x="4407605" y="336902"/>
                  </a:lnTo>
                  <a:lnTo>
                    <a:pt x="4440221" y="311705"/>
                  </a:lnTo>
                  <a:lnTo>
                    <a:pt x="4465418" y="279089"/>
                  </a:lnTo>
                  <a:lnTo>
                    <a:pt x="4481662" y="240589"/>
                  </a:lnTo>
                  <a:lnTo>
                    <a:pt x="4487418" y="197738"/>
                  </a:lnTo>
                  <a:lnTo>
                    <a:pt x="4487418" y="161162"/>
                  </a:lnTo>
                  <a:lnTo>
                    <a:pt x="4481662" y="118312"/>
                  </a:lnTo>
                  <a:lnTo>
                    <a:pt x="4465418" y="79812"/>
                  </a:lnTo>
                  <a:lnTo>
                    <a:pt x="4440221" y="47196"/>
                  </a:lnTo>
                  <a:lnTo>
                    <a:pt x="4407605" y="21999"/>
                  </a:lnTo>
                  <a:lnTo>
                    <a:pt x="4369105" y="5755"/>
                  </a:lnTo>
                  <a:lnTo>
                    <a:pt x="4326255" y="0"/>
                  </a:lnTo>
                  <a:close/>
                </a:path>
              </a:pathLst>
            </a:custGeom>
            <a:solidFill>
              <a:srgbClr val="00002D"/>
            </a:solidFill>
          </p:spPr>
          <p:txBody>
            <a:bodyPr wrap="square" lIns="0" tIns="0" rIns="0" bIns="0" rtlCol="0"/>
            <a:lstStyle/>
            <a:p>
              <a:endParaRPr/>
            </a:p>
          </p:txBody>
        </p:sp>
      </p:grpSp>
      <p:sp>
        <p:nvSpPr>
          <p:cNvPr id="32" name="TextBox 31">
            <a:extLst>
              <a:ext uri="{FF2B5EF4-FFF2-40B4-BE49-F238E27FC236}">
                <a16:creationId xmlns:a16="http://schemas.microsoft.com/office/drawing/2014/main" id="{0C3A2E8D-7141-40A5-9B99-05F44F1AE2A0}"/>
              </a:ext>
            </a:extLst>
          </p:cNvPr>
          <p:cNvSpPr txBox="1"/>
          <p:nvPr/>
        </p:nvSpPr>
        <p:spPr>
          <a:xfrm>
            <a:off x="9014460" y="6065969"/>
            <a:ext cx="4898738" cy="923330"/>
          </a:xfrm>
          <a:prstGeom prst="rect">
            <a:avLst/>
          </a:prstGeom>
          <a:noFill/>
        </p:spPr>
        <p:txBody>
          <a:bodyPr wrap="square">
            <a:spAutoFit/>
          </a:bodyPr>
          <a:lstStyle/>
          <a:p>
            <a:pPr rtl="0"/>
            <a:r>
              <a:rPr lang="en-US" sz="1800" b="1" dirty="0">
                <a:solidFill>
                  <a:schemeClr val="bg1"/>
                </a:solidFill>
              </a:rPr>
              <a:t>After Testing</a:t>
            </a:r>
            <a:r>
              <a:rPr lang="en-US" sz="1800" dirty="0">
                <a:solidFill>
                  <a:schemeClr val="bg1"/>
                </a:solidFill>
              </a:rPr>
              <a:t>: </a:t>
            </a:r>
          </a:p>
          <a:p>
            <a:pPr rtl="0"/>
            <a:r>
              <a:rPr lang="en-US" sz="1800" dirty="0">
                <a:solidFill>
                  <a:schemeClr val="bg1"/>
                </a:solidFill>
              </a:rPr>
              <a:t>Test Summary Report</a:t>
            </a:r>
          </a:p>
          <a:p>
            <a:endParaRPr lang="ar-SA" sz="1800" dirty="0">
              <a:solidFill>
                <a:schemeClr val="bg1"/>
              </a:solidFill>
            </a:endParaRPr>
          </a:p>
        </p:txBody>
      </p:sp>
      <p:pic>
        <p:nvPicPr>
          <p:cNvPr id="33" name="Picture 2" descr="تم إنشاء الصورة">
            <a:extLst>
              <a:ext uri="{FF2B5EF4-FFF2-40B4-BE49-F238E27FC236}">
                <a16:creationId xmlns:a16="http://schemas.microsoft.com/office/drawing/2014/main" id="{FD30B2F4-9FE9-40D0-9C10-7D8E332B25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20628" y="7086599"/>
            <a:ext cx="1557372" cy="11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59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C23C-61D8-4081-A9DE-7B508C8738BF}"/>
              </a:ext>
            </a:extLst>
          </p:cNvPr>
          <p:cNvSpPr>
            <a:spLocks noGrp="1"/>
          </p:cNvSpPr>
          <p:nvPr>
            <p:ph type="title"/>
          </p:nvPr>
        </p:nvSpPr>
        <p:spPr>
          <a:xfrm>
            <a:off x="406145" y="177037"/>
            <a:ext cx="13818108" cy="461665"/>
          </a:xfrm>
        </p:spPr>
        <p:txBody>
          <a:bodyPr/>
          <a:lstStyle/>
          <a:p>
            <a:r>
              <a:rPr lang="en-US" dirty="0"/>
              <a:t>Test Case Design:</a:t>
            </a:r>
          </a:p>
        </p:txBody>
      </p:sp>
      <p:sp>
        <p:nvSpPr>
          <p:cNvPr id="3" name="Text Placeholder 2">
            <a:extLst>
              <a:ext uri="{FF2B5EF4-FFF2-40B4-BE49-F238E27FC236}">
                <a16:creationId xmlns:a16="http://schemas.microsoft.com/office/drawing/2014/main" id="{26BED8BE-11B8-438B-8F55-F14FEFEE02F5}"/>
              </a:ext>
            </a:extLst>
          </p:cNvPr>
          <p:cNvSpPr>
            <a:spLocks noGrp="1"/>
          </p:cNvSpPr>
          <p:nvPr>
            <p:ph type="body" idx="1"/>
          </p:nvPr>
        </p:nvSpPr>
        <p:spPr>
          <a:xfrm>
            <a:off x="152400" y="838200"/>
            <a:ext cx="13209397" cy="7010400"/>
          </a:xfrm>
        </p:spPr>
        <p:txBody>
          <a:bodyPr/>
          <a:lstStyle/>
          <a:p>
            <a:endParaRPr lang="en-US" dirty="0"/>
          </a:p>
        </p:txBody>
      </p:sp>
      <p:sp>
        <p:nvSpPr>
          <p:cNvPr id="6" name="TextBox 5">
            <a:extLst>
              <a:ext uri="{FF2B5EF4-FFF2-40B4-BE49-F238E27FC236}">
                <a16:creationId xmlns:a16="http://schemas.microsoft.com/office/drawing/2014/main" id="{847CB93B-32EF-49A5-B45F-F489928B1E0F}"/>
              </a:ext>
            </a:extLst>
          </p:cNvPr>
          <p:cNvSpPr txBox="1"/>
          <p:nvPr/>
        </p:nvSpPr>
        <p:spPr>
          <a:xfrm>
            <a:off x="533400" y="1143000"/>
            <a:ext cx="10439400" cy="3293209"/>
          </a:xfrm>
          <a:prstGeom prst="rect">
            <a:avLst/>
          </a:prstGeom>
          <a:noFill/>
        </p:spPr>
        <p:txBody>
          <a:bodyPr wrap="square">
            <a:spAutoFit/>
          </a:bodyPr>
          <a:lstStyle/>
          <a:p>
            <a:r>
              <a:rPr lang="en-US" dirty="0">
                <a:solidFill>
                  <a:schemeClr val="bg1"/>
                </a:solidFill>
              </a:rPr>
              <a:t>A total of </a:t>
            </a:r>
            <a:r>
              <a:rPr lang="en-US" b="1" dirty="0">
                <a:solidFill>
                  <a:schemeClr val="bg1"/>
                </a:solidFill>
              </a:rPr>
              <a:t>8 test cases</a:t>
            </a:r>
            <a:r>
              <a:rPr lang="en-US" dirty="0">
                <a:solidFill>
                  <a:schemeClr val="bg1"/>
                </a:solidFill>
              </a:rPr>
              <a:t> were designed for the Contact List API, covering all major functional areas:</a:t>
            </a:r>
          </a:p>
          <a:p>
            <a:r>
              <a:rPr lang="en-US" dirty="0">
                <a:solidFill>
                  <a:schemeClr val="bg1"/>
                </a:solidFill>
              </a:rPr>
              <a:t>🔹 </a:t>
            </a:r>
            <a:r>
              <a:rPr lang="en-US" b="1" dirty="0">
                <a:solidFill>
                  <a:schemeClr val="bg1"/>
                </a:solidFill>
              </a:rPr>
              <a:t>User Registration &amp; Login</a:t>
            </a:r>
            <a:r>
              <a:rPr lang="en-US" dirty="0">
                <a:solidFill>
                  <a:schemeClr val="bg1"/>
                </a:solidFill>
              </a:rPr>
              <a:t> (register new user, login with correct credentials, login with wrong password)</a:t>
            </a:r>
            <a:br>
              <a:rPr lang="en-US" dirty="0">
                <a:solidFill>
                  <a:schemeClr val="bg1"/>
                </a:solidFill>
              </a:rPr>
            </a:br>
            <a:r>
              <a:rPr lang="en-US" dirty="0">
                <a:solidFill>
                  <a:schemeClr val="bg1"/>
                </a:solidFill>
              </a:rPr>
              <a:t>🔹 </a:t>
            </a:r>
            <a:r>
              <a:rPr lang="en-US" b="1" dirty="0">
                <a:solidFill>
                  <a:schemeClr val="bg1"/>
                </a:solidFill>
              </a:rPr>
              <a:t>Profile Management</a:t>
            </a:r>
            <a:r>
              <a:rPr lang="en-US" dirty="0">
                <a:solidFill>
                  <a:schemeClr val="bg1"/>
                </a:solidFill>
              </a:rPr>
              <a:t> (get user profile, update user profile, get profile without token)</a:t>
            </a:r>
            <a:br>
              <a:rPr lang="en-US" dirty="0">
                <a:solidFill>
                  <a:schemeClr val="bg1"/>
                </a:solidFill>
              </a:rPr>
            </a:br>
            <a:r>
              <a:rPr lang="en-US" dirty="0">
                <a:solidFill>
                  <a:schemeClr val="bg1"/>
                </a:solidFill>
              </a:rPr>
              <a:t>🔹 </a:t>
            </a:r>
            <a:r>
              <a:rPr lang="en-US" b="1" dirty="0">
                <a:solidFill>
                  <a:schemeClr val="bg1"/>
                </a:solidFill>
              </a:rPr>
              <a:t>Session Management</a:t>
            </a:r>
            <a:r>
              <a:rPr lang="en-US" dirty="0">
                <a:solidFill>
                  <a:schemeClr val="bg1"/>
                </a:solidFill>
              </a:rPr>
              <a:t> (logout user)</a:t>
            </a:r>
            <a:br>
              <a:rPr lang="en-US" dirty="0">
                <a:solidFill>
                  <a:schemeClr val="bg1"/>
                </a:solidFill>
              </a:rPr>
            </a:br>
            <a:r>
              <a:rPr lang="en-US" dirty="0">
                <a:solidFill>
                  <a:schemeClr val="bg1"/>
                </a:solidFill>
              </a:rPr>
              <a:t>🔹 </a:t>
            </a:r>
            <a:r>
              <a:rPr lang="en-US" b="1" dirty="0">
                <a:solidFill>
                  <a:schemeClr val="bg1"/>
                </a:solidFill>
              </a:rPr>
              <a:t>User Deletion</a:t>
            </a:r>
            <a:r>
              <a:rPr lang="en-US" dirty="0">
                <a:solidFill>
                  <a:schemeClr val="bg1"/>
                </a:solidFill>
              </a:rPr>
              <a:t> (delete user account)</a:t>
            </a:r>
          </a:p>
          <a:p>
            <a:r>
              <a:rPr lang="en-US" b="1" dirty="0">
                <a:solidFill>
                  <a:schemeClr val="bg1"/>
                </a:solidFill>
              </a:rPr>
              <a:t>Execution Result:</a:t>
            </a:r>
            <a:br>
              <a:rPr lang="en-US" dirty="0">
                <a:solidFill>
                  <a:schemeClr val="bg1"/>
                </a:solidFill>
              </a:rPr>
            </a:br>
            <a:r>
              <a:rPr lang="en-US" dirty="0">
                <a:solidFill>
                  <a:schemeClr val="bg1"/>
                </a:solidFill>
              </a:rPr>
              <a:t>✔️ All happy path scenarios passed successfully.</a:t>
            </a:r>
            <a:br>
              <a:rPr lang="en-US" dirty="0">
                <a:solidFill>
                  <a:schemeClr val="bg1"/>
                </a:solidFill>
              </a:rPr>
            </a:br>
            <a:r>
              <a:rPr lang="en-US" dirty="0">
                <a:solidFill>
                  <a:schemeClr val="bg1"/>
                </a:solidFill>
              </a:rPr>
              <a:t>⚠️ Negative or validation scenarios (e.g., login with wrong password, profile access without token) also behaved as expected.</a:t>
            </a:r>
          </a:p>
          <a:p>
            <a:r>
              <a:rPr lang="en-US" sz="2800" dirty="0">
                <a:solidFill>
                  <a:schemeClr val="accent6">
                    <a:lumMod val="60000"/>
                    <a:lumOff val="40000"/>
                  </a:schemeClr>
                </a:solidFill>
              </a:rPr>
              <a:t>Sample of Test Case</a:t>
            </a:r>
          </a:p>
        </p:txBody>
      </p:sp>
      <p:grpSp>
        <p:nvGrpSpPr>
          <p:cNvPr id="8" name="object 12">
            <a:extLst>
              <a:ext uri="{FF2B5EF4-FFF2-40B4-BE49-F238E27FC236}">
                <a16:creationId xmlns:a16="http://schemas.microsoft.com/office/drawing/2014/main" id="{77B36A8C-2029-4284-9517-6323BB263C4E}"/>
              </a:ext>
            </a:extLst>
          </p:cNvPr>
          <p:cNvGrpSpPr/>
          <p:nvPr/>
        </p:nvGrpSpPr>
        <p:grpSpPr>
          <a:xfrm>
            <a:off x="384925" y="5066901"/>
            <a:ext cx="3425075" cy="1562499"/>
            <a:chOff x="434339" y="5356860"/>
            <a:chExt cx="4517390" cy="1564640"/>
          </a:xfrm>
        </p:grpSpPr>
        <p:sp>
          <p:nvSpPr>
            <p:cNvPr id="9" name="object 13">
              <a:extLst>
                <a:ext uri="{FF2B5EF4-FFF2-40B4-BE49-F238E27FC236}">
                  <a16:creationId xmlns:a16="http://schemas.microsoft.com/office/drawing/2014/main" id="{BC418F72-0B2E-442D-8C49-F4173BC5C7FC}"/>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10" name="object 14">
              <a:extLst>
                <a:ext uri="{FF2B5EF4-FFF2-40B4-BE49-F238E27FC236}">
                  <a16:creationId xmlns:a16="http://schemas.microsoft.com/office/drawing/2014/main" id="{0A721E3D-161A-4031-B220-25020C9CB51D}"/>
                </a:ext>
              </a:extLst>
            </p:cNvPr>
            <p:cNvSpPr/>
            <p:nvPr/>
          </p:nvSpPr>
          <p:spPr>
            <a:xfrm>
              <a:off x="434339" y="5356860"/>
              <a:ext cx="4517390" cy="156464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11" name="object 15">
              <a:extLst>
                <a:ext uri="{FF2B5EF4-FFF2-40B4-BE49-F238E27FC236}">
                  <a16:creationId xmlns:a16="http://schemas.microsoft.com/office/drawing/2014/main" id="{F716E9C0-889C-46C1-9990-44A077937EBD}"/>
                </a:ext>
              </a:extLst>
            </p:cNvPr>
            <p:cNvSpPr/>
            <p:nvPr/>
          </p:nvSpPr>
          <p:spPr>
            <a:xfrm>
              <a:off x="873396" y="5514507"/>
              <a:ext cx="3282842" cy="606238"/>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Register New User</a:t>
              </a:r>
            </a:p>
            <a:p>
              <a:endParaRPr lang="en-US" dirty="0">
                <a:solidFill>
                  <a:schemeClr val="bg1"/>
                </a:solidFill>
              </a:endParaRPr>
            </a:p>
            <a:p>
              <a:r>
                <a:rPr lang="en-US" b="1" dirty="0">
                  <a:solidFill>
                    <a:schemeClr val="bg1"/>
                  </a:solidFill>
                </a:rPr>
                <a:t>Status:</a:t>
              </a:r>
              <a:r>
                <a:rPr lang="en-US" dirty="0">
                  <a:solidFill>
                    <a:schemeClr val="bg1"/>
                  </a:solidFill>
                </a:rPr>
                <a:t> ✅ Pass</a:t>
              </a:r>
              <a:endParaRPr dirty="0">
                <a:solidFill>
                  <a:schemeClr val="bg1"/>
                </a:solidFill>
              </a:endParaRPr>
            </a:p>
          </p:txBody>
        </p:sp>
      </p:grpSp>
      <p:grpSp>
        <p:nvGrpSpPr>
          <p:cNvPr id="17" name="object 12">
            <a:extLst>
              <a:ext uri="{FF2B5EF4-FFF2-40B4-BE49-F238E27FC236}">
                <a16:creationId xmlns:a16="http://schemas.microsoft.com/office/drawing/2014/main" id="{F222D69B-D312-4DBD-B837-6EC8124031CD}"/>
              </a:ext>
            </a:extLst>
          </p:cNvPr>
          <p:cNvGrpSpPr/>
          <p:nvPr/>
        </p:nvGrpSpPr>
        <p:grpSpPr>
          <a:xfrm>
            <a:off x="4273732" y="4572000"/>
            <a:ext cx="6082933" cy="2073851"/>
            <a:chOff x="-2143039" y="5356860"/>
            <a:chExt cx="7094768" cy="2544546"/>
          </a:xfrm>
        </p:grpSpPr>
        <p:sp>
          <p:nvSpPr>
            <p:cNvPr id="18" name="object 13">
              <a:extLst>
                <a:ext uri="{FF2B5EF4-FFF2-40B4-BE49-F238E27FC236}">
                  <a16:creationId xmlns:a16="http://schemas.microsoft.com/office/drawing/2014/main" id="{780258C8-047F-40CB-A8F1-312D9D52E67C}"/>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19" name="object 14">
              <a:extLst>
                <a:ext uri="{FF2B5EF4-FFF2-40B4-BE49-F238E27FC236}">
                  <a16:creationId xmlns:a16="http://schemas.microsoft.com/office/drawing/2014/main" id="{884B7B90-4E4F-4507-BA48-F0CA71A6242D}"/>
                </a:ext>
              </a:extLst>
            </p:cNvPr>
            <p:cNvSpPr/>
            <p:nvPr/>
          </p:nvSpPr>
          <p:spPr>
            <a:xfrm>
              <a:off x="-2143039" y="5837216"/>
              <a:ext cx="4517390" cy="206419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0" name="object 15">
              <a:extLst>
                <a:ext uri="{FF2B5EF4-FFF2-40B4-BE49-F238E27FC236}">
                  <a16:creationId xmlns:a16="http://schemas.microsoft.com/office/drawing/2014/main" id="{4E01BCB6-FBFE-41F0-8891-B75400A196EA}"/>
                </a:ext>
              </a:extLst>
            </p:cNvPr>
            <p:cNvSpPr/>
            <p:nvPr/>
          </p:nvSpPr>
          <p:spPr>
            <a:xfrm>
              <a:off x="-1950048" y="6150858"/>
              <a:ext cx="4324399" cy="927351"/>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Login with Wrong Password</a:t>
              </a:r>
            </a:p>
            <a:p>
              <a:endParaRPr lang="en-US" dirty="0">
                <a:solidFill>
                  <a:schemeClr val="bg1"/>
                </a:solidFill>
              </a:endParaRPr>
            </a:p>
            <a:p>
              <a:endParaRPr lang="en-US" dirty="0">
                <a:solidFill>
                  <a:schemeClr val="bg1"/>
                </a:solidFill>
              </a:endParaRPr>
            </a:p>
            <a:p>
              <a:r>
                <a:rPr lang="en-US" b="1" dirty="0">
                  <a:solidFill>
                    <a:schemeClr val="bg1"/>
                  </a:solidFill>
                </a:rPr>
                <a:t>Status:</a:t>
              </a:r>
              <a:r>
                <a:rPr lang="en-US" dirty="0">
                  <a:solidFill>
                    <a:schemeClr val="bg1"/>
                  </a:solidFill>
                </a:rPr>
                <a:t> ✅ Pass</a:t>
              </a:r>
              <a:endParaRPr dirty="0">
                <a:solidFill>
                  <a:schemeClr val="bg1"/>
                </a:solidFill>
              </a:endParaRPr>
            </a:p>
          </p:txBody>
        </p:sp>
      </p:grpSp>
      <p:grpSp>
        <p:nvGrpSpPr>
          <p:cNvPr id="22" name="object 12">
            <a:extLst>
              <a:ext uri="{FF2B5EF4-FFF2-40B4-BE49-F238E27FC236}">
                <a16:creationId xmlns:a16="http://schemas.microsoft.com/office/drawing/2014/main" id="{8B7E2754-A56A-4D8C-830F-40721ABE1CA8}"/>
              </a:ext>
            </a:extLst>
          </p:cNvPr>
          <p:cNvGrpSpPr/>
          <p:nvPr/>
        </p:nvGrpSpPr>
        <p:grpSpPr>
          <a:xfrm>
            <a:off x="8383764" y="4555549"/>
            <a:ext cx="6082933" cy="2073851"/>
            <a:chOff x="-2143039" y="5356860"/>
            <a:chExt cx="7094768" cy="2544546"/>
          </a:xfrm>
        </p:grpSpPr>
        <p:sp>
          <p:nvSpPr>
            <p:cNvPr id="23" name="object 13">
              <a:extLst>
                <a:ext uri="{FF2B5EF4-FFF2-40B4-BE49-F238E27FC236}">
                  <a16:creationId xmlns:a16="http://schemas.microsoft.com/office/drawing/2014/main" id="{7FD51430-392F-4B5C-9093-393233583747}"/>
                </a:ext>
              </a:extLst>
            </p:cNvPr>
            <p:cNvSpPr/>
            <p:nvPr/>
          </p:nvSpPr>
          <p:spPr>
            <a:xfrm>
              <a:off x="434339" y="5356860"/>
              <a:ext cx="4517390" cy="1564640"/>
            </a:xfrm>
            <a:custGeom>
              <a:avLst/>
              <a:gdLst/>
              <a:ahLst/>
              <a:cxnLst/>
              <a:rect l="l" t="t" r="r" b="b"/>
              <a:pathLst>
                <a:path w="4517390" h="1564640">
                  <a:moveTo>
                    <a:pt x="4337558" y="0"/>
                  </a:moveTo>
                  <a:lnTo>
                    <a:pt x="179527" y="0"/>
                  </a:lnTo>
                  <a:lnTo>
                    <a:pt x="131802" y="6414"/>
                  </a:lnTo>
                  <a:lnTo>
                    <a:pt x="88916" y="24515"/>
                  </a:lnTo>
                  <a:lnTo>
                    <a:pt x="52582" y="52593"/>
                  </a:lnTo>
                  <a:lnTo>
                    <a:pt x="24510" y="88937"/>
                  </a:lnTo>
                  <a:lnTo>
                    <a:pt x="6412" y="131835"/>
                  </a:lnTo>
                  <a:lnTo>
                    <a:pt x="0" y="179577"/>
                  </a:lnTo>
                  <a:lnTo>
                    <a:pt x="0" y="1384808"/>
                  </a:lnTo>
                  <a:lnTo>
                    <a:pt x="6412" y="1432550"/>
                  </a:lnTo>
                  <a:lnTo>
                    <a:pt x="24510" y="1475448"/>
                  </a:lnTo>
                  <a:lnTo>
                    <a:pt x="52582" y="1511792"/>
                  </a:lnTo>
                  <a:lnTo>
                    <a:pt x="88916" y="1539870"/>
                  </a:lnTo>
                  <a:lnTo>
                    <a:pt x="131802" y="1557971"/>
                  </a:lnTo>
                  <a:lnTo>
                    <a:pt x="179527" y="1564386"/>
                  </a:lnTo>
                  <a:lnTo>
                    <a:pt x="4337558" y="1564386"/>
                  </a:lnTo>
                  <a:lnTo>
                    <a:pt x="4385300" y="1557971"/>
                  </a:lnTo>
                  <a:lnTo>
                    <a:pt x="4428198" y="1539870"/>
                  </a:lnTo>
                  <a:lnTo>
                    <a:pt x="4464542" y="1511792"/>
                  </a:lnTo>
                  <a:lnTo>
                    <a:pt x="4492620" y="1475448"/>
                  </a:lnTo>
                  <a:lnTo>
                    <a:pt x="4510721" y="1432550"/>
                  </a:lnTo>
                  <a:lnTo>
                    <a:pt x="4517136" y="1384808"/>
                  </a:lnTo>
                  <a:lnTo>
                    <a:pt x="4517136" y="179577"/>
                  </a:lnTo>
                  <a:lnTo>
                    <a:pt x="4510721" y="131835"/>
                  </a:lnTo>
                  <a:lnTo>
                    <a:pt x="4492620" y="88937"/>
                  </a:lnTo>
                  <a:lnTo>
                    <a:pt x="4464542" y="52593"/>
                  </a:lnTo>
                  <a:lnTo>
                    <a:pt x="4428198" y="24515"/>
                  </a:lnTo>
                  <a:lnTo>
                    <a:pt x="4385300" y="6414"/>
                  </a:lnTo>
                  <a:lnTo>
                    <a:pt x="4337558" y="0"/>
                  </a:lnTo>
                  <a:close/>
                </a:path>
              </a:pathLst>
            </a:custGeom>
            <a:solidFill>
              <a:srgbClr val="00002D">
                <a:alpha val="74900"/>
              </a:srgbClr>
            </a:solidFill>
          </p:spPr>
          <p:txBody>
            <a:bodyPr wrap="square" lIns="0" tIns="0" rIns="0" bIns="0" rtlCol="0"/>
            <a:lstStyle/>
            <a:p>
              <a:endParaRPr dirty="0"/>
            </a:p>
          </p:txBody>
        </p:sp>
        <p:sp>
          <p:nvSpPr>
            <p:cNvPr id="24" name="object 14">
              <a:extLst>
                <a:ext uri="{FF2B5EF4-FFF2-40B4-BE49-F238E27FC236}">
                  <a16:creationId xmlns:a16="http://schemas.microsoft.com/office/drawing/2014/main" id="{2DA3F5DD-A5E8-4F09-9225-2431378AEAE6}"/>
                </a:ext>
              </a:extLst>
            </p:cNvPr>
            <p:cNvSpPr/>
            <p:nvPr/>
          </p:nvSpPr>
          <p:spPr>
            <a:xfrm>
              <a:off x="-2143039" y="5837216"/>
              <a:ext cx="4517390" cy="2064190"/>
            </a:xfrm>
            <a:custGeom>
              <a:avLst/>
              <a:gdLst/>
              <a:ahLst/>
              <a:cxnLst/>
              <a:rect l="l" t="t" r="r" b="b"/>
              <a:pathLst>
                <a:path w="4517390" h="1564640">
                  <a:moveTo>
                    <a:pt x="0" y="179577"/>
                  </a:moveTo>
                  <a:lnTo>
                    <a:pt x="6412" y="131835"/>
                  </a:lnTo>
                  <a:lnTo>
                    <a:pt x="24510" y="88937"/>
                  </a:lnTo>
                  <a:lnTo>
                    <a:pt x="52582" y="52593"/>
                  </a:lnTo>
                  <a:lnTo>
                    <a:pt x="88916" y="24515"/>
                  </a:lnTo>
                  <a:lnTo>
                    <a:pt x="131802" y="6414"/>
                  </a:lnTo>
                  <a:lnTo>
                    <a:pt x="179527" y="0"/>
                  </a:lnTo>
                  <a:lnTo>
                    <a:pt x="4337558" y="0"/>
                  </a:lnTo>
                  <a:lnTo>
                    <a:pt x="4385300" y="6414"/>
                  </a:lnTo>
                  <a:lnTo>
                    <a:pt x="4428198" y="24515"/>
                  </a:lnTo>
                  <a:lnTo>
                    <a:pt x="4464542" y="52593"/>
                  </a:lnTo>
                  <a:lnTo>
                    <a:pt x="4492620" y="88937"/>
                  </a:lnTo>
                  <a:lnTo>
                    <a:pt x="4510721" y="131835"/>
                  </a:lnTo>
                  <a:lnTo>
                    <a:pt x="4517136" y="179577"/>
                  </a:lnTo>
                  <a:lnTo>
                    <a:pt x="4517136" y="1384808"/>
                  </a:lnTo>
                  <a:lnTo>
                    <a:pt x="4510721" y="1432550"/>
                  </a:lnTo>
                  <a:lnTo>
                    <a:pt x="4492620" y="1475448"/>
                  </a:lnTo>
                  <a:lnTo>
                    <a:pt x="4464542" y="1511792"/>
                  </a:lnTo>
                  <a:lnTo>
                    <a:pt x="4428198" y="1539870"/>
                  </a:lnTo>
                  <a:lnTo>
                    <a:pt x="4385300" y="1557971"/>
                  </a:lnTo>
                  <a:lnTo>
                    <a:pt x="4337558" y="1564386"/>
                  </a:lnTo>
                  <a:lnTo>
                    <a:pt x="179527" y="1564386"/>
                  </a:lnTo>
                  <a:lnTo>
                    <a:pt x="131802" y="1557971"/>
                  </a:lnTo>
                  <a:lnTo>
                    <a:pt x="88916" y="1539870"/>
                  </a:lnTo>
                  <a:lnTo>
                    <a:pt x="52582" y="1511792"/>
                  </a:lnTo>
                  <a:lnTo>
                    <a:pt x="24510" y="1475448"/>
                  </a:lnTo>
                  <a:lnTo>
                    <a:pt x="6412" y="1432550"/>
                  </a:lnTo>
                  <a:lnTo>
                    <a:pt x="0" y="1384808"/>
                  </a:lnTo>
                  <a:lnTo>
                    <a:pt x="0" y="179577"/>
                  </a:lnTo>
                  <a:close/>
                </a:path>
              </a:pathLst>
            </a:custGeom>
            <a:ln w="15240">
              <a:solidFill>
                <a:srgbClr val="F1B42C"/>
              </a:solidFill>
            </a:ln>
          </p:spPr>
          <p:txBody>
            <a:bodyPr wrap="square" lIns="0" tIns="0" rIns="0" bIns="0" rtlCol="0"/>
            <a:lstStyle/>
            <a:p>
              <a:endParaRPr/>
            </a:p>
          </p:txBody>
        </p:sp>
        <p:sp>
          <p:nvSpPr>
            <p:cNvPr id="25" name="object 15">
              <a:extLst>
                <a:ext uri="{FF2B5EF4-FFF2-40B4-BE49-F238E27FC236}">
                  <a16:creationId xmlns:a16="http://schemas.microsoft.com/office/drawing/2014/main" id="{64CA44CF-9F4F-4C77-B94F-125B4027538D}"/>
                </a:ext>
              </a:extLst>
            </p:cNvPr>
            <p:cNvSpPr/>
            <p:nvPr/>
          </p:nvSpPr>
          <p:spPr>
            <a:xfrm>
              <a:off x="-1950048" y="6150858"/>
              <a:ext cx="4324399" cy="927351"/>
            </a:xfrm>
            <a:custGeom>
              <a:avLst/>
              <a:gdLst/>
              <a:ahLst/>
              <a:cxnLst/>
              <a:rect l="l" t="t" r="r" b="b"/>
              <a:pathLst>
                <a:path w="4486910" h="359410">
                  <a:moveTo>
                    <a:pt x="4325493" y="0"/>
                  </a:moveTo>
                  <a:lnTo>
                    <a:pt x="161213" y="0"/>
                  </a:lnTo>
                  <a:lnTo>
                    <a:pt x="118355" y="5755"/>
                  </a:lnTo>
                  <a:lnTo>
                    <a:pt x="79844" y="21999"/>
                  </a:lnTo>
                  <a:lnTo>
                    <a:pt x="47217" y="47196"/>
                  </a:lnTo>
                  <a:lnTo>
                    <a:pt x="22009" y="79812"/>
                  </a:lnTo>
                  <a:lnTo>
                    <a:pt x="5758" y="118312"/>
                  </a:lnTo>
                  <a:lnTo>
                    <a:pt x="0" y="161162"/>
                  </a:lnTo>
                  <a:lnTo>
                    <a:pt x="0" y="197738"/>
                  </a:lnTo>
                  <a:lnTo>
                    <a:pt x="5758" y="240589"/>
                  </a:lnTo>
                  <a:lnTo>
                    <a:pt x="22009" y="279089"/>
                  </a:lnTo>
                  <a:lnTo>
                    <a:pt x="47217" y="311705"/>
                  </a:lnTo>
                  <a:lnTo>
                    <a:pt x="79844" y="336902"/>
                  </a:lnTo>
                  <a:lnTo>
                    <a:pt x="118355" y="353146"/>
                  </a:lnTo>
                  <a:lnTo>
                    <a:pt x="161213" y="358901"/>
                  </a:lnTo>
                  <a:lnTo>
                    <a:pt x="4325493" y="358901"/>
                  </a:lnTo>
                  <a:lnTo>
                    <a:pt x="4368343" y="353146"/>
                  </a:lnTo>
                  <a:lnTo>
                    <a:pt x="4406843" y="336902"/>
                  </a:lnTo>
                  <a:lnTo>
                    <a:pt x="4439459" y="311705"/>
                  </a:lnTo>
                  <a:lnTo>
                    <a:pt x="4464656" y="279089"/>
                  </a:lnTo>
                  <a:lnTo>
                    <a:pt x="4480900" y="240589"/>
                  </a:lnTo>
                  <a:lnTo>
                    <a:pt x="4486656" y="197738"/>
                  </a:lnTo>
                  <a:lnTo>
                    <a:pt x="4486656" y="161162"/>
                  </a:lnTo>
                  <a:lnTo>
                    <a:pt x="4480900" y="118312"/>
                  </a:lnTo>
                  <a:lnTo>
                    <a:pt x="4464656" y="79812"/>
                  </a:lnTo>
                  <a:lnTo>
                    <a:pt x="4439459" y="47196"/>
                  </a:lnTo>
                  <a:lnTo>
                    <a:pt x="4406843" y="21999"/>
                  </a:lnTo>
                  <a:lnTo>
                    <a:pt x="4368343" y="5755"/>
                  </a:lnTo>
                  <a:lnTo>
                    <a:pt x="4325493" y="0"/>
                  </a:lnTo>
                  <a:close/>
                </a:path>
              </a:pathLst>
            </a:custGeom>
            <a:solidFill>
              <a:srgbClr val="00002D"/>
            </a:solidFill>
          </p:spPr>
          <p:txBody>
            <a:bodyPr wrap="square" lIns="0" tIns="0" rIns="0" bIns="0" rtlCol="0"/>
            <a:lstStyle/>
            <a:p>
              <a:r>
                <a:rPr lang="en-US" dirty="0">
                  <a:solidFill>
                    <a:schemeClr val="bg1"/>
                  </a:solidFill>
                </a:rPr>
                <a:t>Verify Login User</a:t>
              </a:r>
              <a:endParaRPr lang="ar-SA" dirty="0">
                <a:solidFill>
                  <a:schemeClr val="bg1"/>
                </a:solidFill>
              </a:endParaRPr>
            </a:p>
            <a:p>
              <a:endParaRPr lang="en-US" dirty="0">
                <a:solidFill>
                  <a:schemeClr val="bg1"/>
                </a:solidFill>
              </a:endParaRPr>
            </a:p>
            <a:p>
              <a:r>
                <a:rPr lang="en-US" b="1" dirty="0">
                  <a:solidFill>
                    <a:schemeClr val="bg1"/>
                  </a:solidFill>
                </a:rPr>
                <a:t>Status:</a:t>
              </a:r>
              <a:r>
                <a:rPr lang="en-US" dirty="0">
                  <a:solidFill>
                    <a:schemeClr val="bg1"/>
                  </a:solidFill>
                </a:rPr>
                <a:t> ✅ Pass</a:t>
              </a:r>
              <a:endParaRPr dirty="0">
                <a:solidFill>
                  <a:schemeClr val="bg1"/>
                </a:solidFill>
              </a:endParaRPr>
            </a:p>
          </p:txBody>
        </p:sp>
      </p:grpSp>
      <p:pic>
        <p:nvPicPr>
          <p:cNvPr id="21" name="Picture 2" descr="تم إنشاء الصورة">
            <a:extLst>
              <a:ext uri="{FF2B5EF4-FFF2-40B4-BE49-F238E27FC236}">
                <a16:creationId xmlns:a16="http://schemas.microsoft.com/office/drawing/2014/main" id="{48F7292B-03DA-401B-8FB3-6C4011C1E2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20628" y="7086599"/>
            <a:ext cx="1557372" cy="112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415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TotalTime>
  <Words>1374</Words>
  <Application>Microsoft Office PowerPoint</Application>
  <PresentationFormat>Custom</PresentationFormat>
  <Paragraphs>174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MT</vt:lpstr>
      <vt:lpstr>Calibri</vt:lpstr>
      <vt:lpstr>Cambria</vt:lpstr>
      <vt:lpstr>Tahoma</vt:lpstr>
      <vt:lpstr>Office Theme</vt:lpstr>
      <vt:lpstr>PowerPoint Presentation</vt:lpstr>
      <vt:lpstr>PowerPoint Presentation</vt:lpstr>
      <vt:lpstr>PowerPoint Presentation</vt:lpstr>
      <vt:lpstr>Test Case Design:</vt:lpstr>
      <vt:lpstr>Test Case Execution:</vt:lpstr>
      <vt:lpstr>Test Closure: All planned test cases for the Redz app have been executed, and results documented. Open issues have been reported, and the testing phase is formally concluded, marking the app ready for the next stage of release or deployment.  </vt:lpstr>
      <vt:lpstr>PowerPoint Presentation</vt:lpstr>
      <vt:lpstr>PowerPoint Presentation</vt:lpstr>
      <vt:lpstr>Test Case Design:</vt:lpstr>
      <vt:lpstr>Test Case Execution:</vt:lpstr>
      <vt:lpstr>Closing &amp; 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dc:creator>
  <cp:lastModifiedBy>لينا شقورة</cp:lastModifiedBy>
  <cp:revision>17</cp:revision>
  <dcterms:created xsi:type="dcterms:W3CDTF">2025-09-22T14:50:29Z</dcterms:created>
  <dcterms:modified xsi:type="dcterms:W3CDTF">2025-09-23T08:58:30Z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2025-07-27T00:00:00Z</vt:filetime>
  </property>
  <property fmtid="{D5CDD505-2E9C-101B-9397-08002B2CF9AE}" pid="3" name="Creator">
    <vt:lpwstr>Microsoft® PowerPoint® 2016</vt:lpwstr>
  </property>
  <property fmtid="{D5CDD505-2E9C-101B-9397-08002B2CF9AE}" pid="4" name="LastSaved">
    <vt:filetime>2025-09-22T00:00:00Z</vt:filetime>
  </property>
  <property fmtid="{D5CDD505-2E9C-101B-9397-08002B2CF9AE}" pid="5" name="Producer">
    <vt:lpwstr>Microsoft® PowerPoint® 2016</vt:lpwstr>
  </property>
</Properties>
</file>