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78" r:id="rId2"/>
    <p:sldId id="299" r:id="rId3"/>
    <p:sldId id="284" r:id="rId4"/>
    <p:sldId id="306" r:id="rId5"/>
    <p:sldId id="307" r:id="rId6"/>
    <p:sldId id="304" r:id="rId7"/>
    <p:sldId id="305" r:id="rId8"/>
    <p:sldId id="279" r:id="rId9"/>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50BE87"/>
    <a:srgbClr val="9164CD"/>
    <a:srgbClr val="FFB4E6"/>
    <a:srgbClr val="4BB4E6"/>
    <a:srgbClr val="8F8F8F"/>
    <a:srgbClr val="FFFDFB"/>
    <a:srgbClr val="FFF1E7"/>
    <a:srgbClr val="FFEDE1"/>
    <a:srgbClr val="FFF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569" autoAdjust="0"/>
  </p:normalViewPr>
  <p:slideViewPr>
    <p:cSldViewPr>
      <p:cViewPr varScale="1">
        <p:scale>
          <a:sx n="66" d="100"/>
          <a:sy n="66" d="100"/>
        </p:scale>
        <p:origin x="-882" y="-108"/>
      </p:cViewPr>
      <p:guideLst>
        <p:guide orient="horz" pos="2160"/>
        <p:guide pos="383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F5A2C2-68B0-4E00-BD8B-B0FC6C908400}" type="datetimeFigureOut">
              <a:rPr lang="en-US" smtClean="0"/>
              <a:t>24.11.2019</a:t>
            </a:fld>
            <a:endParaRPr lang="en-US" dirty="0"/>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405E1-8039-4545-8292-0C1BE11706B1}" type="slidenum">
              <a:rPr lang="en-US" smtClean="0"/>
              <a:t>‹#›</a:t>
            </a:fld>
            <a:endParaRPr lang="en-US" dirty="0"/>
          </a:p>
        </p:txBody>
      </p:sp>
    </p:spTree>
    <p:extLst>
      <p:ext uri="{BB962C8B-B14F-4D97-AF65-F5344CB8AC3E}">
        <p14:creationId xmlns:p14="http://schemas.microsoft.com/office/powerpoint/2010/main" val="205653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405E1-8039-4545-8292-0C1BE11706B1}" type="slidenum">
              <a:rPr lang="en-US" smtClean="0"/>
              <a:t>2</a:t>
            </a:fld>
            <a:endParaRPr lang="en-US" dirty="0"/>
          </a:p>
        </p:txBody>
      </p:sp>
    </p:spTree>
    <p:extLst>
      <p:ext uri="{BB962C8B-B14F-4D97-AF65-F5344CB8AC3E}">
        <p14:creationId xmlns:p14="http://schemas.microsoft.com/office/powerpoint/2010/main" val="203952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405E1-8039-4545-8292-0C1BE11706B1}" type="slidenum">
              <a:rPr lang="en-US" smtClean="0"/>
              <a:t>3</a:t>
            </a:fld>
            <a:endParaRPr lang="en-US" dirty="0"/>
          </a:p>
        </p:txBody>
      </p:sp>
    </p:spTree>
    <p:extLst>
      <p:ext uri="{BB962C8B-B14F-4D97-AF65-F5344CB8AC3E}">
        <p14:creationId xmlns:p14="http://schemas.microsoft.com/office/powerpoint/2010/main" val="1873702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405E1-8039-4545-8292-0C1BE11706B1}" type="slidenum">
              <a:rPr lang="en-US" smtClean="0"/>
              <a:t>4</a:t>
            </a:fld>
            <a:endParaRPr lang="en-US" dirty="0"/>
          </a:p>
        </p:txBody>
      </p:sp>
    </p:spTree>
    <p:extLst>
      <p:ext uri="{BB962C8B-B14F-4D97-AF65-F5344CB8AC3E}">
        <p14:creationId xmlns:p14="http://schemas.microsoft.com/office/powerpoint/2010/main" val="1873702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405E1-8039-4545-8292-0C1BE11706B1}" type="slidenum">
              <a:rPr lang="en-US" smtClean="0"/>
              <a:t>5</a:t>
            </a:fld>
            <a:endParaRPr lang="en-US" dirty="0"/>
          </a:p>
        </p:txBody>
      </p:sp>
    </p:spTree>
    <p:extLst>
      <p:ext uri="{BB962C8B-B14F-4D97-AF65-F5344CB8AC3E}">
        <p14:creationId xmlns:p14="http://schemas.microsoft.com/office/powerpoint/2010/main" val="1873702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405E1-8039-4545-8292-0C1BE11706B1}" type="slidenum">
              <a:rPr lang="en-US" smtClean="0"/>
              <a:t>6</a:t>
            </a:fld>
            <a:endParaRPr lang="en-US" dirty="0"/>
          </a:p>
        </p:txBody>
      </p:sp>
    </p:spTree>
    <p:extLst>
      <p:ext uri="{BB962C8B-B14F-4D97-AF65-F5344CB8AC3E}">
        <p14:creationId xmlns:p14="http://schemas.microsoft.com/office/powerpoint/2010/main" val="187370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405E1-8039-4545-8292-0C1BE11706B1}" type="slidenum">
              <a:rPr lang="en-US" smtClean="0"/>
              <a:t>7</a:t>
            </a:fld>
            <a:endParaRPr lang="en-US" dirty="0"/>
          </a:p>
        </p:txBody>
      </p:sp>
    </p:spTree>
    <p:extLst>
      <p:ext uri="{BB962C8B-B14F-4D97-AF65-F5344CB8AC3E}">
        <p14:creationId xmlns:p14="http://schemas.microsoft.com/office/powerpoint/2010/main" val="113920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8064" y="1574801"/>
            <a:ext cx="11325712" cy="449368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
        <p:nvSpPr>
          <p:cNvPr id="4" name="TextBox 3"/>
          <p:cNvSpPr txBox="1"/>
          <p:nvPr/>
        </p:nvSpPr>
        <p:spPr>
          <a:xfrm>
            <a:off x="824017" y="6332195"/>
            <a:ext cx="1142942" cy="169277"/>
          </a:xfrm>
          <a:prstGeom prst="rect">
            <a:avLst/>
          </a:prstGeom>
          <a:noFill/>
        </p:spPr>
        <p:txBody>
          <a:bodyPr wrap="none" lIns="0" tIns="0" rIns="0" bIns="0" rtlCol="0">
            <a:spAutoFit/>
          </a:bodyPr>
          <a:lstStyle/>
          <a:p>
            <a:r>
              <a:rPr kumimoji="0" lang="en-GB" sz="11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7013" y="356825"/>
            <a:ext cx="6423122" cy="3072175"/>
          </a:xfrm>
        </p:spPr>
        <p:txBody>
          <a:bodyPr>
            <a:noAutofit/>
          </a:bodyPr>
          <a:lstStyle>
            <a:lvl1pPr algn="l">
              <a:lnSpc>
                <a:spcPct val="85000"/>
              </a:lnSpc>
              <a:defRPr sz="73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7715167" y="355602"/>
            <a:ext cx="4028609" cy="4538133"/>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418064" y="3605525"/>
            <a:ext cx="6420805" cy="1288208"/>
          </a:xfrm>
        </p:spPr>
        <p:txBody>
          <a:bodyPr/>
          <a:lstStyle>
            <a:lvl1pPr marL="0" indent="0" algn="l">
              <a:buNone/>
              <a:defRPr baseline="0">
                <a:solidFill>
                  <a:schemeClr val="tx1"/>
                </a:solidFill>
              </a:defRPr>
            </a:lvl1pPr>
            <a:lvl2pPr marL="240914" indent="-240914" algn="l">
              <a:buClr>
                <a:schemeClr val="bg2"/>
              </a:buClr>
              <a:buSzPct val="100000"/>
              <a:buFont typeface="Wingdings" panose="05000000000000000000" pitchFamily="2" charset="2"/>
              <a:buChar char="§"/>
              <a:defRPr>
                <a:solidFill>
                  <a:schemeClr val="tx1"/>
                </a:solidFill>
              </a:defRPr>
            </a:lvl2pPr>
            <a:lvl3pPr marL="541532" indent="-253993" algn="l">
              <a:spcBef>
                <a:spcPts val="447"/>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0733" indent="-230031" algn="l">
              <a:spcBef>
                <a:spcPts val="32"/>
              </a:spcBef>
              <a:buFont typeface="Helvetica 55 Roman" panose="020B0604020202020204" pitchFamily="34" charset="0"/>
              <a:buChar char="–"/>
              <a:defRPr>
                <a:solidFill>
                  <a:schemeClr val="tx1"/>
                </a:solidFill>
              </a:defRPr>
            </a:lvl4pPr>
            <a:lvl5pPr marL="1063895" indent="-253993" algn="l">
              <a:buFont typeface="Helvetica 55 Roman" panose="020B0604020202020204" pitchFamily="34" charset="0"/>
              <a:buChar char="–"/>
              <a:defRPr>
                <a:solidFill>
                  <a:schemeClr val="tx1"/>
                </a:solidFill>
              </a:defRPr>
            </a:lvl5pPr>
            <a:lvl6pPr marL="3043123" indent="0" algn="ctr">
              <a:buNone/>
              <a:defRPr>
                <a:solidFill>
                  <a:schemeClr val="tx1">
                    <a:tint val="75000"/>
                  </a:schemeClr>
                </a:solidFill>
              </a:defRPr>
            </a:lvl6pPr>
            <a:lvl7pPr marL="3651748" indent="0" algn="ctr">
              <a:buNone/>
              <a:defRPr>
                <a:solidFill>
                  <a:schemeClr val="tx1">
                    <a:tint val="75000"/>
                  </a:schemeClr>
                </a:solidFill>
              </a:defRPr>
            </a:lvl7pPr>
            <a:lvl8pPr marL="4260372" indent="0" algn="ctr">
              <a:buNone/>
              <a:defRPr>
                <a:solidFill>
                  <a:schemeClr val="tx1">
                    <a:tint val="75000"/>
                  </a:schemeClr>
                </a:solidFill>
              </a:defRPr>
            </a:lvl8pPr>
            <a:lvl9pPr marL="4868997" indent="0" algn="ctr">
              <a:buNone/>
              <a:defRPr>
                <a:solidFill>
                  <a:schemeClr val="tx1">
                    <a:tint val="75000"/>
                  </a:schemeClr>
                </a:solidFill>
              </a:defRPr>
            </a:lvl9pPr>
          </a:lstStyle>
          <a:p>
            <a:r>
              <a:rPr lang="en-US" dirty="0"/>
              <a:t>Click to edit presenter name</a:t>
            </a:r>
          </a:p>
        </p:txBody>
      </p:sp>
      <p:grpSp>
        <p:nvGrpSpPr>
          <p:cNvPr id="3" name="Group 2"/>
          <p:cNvGrpSpPr/>
          <p:nvPr/>
        </p:nvGrpSpPr>
        <p:grpSpPr>
          <a:xfrm>
            <a:off x="417013" y="5645152"/>
            <a:ext cx="815012" cy="817033"/>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18064" y="356660"/>
            <a:ext cx="11325710" cy="5711825"/>
          </a:xfrm>
        </p:spPr>
        <p:txBody>
          <a:bodyPr/>
          <a:lstStyle>
            <a:lvl1pPr>
              <a:spcBef>
                <a:spcPts val="0"/>
              </a:spcBef>
              <a:defRPr sz="4000"/>
            </a:lvl1pPr>
            <a:lvl2pPr marL="481828" indent="-481828">
              <a:spcBef>
                <a:spcPts val="0"/>
              </a:spcBef>
              <a:buClrTx/>
              <a:buSzPct val="100000"/>
              <a:buFont typeface="+mj-lt"/>
              <a:buAutoNum type="arabicPeriod"/>
              <a:defRPr sz="4000"/>
            </a:lvl2pPr>
            <a:lvl3pPr>
              <a:defRPr sz="2400"/>
            </a:lvl3pPr>
            <a:lvl4pPr>
              <a:defRPr sz="2400"/>
            </a:lvl4pPr>
            <a:lvl5pPr>
              <a:defRPr sz="2400"/>
            </a:lvl5pPr>
          </a:lstStyle>
          <a:p>
            <a:pPr lvl="0"/>
            <a:r>
              <a:rPr lang="en-US" dirty="0"/>
              <a:t>Click to edit contents</a:t>
            </a:r>
          </a:p>
          <a:p>
            <a:pPr lvl="1"/>
            <a:r>
              <a:rPr lang="en-US" dirty="0"/>
              <a:t>Second level</a:t>
            </a:r>
          </a:p>
        </p:txBody>
      </p:sp>
      <p:sp>
        <p:nvSpPr>
          <p:cNvPr id="4" name="TextBox 3"/>
          <p:cNvSpPr txBox="1"/>
          <p:nvPr/>
        </p:nvSpPr>
        <p:spPr>
          <a:xfrm>
            <a:off x="824017" y="6332195"/>
            <a:ext cx="1142942" cy="169277"/>
          </a:xfrm>
          <a:prstGeom prst="rect">
            <a:avLst/>
          </a:prstGeom>
          <a:noFill/>
        </p:spPr>
        <p:txBody>
          <a:bodyPr wrap="none" lIns="0" tIns="0" rIns="0" bIns="0" rtlCol="0">
            <a:spAutoFit/>
          </a:bodyPr>
          <a:lstStyle/>
          <a:p>
            <a:r>
              <a:rPr kumimoji="0" lang="en-GB" sz="11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7324" y="357718"/>
            <a:ext cx="8109008" cy="5710767"/>
          </a:xfrm>
        </p:spPr>
        <p:txBody>
          <a:bodyPr>
            <a:normAutofit/>
          </a:bodyPr>
          <a:lstStyle>
            <a:lvl1pPr>
              <a:lnSpc>
                <a:spcPct val="85000"/>
              </a:lnSpc>
              <a:spcBef>
                <a:spcPts val="0"/>
              </a:spcBef>
              <a:buNone/>
              <a:defRPr sz="7300" baseline="0"/>
            </a:lvl1pPr>
            <a:lvl2pPr>
              <a:lnSpc>
                <a:spcPct val="85000"/>
              </a:lnSpc>
              <a:spcBef>
                <a:spcPts val="0"/>
              </a:spcBef>
              <a:defRPr sz="7300"/>
            </a:lvl2pPr>
            <a:lvl3pPr>
              <a:defRPr sz="7300"/>
            </a:lvl3pPr>
            <a:lvl4pPr>
              <a:defRPr sz="7300"/>
            </a:lvl4pPr>
            <a:lvl5pPr>
              <a:defRPr sz="7300"/>
            </a:lvl5pPr>
          </a:lstStyle>
          <a:p>
            <a:pPr lvl="0"/>
            <a:r>
              <a:rPr lang="en-US" dirty="0"/>
              <a:t>Click to edit section number</a:t>
            </a:r>
          </a:p>
          <a:p>
            <a:pPr lvl="1"/>
            <a:r>
              <a:rPr lang="en-US" dirty="0"/>
              <a:t>Second level</a:t>
            </a:r>
          </a:p>
        </p:txBody>
      </p:sp>
      <p:sp>
        <p:nvSpPr>
          <p:cNvPr id="4" name="TextBox 3"/>
          <p:cNvSpPr txBox="1"/>
          <p:nvPr/>
        </p:nvSpPr>
        <p:spPr>
          <a:xfrm>
            <a:off x="824017" y="6332195"/>
            <a:ext cx="1142942" cy="169277"/>
          </a:xfrm>
          <a:prstGeom prst="rect">
            <a:avLst/>
          </a:prstGeom>
          <a:noFill/>
        </p:spPr>
        <p:txBody>
          <a:bodyPr wrap="none" lIns="0" tIns="0" rIns="0" bIns="0" rtlCol="0">
            <a:spAutoFit/>
          </a:bodyPr>
          <a:lstStyle/>
          <a:p>
            <a:r>
              <a:rPr kumimoji="0" lang="en-GB" sz="11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6568" y="1574800"/>
            <a:ext cx="5277651" cy="4493683"/>
          </a:xfrm>
        </p:spPr>
        <p:txBody>
          <a:bodyPr>
            <a:normAutofit/>
          </a:bodyPr>
          <a:lstStyle>
            <a:lvl1pPr>
              <a:defRPr sz="1900" baseline="0"/>
            </a:lvl1pPr>
            <a:lvl2pPr>
              <a:defRPr sz="1900" baseline="0">
                <a:solidFill>
                  <a:schemeClr val="tx1"/>
                </a:solidFill>
              </a:defRPr>
            </a:lvl2pPr>
            <a:lvl3pPr>
              <a:defRPr sz="1900" baseline="0">
                <a:solidFill>
                  <a:schemeClr val="tx1"/>
                </a:solidFill>
              </a:defRPr>
            </a:lvl3pPr>
            <a:lvl4pPr>
              <a:defRPr sz="1900" baseline="0">
                <a:solidFill>
                  <a:schemeClr val="tx1"/>
                </a:solidFill>
              </a:defRPr>
            </a:lvl4pPr>
            <a:lvl5pPr>
              <a:defRPr sz="1900" baseline="0">
                <a:solidFill>
                  <a:schemeClr val="tx1"/>
                </a:solidFill>
              </a:defRPr>
            </a:lvl5pPr>
            <a:lvl6pPr>
              <a:defRPr sz="19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6470347" y="1574800"/>
            <a:ext cx="5273428" cy="4493683"/>
          </a:xfrm>
        </p:spPr>
        <p:txBody>
          <a:bodyPr>
            <a:normAutofit/>
          </a:bodyPr>
          <a:lstStyle>
            <a:lvl1pPr>
              <a:defRPr sz="1900"/>
            </a:lvl1pPr>
            <a:lvl2pPr>
              <a:defRPr sz="1900">
                <a:solidFill>
                  <a:schemeClr val="tx1"/>
                </a:solidFill>
              </a:defRPr>
            </a:lvl2pPr>
            <a:lvl3pPr>
              <a:defRPr sz="1900">
                <a:solidFill>
                  <a:schemeClr val="tx1"/>
                </a:solidFill>
              </a:defRPr>
            </a:lvl3pPr>
            <a:lvl4pPr>
              <a:defRPr sz="1900">
                <a:solidFill>
                  <a:schemeClr val="tx1"/>
                </a:solidFill>
              </a:defRPr>
            </a:lvl4pPr>
            <a:lvl5pPr>
              <a:defRPr sz="1900">
                <a:solidFill>
                  <a:schemeClr val="tx1"/>
                </a:solidFill>
              </a:defRPr>
            </a:lvl5pPr>
            <a:lvl6pPr>
              <a:defRPr sz="19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416566" y="357717"/>
            <a:ext cx="11327208" cy="988483"/>
          </a:xfrm>
        </p:spPr>
        <p:txBody>
          <a:bodyPr/>
          <a:lstStyle>
            <a:lvl1pPr>
              <a:defRPr/>
            </a:lvl1pPr>
          </a:lstStyle>
          <a:p>
            <a:r>
              <a:rPr lang="en-US" dirty="0"/>
              <a:t>Click to edit title</a:t>
            </a:r>
            <a:endParaRPr lang="en-GB" dirty="0"/>
          </a:p>
        </p:txBody>
      </p:sp>
      <p:sp>
        <p:nvSpPr>
          <p:cNvPr id="6" name="TextBox 5"/>
          <p:cNvSpPr txBox="1"/>
          <p:nvPr/>
        </p:nvSpPr>
        <p:spPr>
          <a:xfrm>
            <a:off x="824017" y="6332195"/>
            <a:ext cx="1142942" cy="169277"/>
          </a:xfrm>
          <a:prstGeom prst="rect">
            <a:avLst/>
          </a:prstGeom>
          <a:noFill/>
        </p:spPr>
        <p:txBody>
          <a:bodyPr wrap="none" lIns="0" tIns="0" rIns="0" bIns="0" rtlCol="0">
            <a:spAutoFit/>
          </a:bodyPr>
          <a:lstStyle/>
          <a:p>
            <a:r>
              <a:rPr kumimoji="0" lang="en-GB" sz="11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
        <p:nvSpPr>
          <p:cNvPr id="5" name="TextBox 4"/>
          <p:cNvSpPr txBox="1"/>
          <p:nvPr/>
        </p:nvSpPr>
        <p:spPr>
          <a:xfrm>
            <a:off x="824017" y="6332195"/>
            <a:ext cx="1142942" cy="169277"/>
          </a:xfrm>
          <a:prstGeom prst="rect">
            <a:avLst/>
          </a:prstGeom>
          <a:noFill/>
        </p:spPr>
        <p:txBody>
          <a:bodyPr wrap="none" lIns="0" tIns="0" rIns="0" bIns="0" rtlCol="0">
            <a:spAutoFit/>
          </a:bodyPr>
          <a:lstStyle/>
          <a:p>
            <a:r>
              <a:rPr kumimoji="0" lang="en-GB" sz="11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61838" cy="6858000"/>
          </a:xfrm>
        </p:spPr>
        <p:txBody>
          <a:body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2"/>
          <p:cNvSpPr txBox="1"/>
          <p:nvPr/>
        </p:nvSpPr>
        <p:spPr>
          <a:xfrm>
            <a:off x="824017" y="6332195"/>
            <a:ext cx="1142942" cy="169277"/>
          </a:xfrm>
          <a:prstGeom prst="rect">
            <a:avLst/>
          </a:prstGeom>
          <a:noFill/>
        </p:spPr>
        <p:txBody>
          <a:bodyPr wrap="none" lIns="0" tIns="0" rIns="0" bIns="0" rtlCol="0">
            <a:spAutoFit/>
          </a:bodyPr>
          <a:lstStyle/>
          <a:p>
            <a:r>
              <a:rPr kumimoji="0" lang="en-GB" sz="11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6568" y="357717"/>
            <a:ext cx="11327208" cy="988483"/>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416568" y="1574801"/>
            <a:ext cx="11327208" cy="4493684"/>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418063" y="6047314"/>
            <a:ext cx="365773" cy="446615"/>
          </a:xfrm>
          <a:prstGeom prst="rect">
            <a:avLst/>
          </a:prstGeom>
        </p:spPr>
        <p:txBody>
          <a:bodyPr wrap="square" lIns="9585"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217249" rtl="0" eaLnBrk="1" fontAlgn="base" latinLnBrk="0" hangingPunct="1">
              <a:lnSpc>
                <a:spcPct val="85000"/>
              </a:lnSpc>
              <a:spcBef>
                <a:spcPct val="0"/>
              </a:spcBef>
              <a:spcAft>
                <a:spcPts val="1597"/>
              </a:spcAft>
              <a:buClr>
                <a:srgbClr val="FFFFFF"/>
              </a:buClr>
              <a:buSzTx/>
              <a:buFont typeface="Helvetica 75" panose="020B0804020202020204" pitchFamily="34" charset="0"/>
              <a:buNone/>
              <a:tabLst/>
              <a:defRPr/>
            </a:pPr>
            <a:fld id="{8702007A-2642-4DC4-A457-FD791426C840}" type="slidenum">
              <a:rPr kumimoji="0" lang="en-GB" sz="11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1217249" rtl="0" eaLnBrk="1" fontAlgn="base" latinLnBrk="0" hangingPunct="1">
                <a:lnSpc>
                  <a:spcPct val="85000"/>
                </a:lnSpc>
                <a:spcBef>
                  <a:spcPct val="0"/>
                </a:spcBef>
                <a:spcAft>
                  <a:spcPts val="1597"/>
                </a:spcAft>
                <a:buClr>
                  <a:srgbClr val="FFFFFF"/>
                </a:buClr>
                <a:buSzTx/>
                <a:buFont typeface="Helvetica 75" panose="020B0804020202020204" pitchFamily="34" charset="0"/>
                <a:buNone/>
                <a:tabLst/>
                <a:defRPr/>
              </a:pPr>
              <a:t>‹#›</a:t>
            </a:fld>
            <a:endParaRPr kumimoji="0" lang="en-GB" sz="11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217249" rtl="0" eaLnBrk="1" latinLnBrk="0" hangingPunct="1">
        <a:lnSpc>
          <a:spcPct val="90000"/>
        </a:lnSpc>
        <a:spcBef>
          <a:spcPct val="0"/>
        </a:spcBef>
        <a:buNone/>
        <a:defRPr sz="2700" kern="1200" spc="-27" baseline="0">
          <a:solidFill>
            <a:schemeClr val="bg2"/>
          </a:solidFill>
          <a:latin typeface="Helvetica 75 Bold" panose="020B0804020202020204" pitchFamily="34" charset="0"/>
          <a:ea typeface="+mj-ea"/>
          <a:cs typeface="+mj-cs"/>
        </a:defRPr>
      </a:lvl1pPr>
    </p:titleStyle>
    <p:bodyStyle>
      <a:lvl1pPr marL="0" indent="0" algn="l" defTabSz="1217249" rtl="0" eaLnBrk="1" latinLnBrk="0" hangingPunct="1">
        <a:lnSpc>
          <a:spcPct val="90000"/>
        </a:lnSpc>
        <a:spcBef>
          <a:spcPts val="799"/>
        </a:spcBef>
        <a:buClr>
          <a:schemeClr val="bg1"/>
        </a:buClr>
        <a:buSzPct val="25000"/>
        <a:buFont typeface="Calibri" panose="020F0502020204030204" pitchFamily="34" charset="0"/>
        <a:buNone/>
        <a:tabLst/>
        <a:defRPr sz="1900" kern="1200" spc="-27" baseline="0">
          <a:solidFill>
            <a:schemeClr val="bg2"/>
          </a:solidFill>
          <a:latin typeface="Helvetica 75 Bold" panose="020B0804020202020204" pitchFamily="34" charset="0"/>
          <a:ea typeface="+mn-ea"/>
          <a:cs typeface="+mn-cs"/>
        </a:defRPr>
      </a:lvl1pPr>
      <a:lvl2pPr marL="0" indent="0" algn="l" defTabSz="1217249" rtl="0" eaLnBrk="1" latinLnBrk="0" hangingPunct="1">
        <a:lnSpc>
          <a:spcPct val="90000"/>
        </a:lnSpc>
        <a:spcBef>
          <a:spcPts val="799"/>
        </a:spcBef>
        <a:buClr>
          <a:schemeClr val="bg1"/>
        </a:buClr>
        <a:buSzPct val="25000"/>
        <a:buFont typeface="Calibri" panose="020F0502020204030204" pitchFamily="34" charset="0"/>
        <a:buNone/>
        <a:defRPr sz="1900" kern="1200" spc="-27" baseline="0">
          <a:solidFill>
            <a:schemeClr val="tx1"/>
          </a:solidFill>
          <a:latin typeface="Helvetica 75 Bold" panose="020B0804020202020204" pitchFamily="34" charset="0"/>
          <a:ea typeface="+mn-ea"/>
          <a:cs typeface="+mn-cs"/>
        </a:defRPr>
      </a:lvl2pPr>
      <a:lvl3pPr marL="240914" indent="-240914" algn="l" defTabSz="1217249" rtl="0" eaLnBrk="1" latinLnBrk="0" hangingPunct="1">
        <a:lnSpc>
          <a:spcPct val="90000"/>
        </a:lnSpc>
        <a:spcBef>
          <a:spcPts val="799"/>
        </a:spcBef>
        <a:buClr>
          <a:schemeClr val="bg2"/>
        </a:buClr>
        <a:buFont typeface="Wingdings" panose="05000000000000000000" pitchFamily="2" charset="2"/>
        <a:buChar char="§"/>
        <a:defRPr sz="1900" kern="1200" spc="-27" baseline="0">
          <a:solidFill>
            <a:schemeClr val="tx1"/>
          </a:solidFill>
          <a:latin typeface="Helvetica 75 Bold" panose="020B0804020202020204" pitchFamily="34" charset="0"/>
          <a:ea typeface="+mn-ea"/>
          <a:cs typeface="+mn-cs"/>
        </a:defRPr>
      </a:lvl3pPr>
      <a:lvl4pPr marL="543114" indent="-253594" algn="l" defTabSz="1217249" rtl="0" eaLnBrk="1" latinLnBrk="0" hangingPunct="1">
        <a:lnSpc>
          <a:spcPct val="90000"/>
        </a:lnSpc>
        <a:spcBef>
          <a:spcPct val="20000"/>
        </a:spcBef>
        <a:buFont typeface="Arial" panose="020B0604020202020204" pitchFamily="34" charset="0"/>
        <a:buChar char="–"/>
        <a:defRPr sz="1900" kern="1200" spc="-27" baseline="0">
          <a:solidFill>
            <a:schemeClr val="tx1"/>
          </a:solidFill>
          <a:latin typeface="Helvetica 55 Roman" panose="000B0500000000000000" pitchFamily="34" charset="0"/>
          <a:ea typeface="+mn-ea"/>
          <a:cs typeface="+mn-cs"/>
        </a:defRPr>
      </a:lvl4pPr>
      <a:lvl5pPr marL="792481" indent="-230348" algn="l" defTabSz="1217249" rtl="0" eaLnBrk="1" latinLnBrk="0" hangingPunct="1">
        <a:lnSpc>
          <a:spcPct val="90000"/>
        </a:lnSpc>
        <a:spcBef>
          <a:spcPct val="20000"/>
        </a:spcBef>
        <a:buClr>
          <a:schemeClr val="tx1"/>
        </a:buClr>
        <a:buFont typeface="Arial" panose="020B0604020202020204" pitchFamily="34" charset="0"/>
        <a:buChar char="–"/>
        <a:defRPr sz="1900" kern="1200" spc="-27" baseline="0">
          <a:solidFill>
            <a:schemeClr val="tx1"/>
          </a:solidFill>
          <a:latin typeface="Helvetica 55 Roman" panose="000B0500000000000000" pitchFamily="34" charset="0"/>
          <a:ea typeface="+mn-ea"/>
          <a:cs typeface="+mn-cs"/>
        </a:defRPr>
      </a:lvl5pPr>
      <a:lvl6pPr marL="1065093" indent="-253594" algn="l" defTabSz="1217249" rtl="0" eaLnBrk="1" latinLnBrk="0" hangingPunct="1">
        <a:spcBef>
          <a:spcPct val="20000"/>
        </a:spcBef>
        <a:buFont typeface="Arial" panose="020B0604020202020204" pitchFamily="34" charset="0"/>
        <a:buChar char="–"/>
        <a:defRPr sz="1900" kern="1200">
          <a:solidFill>
            <a:schemeClr val="tx1"/>
          </a:solidFill>
          <a:latin typeface="Helvetica 55 Roman" panose="020B0604020202020204" pitchFamily="34" charset="0"/>
          <a:ea typeface="+mn-ea"/>
          <a:cs typeface="+mn-cs"/>
        </a:defRPr>
      </a:lvl6pPr>
      <a:lvl7pPr marL="3956060" indent="-304312" algn="l" defTabSz="121724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719" y="533400"/>
            <a:ext cx="7757625" cy="1776775"/>
          </a:xfrm>
        </p:spPr>
        <p:txBody>
          <a:bodyPr/>
          <a:lstStyle/>
          <a:p>
            <a:r>
              <a:rPr lang="en-US" sz="5400" b="1" dirty="0">
                <a:latin typeface="Helvetica 45 Light" panose="020B0403020202020204" pitchFamily="34" charset="0"/>
                <a:cs typeface="Helvetica" panose="020B0604020202020204" pitchFamily="34" charset="0"/>
              </a:rPr>
              <a:t>Coding Academy by </a:t>
            </a:r>
            <a:r>
              <a:rPr lang="en-US" sz="5400" b="1" dirty="0">
                <a:solidFill>
                  <a:schemeClr val="bg2"/>
                </a:solidFill>
                <a:latin typeface="Helvetica 45 Light" panose="020B0403020202020204" pitchFamily="34" charset="0"/>
                <a:cs typeface="Helvetica" panose="020B0604020202020204" pitchFamily="34" charset="0"/>
              </a:rPr>
              <a:t>Orange</a:t>
            </a:r>
            <a:endParaRPr lang="en-GB" sz="5400" b="1" dirty="0">
              <a:solidFill>
                <a:schemeClr val="bg2"/>
              </a:solidFill>
              <a:latin typeface="Helvetica 45 Light" panose="020B0403020202020204" pitchFamily="34" charset="0"/>
              <a:cs typeface="Helvetica" panose="020B0604020202020204" pitchFamily="34" charset="0"/>
            </a:endParaRPr>
          </a:p>
        </p:txBody>
      </p:sp>
      <p:sp>
        <p:nvSpPr>
          <p:cNvPr id="3" name="TextBox 2"/>
          <p:cNvSpPr txBox="1"/>
          <p:nvPr/>
        </p:nvSpPr>
        <p:spPr>
          <a:xfrm>
            <a:off x="289719" y="4020979"/>
            <a:ext cx="5029200" cy="246221"/>
          </a:xfrm>
          <a:prstGeom prst="rect">
            <a:avLst/>
          </a:prstGeom>
        </p:spPr>
        <p:txBody>
          <a:bodyPr wrap="square" lIns="0" tIns="0" rIns="0" bIns="0" rtlCol="0">
            <a:spAutoFit/>
          </a:bodyPr>
          <a:lstStyle/>
          <a:p>
            <a:r>
              <a:rPr lang="en-US" sz="1600" dirty="0"/>
              <a:t>PR, CSR &amp; Corporate Communication Directorate </a:t>
            </a:r>
          </a:p>
        </p:txBody>
      </p:sp>
      <p:sp>
        <p:nvSpPr>
          <p:cNvPr id="4" name="Rectangle 3"/>
          <p:cNvSpPr/>
          <p:nvPr/>
        </p:nvSpPr>
        <p:spPr>
          <a:xfrm>
            <a:off x="137319" y="2438400"/>
            <a:ext cx="6080125" cy="1015663"/>
          </a:xfrm>
          <a:prstGeom prst="rect">
            <a:avLst/>
          </a:prstGeom>
        </p:spPr>
        <p:txBody>
          <a:bodyPr>
            <a:spAutoFit/>
          </a:bodyPr>
          <a:lstStyle/>
          <a:p>
            <a:endParaRPr lang="en-US" sz="2000" dirty="0"/>
          </a:p>
          <a:p>
            <a:r>
              <a:rPr lang="en-US" sz="2000" dirty="0"/>
              <a:t> </a:t>
            </a:r>
            <a:r>
              <a:rPr lang="en-US" sz="4000" b="1" spc="-27" dirty="0">
                <a:latin typeface="Helvetica 45 Light" panose="020B0403020202020204" pitchFamily="34" charset="0"/>
                <a:ea typeface="+mj-ea"/>
                <a:cs typeface="Helvetica" panose="020B0604020202020204" pitchFamily="34" charset="0"/>
              </a:rPr>
              <a:t>Final Project </a:t>
            </a:r>
            <a:r>
              <a:rPr lang="en-US" sz="4000" b="1" spc="-27" dirty="0" smtClean="0">
                <a:latin typeface="Helvetica 45 Light" panose="020B0403020202020204" pitchFamily="34" charset="0"/>
                <a:ea typeface="+mj-ea"/>
                <a:cs typeface="Helvetica" panose="020B0604020202020204" pitchFamily="34" charset="0"/>
              </a:rPr>
              <a:t>Overviews</a:t>
            </a:r>
            <a:endParaRPr lang="en-US" sz="4000" b="1" spc="-27" dirty="0">
              <a:latin typeface="Helvetica 45 Light" panose="020B0403020202020204" pitchFamily="34" charset="0"/>
              <a:ea typeface="+mj-ea"/>
              <a:cs typeface="Helvetica" panose="020B0604020202020204" pitchFamily="34" charset="0"/>
            </a:endParaRPr>
          </a:p>
        </p:txBody>
      </p:sp>
    </p:spTree>
    <p:extLst>
      <p:ext uri="{BB962C8B-B14F-4D97-AF65-F5344CB8AC3E}">
        <p14:creationId xmlns:p14="http://schemas.microsoft.com/office/powerpoint/2010/main" val="127737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519" y="193357"/>
            <a:ext cx="8458200" cy="492443"/>
          </a:xfrm>
          <a:prstGeom prst="rect">
            <a:avLst/>
          </a:prstGeom>
        </p:spPr>
        <p:txBody>
          <a:bodyPr wrap="square" lIns="0" tIns="0" rIns="0" bIns="0" rtlCol="0">
            <a:spAutoFit/>
          </a:bodyPr>
          <a:lstStyle/>
          <a:p>
            <a:r>
              <a:rPr lang="en-US" sz="3200" b="1" dirty="0">
                <a:solidFill>
                  <a:schemeClr val="bg2"/>
                </a:solidFill>
                <a:latin typeface="+mj-lt"/>
                <a:cs typeface="Helvetica" panose="020B0604020202020204" pitchFamily="34" charset="0"/>
              </a:rPr>
              <a:t>Time line</a:t>
            </a:r>
          </a:p>
        </p:txBody>
      </p:sp>
      <p:sp>
        <p:nvSpPr>
          <p:cNvPr id="15" name="TextBox 14"/>
          <p:cNvSpPr txBox="1"/>
          <p:nvPr/>
        </p:nvSpPr>
        <p:spPr>
          <a:xfrm>
            <a:off x="336863" y="3806371"/>
            <a:ext cx="1201112" cy="430887"/>
          </a:xfrm>
          <a:prstGeom prst="rect">
            <a:avLst/>
          </a:prstGeom>
        </p:spPr>
        <p:txBody>
          <a:bodyPr wrap="square" lIns="0" tIns="0" rIns="0" bIns="0" rtlCol="0">
            <a:spAutoFit/>
          </a:bodyPr>
          <a:lstStyle/>
          <a:p>
            <a:pPr algn="ctr"/>
            <a:r>
              <a:rPr lang="en-US" sz="1400" dirty="0">
                <a:latin typeface="Helvetica" panose="020B0604020202020204" pitchFamily="34" charset="0"/>
                <a:cs typeface="Helvetica" panose="020B0604020202020204" pitchFamily="34" charset="0"/>
              </a:rPr>
              <a:t>Description session </a:t>
            </a:r>
          </a:p>
        </p:txBody>
      </p:sp>
      <p:sp>
        <p:nvSpPr>
          <p:cNvPr id="16" name="TextBox 15"/>
          <p:cNvSpPr txBox="1"/>
          <p:nvPr/>
        </p:nvSpPr>
        <p:spPr>
          <a:xfrm>
            <a:off x="594519" y="1628745"/>
            <a:ext cx="882004" cy="200055"/>
          </a:xfrm>
          <a:prstGeom prst="rect">
            <a:avLst/>
          </a:prstGeom>
        </p:spPr>
        <p:txBody>
          <a:bodyPr wrap="square" lIns="0" tIns="0" rIns="0" bIns="0" rtlCol="0">
            <a:spAutoFit/>
          </a:bodyPr>
          <a:lstStyle/>
          <a:p>
            <a:r>
              <a:rPr lang="en-US" sz="1300" dirty="0"/>
              <a:t>24.11.2019</a:t>
            </a:r>
          </a:p>
        </p:txBody>
      </p:sp>
      <p:cxnSp>
        <p:nvCxnSpPr>
          <p:cNvPr id="17" name="Straight Connector 16"/>
          <p:cNvCxnSpPr/>
          <p:nvPr/>
        </p:nvCxnSpPr>
        <p:spPr>
          <a:xfrm>
            <a:off x="975519" y="2438400"/>
            <a:ext cx="0" cy="362865"/>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690573" y="3030160"/>
            <a:ext cx="1752601" cy="26833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22" name="TextBox 21"/>
          <p:cNvSpPr txBox="1"/>
          <p:nvPr/>
        </p:nvSpPr>
        <p:spPr>
          <a:xfrm>
            <a:off x="2194719" y="1657619"/>
            <a:ext cx="972936" cy="200055"/>
          </a:xfrm>
          <a:prstGeom prst="rect">
            <a:avLst/>
          </a:prstGeom>
        </p:spPr>
        <p:txBody>
          <a:bodyPr wrap="square" lIns="0" tIns="0" rIns="0" bIns="0" rtlCol="0">
            <a:spAutoFit/>
          </a:bodyPr>
          <a:lstStyle/>
          <a:p>
            <a:r>
              <a:rPr lang="en-US" sz="1300" dirty="0"/>
              <a:t>01.12.2019</a:t>
            </a:r>
          </a:p>
        </p:txBody>
      </p:sp>
      <p:sp>
        <p:nvSpPr>
          <p:cNvPr id="23" name="TextBox 22"/>
          <p:cNvSpPr txBox="1"/>
          <p:nvPr/>
        </p:nvSpPr>
        <p:spPr>
          <a:xfrm>
            <a:off x="1966119" y="3836313"/>
            <a:ext cx="1201510" cy="646331"/>
          </a:xfrm>
          <a:prstGeom prst="rect">
            <a:avLst/>
          </a:prstGeom>
        </p:spPr>
        <p:txBody>
          <a:bodyPr wrap="square" lIns="0" tIns="0" rIns="0" bIns="0" rtlCol="0">
            <a:spAutoFit/>
          </a:bodyPr>
          <a:lstStyle/>
          <a:p>
            <a:pPr algn="ctr"/>
            <a:r>
              <a:rPr lang="en-US" sz="1400" dirty="0">
                <a:latin typeface="Helvetica" panose="020B0604020202020204" pitchFamily="34" charset="0"/>
                <a:cs typeface="Helvetica" panose="020B0604020202020204" pitchFamily="34" charset="0"/>
              </a:rPr>
              <a:t>Define their final </a:t>
            </a:r>
            <a:r>
              <a:rPr lang="en-US" sz="1400" dirty="0" smtClean="0">
                <a:latin typeface="Helvetica" panose="020B0604020202020204" pitchFamily="34" charset="0"/>
                <a:cs typeface="Helvetica" panose="020B0604020202020204" pitchFamily="34" charset="0"/>
              </a:rPr>
              <a:t>projects ideas</a:t>
            </a:r>
            <a:endParaRPr lang="en-US" sz="1400" dirty="0">
              <a:latin typeface="Helvetica" panose="020B0604020202020204" pitchFamily="34" charset="0"/>
              <a:cs typeface="Helvetica" panose="020B0604020202020204" pitchFamily="34" charset="0"/>
            </a:endParaRPr>
          </a:p>
        </p:txBody>
      </p:sp>
      <p:sp>
        <p:nvSpPr>
          <p:cNvPr id="32" name="Rounded Rectangle 31"/>
          <p:cNvSpPr/>
          <p:nvPr/>
        </p:nvSpPr>
        <p:spPr>
          <a:xfrm>
            <a:off x="6766719" y="3002465"/>
            <a:ext cx="1699013" cy="280842"/>
          </a:xfrm>
          <a:prstGeom prst="roundRect">
            <a:avLst>
              <a:gd name="adj" fmla="val 50000"/>
            </a:avLst>
          </a:prstGeom>
          <a:solidFill>
            <a:srgbClr val="9164CD"/>
          </a:solidFill>
          <a:ln>
            <a:no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33" name="Rounded Rectangle 32"/>
          <p:cNvSpPr/>
          <p:nvPr/>
        </p:nvSpPr>
        <p:spPr>
          <a:xfrm>
            <a:off x="5090319" y="3001443"/>
            <a:ext cx="1752600" cy="28186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34" name="Rounded Rectangle 33"/>
          <p:cNvSpPr/>
          <p:nvPr/>
        </p:nvSpPr>
        <p:spPr>
          <a:xfrm>
            <a:off x="3352376" y="3003357"/>
            <a:ext cx="1737944" cy="27994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39" name="Oval 38"/>
          <p:cNvSpPr/>
          <p:nvPr/>
        </p:nvSpPr>
        <p:spPr>
          <a:xfrm>
            <a:off x="7376319" y="2938498"/>
            <a:ext cx="381000" cy="376218"/>
          </a:xfrm>
          <a:prstGeom prst="ellipse">
            <a:avLst/>
          </a:prstGeom>
          <a:solidFill>
            <a:schemeClr val="bg1"/>
          </a:solidFill>
          <a:ln w="127000">
            <a:solidFill>
              <a:srgbClr val="9164CD"/>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42" name="TextBox 41"/>
          <p:cNvSpPr txBox="1"/>
          <p:nvPr/>
        </p:nvSpPr>
        <p:spPr>
          <a:xfrm>
            <a:off x="3871120" y="1447800"/>
            <a:ext cx="914399" cy="615553"/>
          </a:xfrm>
          <a:prstGeom prst="rect">
            <a:avLst/>
          </a:prstGeom>
        </p:spPr>
        <p:txBody>
          <a:bodyPr wrap="square" lIns="0" tIns="0" rIns="0" bIns="0" rtlCol="0">
            <a:spAutoFit/>
          </a:bodyPr>
          <a:lstStyle/>
          <a:p>
            <a:r>
              <a:rPr lang="en-US" sz="1300" dirty="0"/>
              <a:t>01.12.2019</a:t>
            </a:r>
          </a:p>
          <a:p>
            <a:pPr algn="ctr"/>
            <a:r>
              <a:rPr lang="en-US" sz="1400" b="1" dirty="0"/>
              <a:t>-</a:t>
            </a:r>
          </a:p>
          <a:p>
            <a:r>
              <a:rPr lang="en-US" sz="1300" dirty="0"/>
              <a:t>08.12.2019</a:t>
            </a:r>
          </a:p>
        </p:txBody>
      </p:sp>
      <p:sp>
        <p:nvSpPr>
          <p:cNvPr id="43" name="TextBox 42"/>
          <p:cNvSpPr txBox="1"/>
          <p:nvPr/>
        </p:nvSpPr>
        <p:spPr>
          <a:xfrm>
            <a:off x="3566319" y="3736538"/>
            <a:ext cx="1324715" cy="1508105"/>
          </a:xfrm>
          <a:prstGeom prst="rect">
            <a:avLst/>
          </a:prstGeom>
        </p:spPr>
        <p:txBody>
          <a:bodyPr wrap="square" lIns="0" tIns="0" rIns="0" bIns="0" rtlCol="0">
            <a:spAutoFit/>
          </a:bodyPr>
          <a:lstStyle/>
          <a:p>
            <a:pPr algn="ctr"/>
            <a:r>
              <a:rPr lang="en-US" sz="1400" dirty="0">
                <a:latin typeface="Helvetica" panose="020B0604020202020204" pitchFamily="34" charset="0"/>
                <a:cs typeface="Helvetica" panose="020B0604020202020204" pitchFamily="34" charset="0"/>
              </a:rPr>
              <a:t>Validate the projects </a:t>
            </a:r>
            <a:r>
              <a:rPr lang="en-US" sz="1400" dirty="0" smtClean="0">
                <a:latin typeface="Helvetica" panose="020B0604020202020204" pitchFamily="34" charset="0"/>
                <a:cs typeface="Helvetica" panose="020B0604020202020204" pitchFamily="34" charset="0"/>
              </a:rPr>
              <a:t>ideas by </a:t>
            </a:r>
            <a:r>
              <a:rPr lang="en-US" sz="1400" dirty="0">
                <a:latin typeface="Helvetica" panose="020B0604020202020204" pitchFamily="34" charset="0"/>
                <a:cs typeface="Helvetica" panose="020B0604020202020204" pitchFamily="34" charset="0"/>
              </a:rPr>
              <a:t>the trainers &amp; allow the trainees to begin working autonomously </a:t>
            </a:r>
          </a:p>
        </p:txBody>
      </p:sp>
      <p:sp>
        <p:nvSpPr>
          <p:cNvPr id="44" name="TextBox 43"/>
          <p:cNvSpPr txBox="1"/>
          <p:nvPr/>
        </p:nvSpPr>
        <p:spPr>
          <a:xfrm>
            <a:off x="5475127" y="1646697"/>
            <a:ext cx="1007314" cy="200055"/>
          </a:xfrm>
          <a:prstGeom prst="rect">
            <a:avLst/>
          </a:prstGeom>
        </p:spPr>
        <p:txBody>
          <a:bodyPr wrap="square" lIns="0" tIns="0" rIns="0" bIns="0" rtlCol="0">
            <a:spAutoFit/>
          </a:bodyPr>
          <a:lstStyle/>
          <a:p>
            <a:pPr algn="ctr"/>
            <a:r>
              <a:rPr lang="en-US" sz="1300" dirty="0"/>
              <a:t>22.12.2019</a:t>
            </a:r>
          </a:p>
        </p:txBody>
      </p:sp>
      <p:cxnSp>
        <p:nvCxnSpPr>
          <p:cNvPr id="49" name="Straight Connector 48"/>
          <p:cNvCxnSpPr/>
          <p:nvPr/>
        </p:nvCxnSpPr>
        <p:spPr>
          <a:xfrm flipH="1">
            <a:off x="2557406" y="2438400"/>
            <a:ext cx="6" cy="362865"/>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900564" y="1676400"/>
            <a:ext cx="914155" cy="200055"/>
          </a:xfrm>
          <a:prstGeom prst="rect">
            <a:avLst/>
          </a:prstGeom>
        </p:spPr>
        <p:txBody>
          <a:bodyPr wrap="square" lIns="0" tIns="0" rIns="0" bIns="0" rtlCol="0">
            <a:spAutoFit/>
          </a:bodyPr>
          <a:lstStyle/>
          <a:p>
            <a:pPr algn="ctr"/>
            <a:r>
              <a:rPr lang="en-US" sz="1300" dirty="0"/>
              <a:t>23.01.2020</a:t>
            </a:r>
          </a:p>
        </p:txBody>
      </p:sp>
      <p:sp>
        <p:nvSpPr>
          <p:cNvPr id="54" name="TextBox 53"/>
          <p:cNvSpPr txBox="1"/>
          <p:nvPr/>
        </p:nvSpPr>
        <p:spPr>
          <a:xfrm>
            <a:off x="5413207" y="3760113"/>
            <a:ext cx="1124912" cy="430887"/>
          </a:xfrm>
          <a:prstGeom prst="rect">
            <a:avLst/>
          </a:prstGeom>
        </p:spPr>
        <p:txBody>
          <a:bodyPr wrap="square" lIns="0" tIns="0" rIns="0" bIns="0" rtlCol="0">
            <a:spAutoFit/>
          </a:bodyPr>
          <a:lstStyle/>
          <a:p>
            <a:pPr algn="ctr"/>
            <a:r>
              <a:rPr lang="en-US" sz="1400" dirty="0">
                <a:latin typeface="Helvetica" panose="020B0604020202020204" pitchFamily="34" charset="0"/>
                <a:cs typeface="Helvetica" panose="020B0604020202020204" pitchFamily="34" charset="0"/>
              </a:rPr>
              <a:t>Submit the project brief</a:t>
            </a:r>
          </a:p>
        </p:txBody>
      </p:sp>
      <p:sp>
        <p:nvSpPr>
          <p:cNvPr id="55" name="TextBox 54"/>
          <p:cNvSpPr txBox="1"/>
          <p:nvPr/>
        </p:nvSpPr>
        <p:spPr>
          <a:xfrm>
            <a:off x="8766007" y="3810000"/>
            <a:ext cx="1124912" cy="646331"/>
          </a:xfrm>
          <a:prstGeom prst="rect">
            <a:avLst/>
          </a:prstGeom>
        </p:spPr>
        <p:txBody>
          <a:bodyPr wrap="square" lIns="0" tIns="0" rIns="0" bIns="0" rtlCol="0">
            <a:spAutoFit/>
          </a:bodyPr>
          <a:lstStyle/>
          <a:p>
            <a:pPr algn="ctr"/>
            <a:r>
              <a:rPr lang="en-US" sz="1400" dirty="0">
                <a:latin typeface="Helvetica" panose="020B0604020202020204" pitchFamily="34" charset="0"/>
                <a:cs typeface="Helvetica" panose="020B0604020202020204" pitchFamily="34" charset="0"/>
              </a:rPr>
              <a:t>Deadline for submission of projects</a:t>
            </a:r>
          </a:p>
        </p:txBody>
      </p:sp>
      <p:sp>
        <p:nvSpPr>
          <p:cNvPr id="56" name="Rounded Rectangle 55"/>
          <p:cNvSpPr/>
          <p:nvPr/>
        </p:nvSpPr>
        <p:spPr>
          <a:xfrm>
            <a:off x="8443120" y="3024982"/>
            <a:ext cx="1752600" cy="245816"/>
          </a:xfrm>
          <a:prstGeom prst="roundRect">
            <a:avLst>
              <a:gd name="adj" fmla="val 50000"/>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57" name="Oval 56"/>
          <p:cNvSpPr/>
          <p:nvPr/>
        </p:nvSpPr>
        <p:spPr>
          <a:xfrm>
            <a:off x="9128919" y="2933684"/>
            <a:ext cx="355292" cy="381032"/>
          </a:xfrm>
          <a:prstGeom prst="ellipse">
            <a:avLst/>
          </a:prstGeom>
          <a:solidFill>
            <a:schemeClr val="bg1"/>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58" name="Oval 57"/>
          <p:cNvSpPr/>
          <p:nvPr/>
        </p:nvSpPr>
        <p:spPr>
          <a:xfrm>
            <a:off x="8799118" y="1295400"/>
            <a:ext cx="1091801" cy="1045403"/>
          </a:xfrm>
          <a:prstGeom prst="ellipse">
            <a:avLst/>
          </a:prstGeom>
          <a:no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60" name="TextBox 59"/>
          <p:cNvSpPr txBox="1"/>
          <p:nvPr/>
        </p:nvSpPr>
        <p:spPr>
          <a:xfrm>
            <a:off x="10500519" y="1676400"/>
            <a:ext cx="1015600" cy="200055"/>
          </a:xfrm>
          <a:prstGeom prst="rect">
            <a:avLst/>
          </a:prstGeom>
        </p:spPr>
        <p:txBody>
          <a:bodyPr wrap="square" lIns="0" tIns="0" rIns="0" bIns="0" rtlCol="0">
            <a:spAutoFit/>
          </a:bodyPr>
          <a:lstStyle/>
          <a:p>
            <a:pPr algn="ctr"/>
            <a:r>
              <a:rPr lang="en-US" sz="1300" dirty="0"/>
              <a:t>02.02.2020</a:t>
            </a:r>
          </a:p>
        </p:txBody>
      </p:sp>
      <p:sp>
        <p:nvSpPr>
          <p:cNvPr id="61" name="TextBox 60"/>
          <p:cNvSpPr txBox="1"/>
          <p:nvPr/>
        </p:nvSpPr>
        <p:spPr>
          <a:xfrm>
            <a:off x="10576719" y="3810000"/>
            <a:ext cx="1124912" cy="430887"/>
          </a:xfrm>
          <a:prstGeom prst="rect">
            <a:avLst/>
          </a:prstGeom>
        </p:spPr>
        <p:txBody>
          <a:bodyPr wrap="square" lIns="0" tIns="0" rIns="0" bIns="0" rtlCol="0">
            <a:spAutoFit/>
          </a:bodyPr>
          <a:lstStyle/>
          <a:p>
            <a:pPr algn="ctr"/>
            <a:r>
              <a:rPr lang="en-US" sz="1400" dirty="0">
                <a:latin typeface="Helvetica" panose="020B0604020202020204" pitchFamily="34" charset="0"/>
                <a:cs typeface="Helvetica" panose="020B0604020202020204" pitchFamily="34" charset="0"/>
              </a:rPr>
              <a:t>Final project presentation </a:t>
            </a:r>
          </a:p>
        </p:txBody>
      </p:sp>
      <p:sp>
        <p:nvSpPr>
          <p:cNvPr id="62" name="Rounded Rectangle 61"/>
          <p:cNvSpPr/>
          <p:nvPr/>
        </p:nvSpPr>
        <p:spPr>
          <a:xfrm>
            <a:off x="10195719" y="3003358"/>
            <a:ext cx="1752600" cy="27994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cxnSp>
        <p:nvCxnSpPr>
          <p:cNvPr id="63" name="Straight Connector 62"/>
          <p:cNvCxnSpPr/>
          <p:nvPr/>
        </p:nvCxnSpPr>
        <p:spPr>
          <a:xfrm>
            <a:off x="11033919" y="2438400"/>
            <a:ext cx="0" cy="362865"/>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0881519" y="2884172"/>
            <a:ext cx="381000" cy="430544"/>
          </a:xfrm>
          <a:prstGeom prst="ellipse">
            <a:avLst/>
          </a:prstGeom>
          <a:solidFill>
            <a:schemeClr val="bg1"/>
          </a:solid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66" name="TextBox 65"/>
          <p:cNvSpPr txBox="1"/>
          <p:nvPr/>
        </p:nvSpPr>
        <p:spPr>
          <a:xfrm>
            <a:off x="7170330" y="1676400"/>
            <a:ext cx="891789" cy="200055"/>
          </a:xfrm>
          <a:prstGeom prst="rect">
            <a:avLst/>
          </a:prstGeom>
        </p:spPr>
        <p:txBody>
          <a:bodyPr wrap="square" lIns="0" tIns="0" rIns="0" bIns="0" rtlCol="0">
            <a:spAutoFit/>
          </a:bodyPr>
          <a:lstStyle/>
          <a:p>
            <a:pPr algn="ctr"/>
            <a:r>
              <a:rPr lang="en-US" sz="1300" dirty="0"/>
              <a:t>09.01.2020</a:t>
            </a:r>
          </a:p>
        </p:txBody>
      </p:sp>
      <p:sp>
        <p:nvSpPr>
          <p:cNvPr id="67" name="TextBox 66"/>
          <p:cNvSpPr txBox="1"/>
          <p:nvPr/>
        </p:nvSpPr>
        <p:spPr>
          <a:xfrm>
            <a:off x="6919119" y="3810000"/>
            <a:ext cx="1348987" cy="646331"/>
          </a:xfrm>
          <a:prstGeom prst="rect">
            <a:avLst/>
          </a:prstGeom>
        </p:spPr>
        <p:txBody>
          <a:bodyPr wrap="square" lIns="0" tIns="0" rIns="0" bIns="0" rtlCol="0">
            <a:spAutoFit/>
          </a:bodyPr>
          <a:lstStyle/>
          <a:p>
            <a:pPr algn="ctr"/>
            <a:r>
              <a:rPr lang="en-US" sz="1400" dirty="0">
                <a:latin typeface="Helvetica" panose="020B0604020202020204" pitchFamily="34" charset="0"/>
                <a:cs typeface="Helvetica" panose="020B0604020202020204" pitchFamily="34" charset="0"/>
              </a:rPr>
              <a:t>Submit the technical Documentations</a:t>
            </a:r>
          </a:p>
        </p:txBody>
      </p:sp>
      <p:sp>
        <p:nvSpPr>
          <p:cNvPr id="95" name="Oval 94"/>
          <p:cNvSpPr/>
          <p:nvPr/>
        </p:nvSpPr>
        <p:spPr>
          <a:xfrm>
            <a:off x="5776119" y="2895600"/>
            <a:ext cx="381000" cy="419116"/>
          </a:xfrm>
          <a:prstGeom prst="ellipse">
            <a:avLst/>
          </a:prstGeom>
          <a:solidFill>
            <a:schemeClr val="bg1"/>
          </a:solidFill>
          <a:ln w="127000">
            <a:solidFill>
              <a:srgbClr val="FFB4E6"/>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96" name="Oval 95"/>
          <p:cNvSpPr/>
          <p:nvPr/>
        </p:nvSpPr>
        <p:spPr>
          <a:xfrm>
            <a:off x="4023519" y="2895600"/>
            <a:ext cx="381000" cy="419116"/>
          </a:xfrm>
          <a:prstGeom prst="ellipse">
            <a:avLst/>
          </a:prstGeom>
          <a:solidFill>
            <a:schemeClr val="bg1"/>
          </a:solid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cxnSp>
        <p:nvCxnSpPr>
          <p:cNvPr id="69" name="Straight Connector 68"/>
          <p:cNvCxnSpPr/>
          <p:nvPr/>
        </p:nvCxnSpPr>
        <p:spPr>
          <a:xfrm flipH="1">
            <a:off x="9357513" y="2474689"/>
            <a:ext cx="6" cy="362865"/>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6004719" y="2438400"/>
            <a:ext cx="6" cy="362865"/>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252119" y="2438400"/>
            <a:ext cx="0" cy="362865"/>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604919" y="2456535"/>
            <a:ext cx="0" cy="362865"/>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0475518" y="1219200"/>
            <a:ext cx="1091801" cy="1045403"/>
          </a:xfrm>
          <a:prstGeom prst="ellipse">
            <a:avLst/>
          </a:prstGeom>
          <a:noFill/>
          <a:ln w="127000">
            <a:solidFill>
              <a:srgbClr val="50BE87"/>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46" name="Oval 45"/>
          <p:cNvSpPr/>
          <p:nvPr/>
        </p:nvSpPr>
        <p:spPr>
          <a:xfrm>
            <a:off x="7046518" y="1219200"/>
            <a:ext cx="1091801" cy="1045403"/>
          </a:xfrm>
          <a:prstGeom prst="ellipse">
            <a:avLst/>
          </a:prstGeom>
          <a:noFill/>
          <a:ln w="127000">
            <a:solidFill>
              <a:srgbClr val="9164CD"/>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47" name="Oval 46"/>
          <p:cNvSpPr/>
          <p:nvPr/>
        </p:nvSpPr>
        <p:spPr>
          <a:xfrm>
            <a:off x="5395119" y="1219200"/>
            <a:ext cx="1091801" cy="1045403"/>
          </a:xfrm>
          <a:prstGeom prst="ellipse">
            <a:avLst/>
          </a:prstGeom>
          <a:noFill/>
          <a:ln w="127000">
            <a:solidFill>
              <a:srgbClr val="FFB4E6"/>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48" name="Oval 47"/>
          <p:cNvSpPr/>
          <p:nvPr/>
        </p:nvSpPr>
        <p:spPr>
          <a:xfrm>
            <a:off x="3693718" y="1219200"/>
            <a:ext cx="1091801" cy="1045403"/>
          </a:xfrm>
          <a:prstGeom prst="ellipse">
            <a:avLst/>
          </a:prstGeom>
          <a:noFill/>
          <a:ln w="127000">
            <a:solidFill>
              <a:srgbClr val="50BE87"/>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50" name="Oval 49"/>
          <p:cNvSpPr/>
          <p:nvPr/>
        </p:nvSpPr>
        <p:spPr>
          <a:xfrm>
            <a:off x="2017318" y="1219200"/>
            <a:ext cx="1091801" cy="1045403"/>
          </a:xfrm>
          <a:prstGeom prst="ellipse">
            <a:avLst/>
          </a:prstGeom>
          <a:noFill/>
          <a:ln w="127000">
            <a:solidFill>
              <a:srgbClr val="4BB4E6"/>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51" name="Oval 50"/>
          <p:cNvSpPr/>
          <p:nvPr/>
        </p:nvSpPr>
        <p:spPr>
          <a:xfrm>
            <a:off x="417118" y="1219200"/>
            <a:ext cx="1091801" cy="1045403"/>
          </a:xfrm>
          <a:prstGeom prst="ellipse">
            <a:avLst/>
          </a:prstGeom>
          <a:no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68" name="Oval 67"/>
          <p:cNvSpPr/>
          <p:nvPr/>
        </p:nvSpPr>
        <p:spPr>
          <a:xfrm>
            <a:off x="2317865" y="2895600"/>
            <a:ext cx="366247" cy="419116"/>
          </a:xfrm>
          <a:prstGeom prst="ellipse">
            <a:avLst/>
          </a:prstGeom>
          <a:solidFill>
            <a:schemeClr val="bg1"/>
          </a:solidFill>
          <a:ln w="127000">
            <a:solidFill>
              <a:srgbClr val="4BB4E6"/>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71" name="Rounded Rectangle 70"/>
          <p:cNvSpPr/>
          <p:nvPr/>
        </p:nvSpPr>
        <p:spPr>
          <a:xfrm>
            <a:off x="137318" y="3030160"/>
            <a:ext cx="1752601" cy="268332"/>
          </a:xfrm>
          <a:prstGeom prst="roundRect">
            <a:avLst>
              <a:gd name="adj" fmla="val 50000"/>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
        <p:nvSpPr>
          <p:cNvPr id="72" name="Oval 71"/>
          <p:cNvSpPr/>
          <p:nvPr/>
        </p:nvSpPr>
        <p:spPr>
          <a:xfrm>
            <a:off x="764610" y="2895600"/>
            <a:ext cx="366247" cy="419116"/>
          </a:xfrm>
          <a:prstGeom prst="ellipse">
            <a:avLst/>
          </a:prstGeom>
          <a:solidFill>
            <a:schemeClr val="bg1"/>
          </a:solid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endParaRPr lang="en-US" dirty="0">
              <a:latin typeface="Helvetica 45 Light" panose="020B0403020202020204" pitchFamily="34" charset="0"/>
              <a:cs typeface="Helvetica" panose="020B0604020202020204" pitchFamily="34" charset="0"/>
            </a:endParaRPr>
          </a:p>
        </p:txBody>
      </p:sp>
    </p:spTree>
    <p:extLst>
      <p:ext uri="{BB962C8B-B14F-4D97-AF65-F5344CB8AC3E}">
        <p14:creationId xmlns:p14="http://schemas.microsoft.com/office/powerpoint/2010/main" val="314084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xmlns="" id="{31D0F83B-0595-4609-BAEB-AA86ED39296A}"/>
              </a:ext>
            </a:extLst>
          </p:cNvPr>
          <p:cNvSpPr txBox="1"/>
          <p:nvPr/>
        </p:nvSpPr>
        <p:spPr>
          <a:xfrm>
            <a:off x="198063" y="421957"/>
            <a:ext cx="8702256" cy="492443"/>
          </a:xfrm>
          <a:prstGeom prst="rect">
            <a:avLst/>
          </a:prstGeom>
          <a:noFill/>
        </p:spPr>
        <p:txBody>
          <a:bodyPr wrap="square" lIns="0" tIns="0" rIns="0" bIns="0" rtlCol="0" anchor="t">
            <a:spAutoFit/>
          </a:bodyPr>
          <a:lstStyle/>
          <a:p>
            <a:r>
              <a:rPr lang="en-GB" sz="3200" b="1" dirty="0">
                <a:solidFill>
                  <a:schemeClr val="bg2"/>
                </a:solidFill>
                <a:latin typeface="+mj-lt"/>
                <a:cs typeface="Helvetica" panose="020B0604020202020204" pitchFamily="34" charset="0"/>
              </a:rPr>
              <a:t>Final project overview</a:t>
            </a:r>
            <a:endParaRPr lang="en-US" sz="3200" b="1" dirty="0">
              <a:solidFill>
                <a:schemeClr val="bg2"/>
              </a:solidFill>
              <a:latin typeface="+mj-lt"/>
              <a:ea typeface="Ebrima" panose="02000000000000000000" pitchFamily="2" charset="0"/>
              <a:cs typeface="Helvetica" panose="020B0604020202020204" pitchFamily="34" charset="0"/>
            </a:endParaRPr>
          </a:p>
        </p:txBody>
      </p:sp>
      <p:sp>
        <p:nvSpPr>
          <p:cNvPr id="5" name="Rectangle 4"/>
          <p:cNvSpPr/>
          <p:nvPr/>
        </p:nvSpPr>
        <p:spPr>
          <a:xfrm>
            <a:off x="137319" y="2286000"/>
            <a:ext cx="1981200" cy="2514600"/>
          </a:xfrm>
          <a:prstGeom prst="rect">
            <a:avLst/>
          </a:prstGeom>
          <a:noFill/>
          <a:ln>
            <a:solidFill>
              <a:srgbClr val="916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endParaRPr lang="en-US" sz="1600" dirty="0">
              <a:solidFill>
                <a:schemeClr val="tx1"/>
              </a:solidFill>
            </a:endParaRPr>
          </a:p>
          <a:p>
            <a:pPr algn="ctr"/>
            <a:r>
              <a:rPr lang="en-US" sz="1600" dirty="0">
                <a:solidFill>
                  <a:schemeClr val="tx1"/>
                </a:solidFill>
              </a:rPr>
              <a:t>Each trainee must complete a final project to get the certification.</a:t>
            </a:r>
          </a:p>
          <a:p>
            <a:pPr algn="ctr"/>
            <a:endParaRPr lang="en-US" sz="1600" dirty="0">
              <a:solidFill>
                <a:srgbClr val="000000"/>
              </a:solidFill>
            </a:endParaRPr>
          </a:p>
        </p:txBody>
      </p:sp>
      <p:sp>
        <p:nvSpPr>
          <p:cNvPr id="7" name="Rectangle 6"/>
          <p:cNvSpPr/>
          <p:nvPr/>
        </p:nvSpPr>
        <p:spPr>
          <a:xfrm>
            <a:off x="2575719" y="2286000"/>
            <a:ext cx="1981200" cy="25146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Should be a </a:t>
            </a:r>
            <a:r>
              <a:rPr lang="en-US" sz="1600" b="1" dirty="0">
                <a:solidFill>
                  <a:schemeClr val="tx1"/>
                </a:solidFill>
              </a:rPr>
              <a:t>web application or web mobile application.</a:t>
            </a:r>
          </a:p>
        </p:txBody>
      </p:sp>
      <p:sp>
        <p:nvSpPr>
          <p:cNvPr id="8" name="Rectangle 7"/>
          <p:cNvSpPr/>
          <p:nvPr/>
        </p:nvSpPr>
        <p:spPr>
          <a:xfrm>
            <a:off x="5090319" y="2286000"/>
            <a:ext cx="1981200" cy="2514600"/>
          </a:xfrm>
          <a:prstGeom prst="rect">
            <a:avLst/>
          </a:prstGeom>
          <a:noFill/>
          <a:ln>
            <a:solidFill>
              <a:srgbClr val="FFB4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The project should include the competencies that the trainee learned during the cohort.</a:t>
            </a:r>
          </a:p>
        </p:txBody>
      </p:sp>
      <p:sp>
        <p:nvSpPr>
          <p:cNvPr id="9" name="Rectangle 8"/>
          <p:cNvSpPr/>
          <p:nvPr/>
        </p:nvSpPr>
        <p:spPr>
          <a:xfrm>
            <a:off x="7604919" y="2286000"/>
            <a:ext cx="1981200" cy="2514600"/>
          </a:xfrm>
          <a:prstGeom prst="rect">
            <a:avLst/>
          </a:prstGeom>
          <a:noFill/>
          <a:ln>
            <a:solidFill>
              <a:srgbClr val="4BB4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The trainee should work on the project in parallel with the training period</a:t>
            </a:r>
            <a:r>
              <a:rPr lang="en-US" sz="1600" dirty="0">
                <a:solidFill>
                  <a:srgbClr val="000000"/>
                </a:solidFill>
              </a:rPr>
              <a:t>.</a:t>
            </a:r>
            <a:endParaRPr lang="en-US" sz="1600" dirty="0">
              <a:solidFill>
                <a:schemeClr val="tx1"/>
              </a:solidFill>
            </a:endParaRPr>
          </a:p>
        </p:txBody>
      </p:sp>
      <p:sp>
        <p:nvSpPr>
          <p:cNvPr id="10" name="Rectangle 9"/>
          <p:cNvSpPr/>
          <p:nvPr/>
        </p:nvSpPr>
        <p:spPr>
          <a:xfrm>
            <a:off x="10043319" y="2286000"/>
            <a:ext cx="1981200" cy="2514600"/>
          </a:xfrm>
          <a:prstGeom prst="rect">
            <a:avLst/>
          </a:prstGeom>
          <a:noFill/>
          <a:ln>
            <a:solidFill>
              <a:srgbClr val="50BE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The trainee can select a project or many projects to present from the old project done during the cohort.</a:t>
            </a:r>
          </a:p>
        </p:txBody>
      </p:sp>
      <p:sp>
        <p:nvSpPr>
          <p:cNvPr id="6" name="Rectangle 5"/>
          <p:cNvSpPr/>
          <p:nvPr/>
        </p:nvSpPr>
        <p:spPr>
          <a:xfrm>
            <a:off x="213519" y="1905000"/>
            <a:ext cx="1844256" cy="381000"/>
          </a:xfrm>
          <a:prstGeom prst="rect">
            <a:avLst/>
          </a:prstGeom>
          <a:solidFill>
            <a:srgbClr val="916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Certification</a:t>
            </a:r>
            <a:endParaRPr lang="en-US" dirty="0">
              <a:solidFill>
                <a:srgbClr val="000000"/>
              </a:solidFill>
            </a:endParaRPr>
          </a:p>
        </p:txBody>
      </p:sp>
      <p:sp>
        <p:nvSpPr>
          <p:cNvPr id="18" name="Rectangle 17"/>
          <p:cNvSpPr/>
          <p:nvPr/>
        </p:nvSpPr>
        <p:spPr>
          <a:xfrm>
            <a:off x="2651919" y="1905000"/>
            <a:ext cx="1828800" cy="3810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9" name="Rectangle 18"/>
          <p:cNvSpPr/>
          <p:nvPr/>
        </p:nvSpPr>
        <p:spPr>
          <a:xfrm>
            <a:off x="5166519" y="1905000"/>
            <a:ext cx="1828800" cy="381000"/>
          </a:xfrm>
          <a:prstGeom prst="rect">
            <a:avLst/>
          </a:prstGeom>
          <a:solidFill>
            <a:srgbClr val="FF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Competencies</a:t>
            </a:r>
            <a:endParaRPr lang="en-US" dirty="0">
              <a:solidFill>
                <a:srgbClr val="000000"/>
              </a:solidFill>
            </a:endParaRPr>
          </a:p>
        </p:txBody>
      </p:sp>
      <p:sp>
        <p:nvSpPr>
          <p:cNvPr id="20" name="Rectangle 19"/>
          <p:cNvSpPr/>
          <p:nvPr/>
        </p:nvSpPr>
        <p:spPr>
          <a:xfrm>
            <a:off x="7681119" y="1905000"/>
            <a:ext cx="1828800" cy="381000"/>
          </a:xfrm>
          <a:prstGeom prst="rect">
            <a:avLst/>
          </a:prstGeom>
          <a:solidFill>
            <a:srgbClr val="4B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Work time</a:t>
            </a:r>
          </a:p>
        </p:txBody>
      </p:sp>
      <p:sp>
        <p:nvSpPr>
          <p:cNvPr id="21" name="Rectangle 20"/>
          <p:cNvSpPr/>
          <p:nvPr/>
        </p:nvSpPr>
        <p:spPr>
          <a:xfrm>
            <a:off x="10119519" y="1905000"/>
            <a:ext cx="1828800" cy="381000"/>
          </a:xfrm>
          <a:prstGeom prst="rect">
            <a:avLst/>
          </a:prstGeom>
          <a:solidFill>
            <a:srgbClr val="50B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bg1"/>
                </a:solidFill>
              </a:rPr>
              <a:t>Project subject</a:t>
            </a:r>
          </a:p>
        </p:txBody>
      </p:sp>
      <p:pic>
        <p:nvPicPr>
          <p:cNvPr id="1026" name="Picture 2"/>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3136" y="2395537"/>
            <a:ext cx="649583"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20641" y="2356644"/>
            <a:ext cx="574278" cy="574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99919" y="2341205"/>
            <a:ext cx="586581" cy="58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841" y="2356644"/>
            <a:ext cx="574278" cy="574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04526" y="2361407"/>
            <a:ext cx="534193" cy="534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382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1D0F83B-0595-4609-BAEB-AA86ED39296A}"/>
              </a:ext>
            </a:extLst>
          </p:cNvPr>
          <p:cNvSpPr txBox="1"/>
          <p:nvPr/>
        </p:nvSpPr>
        <p:spPr>
          <a:xfrm>
            <a:off x="137319" y="76200"/>
            <a:ext cx="8702256" cy="369332"/>
          </a:xfrm>
          <a:prstGeom prst="rect">
            <a:avLst/>
          </a:prstGeom>
          <a:noFill/>
        </p:spPr>
        <p:txBody>
          <a:bodyPr wrap="square" lIns="0" tIns="0" rIns="0" bIns="0" rtlCol="0" anchor="t">
            <a:spAutoFit/>
          </a:bodyPr>
          <a:lstStyle/>
          <a:p>
            <a:r>
              <a:rPr lang="en-GB" sz="2400" b="1" dirty="0">
                <a:solidFill>
                  <a:schemeClr val="bg2"/>
                </a:solidFill>
                <a:latin typeface="+mj-lt"/>
                <a:cs typeface="Helvetica" panose="020B0604020202020204" pitchFamily="34" charset="0"/>
              </a:rPr>
              <a:t>Technical competences &amp; </a:t>
            </a:r>
            <a:r>
              <a:rPr lang="en-GB" sz="2400" b="1" dirty="0" smtClean="0">
                <a:solidFill>
                  <a:schemeClr val="bg2"/>
                </a:solidFill>
                <a:latin typeface="+mj-lt"/>
                <a:cs typeface="Helvetica" panose="020B0604020202020204" pitchFamily="34" charset="0"/>
              </a:rPr>
              <a:t>details of </a:t>
            </a:r>
            <a:r>
              <a:rPr lang="en-GB" sz="2400" b="1" dirty="0">
                <a:solidFill>
                  <a:schemeClr val="bg2"/>
                </a:solidFill>
                <a:latin typeface="+mj-lt"/>
                <a:cs typeface="Helvetica" panose="020B0604020202020204" pitchFamily="34" charset="0"/>
              </a:rPr>
              <a:t>each : </a:t>
            </a:r>
            <a:endParaRPr lang="en-US" sz="2400" b="1" dirty="0">
              <a:solidFill>
                <a:schemeClr val="bg2"/>
              </a:solidFill>
              <a:latin typeface="+mj-lt"/>
              <a:ea typeface="Ebrima" panose="02000000000000000000" pitchFamily="2" charset="0"/>
              <a:cs typeface="Helvetica" panose="020B0604020202020204" pitchFamily="34" charset="0"/>
            </a:endParaRPr>
          </a:p>
        </p:txBody>
      </p:sp>
      <p:cxnSp>
        <p:nvCxnSpPr>
          <p:cNvPr id="14" name="Straight Connector 13"/>
          <p:cNvCxnSpPr/>
          <p:nvPr/>
        </p:nvCxnSpPr>
        <p:spPr>
          <a:xfrm>
            <a:off x="5776119" y="685800"/>
            <a:ext cx="0" cy="5943600"/>
          </a:xfrm>
          <a:prstGeom prst="line">
            <a:avLst/>
          </a:prstGeom>
          <a:ln w="25400">
            <a:solidFill>
              <a:srgbClr val="4BB4E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7319" y="2971800"/>
            <a:ext cx="11811000" cy="0"/>
          </a:xfrm>
          <a:prstGeom prst="line">
            <a:avLst/>
          </a:prstGeom>
          <a:ln w="25400">
            <a:solidFill>
              <a:srgbClr val="4BB4E6"/>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1505" y="762000"/>
            <a:ext cx="4085414" cy="369332"/>
          </a:xfrm>
          <a:prstGeom prst="rect">
            <a:avLst/>
          </a:prstGeom>
        </p:spPr>
        <p:txBody>
          <a:bodyPr wrap="none">
            <a:spAutoFit/>
          </a:bodyPr>
          <a:lstStyle/>
          <a:p>
            <a:r>
              <a:rPr lang="en-US" dirty="0"/>
              <a:t>Create mock-ups for an application</a:t>
            </a:r>
          </a:p>
        </p:txBody>
      </p:sp>
      <p:sp>
        <p:nvSpPr>
          <p:cNvPr id="22" name="Rectangle 21"/>
          <p:cNvSpPr/>
          <p:nvPr/>
        </p:nvSpPr>
        <p:spPr>
          <a:xfrm>
            <a:off x="234611" y="1219200"/>
            <a:ext cx="5465308" cy="1292662"/>
          </a:xfrm>
          <a:prstGeom prst="rect">
            <a:avLst/>
          </a:prstGeom>
        </p:spPr>
        <p:txBody>
          <a:bodyPr wrap="square">
            <a:spAutoFit/>
          </a:bodyPr>
          <a:lstStyle/>
          <a:p>
            <a:r>
              <a:rPr lang="en-US" sz="1300" dirty="0">
                <a:latin typeface="Helvetica" panose="020B0604020202020204" pitchFamily="34" charset="0"/>
                <a:cs typeface="Helvetica" panose="020B0604020202020204" pitchFamily="34" charset="0"/>
              </a:rPr>
              <a:t>• The mock-up takes into account the functional features described in the uses cases or user scenarios.</a:t>
            </a:r>
          </a:p>
          <a:p>
            <a:r>
              <a:rPr lang="en-US" sz="1300" dirty="0">
                <a:latin typeface="Helvetica" panose="020B0604020202020204" pitchFamily="34" charset="0"/>
                <a:cs typeface="Helvetica" panose="020B0604020202020204" pitchFamily="34" charset="0"/>
              </a:rPr>
              <a:t>• The mock-up conforms to the user experience and the target device.</a:t>
            </a:r>
          </a:p>
          <a:p>
            <a:r>
              <a:rPr lang="en-US" sz="1300" dirty="0">
                <a:latin typeface="Helvetica" panose="020B0604020202020204" pitchFamily="34" charset="0"/>
                <a:cs typeface="Helvetica" panose="020B0604020202020204" pitchFamily="34" charset="0"/>
              </a:rPr>
              <a:t>• The mock-up follows the principles of user interface security the visible portion of the mock-up content is drafted in English, in a manner suitable for the reader and without mistakes.</a:t>
            </a:r>
          </a:p>
        </p:txBody>
      </p:sp>
      <p:sp>
        <p:nvSpPr>
          <p:cNvPr id="23" name="Rectangle 22"/>
          <p:cNvSpPr/>
          <p:nvPr/>
        </p:nvSpPr>
        <p:spPr>
          <a:xfrm>
            <a:off x="5852319" y="1295400"/>
            <a:ext cx="6080125" cy="1508105"/>
          </a:xfrm>
          <a:prstGeom prst="rect">
            <a:avLst/>
          </a:prstGeom>
        </p:spPr>
        <p:txBody>
          <a:bodyPr>
            <a:spAutoFit/>
          </a:bodyPr>
          <a:lstStyle/>
          <a:p>
            <a:r>
              <a:rPr lang="en-US" sz="1300" dirty="0">
                <a:latin typeface="Helvetica" panose="020B0604020202020204" pitchFamily="34" charset="0"/>
                <a:cs typeface="Helvetica" panose="020B0604020202020204" pitchFamily="34" charset="0"/>
              </a:rPr>
              <a:t>• The interface conforms to the application mock-up structural best practice is followed, including for the mobile web.</a:t>
            </a:r>
          </a:p>
          <a:p>
            <a:r>
              <a:rPr lang="en-US" sz="1300" dirty="0">
                <a:latin typeface="Helvetica" panose="020B0604020202020204" pitchFamily="34" charset="0"/>
                <a:cs typeface="Helvetica" panose="020B0604020202020204" pitchFamily="34" charset="0"/>
              </a:rPr>
              <a:t>• The web pages adapt to the screen size.</a:t>
            </a:r>
          </a:p>
          <a:p>
            <a:r>
              <a:rPr lang="en-US" sz="1300" dirty="0">
                <a:latin typeface="Helvetica" panose="020B0604020202020204" pitchFamily="34" charset="0"/>
                <a:cs typeface="Helvetica" panose="020B0604020202020204" pitchFamily="34" charset="0"/>
              </a:rPr>
              <a:t>• The website follows the rules of natural SEO the search procedure enables them to solve a technical problem or implement a new feature.</a:t>
            </a:r>
          </a:p>
          <a:p>
            <a:r>
              <a:rPr lang="en-US" sz="1300" dirty="0">
                <a:latin typeface="Helvetica" panose="020B0604020202020204" pitchFamily="34" charset="0"/>
                <a:cs typeface="Helvetica" panose="020B0604020202020204" pitchFamily="34" charset="0"/>
              </a:rPr>
              <a:t>• The technical documentation relating to the associated technologies, drafted in English</a:t>
            </a:r>
            <a:r>
              <a:rPr lang="en-US" sz="1400" dirty="0">
                <a:latin typeface="Helvetica" panose="020B0604020202020204" pitchFamily="34" charset="0"/>
                <a:cs typeface="Helvetica" panose="020B0604020202020204" pitchFamily="34" charset="0"/>
              </a:rPr>
              <a:t>.</a:t>
            </a:r>
          </a:p>
        </p:txBody>
      </p:sp>
      <p:sp>
        <p:nvSpPr>
          <p:cNvPr id="24" name="Rectangle 23"/>
          <p:cNvSpPr/>
          <p:nvPr/>
        </p:nvSpPr>
        <p:spPr>
          <a:xfrm>
            <a:off x="6309519" y="762000"/>
            <a:ext cx="4735079" cy="338554"/>
          </a:xfrm>
          <a:prstGeom prst="rect">
            <a:avLst/>
          </a:prstGeom>
        </p:spPr>
        <p:txBody>
          <a:bodyPr wrap="none">
            <a:spAutoFit/>
          </a:bodyPr>
          <a:lstStyle/>
          <a:p>
            <a:r>
              <a:rPr lang="en-US" sz="1600" dirty="0"/>
              <a:t>Create static and adaptive web user interfaces</a:t>
            </a:r>
          </a:p>
        </p:txBody>
      </p:sp>
      <p:sp>
        <p:nvSpPr>
          <p:cNvPr id="26" name="Oval 25"/>
          <p:cNvSpPr/>
          <p:nvPr/>
        </p:nvSpPr>
        <p:spPr>
          <a:xfrm>
            <a:off x="159963" y="735808"/>
            <a:ext cx="358356" cy="407192"/>
          </a:xfrm>
          <a:prstGeom prst="ellipse">
            <a:avLst/>
          </a:prstGeom>
          <a:noFill/>
          <a:ln>
            <a:solidFill>
              <a:srgbClr val="50BE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1</a:t>
            </a:r>
          </a:p>
        </p:txBody>
      </p:sp>
      <p:sp>
        <p:nvSpPr>
          <p:cNvPr id="27" name="Oval 26"/>
          <p:cNvSpPr/>
          <p:nvPr/>
        </p:nvSpPr>
        <p:spPr>
          <a:xfrm>
            <a:off x="5951163" y="762000"/>
            <a:ext cx="358356" cy="4071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2</a:t>
            </a:r>
          </a:p>
        </p:txBody>
      </p:sp>
      <p:sp>
        <p:nvSpPr>
          <p:cNvPr id="25" name="Rectangle 24"/>
          <p:cNvSpPr/>
          <p:nvPr/>
        </p:nvSpPr>
        <p:spPr>
          <a:xfrm>
            <a:off x="472376" y="3021808"/>
            <a:ext cx="3914854" cy="338554"/>
          </a:xfrm>
          <a:prstGeom prst="rect">
            <a:avLst/>
          </a:prstGeom>
        </p:spPr>
        <p:txBody>
          <a:bodyPr wrap="none">
            <a:spAutoFit/>
          </a:bodyPr>
          <a:lstStyle/>
          <a:p>
            <a:r>
              <a:rPr lang="en-US" sz="1600" dirty="0"/>
              <a:t>Develop a dynamic web user interface</a:t>
            </a:r>
          </a:p>
        </p:txBody>
      </p:sp>
      <p:sp>
        <p:nvSpPr>
          <p:cNvPr id="29" name="Oval 28"/>
          <p:cNvSpPr/>
          <p:nvPr/>
        </p:nvSpPr>
        <p:spPr>
          <a:xfrm>
            <a:off x="159963" y="3021808"/>
            <a:ext cx="358356" cy="407192"/>
          </a:xfrm>
          <a:prstGeom prst="ellipse">
            <a:avLst/>
          </a:prstGeom>
          <a:noFill/>
          <a:ln>
            <a:solidFill>
              <a:srgbClr val="4BB4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3</a:t>
            </a:r>
          </a:p>
        </p:txBody>
      </p:sp>
      <p:sp>
        <p:nvSpPr>
          <p:cNvPr id="30" name="Oval 29"/>
          <p:cNvSpPr/>
          <p:nvPr/>
        </p:nvSpPr>
        <p:spPr>
          <a:xfrm>
            <a:off x="5951163" y="3048000"/>
            <a:ext cx="358356" cy="407192"/>
          </a:xfrm>
          <a:prstGeom prst="ellipse">
            <a:avLst/>
          </a:prstGeom>
          <a:noFill/>
          <a:ln>
            <a:solidFill>
              <a:srgbClr val="916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4</a:t>
            </a:r>
          </a:p>
        </p:txBody>
      </p:sp>
      <p:sp>
        <p:nvSpPr>
          <p:cNvPr id="28" name="Rectangle 27"/>
          <p:cNvSpPr/>
          <p:nvPr/>
        </p:nvSpPr>
        <p:spPr>
          <a:xfrm>
            <a:off x="234611" y="3422065"/>
            <a:ext cx="5465308" cy="2292935"/>
          </a:xfrm>
          <a:prstGeom prst="rect">
            <a:avLst/>
          </a:prstGeom>
        </p:spPr>
        <p:txBody>
          <a:bodyPr wrap="square">
            <a:spAutoFit/>
          </a:bodyPr>
          <a:lstStyle/>
          <a:p>
            <a:r>
              <a:rPr lang="en-US" sz="1300" dirty="0">
                <a:latin typeface="Helvetica" panose="020B0604020202020204" pitchFamily="34" charset="0"/>
                <a:cs typeface="Helvetica" panose="020B0604020202020204" pitchFamily="34" charset="0"/>
              </a:rPr>
              <a:t>• The web pages conform to the user experience, including for the mobile experience.</a:t>
            </a:r>
          </a:p>
          <a:p>
            <a:r>
              <a:rPr lang="en-US" sz="1300" dirty="0">
                <a:latin typeface="Helvetica" panose="020B0604020202020204" pitchFamily="34" charset="0"/>
                <a:cs typeface="Helvetica" panose="020B0604020202020204" pitchFamily="34" charset="0"/>
              </a:rPr>
              <a:t>• The application architecture follows web application development and security best practice.</a:t>
            </a:r>
          </a:p>
          <a:p>
            <a:r>
              <a:rPr lang="en-US" sz="1300" dirty="0">
                <a:latin typeface="Helvetica" panose="020B0604020202020204" pitchFamily="34" charset="0"/>
                <a:cs typeface="Helvetica" panose="020B0604020202020204" pitchFamily="34" charset="0"/>
              </a:rPr>
              <a:t>• The web application is optimized for mobile devices.</a:t>
            </a:r>
          </a:p>
          <a:p>
            <a:r>
              <a:rPr lang="en-US" sz="1300" dirty="0">
                <a:latin typeface="Helvetica" panose="020B0604020202020204" pitchFamily="34" charset="0"/>
                <a:cs typeface="Helvetica" panose="020B0604020202020204" pitchFamily="34" charset="0"/>
              </a:rPr>
              <a:t>• The search procedure enables them to solve a technical problem or implement a new feature.</a:t>
            </a:r>
          </a:p>
          <a:p>
            <a:r>
              <a:rPr lang="en-US" sz="1300" dirty="0">
                <a:latin typeface="Helvetica" panose="020B0604020202020204" pitchFamily="34" charset="0"/>
                <a:cs typeface="Helvetica" panose="020B0604020202020204" pitchFamily="34" charset="0"/>
              </a:rPr>
              <a:t>• The watch over known vulnerabilities enables them to identify potential flaws.</a:t>
            </a:r>
          </a:p>
          <a:p>
            <a:r>
              <a:rPr lang="en-US" sz="1300" dirty="0">
                <a:latin typeface="Helvetica" panose="020B0604020202020204" pitchFamily="34" charset="0"/>
                <a:cs typeface="Helvetica" panose="020B0604020202020204" pitchFamily="34" charset="0"/>
              </a:rPr>
              <a:t>• The technical documentation relating to the associated technologies, drafted in English, is understood (without misinterpretations, etc.).</a:t>
            </a:r>
          </a:p>
        </p:txBody>
      </p:sp>
      <p:sp>
        <p:nvSpPr>
          <p:cNvPr id="31" name="Rectangle 30"/>
          <p:cNvSpPr/>
          <p:nvPr/>
        </p:nvSpPr>
        <p:spPr>
          <a:xfrm>
            <a:off x="6309519" y="2971800"/>
            <a:ext cx="5775325" cy="584775"/>
          </a:xfrm>
          <a:prstGeom prst="rect">
            <a:avLst/>
          </a:prstGeom>
        </p:spPr>
        <p:txBody>
          <a:bodyPr wrap="square">
            <a:spAutoFit/>
          </a:bodyPr>
          <a:lstStyle/>
          <a:p>
            <a:r>
              <a:rPr lang="en-US" sz="1600" dirty="0"/>
              <a:t>Create a user interface with a content management or e-commerce solution</a:t>
            </a:r>
          </a:p>
        </p:txBody>
      </p:sp>
      <p:sp>
        <p:nvSpPr>
          <p:cNvPr id="32" name="Rectangle 31"/>
          <p:cNvSpPr/>
          <p:nvPr/>
        </p:nvSpPr>
        <p:spPr>
          <a:xfrm>
            <a:off x="5868194" y="3505200"/>
            <a:ext cx="6080125" cy="1892826"/>
          </a:xfrm>
          <a:prstGeom prst="rect">
            <a:avLst/>
          </a:prstGeom>
        </p:spPr>
        <p:txBody>
          <a:bodyPr>
            <a:spAutoFit/>
          </a:bodyPr>
          <a:lstStyle/>
          <a:p>
            <a:r>
              <a:rPr lang="en-US" sz="1300" dirty="0">
                <a:latin typeface="Helvetica" panose="020B0604020202020204" pitchFamily="34" charset="0"/>
                <a:cs typeface="Helvetica" panose="020B0604020202020204" pitchFamily="34" charset="0"/>
              </a:rPr>
              <a:t>• User accounts are created with their rights and roles in compliance with security rules.</a:t>
            </a:r>
          </a:p>
          <a:p>
            <a:r>
              <a:rPr lang="en-US" sz="1300" dirty="0">
                <a:latin typeface="Helvetica" panose="020B0604020202020204" pitchFamily="34" charset="0"/>
                <a:cs typeface="Helvetica" panose="020B0604020202020204" pitchFamily="34" charset="0"/>
              </a:rPr>
              <a:t>• The website structure meets the customer’s need.</a:t>
            </a:r>
          </a:p>
          <a:p>
            <a:r>
              <a:rPr lang="en-US" sz="1300" dirty="0">
                <a:latin typeface="Helvetica" panose="020B0604020202020204" pitchFamily="34" charset="0"/>
                <a:cs typeface="Helvetica" panose="020B0604020202020204" pitchFamily="34" charset="0"/>
              </a:rPr>
              <a:t>• The website follows the rules of natural SEO.</a:t>
            </a:r>
          </a:p>
          <a:p>
            <a:r>
              <a:rPr lang="en-US" sz="1300" dirty="0">
                <a:latin typeface="Helvetica" panose="020B0604020202020204" pitchFamily="34" charset="0"/>
                <a:cs typeface="Helvetica" panose="020B0604020202020204" pitchFamily="34" charset="0"/>
              </a:rPr>
              <a:t>• The search procedure enables them to solve a technical problem or implement a new feature.</a:t>
            </a:r>
          </a:p>
          <a:p>
            <a:r>
              <a:rPr lang="en-US" sz="1300" dirty="0">
                <a:latin typeface="Helvetica" panose="020B0604020202020204" pitchFamily="34" charset="0"/>
                <a:cs typeface="Helvetica" panose="020B0604020202020204" pitchFamily="34" charset="0"/>
              </a:rPr>
              <a:t>• The watch over known vulnerabilities enables them to identify potential flaws.</a:t>
            </a:r>
          </a:p>
          <a:p>
            <a:r>
              <a:rPr lang="en-US" sz="1300" dirty="0">
                <a:latin typeface="Helvetica" panose="020B0604020202020204" pitchFamily="34" charset="0"/>
                <a:cs typeface="Helvetica" panose="020B0604020202020204" pitchFamily="34" charset="0"/>
              </a:rPr>
              <a:t>• The technical documentation relating to the associated technologies, drafted in English, is understood (without misinterpretations, etc.).</a:t>
            </a:r>
          </a:p>
        </p:txBody>
      </p:sp>
      <p:pic>
        <p:nvPicPr>
          <p:cNvPr id="7171" name="Picture 3"/>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7494" y="6324600"/>
            <a:ext cx="16573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87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1D0F83B-0595-4609-BAEB-AA86ED39296A}"/>
              </a:ext>
            </a:extLst>
          </p:cNvPr>
          <p:cNvSpPr txBox="1"/>
          <p:nvPr/>
        </p:nvSpPr>
        <p:spPr>
          <a:xfrm>
            <a:off x="137319" y="76200"/>
            <a:ext cx="8702256" cy="369332"/>
          </a:xfrm>
          <a:prstGeom prst="rect">
            <a:avLst/>
          </a:prstGeom>
          <a:noFill/>
        </p:spPr>
        <p:txBody>
          <a:bodyPr wrap="square" lIns="0" tIns="0" rIns="0" bIns="0" rtlCol="0" anchor="t">
            <a:spAutoFit/>
          </a:bodyPr>
          <a:lstStyle/>
          <a:p>
            <a:r>
              <a:rPr lang="en-GB" sz="2400" b="1" dirty="0">
                <a:solidFill>
                  <a:schemeClr val="bg2"/>
                </a:solidFill>
                <a:latin typeface="+mj-lt"/>
                <a:cs typeface="Helvetica" panose="020B0604020202020204" pitchFamily="34" charset="0"/>
              </a:rPr>
              <a:t>Technical competences &amp; details of each : </a:t>
            </a:r>
            <a:endParaRPr lang="en-US" sz="2400" b="1" dirty="0">
              <a:solidFill>
                <a:schemeClr val="bg2"/>
              </a:solidFill>
              <a:latin typeface="+mj-lt"/>
              <a:ea typeface="Ebrima" panose="02000000000000000000" pitchFamily="2" charset="0"/>
              <a:cs typeface="Helvetica" panose="020B0604020202020204" pitchFamily="34" charset="0"/>
            </a:endParaRPr>
          </a:p>
        </p:txBody>
      </p:sp>
      <p:cxnSp>
        <p:nvCxnSpPr>
          <p:cNvPr id="14" name="Straight Connector 13"/>
          <p:cNvCxnSpPr/>
          <p:nvPr/>
        </p:nvCxnSpPr>
        <p:spPr>
          <a:xfrm>
            <a:off x="5776119" y="685800"/>
            <a:ext cx="0" cy="5943600"/>
          </a:xfrm>
          <a:prstGeom prst="line">
            <a:avLst/>
          </a:prstGeom>
          <a:ln w="25400">
            <a:solidFill>
              <a:srgbClr val="4BB4E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7319" y="3048000"/>
            <a:ext cx="11811000" cy="0"/>
          </a:xfrm>
          <a:prstGeom prst="line">
            <a:avLst/>
          </a:prstGeom>
          <a:ln w="25400">
            <a:solidFill>
              <a:srgbClr val="4BB4E6"/>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1505" y="711992"/>
            <a:ext cx="2203488" cy="369332"/>
          </a:xfrm>
          <a:prstGeom prst="rect">
            <a:avLst/>
          </a:prstGeom>
        </p:spPr>
        <p:txBody>
          <a:bodyPr wrap="none">
            <a:spAutoFit/>
          </a:bodyPr>
          <a:lstStyle/>
          <a:p>
            <a:r>
              <a:rPr lang="en-US" dirty="0"/>
              <a:t>Create a database</a:t>
            </a:r>
          </a:p>
        </p:txBody>
      </p:sp>
      <p:sp>
        <p:nvSpPr>
          <p:cNvPr id="22" name="Rectangle 21"/>
          <p:cNvSpPr/>
          <p:nvPr/>
        </p:nvSpPr>
        <p:spPr>
          <a:xfrm>
            <a:off x="234611" y="1219200"/>
            <a:ext cx="5465308" cy="1892826"/>
          </a:xfrm>
          <a:prstGeom prst="rect">
            <a:avLst/>
          </a:prstGeom>
        </p:spPr>
        <p:txBody>
          <a:bodyPr wrap="square">
            <a:spAutoFit/>
          </a:bodyPr>
          <a:lstStyle/>
          <a:p>
            <a:r>
              <a:rPr lang="en-US" sz="1300" dirty="0">
                <a:latin typeface="Helvetica" panose="020B0604020202020204" pitchFamily="34" charset="0"/>
                <a:cs typeface="Helvetica" panose="020B0604020202020204" pitchFamily="34" charset="0"/>
              </a:rPr>
              <a:t>• The database conforms to the physical schema.</a:t>
            </a:r>
          </a:p>
          <a:p>
            <a:r>
              <a:rPr lang="en-US" sz="1300" dirty="0">
                <a:latin typeface="Helvetica" panose="020B0604020202020204" pitchFamily="34" charset="0"/>
                <a:cs typeface="Helvetica" panose="020B0604020202020204" pitchFamily="34" charset="0"/>
              </a:rPr>
              <a:t>• The database creation and test data insertion scripts run without errors.</a:t>
            </a:r>
          </a:p>
          <a:p>
            <a:r>
              <a:rPr lang="en-US" sz="1300" dirty="0">
                <a:latin typeface="Helvetica" panose="020B0604020202020204" pitchFamily="34" charset="0"/>
                <a:cs typeface="Helvetica" panose="020B0604020202020204" pitchFamily="34" charset="0"/>
              </a:rPr>
              <a:t>• The DBMS security needs are expressed according to the state of the art and the security requirements identified.</a:t>
            </a:r>
          </a:p>
          <a:p>
            <a:r>
              <a:rPr lang="en-US" sz="1300" dirty="0">
                <a:latin typeface="Helvetica" panose="020B0604020202020204" pitchFamily="34" charset="0"/>
                <a:cs typeface="Helvetica" panose="020B0604020202020204" pitchFamily="34" charset="0"/>
              </a:rPr>
              <a:t>• The search procedure enables them to solve a technical problem or implement a new feature.</a:t>
            </a:r>
          </a:p>
          <a:p>
            <a:r>
              <a:rPr lang="en-US" sz="1300" dirty="0">
                <a:latin typeface="Helvetica" panose="020B0604020202020204" pitchFamily="34" charset="0"/>
                <a:cs typeface="Helvetica" panose="020B0604020202020204" pitchFamily="34" charset="0"/>
              </a:rPr>
              <a:t>• The technical documentation relating to the associated technologies, drafted in English, is understood (without misinterpretations, etc.).</a:t>
            </a:r>
          </a:p>
        </p:txBody>
      </p:sp>
      <p:sp>
        <p:nvSpPr>
          <p:cNvPr id="23" name="Rectangle 22"/>
          <p:cNvSpPr/>
          <p:nvPr/>
        </p:nvSpPr>
        <p:spPr>
          <a:xfrm>
            <a:off x="6004719" y="1078974"/>
            <a:ext cx="6080125" cy="1892826"/>
          </a:xfrm>
          <a:prstGeom prst="rect">
            <a:avLst/>
          </a:prstGeom>
        </p:spPr>
        <p:txBody>
          <a:bodyPr>
            <a:spAutoFit/>
          </a:bodyPr>
          <a:lstStyle/>
          <a:p>
            <a:r>
              <a:rPr lang="en-US" sz="1300" dirty="0">
                <a:latin typeface="Helvetica" panose="020B0604020202020204" pitchFamily="34" charset="0"/>
                <a:cs typeface="Helvetica" panose="020B0604020202020204" pitchFamily="34" charset="0"/>
              </a:rPr>
              <a:t>• Processes relating to data manipulations correspond to the features described in the technical design file A unit test is associated with each component, focusing on both function and security.</a:t>
            </a:r>
          </a:p>
          <a:p>
            <a:r>
              <a:rPr lang="en-US" sz="1300" dirty="0">
                <a:latin typeface="Helvetica" panose="020B0604020202020204" pitchFamily="34" charset="0"/>
                <a:cs typeface="Helvetica" panose="020B0604020202020204" pitchFamily="34" charset="0"/>
              </a:rPr>
              <a:t>• The database access components follow the recognized security rules.</a:t>
            </a:r>
          </a:p>
          <a:p>
            <a:r>
              <a:rPr lang="en-US" sz="1300" dirty="0">
                <a:latin typeface="Helvetica" panose="020B0604020202020204" pitchFamily="34" charset="0"/>
                <a:cs typeface="Helvetica" panose="020B0604020202020204" pitchFamily="34" charset="0"/>
              </a:rPr>
              <a:t>• The search procedure enables them to solve a technical problem or implement a new feature.</a:t>
            </a:r>
          </a:p>
          <a:p>
            <a:r>
              <a:rPr lang="en-US" sz="1300" dirty="0">
                <a:latin typeface="Helvetica" panose="020B0604020202020204" pitchFamily="34" charset="0"/>
                <a:cs typeface="Helvetica" panose="020B0604020202020204" pitchFamily="34" charset="0"/>
              </a:rPr>
              <a:t>• The watch over known vulnerabilities enables them to identify potential flaws.</a:t>
            </a:r>
          </a:p>
          <a:p>
            <a:r>
              <a:rPr lang="en-US" sz="1300" dirty="0">
                <a:latin typeface="Helvetica" panose="020B0604020202020204" pitchFamily="34" charset="0"/>
                <a:cs typeface="Helvetica" panose="020B0604020202020204" pitchFamily="34" charset="0"/>
              </a:rPr>
              <a:t>• The technical documentation relating to the associated technologies, drafted in English, is understood (without misinterpretations, etc.).</a:t>
            </a:r>
            <a:endParaRPr lang="en-US" sz="1400" dirty="0">
              <a:latin typeface="Helvetica" panose="020B0604020202020204" pitchFamily="34" charset="0"/>
              <a:cs typeface="Helvetica" panose="020B0604020202020204" pitchFamily="34" charset="0"/>
            </a:endParaRPr>
          </a:p>
        </p:txBody>
      </p:sp>
      <p:sp>
        <p:nvSpPr>
          <p:cNvPr id="24" name="Rectangle 23"/>
          <p:cNvSpPr/>
          <p:nvPr/>
        </p:nvSpPr>
        <p:spPr>
          <a:xfrm>
            <a:off x="6309519" y="685800"/>
            <a:ext cx="3496470" cy="338554"/>
          </a:xfrm>
          <a:prstGeom prst="rect">
            <a:avLst/>
          </a:prstGeom>
        </p:spPr>
        <p:txBody>
          <a:bodyPr wrap="none">
            <a:spAutoFit/>
          </a:bodyPr>
          <a:lstStyle/>
          <a:p>
            <a:r>
              <a:rPr lang="en-US" sz="1600" dirty="0"/>
              <a:t>Develop data access components</a:t>
            </a:r>
          </a:p>
        </p:txBody>
      </p:sp>
      <p:sp>
        <p:nvSpPr>
          <p:cNvPr id="26" name="Oval 25"/>
          <p:cNvSpPr/>
          <p:nvPr/>
        </p:nvSpPr>
        <p:spPr>
          <a:xfrm>
            <a:off x="159963" y="685800"/>
            <a:ext cx="358356" cy="407192"/>
          </a:xfrm>
          <a:prstGeom prst="ellipse">
            <a:avLst/>
          </a:prstGeom>
          <a:noFill/>
          <a:ln>
            <a:solidFill>
              <a:srgbClr val="FFB4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5</a:t>
            </a:r>
          </a:p>
        </p:txBody>
      </p:sp>
      <p:sp>
        <p:nvSpPr>
          <p:cNvPr id="27" name="Oval 26"/>
          <p:cNvSpPr/>
          <p:nvPr/>
        </p:nvSpPr>
        <p:spPr>
          <a:xfrm>
            <a:off x="5951163" y="685800"/>
            <a:ext cx="358356" cy="40719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6</a:t>
            </a:r>
          </a:p>
        </p:txBody>
      </p:sp>
      <p:sp>
        <p:nvSpPr>
          <p:cNvPr id="25" name="Rectangle 24"/>
          <p:cNvSpPr/>
          <p:nvPr/>
        </p:nvSpPr>
        <p:spPr>
          <a:xfrm>
            <a:off x="472376" y="3087469"/>
            <a:ext cx="5075143" cy="646331"/>
          </a:xfrm>
          <a:prstGeom prst="rect">
            <a:avLst/>
          </a:prstGeom>
        </p:spPr>
        <p:txBody>
          <a:bodyPr wrap="square">
            <a:spAutoFit/>
          </a:bodyPr>
          <a:lstStyle/>
          <a:p>
            <a:r>
              <a:rPr lang="en-US" dirty="0"/>
              <a:t>Develop the back end of a web or mobile web application</a:t>
            </a:r>
          </a:p>
        </p:txBody>
      </p:sp>
      <p:sp>
        <p:nvSpPr>
          <p:cNvPr id="29" name="Oval 28"/>
          <p:cNvSpPr/>
          <p:nvPr/>
        </p:nvSpPr>
        <p:spPr>
          <a:xfrm>
            <a:off x="159963" y="3087469"/>
            <a:ext cx="358356" cy="407192"/>
          </a:xfrm>
          <a:prstGeom prst="ellipse">
            <a:avLst/>
          </a:prstGeom>
          <a:noFill/>
          <a:ln>
            <a:solidFill>
              <a:srgbClr val="50BE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7</a:t>
            </a:r>
          </a:p>
        </p:txBody>
      </p:sp>
      <p:sp>
        <p:nvSpPr>
          <p:cNvPr id="30" name="Oval 29"/>
          <p:cNvSpPr/>
          <p:nvPr/>
        </p:nvSpPr>
        <p:spPr>
          <a:xfrm>
            <a:off x="5951163" y="3113661"/>
            <a:ext cx="358356" cy="4071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8</a:t>
            </a:r>
          </a:p>
        </p:txBody>
      </p:sp>
      <p:sp>
        <p:nvSpPr>
          <p:cNvPr id="28" name="Rectangle 27"/>
          <p:cNvSpPr/>
          <p:nvPr/>
        </p:nvSpPr>
        <p:spPr>
          <a:xfrm>
            <a:off x="234611" y="3745974"/>
            <a:ext cx="5465308" cy="1892826"/>
          </a:xfrm>
          <a:prstGeom prst="rect">
            <a:avLst/>
          </a:prstGeom>
        </p:spPr>
        <p:txBody>
          <a:bodyPr wrap="square">
            <a:spAutoFit/>
          </a:bodyPr>
          <a:lstStyle/>
          <a:p>
            <a:r>
              <a:rPr lang="en-US" sz="1300" dirty="0">
                <a:latin typeface="Helvetica" panose="020B0604020202020204" pitchFamily="34" charset="0"/>
                <a:cs typeface="Helvetica" panose="020B0604020202020204" pitchFamily="34" charset="0"/>
              </a:rPr>
              <a:t>• Development best practice is followed.</a:t>
            </a:r>
          </a:p>
          <a:p>
            <a:r>
              <a:rPr lang="en-US" sz="1300" dirty="0">
                <a:latin typeface="Helvetica" panose="020B0604020202020204" pitchFamily="34" charset="0"/>
                <a:cs typeface="Helvetica" panose="020B0604020202020204" pitchFamily="34" charset="0"/>
              </a:rPr>
              <a:t>• The server components contribute to the application’s security.</a:t>
            </a:r>
          </a:p>
          <a:p>
            <a:r>
              <a:rPr lang="en-US" sz="1300" dirty="0">
                <a:latin typeface="Helvetica" panose="020B0604020202020204" pitchFamily="34" charset="0"/>
                <a:cs typeface="Helvetica" panose="020B0604020202020204" pitchFamily="34" charset="0"/>
              </a:rPr>
              <a:t>• The component source code is documented or auto documented.</a:t>
            </a:r>
          </a:p>
          <a:p>
            <a:r>
              <a:rPr lang="en-US" sz="1300" dirty="0">
                <a:latin typeface="Helvetica" panose="020B0604020202020204" pitchFamily="34" charset="0"/>
                <a:cs typeface="Helvetica" panose="020B0604020202020204" pitchFamily="34" charset="0"/>
              </a:rPr>
              <a:t>• The search procedure enables them to solve a technical problem or implement a new feature.</a:t>
            </a:r>
          </a:p>
          <a:p>
            <a:r>
              <a:rPr lang="en-US" sz="1300" dirty="0">
                <a:latin typeface="Helvetica" panose="020B0604020202020204" pitchFamily="34" charset="0"/>
                <a:cs typeface="Helvetica" panose="020B0604020202020204" pitchFamily="34" charset="0"/>
              </a:rPr>
              <a:t>• The watch over known vulnerabilities enables them to identify potential flaws.</a:t>
            </a:r>
          </a:p>
          <a:p>
            <a:r>
              <a:rPr lang="en-US" sz="1300" dirty="0">
                <a:latin typeface="Helvetica" panose="020B0604020202020204" pitchFamily="34" charset="0"/>
                <a:cs typeface="Helvetica" panose="020B0604020202020204" pitchFamily="34" charset="0"/>
              </a:rPr>
              <a:t>• The technical documentation relating to the associated technologies, drafted in English, is understood (without misinterpretations, etc.).</a:t>
            </a:r>
          </a:p>
        </p:txBody>
      </p:sp>
      <p:sp>
        <p:nvSpPr>
          <p:cNvPr id="31" name="Rectangle 30"/>
          <p:cNvSpPr/>
          <p:nvPr/>
        </p:nvSpPr>
        <p:spPr>
          <a:xfrm>
            <a:off x="6309519" y="3037461"/>
            <a:ext cx="5775325" cy="584775"/>
          </a:xfrm>
          <a:prstGeom prst="rect">
            <a:avLst/>
          </a:prstGeom>
        </p:spPr>
        <p:txBody>
          <a:bodyPr wrap="square">
            <a:spAutoFit/>
          </a:bodyPr>
          <a:lstStyle/>
          <a:p>
            <a:r>
              <a:rPr lang="en-US" sz="1600" dirty="0"/>
              <a:t>Create and implement components in a content management or e-commerce application</a:t>
            </a:r>
          </a:p>
        </p:txBody>
      </p:sp>
      <p:sp>
        <p:nvSpPr>
          <p:cNvPr id="32" name="Rectangle 31"/>
          <p:cNvSpPr/>
          <p:nvPr/>
        </p:nvSpPr>
        <p:spPr>
          <a:xfrm>
            <a:off x="5925196" y="3622119"/>
            <a:ext cx="6080125" cy="2092881"/>
          </a:xfrm>
          <a:prstGeom prst="rect">
            <a:avLst/>
          </a:prstGeom>
        </p:spPr>
        <p:txBody>
          <a:bodyPr>
            <a:spAutoFit/>
          </a:bodyPr>
          <a:lstStyle/>
          <a:p>
            <a:r>
              <a:rPr lang="en-US" sz="1300" dirty="0">
                <a:latin typeface="Helvetica" panose="020B0604020202020204" pitchFamily="34" charset="0"/>
                <a:cs typeface="Helvetica" panose="020B0604020202020204" pitchFamily="34" charset="0"/>
              </a:rPr>
              <a:t>• The additional or created components integrate in the application environment.</a:t>
            </a:r>
          </a:p>
          <a:p>
            <a:r>
              <a:rPr lang="en-US" sz="1300" dirty="0">
                <a:latin typeface="Helvetica" panose="020B0604020202020204" pitchFamily="34" charset="0"/>
                <a:cs typeface="Helvetica" panose="020B0604020202020204" pitchFamily="34" charset="0"/>
              </a:rPr>
              <a:t>• The server components contribute to the application’s security.</a:t>
            </a:r>
          </a:p>
          <a:p>
            <a:r>
              <a:rPr lang="en-US" sz="1300" dirty="0">
                <a:latin typeface="Helvetica" panose="020B0604020202020204" pitchFamily="34" charset="0"/>
                <a:cs typeface="Helvetica" panose="020B0604020202020204" pitchFamily="34" charset="0"/>
              </a:rPr>
              <a:t>• The source code is documented or auto documented.</a:t>
            </a:r>
          </a:p>
          <a:p>
            <a:r>
              <a:rPr lang="en-US" sz="1300" dirty="0">
                <a:latin typeface="Helvetica" panose="020B0604020202020204" pitchFamily="34" charset="0"/>
                <a:cs typeface="Helvetica" panose="020B0604020202020204" pitchFamily="34" charset="0"/>
              </a:rPr>
              <a:t>• The tests guarantee that the server processes correspond to the features described in the specifications.</a:t>
            </a:r>
          </a:p>
          <a:p>
            <a:r>
              <a:rPr lang="en-US" sz="1300" dirty="0">
                <a:latin typeface="Helvetica" panose="020B0604020202020204" pitchFamily="34" charset="0"/>
                <a:cs typeface="Helvetica" panose="020B0604020202020204" pitchFamily="34" charset="0"/>
              </a:rPr>
              <a:t>• The search procedure enables t hem to solve a technical problem or implement a new feature.</a:t>
            </a:r>
          </a:p>
          <a:p>
            <a:r>
              <a:rPr lang="en-US" sz="1300" dirty="0">
                <a:latin typeface="Helvetica" panose="020B0604020202020204" pitchFamily="34" charset="0"/>
                <a:cs typeface="Helvetica" panose="020B0604020202020204" pitchFamily="34" charset="0"/>
              </a:rPr>
              <a:t>• The watch over known vulnerabilities enables them to identify potential flaws</a:t>
            </a:r>
          </a:p>
          <a:p>
            <a:r>
              <a:rPr lang="en-US" sz="1300" dirty="0">
                <a:latin typeface="Helvetica" panose="020B0604020202020204" pitchFamily="34" charset="0"/>
                <a:cs typeface="Helvetica" panose="020B0604020202020204" pitchFamily="34" charset="0"/>
              </a:rPr>
              <a:t>• The technical documentation relating to the associated technologies, drafted in English, is understood (without misinterpretations, etc.).</a:t>
            </a:r>
          </a:p>
        </p:txBody>
      </p:sp>
    </p:spTree>
    <p:extLst>
      <p:ext uri="{BB962C8B-B14F-4D97-AF65-F5344CB8AC3E}">
        <p14:creationId xmlns:p14="http://schemas.microsoft.com/office/powerpoint/2010/main" val="172722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xmlns="" id="{31D0F83B-0595-4609-BAEB-AA86ED39296A}"/>
              </a:ext>
            </a:extLst>
          </p:cNvPr>
          <p:cNvSpPr txBox="1"/>
          <p:nvPr/>
        </p:nvSpPr>
        <p:spPr>
          <a:xfrm>
            <a:off x="198063" y="228600"/>
            <a:ext cx="8702256" cy="492443"/>
          </a:xfrm>
          <a:prstGeom prst="rect">
            <a:avLst/>
          </a:prstGeom>
          <a:noFill/>
        </p:spPr>
        <p:txBody>
          <a:bodyPr wrap="square" lIns="0" tIns="0" rIns="0" bIns="0" rtlCol="0" anchor="t">
            <a:spAutoFit/>
          </a:bodyPr>
          <a:lstStyle/>
          <a:p>
            <a:r>
              <a:rPr lang="en-US" sz="3200" b="1" dirty="0">
                <a:solidFill>
                  <a:schemeClr val="bg2"/>
                </a:solidFill>
                <a:latin typeface="+mj-lt"/>
                <a:cs typeface="Helvetica" panose="020B0604020202020204" pitchFamily="34" charset="0"/>
              </a:rPr>
              <a:t>Deliverables </a:t>
            </a:r>
          </a:p>
        </p:txBody>
      </p:sp>
      <p:sp>
        <p:nvSpPr>
          <p:cNvPr id="7" name="TextBox 6"/>
          <p:cNvSpPr txBox="1"/>
          <p:nvPr/>
        </p:nvSpPr>
        <p:spPr>
          <a:xfrm>
            <a:off x="2529891" y="1093113"/>
            <a:ext cx="9266028" cy="430887"/>
          </a:xfrm>
          <a:prstGeom prst="rect">
            <a:avLst/>
          </a:prstGeom>
          <a:ln w="25400">
            <a:solidFill>
              <a:srgbClr val="4BB4E6"/>
            </a:solidFill>
            <a:prstDash val="sysDash"/>
          </a:ln>
        </p:spPr>
        <p:txBody>
          <a:bodyPr wrap="square" lIns="0" tIns="0" rIns="0" bIns="0" rtlCol="0">
            <a:spAutoFit/>
          </a:bodyPr>
          <a:lstStyle/>
          <a:p>
            <a:pPr marL="342900" indent="-342900">
              <a:buFont typeface="+mj-lt"/>
              <a:buAutoNum type="arabicPeriod"/>
            </a:pPr>
            <a:r>
              <a:rPr lang="en-US" sz="1400" dirty="0">
                <a:latin typeface="Helvetica" panose="020B0604020202020204" pitchFamily="34" charset="0"/>
                <a:cs typeface="Helvetica" panose="020B0604020202020204" pitchFamily="34" charset="0"/>
              </a:rPr>
              <a:t>Brief in English</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limited to one page around 20 lines or 200 to 250 words, or around 1,200 characters without spaces </a:t>
            </a:r>
          </a:p>
        </p:txBody>
      </p:sp>
      <p:sp>
        <p:nvSpPr>
          <p:cNvPr id="20" name="Rectangle 19"/>
          <p:cNvSpPr/>
          <p:nvPr/>
        </p:nvSpPr>
        <p:spPr>
          <a:xfrm>
            <a:off x="274263" y="1143000"/>
            <a:ext cx="1844256" cy="381000"/>
          </a:xfrm>
          <a:prstGeom prst="rect">
            <a:avLst/>
          </a:prstGeom>
          <a:solidFill>
            <a:srgbClr val="4B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Brief</a:t>
            </a:r>
            <a:endParaRPr lang="en-US" dirty="0">
              <a:solidFill>
                <a:srgbClr val="000000"/>
              </a:solidFill>
            </a:endParaRPr>
          </a:p>
        </p:txBody>
      </p:sp>
      <p:sp>
        <p:nvSpPr>
          <p:cNvPr id="21" name="Rectangle 20"/>
          <p:cNvSpPr/>
          <p:nvPr/>
        </p:nvSpPr>
        <p:spPr>
          <a:xfrm>
            <a:off x="289719" y="2209800"/>
            <a:ext cx="2057400" cy="11430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Technical Documentations </a:t>
            </a:r>
          </a:p>
          <a:p>
            <a:r>
              <a:rPr lang="en-US" dirty="0"/>
              <a:t>must follow this typical plan</a:t>
            </a:r>
          </a:p>
        </p:txBody>
      </p:sp>
      <p:sp>
        <p:nvSpPr>
          <p:cNvPr id="22" name="TextBox 21"/>
          <p:cNvSpPr txBox="1"/>
          <p:nvPr/>
        </p:nvSpPr>
        <p:spPr>
          <a:xfrm>
            <a:off x="2529891" y="1752600"/>
            <a:ext cx="9266028" cy="2585323"/>
          </a:xfrm>
          <a:prstGeom prst="rect">
            <a:avLst/>
          </a:prstGeom>
          <a:ln w="25400">
            <a:solidFill>
              <a:srgbClr val="FF7900"/>
            </a:solidFill>
            <a:prstDash val="sysDash"/>
          </a:ln>
        </p:spPr>
        <p:txBody>
          <a:bodyPr wrap="square" lIns="0" tIns="0" rIns="0" bIns="0" rtlCol="0">
            <a:spAutoFit/>
          </a:bodyPr>
          <a:lstStyle/>
          <a:p>
            <a:pPr marL="342900" indent="-342900">
              <a:buFont typeface="+mj-lt"/>
              <a:buAutoNum type="arabicPeriod"/>
            </a:pPr>
            <a:r>
              <a:rPr lang="en-US" sz="1400" dirty="0">
                <a:latin typeface="Helvetica" panose="020B0604020202020204" pitchFamily="34" charset="0"/>
                <a:cs typeface="Helvetica" panose="020B0604020202020204" pitchFamily="34" charset="0"/>
              </a:rPr>
              <a:t>List of framework skills that are covered by the project. </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Specifications, expression of need, or project functional specifications. </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Project technical specifications, drafted by the candidate, including for security and the mobile web. </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Candidate’s work including the most significant code excerpts and their justification, including for security and the mobile web. </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Presentation of the test case developed by the candidate of the most representative feature (input data, expected data and data obtained). </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 Description of the watch over security vulnerabilities, carried out by the candidate during the project. </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Description of a work situation that required research to be carried out by the candidate during the project, on English language websites. </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Excerpt from the English language website, used as part of the research described above, accompanied by a translation into English given by the candidate without machine translation (around 750 signs). </a:t>
            </a:r>
          </a:p>
        </p:txBody>
      </p:sp>
      <p:sp>
        <p:nvSpPr>
          <p:cNvPr id="23" name="Rectangle 22"/>
          <p:cNvSpPr/>
          <p:nvPr/>
        </p:nvSpPr>
        <p:spPr>
          <a:xfrm>
            <a:off x="289719" y="5029200"/>
            <a:ext cx="2057400" cy="533400"/>
          </a:xfrm>
          <a:prstGeom prst="rect">
            <a:avLst/>
          </a:prstGeom>
          <a:solidFill>
            <a:srgbClr val="50B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Project Presentation</a:t>
            </a:r>
          </a:p>
        </p:txBody>
      </p:sp>
      <p:sp>
        <p:nvSpPr>
          <p:cNvPr id="2" name="TextBox 1"/>
          <p:cNvSpPr txBox="1"/>
          <p:nvPr/>
        </p:nvSpPr>
        <p:spPr>
          <a:xfrm>
            <a:off x="2529891" y="4677251"/>
            <a:ext cx="9266028" cy="1723549"/>
          </a:xfrm>
          <a:prstGeom prst="rect">
            <a:avLst/>
          </a:prstGeom>
          <a:ln w="25400">
            <a:solidFill>
              <a:srgbClr val="50BE87"/>
            </a:solidFill>
            <a:prstDash val="sysDash"/>
          </a:ln>
        </p:spPr>
        <p:txBody>
          <a:bodyPr wrap="square" lIns="0" tIns="0" rIns="0" bIns="0" rtlCol="0">
            <a:spAutoFit/>
          </a:bodyPr>
          <a:lstStyle/>
          <a:p>
            <a:pPr marL="342900" indent="-342900">
              <a:buFont typeface="+mj-lt"/>
              <a:buAutoNum type="arabicPeriod"/>
            </a:pPr>
            <a:r>
              <a:rPr lang="en-US" sz="1400" dirty="0">
                <a:latin typeface="Helvetica" panose="020B0604020202020204" pitchFamily="34" charset="0"/>
                <a:cs typeface="Helvetica" panose="020B0604020202020204" pitchFamily="34" charset="0"/>
              </a:rPr>
              <a:t>Presentation of the company and/or department and the project context (specifications, human and technical environment).</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Design and coding of back-end components.</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Presentation of the most significant components, including for security and the mobile web .</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Presentation of the test case of the most representative feature (input data, expected data and data obtained) &amp; analysis of any discrepancies.</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Presentation of an example of research carried out from English language sites.</a:t>
            </a:r>
          </a:p>
          <a:p>
            <a:pPr marL="342900" indent="-342900">
              <a:buFont typeface="+mj-lt"/>
              <a:buAutoNum type="arabicPeriod"/>
            </a:pPr>
            <a:r>
              <a:rPr lang="en-US" sz="1400" dirty="0">
                <a:latin typeface="Helvetica" panose="020B0604020202020204" pitchFamily="34" charset="0"/>
                <a:cs typeface="Helvetica" panose="020B0604020202020204" pitchFamily="34" charset="0"/>
              </a:rPr>
              <a:t>Summary and conclusion (satisfactory points and difficulties encountered).</a:t>
            </a:r>
          </a:p>
        </p:txBody>
      </p:sp>
    </p:spTree>
    <p:extLst>
      <p:ext uri="{BB962C8B-B14F-4D97-AF65-F5344CB8AC3E}">
        <p14:creationId xmlns:p14="http://schemas.microsoft.com/office/powerpoint/2010/main" val="40447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37319" y="2836696"/>
            <a:ext cx="2133600" cy="3868481"/>
          </a:xfrm>
          <a:prstGeom prst="rect">
            <a:avLst/>
          </a:prstGeom>
          <a:noFill/>
          <a:ln>
            <a:solidFill>
              <a:srgbClr val="50BE87"/>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a:solidFill>
                  <a:schemeClr val="tx1"/>
                </a:solidFill>
                <a:latin typeface="Helvetica" panose="020B0604020202020204" pitchFamily="34" charset="0"/>
                <a:cs typeface="Helvetica" panose="020B0604020202020204" pitchFamily="34" charset="0"/>
              </a:rPr>
              <a:t>1</a:t>
            </a:r>
            <a:r>
              <a:rPr lang="en-US" sz="1100" dirty="0">
                <a:solidFill>
                  <a:schemeClr val="tx1"/>
                </a:solidFill>
                <a:latin typeface="Helvetica" panose="020B0604020202020204" pitchFamily="34" charset="0"/>
                <a:cs typeface="Helvetica" panose="020B0604020202020204" pitchFamily="34" charset="0"/>
              </a:rPr>
              <a:t>. The candidate begins with a quick explanation of the</a:t>
            </a:r>
          </a:p>
          <a:p>
            <a:r>
              <a:rPr lang="en-US" sz="1100" dirty="0">
                <a:solidFill>
                  <a:schemeClr val="tx1"/>
                </a:solidFill>
                <a:latin typeface="Helvetica" panose="020B0604020202020204" pitchFamily="34" charset="0"/>
                <a:cs typeface="Helvetica" panose="020B0604020202020204" pitchFamily="34" charset="0"/>
              </a:rPr>
              <a:t>context of their project in English; they should:</a:t>
            </a:r>
          </a:p>
          <a:p>
            <a:pPr marL="171450" indent="-171450">
              <a:buFont typeface="Arial" panose="020B0604020202020204" pitchFamily="34" charset="0"/>
              <a:buChar char="•"/>
            </a:pPr>
            <a:r>
              <a:rPr lang="en-US" sz="1100" dirty="0">
                <a:solidFill>
                  <a:schemeClr val="tx1"/>
                </a:solidFill>
                <a:latin typeface="Helvetica" panose="020B0604020202020204" pitchFamily="34" charset="0"/>
                <a:cs typeface="Helvetica" panose="020B0604020202020204" pitchFamily="34" charset="0"/>
              </a:rPr>
              <a:t>Mention their journey in Orange Coding Academy.</a:t>
            </a:r>
          </a:p>
          <a:p>
            <a:pPr marL="171450" indent="-171450">
              <a:buFont typeface="Arial" panose="020B0604020202020204" pitchFamily="34" charset="0"/>
              <a:buChar char="•"/>
            </a:pPr>
            <a:r>
              <a:rPr lang="en-US" sz="1100" dirty="0">
                <a:solidFill>
                  <a:schemeClr val="tx1"/>
                </a:solidFill>
                <a:latin typeface="Helvetica" panose="020B0604020202020204" pitchFamily="34" charset="0"/>
                <a:cs typeface="Helvetica" panose="020B0604020202020204" pitchFamily="34" charset="0"/>
              </a:rPr>
              <a:t>Mention their internship period.</a:t>
            </a:r>
          </a:p>
          <a:p>
            <a:pPr marL="171450" indent="-171450">
              <a:buFont typeface="Arial" panose="020B0604020202020204" pitchFamily="34" charset="0"/>
              <a:buChar char="•"/>
            </a:pPr>
            <a:r>
              <a:rPr lang="en-US" sz="1100" dirty="0">
                <a:solidFill>
                  <a:schemeClr val="tx1"/>
                </a:solidFill>
                <a:latin typeface="Helvetica" panose="020B0604020202020204" pitchFamily="34" charset="0"/>
                <a:cs typeface="Helvetica" panose="020B0604020202020204" pitchFamily="34" charset="0"/>
              </a:rPr>
              <a:t>Mention the project that this context required. </a:t>
            </a:r>
          </a:p>
        </p:txBody>
      </p:sp>
      <p:pic>
        <p:nvPicPr>
          <p:cNvPr id="2056" name="Picture 8"/>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4320" y="1981200"/>
            <a:ext cx="619000" cy="540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94312" y="1954290"/>
            <a:ext cx="658163" cy="59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2329" y="1981200"/>
            <a:ext cx="641785" cy="58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2919" y="1905000"/>
            <a:ext cx="710238" cy="646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998" y="1925279"/>
            <a:ext cx="665521" cy="665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xmlns="" id="{31D0F83B-0595-4609-BAEB-AA86ED39296A}"/>
              </a:ext>
            </a:extLst>
          </p:cNvPr>
          <p:cNvSpPr txBox="1"/>
          <p:nvPr/>
        </p:nvSpPr>
        <p:spPr>
          <a:xfrm>
            <a:off x="137319" y="76200"/>
            <a:ext cx="11750256" cy="738664"/>
          </a:xfrm>
          <a:prstGeom prst="rect">
            <a:avLst/>
          </a:prstGeom>
          <a:noFill/>
        </p:spPr>
        <p:txBody>
          <a:bodyPr wrap="square" lIns="0" tIns="0" rIns="0" bIns="0" rtlCol="0" anchor="t">
            <a:spAutoFit/>
          </a:bodyPr>
          <a:lstStyle/>
          <a:p>
            <a:r>
              <a:rPr lang="en-US" sz="3200" b="1" dirty="0">
                <a:solidFill>
                  <a:schemeClr val="bg2"/>
                </a:solidFill>
                <a:latin typeface="+mj-lt"/>
                <a:cs typeface="Helvetica" panose="020B0604020202020204" pitchFamily="34" charset="0"/>
              </a:rPr>
              <a:t>Evaluation criteria &amp; duration</a:t>
            </a:r>
          </a:p>
          <a:p>
            <a:r>
              <a:rPr lang="en-US" sz="1600" dirty="0">
                <a:latin typeface="Helvetica" panose="020B0604020202020204" pitchFamily="34" charset="0"/>
                <a:cs typeface="Helvetica" panose="020B0604020202020204" pitchFamily="34" charset="0"/>
              </a:rPr>
              <a:t>Total duration one hour for each trainee &amp; the trainee should not exceed the presentation time. </a:t>
            </a:r>
          </a:p>
        </p:txBody>
      </p:sp>
      <p:sp>
        <p:nvSpPr>
          <p:cNvPr id="7" name="Oval 6"/>
          <p:cNvSpPr/>
          <p:nvPr/>
        </p:nvSpPr>
        <p:spPr>
          <a:xfrm>
            <a:off x="594519" y="1828800"/>
            <a:ext cx="880079" cy="835785"/>
          </a:xfrm>
          <a:prstGeom prst="ellipse">
            <a:avLst/>
          </a:prstGeom>
          <a:noFill/>
          <a:ln w="127000">
            <a:solidFill>
              <a:srgbClr val="50BE87"/>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r>
              <a:rPr lang="en-US" dirty="0">
                <a:solidFill>
                  <a:srgbClr val="FF0000"/>
                </a:solidFill>
                <a:latin typeface="Helvetica 45 Light" panose="020B0403020202020204" pitchFamily="34" charset="0"/>
                <a:cs typeface="Helvetica" panose="020B0604020202020204" pitchFamily="34" charset="0"/>
              </a:rPr>
              <a:t> </a:t>
            </a:r>
          </a:p>
        </p:txBody>
      </p:sp>
      <p:sp>
        <p:nvSpPr>
          <p:cNvPr id="20" name="Rectangle 19"/>
          <p:cNvSpPr/>
          <p:nvPr/>
        </p:nvSpPr>
        <p:spPr>
          <a:xfrm>
            <a:off x="7071519" y="1219200"/>
            <a:ext cx="2362200" cy="457200"/>
          </a:xfrm>
          <a:prstGeom prst="rect">
            <a:avLst/>
          </a:prstGeom>
          <a:solidFill>
            <a:srgbClr val="916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Questions</a:t>
            </a:r>
          </a:p>
          <a:p>
            <a:pPr algn="ctr"/>
            <a:r>
              <a:rPr lang="en-US" sz="1600" b="1" dirty="0">
                <a:solidFill>
                  <a:schemeClr val="bg1"/>
                </a:solidFill>
              </a:rPr>
              <a:t>15 Min</a:t>
            </a:r>
            <a:endParaRPr lang="en-US" dirty="0">
              <a:solidFill>
                <a:schemeClr val="bg1"/>
              </a:solidFill>
            </a:endParaRPr>
          </a:p>
        </p:txBody>
      </p:sp>
      <p:sp>
        <p:nvSpPr>
          <p:cNvPr id="21" name="Rectangle 20"/>
          <p:cNvSpPr/>
          <p:nvPr/>
        </p:nvSpPr>
        <p:spPr>
          <a:xfrm>
            <a:off x="137319" y="1219200"/>
            <a:ext cx="2133600" cy="457200"/>
          </a:xfrm>
          <a:prstGeom prst="rect">
            <a:avLst/>
          </a:prstGeom>
          <a:solidFill>
            <a:srgbClr val="50B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English</a:t>
            </a:r>
            <a:endParaRPr lang="en-US" sz="1400" dirty="0">
              <a:solidFill>
                <a:schemeClr val="bg1"/>
              </a:solidFill>
            </a:endParaRPr>
          </a:p>
          <a:p>
            <a:pPr algn="ctr"/>
            <a:r>
              <a:rPr lang="en-US" sz="1600" dirty="0">
                <a:solidFill>
                  <a:schemeClr val="bg1"/>
                </a:solidFill>
              </a:rPr>
              <a:t>2 Min</a:t>
            </a:r>
            <a:endParaRPr lang="en-US" dirty="0">
              <a:solidFill>
                <a:schemeClr val="bg1"/>
              </a:solidFill>
            </a:endParaRPr>
          </a:p>
        </p:txBody>
      </p:sp>
      <p:sp>
        <p:nvSpPr>
          <p:cNvPr id="22" name="Rectangle 21"/>
          <p:cNvSpPr/>
          <p:nvPr/>
        </p:nvSpPr>
        <p:spPr>
          <a:xfrm>
            <a:off x="2347119" y="1219200"/>
            <a:ext cx="2286000" cy="4572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Presentation</a:t>
            </a:r>
          </a:p>
          <a:p>
            <a:pPr algn="ctr"/>
            <a:r>
              <a:rPr lang="en-US" sz="1600" b="1" dirty="0"/>
              <a:t>18 Min</a:t>
            </a:r>
            <a:endParaRPr lang="en-US" dirty="0"/>
          </a:p>
        </p:txBody>
      </p:sp>
      <p:sp>
        <p:nvSpPr>
          <p:cNvPr id="23" name="Rectangle 22"/>
          <p:cNvSpPr/>
          <p:nvPr/>
        </p:nvSpPr>
        <p:spPr>
          <a:xfrm>
            <a:off x="4709319" y="1219200"/>
            <a:ext cx="2286000" cy="457200"/>
          </a:xfrm>
          <a:prstGeom prst="rect">
            <a:avLst/>
          </a:prstGeom>
          <a:solidFill>
            <a:srgbClr val="4B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Demonstration</a:t>
            </a:r>
          </a:p>
          <a:p>
            <a:pPr algn="ctr"/>
            <a:r>
              <a:rPr lang="en-US" sz="1600" b="1" dirty="0">
                <a:solidFill>
                  <a:schemeClr val="bg1"/>
                </a:solidFill>
              </a:rPr>
              <a:t>10 Min</a:t>
            </a:r>
            <a:endParaRPr lang="en-US" dirty="0">
              <a:solidFill>
                <a:schemeClr val="bg1"/>
              </a:solidFill>
            </a:endParaRPr>
          </a:p>
        </p:txBody>
      </p:sp>
      <p:sp>
        <p:nvSpPr>
          <p:cNvPr id="24" name="Rectangle 23"/>
          <p:cNvSpPr/>
          <p:nvPr/>
        </p:nvSpPr>
        <p:spPr>
          <a:xfrm>
            <a:off x="9586119" y="1219200"/>
            <a:ext cx="2362200" cy="457200"/>
          </a:xfrm>
          <a:prstGeom prst="rect">
            <a:avLst/>
          </a:prstGeom>
          <a:solidFill>
            <a:srgbClr val="FF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Comments</a:t>
            </a:r>
          </a:p>
          <a:p>
            <a:pPr algn="ctr"/>
            <a:r>
              <a:rPr lang="en-US" sz="1600" b="1" dirty="0">
                <a:solidFill>
                  <a:schemeClr val="bg1"/>
                </a:solidFill>
              </a:rPr>
              <a:t>15 Min</a:t>
            </a:r>
            <a:endParaRPr lang="en-US" sz="1600" dirty="0">
              <a:solidFill>
                <a:schemeClr val="bg1"/>
              </a:solidFill>
            </a:endParaRPr>
          </a:p>
        </p:txBody>
      </p:sp>
      <p:sp>
        <p:nvSpPr>
          <p:cNvPr id="13" name="Rectangle 12"/>
          <p:cNvSpPr/>
          <p:nvPr/>
        </p:nvSpPr>
        <p:spPr>
          <a:xfrm>
            <a:off x="4709319" y="2819399"/>
            <a:ext cx="2209800" cy="3902529"/>
          </a:xfrm>
          <a:prstGeom prst="rect">
            <a:avLst/>
          </a:prstGeom>
          <a:noFill/>
          <a:ln>
            <a:solidFill>
              <a:srgbClr val="4BB4E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a:solidFill>
                  <a:schemeClr val="tx1"/>
                </a:solidFill>
                <a:latin typeface="Helvetica" panose="020B0604020202020204" pitchFamily="34" charset="0"/>
                <a:cs typeface="Helvetica" panose="020B0604020202020204" pitchFamily="34" charset="0"/>
              </a:rPr>
              <a:t>1. The live project demonstration should be interactive and</a:t>
            </a:r>
          </a:p>
          <a:p>
            <a:r>
              <a:rPr lang="en-US" sz="1100" dirty="0">
                <a:solidFill>
                  <a:schemeClr val="tx1"/>
                </a:solidFill>
                <a:latin typeface="Helvetica" panose="020B0604020202020204" pitchFamily="34" charset="0"/>
                <a:cs typeface="Helvetica" panose="020B0604020202020204" pitchFamily="34" charset="0"/>
              </a:rPr>
              <a:t>persuasive. </a:t>
            </a:r>
            <a:r>
              <a:rPr lang="en-US" sz="1100" u="sng" dirty="0">
                <a:solidFill>
                  <a:schemeClr val="tx1"/>
                </a:solidFill>
                <a:latin typeface="Helvetica" panose="020B0604020202020204" pitchFamily="34" charset="0"/>
                <a:cs typeface="Helvetica" panose="020B0604020202020204" pitchFamily="34" charset="0"/>
              </a:rPr>
              <a:t>It should include the technical elements previously mentioned </a:t>
            </a:r>
            <a:r>
              <a:rPr lang="en-US" sz="1100" dirty="0">
                <a:solidFill>
                  <a:schemeClr val="tx1"/>
                </a:solidFill>
                <a:latin typeface="Helvetica" panose="020B0604020202020204" pitchFamily="34" charset="0"/>
                <a:cs typeface="Helvetica" panose="020B0604020202020204" pitchFamily="34" charset="0"/>
              </a:rPr>
              <a:t>and the trainee can also mention areas for improvement and be critical of their project. </a:t>
            </a:r>
          </a:p>
          <a:p>
            <a:r>
              <a:rPr lang="en-US" sz="1100" dirty="0">
                <a:solidFill>
                  <a:schemeClr val="tx1"/>
                </a:solidFill>
                <a:latin typeface="Helvetica" panose="020B0604020202020204" pitchFamily="34" charset="0"/>
                <a:cs typeface="Helvetica" panose="020B0604020202020204" pitchFamily="34" charset="0"/>
              </a:rPr>
              <a:t>It should focus on the candidate's work and demonstrate all the different functions that they were able to set up for their project.</a:t>
            </a:r>
          </a:p>
        </p:txBody>
      </p:sp>
      <p:sp>
        <p:nvSpPr>
          <p:cNvPr id="28" name="Rectangle 27"/>
          <p:cNvSpPr/>
          <p:nvPr/>
        </p:nvSpPr>
        <p:spPr>
          <a:xfrm>
            <a:off x="2347119" y="2835729"/>
            <a:ext cx="2286000" cy="38862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a:solidFill>
                  <a:schemeClr val="tx1"/>
                </a:solidFill>
                <a:latin typeface="Helvetica" panose="020B0604020202020204" pitchFamily="34" charset="0"/>
                <a:cs typeface="Helvetica" panose="020B0604020202020204" pitchFamily="34" charset="0"/>
              </a:rPr>
              <a:t>1. The candidate delivers a presentation on their project, putting it into context in terms of their course and their internship. 2. They should mention the goals</a:t>
            </a:r>
          </a:p>
          <a:p>
            <a:r>
              <a:rPr lang="en-US" sz="1100" dirty="0">
                <a:solidFill>
                  <a:schemeClr val="tx1"/>
                </a:solidFill>
                <a:latin typeface="Helvetica" panose="020B0604020202020204" pitchFamily="34" charset="0"/>
                <a:cs typeface="Helvetica" panose="020B0604020202020204" pitchFamily="34" charset="0"/>
              </a:rPr>
              <a:t>and the difficulties associated with the project.</a:t>
            </a:r>
          </a:p>
          <a:p>
            <a:r>
              <a:rPr lang="en-US" sz="1100" dirty="0">
                <a:solidFill>
                  <a:schemeClr val="tx1"/>
                </a:solidFill>
                <a:latin typeface="Helvetica" panose="020B0604020202020204" pitchFamily="34" charset="0"/>
                <a:cs typeface="Helvetica" panose="020B0604020202020204" pitchFamily="34" charset="0"/>
              </a:rPr>
              <a:t>3.The technical section should be the main focus; showing the design of the project and explaining the technical elements:</a:t>
            </a:r>
          </a:p>
          <a:p>
            <a:pPr marL="171450" indent="-171450">
              <a:buFont typeface="Arial" panose="020B0604020202020204" pitchFamily="34" charset="0"/>
              <a:buChar char="•"/>
            </a:pPr>
            <a:r>
              <a:rPr lang="en-US" sz="1100" dirty="0">
                <a:solidFill>
                  <a:schemeClr val="tx1"/>
                </a:solidFill>
                <a:latin typeface="Helvetica" panose="020B0604020202020204" pitchFamily="34" charset="0"/>
                <a:cs typeface="Helvetica" panose="020B0604020202020204" pitchFamily="34" charset="0"/>
              </a:rPr>
              <a:t>Front-end. </a:t>
            </a:r>
          </a:p>
          <a:p>
            <a:pPr marL="171450" indent="-171450">
              <a:buFont typeface="Arial" panose="020B0604020202020204" pitchFamily="34" charset="0"/>
              <a:buChar char="•"/>
            </a:pPr>
            <a:r>
              <a:rPr lang="en-US" sz="1100" dirty="0">
                <a:solidFill>
                  <a:schemeClr val="tx1"/>
                </a:solidFill>
                <a:latin typeface="Helvetica" panose="020B0604020202020204" pitchFamily="34" charset="0"/>
                <a:cs typeface="Helvetica" panose="020B0604020202020204" pitchFamily="34" charset="0"/>
              </a:rPr>
              <a:t>Back-end.</a:t>
            </a:r>
            <a:endParaRPr lang="en-US" sz="1100" u="sng" dirty="0">
              <a:solidFill>
                <a:schemeClr val="tx1"/>
              </a:solidFill>
              <a:latin typeface="Helvetica" panose="020B0604020202020204" pitchFamily="34" charset="0"/>
              <a:cs typeface="Helvetica" panose="020B0604020202020204" pitchFamily="34" charset="0"/>
            </a:endParaRPr>
          </a:p>
          <a:p>
            <a:pPr marL="171450" indent="-171450">
              <a:buFont typeface="Arial" panose="020B0604020202020204" pitchFamily="34" charset="0"/>
              <a:buChar char="•"/>
            </a:pPr>
            <a:r>
              <a:rPr lang="en-US" sz="1100" dirty="0">
                <a:solidFill>
                  <a:schemeClr val="tx1"/>
                </a:solidFill>
                <a:latin typeface="Helvetica" panose="020B0604020202020204" pitchFamily="34" charset="0"/>
                <a:cs typeface="Helvetica" panose="020B0604020202020204" pitchFamily="34" charset="0"/>
              </a:rPr>
              <a:t>Strategies used to link the two final databases, </a:t>
            </a:r>
          </a:p>
          <a:p>
            <a:pPr marL="171450" indent="-171450">
              <a:buFont typeface="Arial" panose="020B0604020202020204" pitchFamily="34" charset="0"/>
              <a:buChar char="•"/>
            </a:pPr>
            <a:r>
              <a:rPr lang="en-US" sz="1100" dirty="0">
                <a:solidFill>
                  <a:schemeClr val="tx1"/>
                </a:solidFill>
                <a:latin typeface="Helvetica" panose="020B0604020202020204" pitchFamily="34" charset="0"/>
                <a:cs typeface="Helvetica" panose="020B0604020202020204" pitchFamily="34" charset="0"/>
              </a:rPr>
              <a:t>Languages used for the different blocks. </a:t>
            </a:r>
          </a:p>
        </p:txBody>
      </p:sp>
      <p:sp>
        <p:nvSpPr>
          <p:cNvPr id="29" name="Rectangle 28"/>
          <p:cNvSpPr/>
          <p:nvPr/>
        </p:nvSpPr>
        <p:spPr>
          <a:xfrm>
            <a:off x="6995319" y="2819399"/>
            <a:ext cx="2514600" cy="3902529"/>
          </a:xfrm>
          <a:prstGeom prst="rect">
            <a:avLst/>
          </a:prstGeom>
          <a:noFill/>
          <a:ln>
            <a:solidFill>
              <a:srgbClr val="9164C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a:solidFill>
                  <a:schemeClr val="tx1"/>
                </a:solidFill>
                <a:latin typeface="Helvetica" panose="020B0604020202020204" pitchFamily="34" charset="0"/>
                <a:cs typeface="Helvetica" panose="020B0604020202020204" pitchFamily="34" charset="0"/>
              </a:rPr>
              <a:t>1. The question and answer session should allow for more detailed</a:t>
            </a:r>
          </a:p>
          <a:p>
            <a:r>
              <a:rPr lang="en-US" sz="1100" u="sng" dirty="0">
                <a:solidFill>
                  <a:schemeClr val="tx1"/>
                </a:solidFill>
                <a:latin typeface="Helvetica" panose="020B0604020202020204" pitchFamily="34" charset="0"/>
                <a:cs typeface="Helvetica" panose="020B0604020202020204" pitchFamily="34" charset="0"/>
              </a:rPr>
              <a:t>examination of technical knowledge and the languages used by the trainee</a:t>
            </a:r>
            <a:r>
              <a:rPr lang="en-US" sz="1100" dirty="0">
                <a:solidFill>
                  <a:schemeClr val="tx1"/>
                </a:solidFill>
                <a:latin typeface="Helvetica" panose="020B0604020202020204" pitchFamily="34" charset="0"/>
                <a:cs typeface="Helvetica" panose="020B0604020202020204" pitchFamily="34" charset="0"/>
              </a:rPr>
              <a:t>. The questions will initially be theoretical in nature, but the panel can also give the trainee a hypothetical situation, asking them to change the code, and give a live demonstration of the ways in which they would modify their project in order to improve it. More general questions regarding their understanding of the project may also be asked in order to determine the coherence of the candidate’s explanation. (Eg. Are you able to write an SQL join between 2</a:t>
            </a:r>
          </a:p>
          <a:p>
            <a:r>
              <a:rPr lang="en-US" sz="1100" dirty="0">
                <a:solidFill>
                  <a:schemeClr val="tx1"/>
                </a:solidFill>
                <a:latin typeface="Helvetica" panose="020B0604020202020204" pitchFamily="34" charset="0"/>
                <a:cs typeface="Helvetica" panose="020B0604020202020204" pitchFamily="34" charset="0"/>
              </a:rPr>
              <a:t>of your tables? What is the &lt;db&gt; element for in HTML? Are you able to write a media query to adapt the display for smartphone?</a:t>
            </a:r>
          </a:p>
        </p:txBody>
      </p:sp>
      <p:sp>
        <p:nvSpPr>
          <p:cNvPr id="30" name="Rectangle 29"/>
          <p:cNvSpPr/>
          <p:nvPr/>
        </p:nvSpPr>
        <p:spPr>
          <a:xfrm>
            <a:off x="9586119" y="2819400"/>
            <a:ext cx="2514600" cy="3886200"/>
          </a:xfrm>
          <a:prstGeom prst="rect">
            <a:avLst/>
          </a:prstGeom>
          <a:noFill/>
          <a:ln>
            <a:solidFill>
              <a:srgbClr val="FFB4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Helvetica" panose="020B0604020202020204" pitchFamily="34" charset="0"/>
                <a:cs typeface="Helvetica" panose="020B0604020202020204" pitchFamily="34" charset="0"/>
              </a:rPr>
              <a:t>1. The final 15 minutes is an informal oral exchange that allows for a</a:t>
            </a:r>
          </a:p>
          <a:p>
            <a:r>
              <a:rPr lang="en-US" sz="1100" dirty="0">
                <a:solidFill>
                  <a:schemeClr val="tx1"/>
                </a:solidFill>
                <a:latin typeface="Helvetica" panose="020B0604020202020204" pitchFamily="34" charset="0"/>
                <a:cs typeface="Helvetica" panose="020B0604020202020204" pitchFamily="34" charset="0"/>
              </a:rPr>
              <a:t>step by step review of the candidate’s presentation. So, one question about the candidate’s English, discussing phrases that weren’t used correctly, one question about the technical elements, one question about the demonstration, along with important advice about how to improve the method of presentation, the presentation’s coherence (really insist on the fact that the candidate is there to show off their abilities and skills, and not to sell their application, for example) and the candidate's communication style in general (body language, time management, use of equipment...). This is also an opportunity to discuss the</a:t>
            </a:r>
          </a:p>
          <a:p>
            <a:r>
              <a:rPr lang="en-US" sz="1100" dirty="0">
                <a:solidFill>
                  <a:schemeClr val="tx1"/>
                </a:solidFill>
                <a:latin typeface="Helvetica" panose="020B0604020202020204" pitchFamily="34" charset="0"/>
                <a:cs typeface="Helvetica" panose="020B0604020202020204" pitchFamily="34" charset="0"/>
              </a:rPr>
              <a:t>candidate’s feelings about how they performed and to allow them to be critical of their own presentation.</a:t>
            </a:r>
          </a:p>
        </p:txBody>
      </p:sp>
      <p:sp>
        <p:nvSpPr>
          <p:cNvPr id="16" name="Oval 15"/>
          <p:cNvSpPr/>
          <p:nvPr/>
        </p:nvSpPr>
        <p:spPr>
          <a:xfrm>
            <a:off x="137319" y="1752600"/>
            <a:ext cx="358356" cy="407192"/>
          </a:xfrm>
          <a:prstGeom prst="ellipse">
            <a:avLst/>
          </a:prstGeom>
          <a:noFill/>
          <a:ln>
            <a:solidFill>
              <a:srgbClr val="50BE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1</a:t>
            </a:r>
          </a:p>
        </p:txBody>
      </p:sp>
      <p:sp>
        <p:nvSpPr>
          <p:cNvPr id="34" name="Oval 33"/>
          <p:cNvSpPr/>
          <p:nvPr/>
        </p:nvSpPr>
        <p:spPr>
          <a:xfrm>
            <a:off x="2369763" y="1828800"/>
            <a:ext cx="358356" cy="40719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2</a:t>
            </a:r>
          </a:p>
        </p:txBody>
      </p:sp>
      <p:sp>
        <p:nvSpPr>
          <p:cNvPr id="35" name="Oval 34"/>
          <p:cNvSpPr/>
          <p:nvPr/>
        </p:nvSpPr>
        <p:spPr>
          <a:xfrm>
            <a:off x="4731963" y="1828800"/>
            <a:ext cx="358356" cy="40719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0000"/>
              </a:solidFill>
            </a:endParaRPr>
          </a:p>
        </p:txBody>
      </p:sp>
      <p:sp>
        <p:nvSpPr>
          <p:cNvPr id="36" name="Oval 35"/>
          <p:cNvSpPr/>
          <p:nvPr/>
        </p:nvSpPr>
        <p:spPr>
          <a:xfrm>
            <a:off x="4709319" y="1828800"/>
            <a:ext cx="358356" cy="407192"/>
          </a:xfrm>
          <a:prstGeom prst="ellipse">
            <a:avLst/>
          </a:prstGeom>
          <a:noFill/>
          <a:ln>
            <a:solidFill>
              <a:srgbClr val="4BB4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3</a:t>
            </a:r>
          </a:p>
        </p:txBody>
      </p:sp>
      <p:sp>
        <p:nvSpPr>
          <p:cNvPr id="37" name="Oval 36"/>
          <p:cNvSpPr/>
          <p:nvPr/>
        </p:nvSpPr>
        <p:spPr>
          <a:xfrm>
            <a:off x="7170363" y="1828800"/>
            <a:ext cx="358356" cy="407192"/>
          </a:xfrm>
          <a:prstGeom prst="ellipse">
            <a:avLst/>
          </a:prstGeom>
          <a:noFill/>
          <a:ln>
            <a:solidFill>
              <a:srgbClr val="916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4</a:t>
            </a:r>
          </a:p>
        </p:txBody>
      </p:sp>
      <p:sp>
        <p:nvSpPr>
          <p:cNvPr id="38" name="Oval 37"/>
          <p:cNvSpPr/>
          <p:nvPr/>
        </p:nvSpPr>
        <p:spPr>
          <a:xfrm>
            <a:off x="9684963" y="1828800"/>
            <a:ext cx="358356" cy="407192"/>
          </a:xfrm>
          <a:prstGeom prst="ellipse">
            <a:avLst/>
          </a:prstGeom>
          <a:noFill/>
          <a:ln>
            <a:solidFill>
              <a:srgbClr val="FFB4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rPr>
              <a:t>5</a:t>
            </a:r>
          </a:p>
        </p:txBody>
      </p:sp>
      <p:sp>
        <p:nvSpPr>
          <p:cNvPr id="39" name="Oval 38"/>
          <p:cNvSpPr/>
          <p:nvPr/>
        </p:nvSpPr>
        <p:spPr>
          <a:xfrm>
            <a:off x="2952548" y="1833425"/>
            <a:ext cx="880079" cy="835785"/>
          </a:xfrm>
          <a:prstGeom prst="ellipse">
            <a:avLst/>
          </a:prstGeom>
          <a:noFill/>
          <a:ln w="1270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r>
              <a:rPr lang="en-US" dirty="0">
                <a:solidFill>
                  <a:srgbClr val="FF0000"/>
                </a:solidFill>
                <a:latin typeface="Helvetica 45 Light" panose="020B0403020202020204" pitchFamily="34" charset="0"/>
                <a:cs typeface="Helvetica" panose="020B0604020202020204" pitchFamily="34" charset="0"/>
              </a:rPr>
              <a:t> </a:t>
            </a:r>
          </a:p>
        </p:txBody>
      </p:sp>
      <p:sp>
        <p:nvSpPr>
          <p:cNvPr id="40" name="Oval 39"/>
          <p:cNvSpPr/>
          <p:nvPr/>
        </p:nvSpPr>
        <p:spPr>
          <a:xfrm>
            <a:off x="5319297" y="1833425"/>
            <a:ext cx="880079" cy="835785"/>
          </a:xfrm>
          <a:prstGeom prst="ellipse">
            <a:avLst/>
          </a:prstGeom>
          <a:noFill/>
          <a:ln w="127000">
            <a:solidFill>
              <a:srgbClr val="4BB4E6"/>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r>
              <a:rPr lang="en-US" dirty="0">
                <a:solidFill>
                  <a:srgbClr val="FF0000"/>
                </a:solidFill>
                <a:latin typeface="Helvetica 45 Light" panose="020B0403020202020204" pitchFamily="34" charset="0"/>
                <a:cs typeface="Helvetica" panose="020B0604020202020204" pitchFamily="34" charset="0"/>
              </a:rPr>
              <a:t> </a:t>
            </a:r>
          </a:p>
        </p:txBody>
      </p:sp>
      <p:sp>
        <p:nvSpPr>
          <p:cNvPr id="41" name="Oval 40"/>
          <p:cNvSpPr/>
          <p:nvPr/>
        </p:nvSpPr>
        <p:spPr>
          <a:xfrm>
            <a:off x="7757319" y="1828800"/>
            <a:ext cx="880079" cy="835785"/>
          </a:xfrm>
          <a:prstGeom prst="ellipse">
            <a:avLst/>
          </a:prstGeom>
          <a:noFill/>
          <a:ln w="127000">
            <a:solidFill>
              <a:srgbClr val="9164CD"/>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r>
              <a:rPr lang="en-US" dirty="0">
                <a:solidFill>
                  <a:srgbClr val="FF0000"/>
                </a:solidFill>
                <a:latin typeface="Helvetica 45 Light" panose="020B0403020202020204" pitchFamily="34" charset="0"/>
                <a:cs typeface="Helvetica" panose="020B0604020202020204" pitchFamily="34" charset="0"/>
              </a:rPr>
              <a:t> </a:t>
            </a:r>
          </a:p>
        </p:txBody>
      </p:sp>
      <p:sp>
        <p:nvSpPr>
          <p:cNvPr id="42" name="Oval 41"/>
          <p:cNvSpPr/>
          <p:nvPr/>
        </p:nvSpPr>
        <p:spPr>
          <a:xfrm>
            <a:off x="10271919" y="1828800"/>
            <a:ext cx="880079" cy="835785"/>
          </a:xfrm>
          <a:prstGeom prst="ellipse">
            <a:avLst/>
          </a:prstGeom>
          <a:noFill/>
          <a:ln w="127000">
            <a:solidFill>
              <a:srgbClr val="FFB4E6"/>
            </a:solidFill>
          </a:ln>
        </p:spPr>
        <p:style>
          <a:lnRef idx="2">
            <a:schemeClr val="accent1">
              <a:shade val="50000"/>
            </a:schemeClr>
          </a:lnRef>
          <a:fillRef idx="1">
            <a:schemeClr val="accent1"/>
          </a:fillRef>
          <a:effectRef idx="0">
            <a:schemeClr val="accent1"/>
          </a:effectRef>
          <a:fontRef idx="minor">
            <a:schemeClr val="lt1"/>
          </a:fontRef>
        </p:style>
        <p:txBody>
          <a:bodyPr lIns="91294" tIns="45647" rIns="91294" bIns="45647" rtlCol="0" anchor="ctr"/>
          <a:lstStyle/>
          <a:p>
            <a:pPr algn="ctr"/>
            <a:r>
              <a:rPr lang="en-US" dirty="0">
                <a:solidFill>
                  <a:srgbClr val="FF0000"/>
                </a:solidFill>
                <a:latin typeface="Helvetica 45 Light" panose="020B0403020202020204" pitchFamily="34" charset="0"/>
                <a:cs typeface="Helvetica" panose="020B0604020202020204" pitchFamily="34" charset="0"/>
              </a:rPr>
              <a:t> </a:t>
            </a:r>
          </a:p>
        </p:txBody>
      </p:sp>
    </p:spTree>
    <p:extLst>
      <p:ext uri="{BB962C8B-B14F-4D97-AF65-F5344CB8AC3E}">
        <p14:creationId xmlns:p14="http://schemas.microsoft.com/office/powerpoint/2010/main" val="91600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6719" y="2795225"/>
            <a:ext cx="6423122" cy="938575"/>
          </a:xfrm>
        </p:spPr>
        <p:txBody>
          <a:bodyPr/>
          <a:lstStyle/>
          <a:p>
            <a:pPr algn="ctr"/>
            <a:r>
              <a:rPr lang="en-US" sz="4000" b="1" dirty="0" smtClean="0">
                <a:solidFill>
                  <a:srgbClr val="FF6600"/>
                </a:solidFill>
                <a:latin typeface="+mj-lt"/>
              </a:rPr>
              <a:t>Best of luck </a:t>
            </a:r>
            <a:r>
              <a:rPr lang="en-US" sz="4000" b="1" dirty="0" smtClean="0">
                <a:solidFill>
                  <a:srgbClr val="FF6600"/>
                </a:solidFill>
                <a:latin typeface="+mj-lt"/>
                <a:sym typeface="Wingdings" panose="05000000000000000000" pitchFamily="2" charset="2"/>
              </a:rPr>
              <a:t></a:t>
            </a:r>
            <a:endParaRPr lang="en-US" sz="4000" b="1" dirty="0">
              <a:solidFill>
                <a:srgbClr val="FF6600"/>
              </a:solidFill>
              <a:latin typeface="+mj-lt"/>
            </a:endParaRPr>
          </a:p>
        </p:txBody>
      </p:sp>
    </p:spTree>
    <p:extLst>
      <p:ext uri="{BB962C8B-B14F-4D97-AF65-F5344CB8AC3E}">
        <p14:creationId xmlns:p14="http://schemas.microsoft.com/office/powerpoint/2010/main" val="354022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range Them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xmlns="" name="ORA_Best_Practice" id="{EB1F5907-1324-4333-981C-8C8CDA96502E}" vid="{7ACD357D-C6C3-4BCB-8F0B-611B57A6F2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5150</TotalTime>
  <Words>1694</Words>
  <Application>Microsoft Office PowerPoint</Application>
  <PresentationFormat>Custom</PresentationFormat>
  <Paragraphs>168</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Orange Theme</vt:lpstr>
      <vt:lpstr>Coding Academy by Orange</vt:lpstr>
      <vt:lpstr>PowerPoint Presentation</vt:lpstr>
      <vt:lpstr>PowerPoint Presentation</vt:lpstr>
      <vt:lpstr>PowerPoint Presentation</vt:lpstr>
      <vt:lpstr>PowerPoint Presentation</vt:lpstr>
      <vt:lpstr>PowerPoint Presentation</vt:lpstr>
      <vt:lpstr>PowerPoint Presentation</vt:lpstr>
      <vt:lpstr>Best of luck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 alhabarneh</dc:creator>
  <cp:lastModifiedBy>hadil allshahwan</cp:lastModifiedBy>
  <cp:revision>392</cp:revision>
  <dcterms:created xsi:type="dcterms:W3CDTF">2019-06-04T09:14:19Z</dcterms:created>
  <dcterms:modified xsi:type="dcterms:W3CDTF">2019-11-24T08:04:41Z</dcterms:modified>
</cp:coreProperties>
</file>