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330" r:id="rId2"/>
    <p:sldId id="333" r:id="rId3"/>
    <p:sldId id="332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269" r:id="rId2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897"/>
  </p:normalViewPr>
  <p:slideViewPr>
    <p:cSldViewPr snapToGrid="0" snapToObjects="1">
      <p:cViewPr varScale="1">
        <p:scale>
          <a:sx n="96" d="100"/>
          <a:sy n="96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58ED-D442-A94A-A749-9DE3D12A96E2}" type="datetimeFigureOut">
              <a:rPr lang="en-PK" smtClean="0"/>
              <a:t>10/27/2023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AB7F5-E5F3-AA46-9CC6-3E96640F04B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257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133D-48AE-8045-A87B-17102EBC1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6AC8-4183-0746-9E8F-8C8749FDD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69DAC-498E-1541-BDF8-561FC916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5FC5D-3837-7341-88D9-633F09CC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B2308-8A84-3D49-9DA9-F37C7AFB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C149-6EBF-BA4A-AB1D-67FC94D5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B7102-4EC9-8047-8C1B-7549711CA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5A71C-5E6E-254C-9C5B-C8EC918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CACC-971F-6340-805D-9BE09DE7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89A36-2F72-0846-9472-15AB28A9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9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AFBBA-E5F5-1D47-920D-E59552FFA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D30C5-B9DF-2A47-B26E-B6F3A5578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3488D-F860-DB46-ACAD-84881B21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A6A2-2071-9540-BE3C-FD758F96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3C89D-E682-E24C-8D1A-11E8F349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2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EAF9-8C0A-554F-B5FA-12791225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94A32-E4CE-BA4B-889A-D1EDA6281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7A2A8-8982-C943-97DF-AE4F2CEE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AD6E-9C9C-2E4D-874F-AC0990F7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10D18-EF5F-084F-B100-FFD37468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94D5-8097-E34B-A13B-24D5623A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4C10D-33D6-3C42-83A3-ACEA0FE4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0F894-058C-1A46-8C27-03DB5AF5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DAAFC-371B-4F4F-ADBE-27EC82C5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77E26-7A37-4A48-8780-765A06E3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4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AEBF-BFE2-774D-AB20-D6553590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5099-4E81-244D-A28C-D4C1350B3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3B3DF-DFFE-1745-9E3B-A9F628A61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F0A36-0C80-B947-BE14-F79B421B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A0FD2-C909-9A48-A789-805A3AEB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65E7A-BB91-2049-92BF-79D6A3A0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9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D1F9-B9A7-5C49-9B66-48D4BF96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DCB82-4E36-0C40-9D89-E67D1BA40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005C6-0578-854E-B36E-2CDD03B6F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49C5D-EAB6-154E-8533-2E611965C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FB52F-7FE0-2440-B68D-578FAE5D2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79D05-A280-3649-ACE5-90C41337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004BD-4F0A-8049-B554-5627EFF9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EE9BB-ADD1-2F41-9990-B98956A5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6312-DA08-7E4C-9248-09CE5C6B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EF947-BE69-5548-BB12-790C6832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08D13-97D8-944E-A1D8-483A68A4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85CA8-119F-C54F-953D-4C9C9CBC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4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48784-8FCD-1B42-A47C-6B9852D5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5C333-B987-4645-8D8A-0E0A210D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23778-E0AB-AF43-935F-70ADCAB4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1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83EF-E59D-F548-A863-313086F8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ACB7-D6C6-ED4E-90F0-66D5EB6A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2B74C-3361-374A-AE69-F57E562DD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C91BC-6086-9B49-BA00-889FFAC5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763D0-0111-0240-AB47-071FA718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82691-5B8B-D546-B450-F898601D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3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762C-E7E5-3442-90E6-19B341CC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E347A-1C3F-3D46-B959-2199984E0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917B6-5C7D-7747-94F9-72E7B91B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43D6E-0EE9-8E4D-AF8D-152AA1BB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7AEB-50EA-5247-BB00-92FCC616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1B0E5-DDB4-7740-8925-7E095E1A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6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8CCFA-C0A2-F143-BA24-50A5D0EE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76EA9-A6C9-D146-957D-ED1BADCE3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6680-46C4-8C4F-BC75-782F9912C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FEC3-6CF8-F343-94A2-C23602D196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F1973-F6D7-BB4F-AA1E-47E73F7E9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20789-435A-E645-AA1D-91B04F49B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B8693D-3801-915E-E1D3-AA36061ED0C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10118647" y="304023"/>
            <a:ext cx="2073353" cy="70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3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lu-explain.github.io/logistic-regressio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lu-explain.github.io/neural-network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rekhleb.dev/machine-learning-experiments/#/experiments/DigitsRecognitionML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rekhleb.dev/machine-learning-experiments/#/experiments/SketchRecognitionML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lu-explain.github.io/linear-regress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bservablehq.com/@yizhe-ang/interactive-visualization-of-linear-regress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3B22A94-EE45-6766-EF53-1CC85B98A4A7}"/>
              </a:ext>
            </a:extLst>
          </p:cNvPr>
          <p:cNvSpPr txBox="1"/>
          <p:nvPr/>
        </p:nvSpPr>
        <p:spPr>
          <a:xfrm>
            <a:off x="182217" y="1854801"/>
            <a:ext cx="118275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Artificial Intelligence and Machine Learning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40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Applications</a:t>
            </a:r>
            <a:endParaRPr kumimoji="0" lang="id-ID" sz="40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65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F111B59-9A1F-ED89-282E-8C2445762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Image Compression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0FE38A7-3CB8-3D3D-C440-EDEB86773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Cut the least significant components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-304  210  104  -69  10   20   -12  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-327 -260   67   70  -10  -15     0   0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   93   -84  -66  16    24    0      0   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   89    33  -19  -20    0     0      0   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   -9     42   18    0     0     0      0   0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   -5     15     0    0     0     0      0   0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  10       0     0    0     0     0      0   0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    0       0     0    0     0     0      0   0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As you can see, we save a little over half the original memory.</a:t>
            </a: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C21F36C1-BBF1-0919-5971-EFA9E66CD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133600"/>
            <a:ext cx="3657600" cy="290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8;g26e0871d769_0_172">
            <a:extLst>
              <a:ext uri="{FF2B5EF4-FFF2-40B4-BE49-F238E27FC236}">
                <a16:creationId xmlns:a16="http://schemas.microsoft.com/office/drawing/2014/main" id="{AA97FDEB-FD6D-9596-AC3F-4A1B8614CE7B}"/>
              </a:ext>
            </a:extLst>
          </p:cNvPr>
          <p:cNvSpPr txBox="1"/>
          <p:nvPr/>
        </p:nvSpPr>
        <p:spPr>
          <a:xfrm flipH="1">
            <a:off x="0" y="6655852"/>
            <a:ext cx="121920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Slide based on Discrete Cosine Transform and Image Compression by Thomas Buck et. Al.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A4F78E8-80DA-8412-0945-55C4D6FCF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Reconstructing the Image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8A777A7-F3DA-FAA6-0463-0A6575EEC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New Matrix and Compressed Image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  55   41   27   39   56 69 92 106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  35   22     7   16   35 59 88 101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  65   49   21     5     6 28 62  73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130 114   75   28    -7 -1  33  46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180 175 148   95   33 16 45  59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200 206 203 165   92 55 71  82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205 207 214 193 121 70 75  83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214 205 209 196 129 75 78  85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F6EDB94E-061A-1CEA-EF93-D6FA25F6E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38400"/>
            <a:ext cx="42481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8;g26e0871d769_0_172">
            <a:extLst>
              <a:ext uri="{FF2B5EF4-FFF2-40B4-BE49-F238E27FC236}">
                <a16:creationId xmlns:a16="http://schemas.microsoft.com/office/drawing/2014/main" id="{8EDEF842-29BE-C44C-6DC7-CAFAE9208685}"/>
              </a:ext>
            </a:extLst>
          </p:cNvPr>
          <p:cNvSpPr txBox="1"/>
          <p:nvPr/>
        </p:nvSpPr>
        <p:spPr>
          <a:xfrm flipH="1">
            <a:off x="0" y="6655852"/>
            <a:ext cx="121920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Slide based on Discrete Cosine Transform and Image Compression by Thomas Buck et. Al.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5DB1ECA-C841-0E47-03E3-CB333E80A1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 You Tell the Difference?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34DA305-8853-A14C-A86F-FFB3FC485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   Original   	               Compressed</a:t>
            </a:r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FDA19586-11A9-8674-D36E-47AC83C76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362200"/>
            <a:ext cx="38862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7" name="Picture 5">
            <a:extLst>
              <a:ext uri="{FF2B5EF4-FFF2-40B4-BE49-F238E27FC236}">
                <a16:creationId xmlns:a16="http://schemas.microsoft.com/office/drawing/2014/main" id="{89432D62-2DE9-EF5A-6ED7-E98248BAC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1"/>
            <a:ext cx="3810000" cy="304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8;g26e0871d769_0_172">
            <a:extLst>
              <a:ext uri="{FF2B5EF4-FFF2-40B4-BE49-F238E27FC236}">
                <a16:creationId xmlns:a16="http://schemas.microsoft.com/office/drawing/2014/main" id="{9AD44584-0515-2F20-45DE-285E2002E811}"/>
              </a:ext>
            </a:extLst>
          </p:cNvPr>
          <p:cNvSpPr txBox="1"/>
          <p:nvPr/>
        </p:nvSpPr>
        <p:spPr>
          <a:xfrm flipH="1">
            <a:off x="0" y="6655852"/>
            <a:ext cx="121920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Slide based on Discrete Cosine Transform and Image Compression by Thomas Buck et. Al.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FD129B0-8B41-B00E-2E9B-A8C8E4E88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Image Compression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B6EA0B6-CBA7-BC05-C33C-79EA3FA1C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4BDE3257-F68B-0EB1-485E-C6C301528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7526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Original   	                 Compressed</a:t>
            </a:r>
          </a:p>
        </p:txBody>
      </p:sp>
      <p:pic>
        <p:nvPicPr>
          <p:cNvPr id="30728" name="Picture 8">
            <a:extLst>
              <a:ext uri="{FF2B5EF4-FFF2-40B4-BE49-F238E27FC236}">
                <a16:creationId xmlns:a16="http://schemas.microsoft.com/office/drawing/2014/main" id="{E1FF18D3-1E5D-E694-790E-003BDFB01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41148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9" name="Picture 9">
            <a:extLst>
              <a:ext uri="{FF2B5EF4-FFF2-40B4-BE49-F238E27FC236}">
                <a16:creationId xmlns:a16="http://schemas.microsoft.com/office/drawing/2014/main" id="{277041A3-AC7F-5289-A7F2-06FBAC618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14601"/>
            <a:ext cx="42291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8;g26e0871d769_0_172">
            <a:extLst>
              <a:ext uri="{FF2B5EF4-FFF2-40B4-BE49-F238E27FC236}">
                <a16:creationId xmlns:a16="http://schemas.microsoft.com/office/drawing/2014/main" id="{A050AB55-43D0-F94B-C44F-0A2E7F51D69A}"/>
              </a:ext>
            </a:extLst>
          </p:cNvPr>
          <p:cNvSpPr txBox="1"/>
          <p:nvPr/>
        </p:nvSpPr>
        <p:spPr>
          <a:xfrm flipH="1">
            <a:off x="0" y="6655852"/>
            <a:ext cx="121920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Slide based on Discrete Cosine Transform and Image Compression by Thomas Buck et. Al.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BC47-8366-E62D-A348-A2C8E721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Interactive Tutorial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1244-08CB-9F2B-69A9-AEAA7344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PK" dirty="0">
                <a:hlinkClick r:id="rId2"/>
              </a:rPr>
              <a:t>https://mlu-explain.github.io/logistic-regression/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1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BC47-8366-E62D-A348-A2C8E721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Tutorial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1244-08CB-9F2B-69A9-AEAA7344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PK" dirty="0">
                <a:hlinkClick r:id="rId2"/>
              </a:rPr>
              <a:t>https://mlu-explain.github.io/neural-networks/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BC47-8366-E62D-A348-A2C8E721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Playground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1244-08CB-9F2B-69A9-AEAA7344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PK" dirty="0">
                <a:hlinkClick r:id="rId2"/>
              </a:rPr>
              <a:t>https://playground.tensorflow.org/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38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BC47-8366-E62D-A348-A2C8E721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 – Digit Classification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1244-08CB-9F2B-69A9-AEAA7344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PK" dirty="0">
                <a:hlinkClick r:id="rId2"/>
              </a:rPr>
              <a:t>https://trekhleb.dev/machine-learning-experiments/#/experiments/DigitsRecognitionMLP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8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BC47-8366-E62D-A348-A2C8E721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 – Sketch Recognition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1244-08CB-9F2B-69A9-AEAA7344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https://trekhleb.dev/machine-learning-experiments/#/experiments/SketchRecognitionMLP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8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BC47-8366-E62D-A348-A2C8E721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– </a:t>
            </a:r>
            <a:r>
              <a:rPr lang="en-US" dirty="0" err="1"/>
              <a:t>AutoEncoders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1244-08CB-9F2B-69A9-AEAA7344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Autoencoders are a type of neural networks where the input is also the output.</a:t>
            </a:r>
          </a:p>
          <a:p>
            <a:r>
              <a:rPr lang="en-US" dirty="0"/>
              <a:t>They come under unsupervised learning and there are no labels involved.</a:t>
            </a:r>
          </a:p>
          <a:p>
            <a:r>
              <a:rPr lang="en-US" dirty="0"/>
              <a:t>An autoencoder consists of two parts: encoder and decoder.</a:t>
            </a:r>
          </a:p>
          <a:p>
            <a:r>
              <a:rPr lang="en-US" dirty="0"/>
              <a:t>The idea here is that you take a higher dimensional input, project it into a lower dimensional space and then project it back into the input space.</a:t>
            </a:r>
          </a:p>
        </p:txBody>
      </p:sp>
    </p:spTree>
    <p:extLst>
      <p:ext uri="{BB962C8B-B14F-4D97-AF65-F5344CB8AC3E}">
        <p14:creationId xmlns:p14="http://schemas.microsoft.com/office/powerpoint/2010/main" val="75358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6253-B516-C910-17CB-9ED2523C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459A6-6CA6-DDB1-D781-79BCBBA24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</a:t>
            </a:r>
            <a:r>
              <a:rPr lang="en-PK" dirty="0"/>
              <a:t> Regression </a:t>
            </a:r>
            <a:r>
              <a:rPr lang="en-US" dirty="0"/>
              <a:t>Tutorial &amp; Playground</a:t>
            </a:r>
          </a:p>
          <a:p>
            <a:r>
              <a:rPr lang="en-US" dirty="0"/>
              <a:t>Image Compression</a:t>
            </a:r>
            <a:endParaRPr lang="en-PK" dirty="0"/>
          </a:p>
          <a:p>
            <a:r>
              <a:rPr lang="en-US" dirty="0"/>
              <a:t>Logistic</a:t>
            </a:r>
            <a:r>
              <a:rPr lang="en-PK" dirty="0"/>
              <a:t> Regression </a:t>
            </a:r>
            <a:r>
              <a:rPr lang="en-US" dirty="0"/>
              <a:t>Interactive Demo</a:t>
            </a:r>
          </a:p>
          <a:p>
            <a:r>
              <a:rPr lang="en-US" dirty="0"/>
              <a:t>Neural Network</a:t>
            </a:r>
            <a:r>
              <a:rPr lang="en-PK" dirty="0"/>
              <a:t> Regression </a:t>
            </a:r>
            <a:r>
              <a:rPr lang="en-US" dirty="0"/>
              <a:t>Tutorial &amp; Playground</a:t>
            </a:r>
          </a:p>
          <a:p>
            <a:r>
              <a:rPr lang="en-US" dirty="0"/>
              <a:t>Auto-Encoders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22333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BC47-8366-E62D-A348-A2C8E721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– </a:t>
            </a:r>
            <a:r>
              <a:rPr lang="en-US" dirty="0" err="1"/>
              <a:t>AutoEncoders</a:t>
            </a:r>
            <a:endParaRPr lang="en-PK" dirty="0"/>
          </a:p>
        </p:txBody>
      </p:sp>
      <p:pic>
        <p:nvPicPr>
          <p:cNvPr id="2050" name="Picture 2" descr="Autoencoder">
            <a:extLst>
              <a:ext uri="{FF2B5EF4-FFF2-40B4-BE49-F238E27FC236}">
                <a16:creationId xmlns:a16="http://schemas.microsoft.com/office/drawing/2014/main" id="{8BBDBDE5-33B0-2FA2-7084-352F939F4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837" y="1642999"/>
            <a:ext cx="8275868" cy="471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048;g26e0871d769_0_172">
            <a:extLst>
              <a:ext uri="{FF2B5EF4-FFF2-40B4-BE49-F238E27FC236}">
                <a16:creationId xmlns:a16="http://schemas.microsoft.com/office/drawing/2014/main" id="{2C96FF77-78D0-15F3-CD1A-64AB5B3C38B6}"/>
              </a:ext>
            </a:extLst>
          </p:cNvPr>
          <p:cNvSpPr txBox="1"/>
          <p:nvPr/>
        </p:nvSpPr>
        <p:spPr>
          <a:xfrm flipH="1">
            <a:off x="-6981" y="6655852"/>
            <a:ext cx="8004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</a:rPr>
              <a:t>https://github.com/JamesAllingham/LaTeX-TikZ-Diagrams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080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BC47-8366-E62D-A348-A2C8E721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– </a:t>
            </a:r>
            <a:r>
              <a:rPr lang="en-US" dirty="0" err="1"/>
              <a:t>AutoEncoders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1244-08CB-9F2B-69A9-AEAA7344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autoencoder model tries to minimize the reconstruction error (RE).</a:t>
            </a:r>
          </a:p>
          <a:p>
            <a:r>
              <a:rPr lang="en-US" dirty="0"/>
              <a:t>Typically, mean squared is used as the loss function for autoencoders.</a:t>
            </a:r>
          </a:p>
          <a:p>
            <a:r>
              <a:rPr lang="en-US" dirty="0"/>
              <a:t>The objective is to minimize the following: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DE20C-A082-F2DD-64DD-B4E45BB33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089" y="4055448"/>
            <a:ext cx="4847821" cy="130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08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2B56C263-952A-41DB-CD09-E05804547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102" y="2875721"/>
            <a:ext cx="8755793" cy="339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DEBC47-8366-E62D-A348-A2C8E721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AutoEncoders</a:t>
            </a:r>
            <a:r>
              <a:rPr lang="en-US" dirty="0"/>
              <a:t> for Dimensionality Reduction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1244-08CB-9F2B-69A9-AEAA73449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940990" cy="4941162"/>
          </a:xfrm>
        </p:spPr>
        <p:txBody>
          <a:bodyPr anchor="t"/>
          <a:lstStyle/>
          <a:p>
            <a:r>
              <a:rPr lang="en-US" dirty="0"/>
              <a:t>The encoder output can be used for dimensionality reduction</a:t>
            </a:r>
          </a:p>
        </p:txBody>
      </p:sp>
      <p:sp>
        <p:nvSpPr>
          <p:cNvPr id="4" name="Google Shape;1048;g26e0871d769_0_172">
            <a:extLst>
              <a:ext uri="{FF2B5EF4-FFF2-40B4-BE49-F238E27FC236}">
                <a16:creationId xmlns:a16="http://schemas.microsoft.com/office/drawing/2014/main" id="{6CB0D5A6-BBC6-2ED1-5994-D7777E69953A}"/>
              </a:ext>
            </a:extLst>
          </p:cNvPr>
          <p:cNvSpPr txBox="1"/>
          <p:nvPr/>
        </p:nvSpPr>
        <p:spPr>
          <a:xfrm flipH="1">
            <a:off x="-6981" y="6655852"/>
            <a:ext cx="8004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</a:rPr>
              <a:t>https://towardsdatascience.com/dimensionality-reduction-with-autoencoders-versus-pca-f47666f80743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0137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BC47-8366-E62D-A348-A2C8E721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AutoEncoders</a:t>
            </a:r>
            <a:r>
              <a:rPr lang="en-US" dirty="0"/>
              <a:t> for Outlier Detection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1244-08CB-9F2B-69A9-AEAA73449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940990" cy="4941162"/>
          </a:xfrm>
        </p:spPr>
        <p:txBody>
          <a:bodyPr anchor="t"/>
          <a:lstStyle/>
          <a:p>
            <a:r>
              <a:rPr lang="en-US" dirty="0"/>
              <a:t>The reconstruction error can be used to detect outliers. Out of distribution samples will have high Reconstruction error.</a:t>
            </a:r>
          </a:p>
        </p:txBody>
      </p:sp>
      <p:sp>
        <p:nvSpPr>
          <p:cNvPr id="4" name="Google Shape;1048;g26e0871d769_0_172">
            <a:extLst>
              <a:ext uri="{FF2B5EF4-FFF2-40B4-BE49-F238E27FC236}">
                <a16:creationId xmlns:a16="http://schemas.microsoft.com/office/drawing/2014/main" id="{6CB0D5A6-BBC6-2ED1-5994-D7777E69953A}"/>
              </a:ext>
            </a:extLst>
          </p:cNvPr>
          <p:cNvSpPr txBox="1"/>
          <p:nvPr/>
        </p:nvSpPr>
        <p:spPr>
          <a:xfrm flipH="1">
            <a:off x="-6981" y="6655852"/>
            <a:ext cx="8004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</a:rPr>
              <a:t>https://towardsdatascience.com/dimensionality-reduction-with-autoencoders-versus-pca-f47666f80743</a:t>
            </a:r>
            <a:endParaRPr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F0DD0AA-092E-9101-B6E2-DD648BDEA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820" y="2761248"/>
            <a:ext cx="5520359" cy="354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628114-56CC-9583-553F-3FD90E0883E8}"/>
              </a:ext>
            </a:extLst>
          </p:cNvPr>
          <p:cNvCxnSpPr/>
          <p:nvPr/>
        </p:nvCxnSpPr>
        <p:spPr>
          <a:xfrm flipH="1">
            <a:off x="5440017" y="3429000"/>
            <a:ext cx="3160644" cy="28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1DDF45-D278-5DE1-9377-3E390FC6E9E8}"/>
              </a:ext>
            </a:extLst>
          </p:cNvPr>
          <p:cNvCxnSpPr>
            <a:cxnSpLocks/>
          </p:cNvCxnSpPr>
          <p:nvPr/>
        </p:nvCxnSpPr>
        <p:spPr>
          <a:xfrm flipH="1">
            <a:off x="7679635" y="3429000"/>
            <a:ext cx="921026" cy="31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31CF5A-5B40-2CE8-ED70-A6895EC513DA}"/>
              </a:ext>
            </a:extLst>
          </p:cNvPr>
          <p:cNvSpPr txBox="1"/>
          <p:nvPr/>
        </p:nvSpPr>
        <p:spPr>
          <a:xfrm flipH="1">
            <a:off x="8600661" y="3207643"/>
            <a:ext cx="1010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Outliers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21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BC47-8366-E62D-A348-A2C8E721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AutoEncoders</a:t>
            </a:r>
            <a:r>
              <a:rPr lang="en-US" dirty="0"/>
              <a:t> for Image Completion</a:t>
            </a:r>
            <a:endParaRPr lang="en-PK" dirty="0"/>
          </a:p>
        </p:txBody>
      </p:sp>
      <p:sp>
        <p:nvSpPr>
          <p:cNvPr id="4" name="Google Shape;1048;g26e0871d769_0_172">
            <a:extLst>
              <a:ext uri="{FF2B5EF4-FFF2-40B4-BE49-F238E27FC236}">
                <a16:creationId xmlns:a16="http://schemas.microsoft.com/office/drawing/2014/main" id="{6CB0D5A6-BBC6-2ED1-5994-D7777E69953A}"/>
              </a:ext>
            </a:extLst>
          </p:cNvPr>
          <p:cNvSpPr txBox="1"/>
          <p:nvPr/>
        </p:nvSpPr>
        <p:spPr>
          <a:xfrm flipH="1">
            <a:off x="-6981" y="6655852"/>
            <a:ext cx="8004000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</a:rPr>
              <a:t>Smieja</a:t>
            </a:r>
            <a:r>
              <a:rPr lang="en-US" sz="800" dirty="0">
                <a:solidFill>
                  <a:schemeClr val="dk1"/>
                </a:solidFill>
              </a:rPr>
              <a:t> et. al. Can auto-encoders help with filling missing data?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57E385-8673-5C5A-6FCF-BD0EB4F22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24" y="2135239"/>
            <a:ext cx="4094922" cy="39630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929E79-0DBE-B37C-F4B1-F7F530D77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931" y="2135239"/>
            <a:ext cx="4094922" cy="39398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711CF3-91C4-6D20-FFE4-DDCC3BCB956B}"/>
              </a:ext>
            </a:extLst>
          </p:cNvPr>
          <p:cNvSpPr txBox="1"/>
          <p:nvPr/>
        </p:nvSpPr>
        <p:spPr>
          <a:xfrm>
            <a:off x="1782417" y="1833261"/>
            <a:ext cx="95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B165F2-B841-F68D-22EC-E90B507A74E3}"/>
              </a:ext>
            </a:extLst>
          </p:cNvPr>
          <p:cNvSpPr txBox="1"/>
          <p:nvPr/>
        </p:nvSpPr>
        <p:spPr>
          <a:xfrm>
            <a:off x="2996646" y="1597221"/>
            <a:ext cx="124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Corrupted Input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7F815-7A65-02EA-786D-CC8B64DBD65D}"/>
              </a:ext>
            </a:extLst>
          </p:cNvPr>
          <p:cNvSpPr txBox="1"/>
          <p:nvPr/>
        </p:nvSpPr>
        <p:spPr>
          <a:xfrm>
            <a:off x="4422827" y="1886212"/>
            <a:ext cx="124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AE Output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51028-FA10-A676-AC6E-494362A3EF03}"/>
              </a:ext>
            </a:extLst>
          </p:cNvPr>
          <p:cNvSpPr txBox="1"/>
          <p:nvPr/>
        </p:nvSpPr>
        <p:spPr>
          <a:xfrm>
            <a:off x="6554944" y="1825277"/>
            <a:ext cx="95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48F2-ED1D-1D56-DD21-AA2125B610F1}"/>
              </a:ext>
            </a:extLst>
          </p:cNvPr>
          <p:cNvSpPr txBox="1"/>
          <p:nvPr/>
        </p:nvSpPr>
        <p:spPr>
          <a:xfrm>
            <a:off x="7769173" y="1589237"/>
            <a:ext cx="124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Corrupted Input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56772A-23F0-FA82-D8CC-87A353023449}"/>
              </a:ext>
            </a:extLst>
          </p:cNvPr>
          <p:cNvSpPr txBox="1"/>
          <p:nvPr/>
        </p:nvSpPr>
        <p:spPr>
          <a:xfrm>
            <a:off x="9195354" y="1878228"/>
            <a:ext cx="124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AE 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684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422" y="343678"/>
            <a:ext cx="12123822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5887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BC47-8366-E62D-A348-A2C8E721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Tutorial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1244-08CB-9F2B-69A9-AEAA7344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PK" dirty="0">
                <a:hlinkClick r:id="rId2"/>
              </a:rPr>
              <a:t>https://mlu-explain.github.io/linear-regression/</a:t>
            </a:r>
            <a:endParaRPr lang="en-US" dirty="0"/>
          </a:p>
          <a:p>
            <a:pPr marL="0" indent="0" algn="ctr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1570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BC47-8366-E62D-A348-A2C8E7211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499"/>
            <a:ext cx="10515600" cy="1325563"/>
          </a:xfrm>
        </p:spPr>
        <p:txBody>
          <a:bodyPr/>
          <a:lstStyle/>
          <a:p>
            <a:r>
              <a:rPr lang="en-US" dirty="0"/>
              <a:t>Linear Regression Playground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1244-08CB-9F2B-69A9-AEAA7344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PK" dirty="0">
                <a:hlinkClick r:id="rId2"/>
              </a:rPr>
              <a:t>https://observablehq.com/@yizhe-ang/interactive-visualization-of-linear-regression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5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BC47-8366-E62D-A348-A2C8E721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 with Linear Regression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1244-08CB-9F2B-69A9-AEAA7344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An image can be transformed into the frequency domain and represented as a combination of some basic components.</a:t>
            </a:r>
          </a:p>
          <a:p>
            <a:r>
              <a:rPr lang="en-US" sz="2400" dirty="0"/>
              <a:t>Cosine Basis Functions and Discrete Cosine Transforms (DCT) can enable this.</a:t>
            </a:r>
          </a:p>
          <a:p>
            <a:r>
              <a:rPr lang="en-US" sz="2400" dirty="0"/>
              <a:t>The human eye is most sensitive to low frequencies. Therefore, most of the high frequencies can be ignored.</a:t>
            </a:r>
          </a:p>
          <a:p>
            <a:r>
              <a:rPr lang="en-US" sz="2400" dirty="0"/>
              <a:t>Principal behind JPEG Image Compression.</a:t>
            </a:r>
          </a:p>
          <a:p>
            <a:endParaRPr lang="en-PK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04BD5A-1A15-4E65-73D9-AC243576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20" y="4236027"/>
            <a:ext cx="2173357" cy="217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48;g26e0871d769_0_172">
            <a:extLst>
              <a:ext uri="{FF2B5EF4-FFF2-40B4-BE49-F238E27FC236}">
                <a16:creationId xmlns:a16="http://schemas.microsoft.com/office/drawing/2014/main" id="{5ED8D43D-49B8-05A1-F165-6583C6E00CCE}"/>
              </a:ext>
            </a:extLst>
          </p:cNvPr>
          <p:cNvSpPr txBox="1"/>
          <p:nvPr/>
        </p:nvSpPr>
        <p:spPr>
          <a:xfrm flipH="1">
            <a:off x="-6981" y="6655852"/>
            <a:ext cx="8004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</a:rPr>
              <a:t>https://bengarney.com/2016/06/25/video-conference-part-2-joint-photographic-hell-for-beginners/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378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BC47-8366-E62D-A348-A2C8E721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 with Linear Regression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1244-08CB-9F2B-69A9-AEAA7344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Using linear regression, we can learn the weight of each of these cosine basis.</a:t>
            </a:r>
          </a:p>
          <a:p>
            <a:r>
              <a:rPr lang="en-US" dirty="0"/>
              <a:t>We only need to store the weights of the basis frequencies.</a:t>
            </a:r>
          </a:p>
          <a:p>
            <a:r>
              <a:rPr lang="en-US" dirty="0"/>
              <a:t>The image is reconstructed using these weights.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6743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A733AFA-94E3-1DA6-EAD4-BBE99C38C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Image Compression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9E359FD-8C98-3118-7DE4-D6C957FB5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      			8 x 8 Pixels			        Image</a:t>
            </a:r>
          </a:p>
        </p:txBody>
      </p:sp>
      <p:pic>
        <p:nvPicPr>
          <p:cNvPr id="29701" name="Picture 5">
            <a:extLst>
              <a:ext uri="{FF2B5EF4-FFF2-40B4-BE49-F238E27FC236}">
                <a16:creationId xmlns:a16="http://schemas.microsoft.com/office/drawing/2014/main" id="{6D7FCFC2-18A2-04FB-AE4B-E98DD7C22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209801"/>
            <a:ext cx="30734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2" name="Picture 6">
            <a:extLst>
              <a:ext uri="{FF2B5EF4-FFF2-40B4-BE49-F238E27FC236}">
                <a16:creationId xmlns:a16="http://schemas.microsoft.com/office/drawing/2014/main" id="{DF17125D-3095-2CBD-6E6C-8649FEF78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514601"/>
            <a:ext cx="423862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8;g26e0871d769_0_172">
            <a:extLst>
              <a:ext uri="{FF2B5EF4-FFF2-40B4-BE49-F238E27FC236}">
                <a16:creationId xmlns:a16="http://schemas.microsoft.com/office/drawing/2014/main" id="{DB77E45A-A91C-2827-7944-8932A7C991EE}"/>
              </a:ext>
            </a:extLst>
          </p:cNvPr>
          <p:cNvSpPr txBox="1"/>
          <p:nvPr/>
        </p:nvSpPr>
        <p:spPr>
          <a:xfrm flipH="1">
            <a:off x="0" y="6655852"/>
            <a:ext cx="121920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Slide based on Discrete Cosine Transform and Image Compression by Thomas Buck et. Al.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2385FA2-B3AE-E224-F94D-B0780BCB9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Image Compression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A334593-06EF-A379-3921-D1ED150FE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Gray-Scale Example:</a:t>
            </a:r>
          </a:p>
          <a:p>
            <a:r>
              <a:rPr lang="en-US" altLang="en-US"/>
              <a:t>Value Range  0 (black) --- 255 (white)</a:t>
            </a:r>
          </a:p>
          <a:p>
            <a:endParaRPr lang="en-US" altLang="en-US" sz="16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63   33   36   28   63   81   86   98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27   18   17   11   22   48  104 108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72   52   28   15   17   16   47   77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132 100 56   19   10    9    21   55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187 186 166 88   13   34   43   51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184 203 199 177 82   44   97   73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211 214 208 198 134 52   78   83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211 210 203 191 133 79   74   86 </a:t>
            </a:r>
          </a:p>
        </p:txBody>
      </p:sp>
      <p:pic>
        <p:nvPicPr>
          <p:cNvPr id="22534" name="Picture 6">
            <a:extLst>
              <a:ext uri="{FF2B5EF4-FFF2-40B4-BE49-F238E27FC236}">
                <a16:creationId xmlns:a16="http://schemas.microsoft.com/office/drawing/2014/main" id="{E2379064-A5F1-FF17-7D5F-722508A6E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2743201"/>
            <a:ext cx="423862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8;g26e0871d769_0_172">
            <a:extLst>
              <a:ext uri="{FF2B5EF4-FFF2-40B4-BE49-F238E27FC236}">
                <a16:creationId xmlns:a16="http://schemas.microsoft.com/office/drawing/2014/main" id="{C0C4342A-E2E8-9AA5-A801-15662F29F1ED}"/>
              </a:ext>
            </a:extLst>
          </p:cNvPr>
          <p:cNvSpPr txBox="1"/>
          <p:nvPr/>
        </p:nvSpPr>
        <p:spPr>
          <a:xfrm flipH="1">
            <a:off x="0" y="6655852"/>
            <a:ext cx="121920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Slide based on Discrete Cosine Transform and Image Compression by Thomas Buck et. Al.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CDDBDBD-5C9E-2A16-A0B4-BD0B50FF1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Image Compression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28459F1-5074-65C2-8ADD-76F563B14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2D-DCT of matrix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-304  210  104  -69  10   20   -12  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-327 -260   67   70  -10  -15   21  8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   93   -84  -66  16    24   -2    -5   9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   89    33  -19  -20  -26   21   -3  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   -9     42   18   27   -7   -17  29  -7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   -5     15  -10   17  32   -15   -4   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  10       3  -12    -1    2     3    -2  -3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  12     30     0    -3   -3    -6   12  -1</a:t>
            </a: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23557" name="Picture 5">
            <a:extLst>
              <a:ext uri="{FF2B5EF4-FFF2-40B4-BE49-F238E27FC236}">
                <a16:creationId xmlns:a16="http://schemas.microsoft.com/office/drawing/2014/main" id="{275EFDFC-72A7-FC11-78DB-125093CE5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2362201"/>
            <a:ext cx="42005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8" name="Text Box 6">
            <a:extLst>
              <a:ext uri="{FF2B5EF4-FFF2-40B4-BE49-F238E27FC236}">
                <a16:creationId xmlns:a16="http://schemas.microsoft.com/office/drawing/2014/main" id="{558304B5-7585-50DE-44AE-1C77D5CF9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28600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Numbers are coefficients of polynomial </a:t>
            </a:r>
          </a:p>
        </p:txBody>
      </p:sp>
      <p:sp>
        <p:nvSpPr>
          <p:cNvPr id="2" name="Google Shape;1048;g26e0871d769_0_172">
            <a:extLst>
              <a:ext uri="{FF2B5EF4-FFF2-40B4-BE49-F238E27FC236}">
                <a16:creationId xmlns:a16="http://schemas.microsoft.com/office/drawing/2014/main" id="{8A173DC5-2D03-96B4-CDA6-A6CD728D4099}"/>
              </a:ext>
            </a:extLst>
          </p:cNvPr>
          <p:cNvSpPr txBox="1"/>
          <p:nvPr/>
        </p:nvSpPr>
        <p:spPr>
          <a:xfrm flipH="1">
            <a:off x="0" y="6655852"/>
            <a:ext cx="121920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Slide based on Discrete Cosine Transform and Image Compression by Thomas Buck et. Al.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956</Words>
  <Application>Microsoft Office PowerPoint</Application>
  <PresentationFormat>Widescreen</PresentationFormat>
  <Paragraphs>124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Bahnschrift</vt:lpstr>
      <vt:lpstr>Calibri</vt:lpstr>
      <vt:lpstr>Calibri Light</vt:lpstr>
      <vt:lpstr>Wingdings</vt:lpstr>
      <vt:lpstr>1_Office Theme</vt:lpstr>
      <vt:lpstr>PowerPoint Presentation</vt:lpstr>
      <vt:lpstr>Lecture Outline</vt:lpstr>
      <vt:lpstr>Linear Regression Tutorial</vt:lpstr>
      <vt:lpstr>Linear Regression Playground</vt:lpstr>
      <vt:lpstr>Image Compression with Linear Regression</vt:lpstr>
      <vt:lpstr>Image Compression with Linear Regression</vt:lpstr>
      <vt:lpstr>Image Compression</vt:lpstr>
      <vt:lpstr>Image Compression</vt:lpstr>
      <vt:lpstr>Image Compression</vt:lpstr>
      <vt:lpstr>Image Compression</vt:lpstr>
      <vt:lpstr>Reconstructing the Image</vt:lpstr>
      <vt:lpstr>Can You Tell the Difference?</vt:lpstr>
      <vt:lpstr>Image Compression</vt:lpstr>
      <vt:lpstr>Logistic Regression Interactive Tutorial</vt:lpstr>
      <vt:lpstr>Neural Networks Tutorial</vt:lpstr>
      <vt:lpstr>Neural Networks Playground</vt:lpstr>
      <vt:lpstr>Try it Yourself – Digit Classification</vt:lpstr>
      <vt:lpstr>Try it Yourself – Sketch Recognition</vt:lpstr>
      <vt:lpstr>Applications – AutoEncoders</vt:lpstr>
      <vt:lpstr>Applications – AutoEncoders</vt:lpstr>
      <vt:lpstr>Applications – AutoEncoders</vt:lpstr>
      <vt:lpstr>AutoEncoders for Dimensionality Reduction</vt:lpstr>
      <vt:lpstr>AutoEncoders for Outlier Detection</vt:lpstr>
      <vt:lpstr>AutoEncoders for Image Completion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Naeemullah Khan</dc:creator>
  <cp:lastModifiedBy>Muhammad Mubashar</cp:lastModifiedBy>
  <cp:revision>9</cp:revision>
  <dcterms:created xsi:type="dcterms:W3CDTF">2022-07-04T12:09:31Z</dcterms:created>
  <dcterms:modified xsi:type="dcterms:W3CDTF">2023-10-28T00:10:03Z</dcterms:modified>
</cp:coreProperties>
</file>