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  <p:sldId id="271" r:id="rId7"/>
    <p:sldId id="267" r:id="rId8"/>
  </p:sldIdLst>
  <p:sldSz cx="18288000" cy="10287000"/>
  <p:notesSz cx="6858000" cy="9144000"/>
  <p:embeddedFontLst>
    <p:embeddedFont>
      <p:font typeface="Barlow Bold" pitchFamily="2" charset="77"/>
      <p:regular r:id="rId9"/>
      <p:bold r:id="rId10"/>
    </p:embeddedFont>
    <p:embeddedFont>
      <p:font typeface="Barlow Medium" pitchFamily="2" charset="77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alameh" pitchFamily="2" charset="-78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82" autoAdjust="0"/>
  </p:normalViewPr>
  <p:slideViewPr>
    <p:cSldViewPr>
      <p:cViewPr varScale="1">
        <p:scale>
          <a:sx n="60" d="100"/>
          <a:sy n="60" d="100"/>
        </p:scale>
        <p:origin x="200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0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651750"/>
            <a:ext cx="16984499" cy="8983499"/>
            <a:chOff x="0" y="0"/>
            <a:chExt cx="22645999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5745374" h="3038863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22645999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2047026" y="7094143"/>
            <a:ext cx="5924906" cy="1051957"/>
            <a:chOff x="0" y="0"/>
            <a:chExt cx="7899874" cy="140261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899874" cy="1402610"/>
              <a:chOff x="0" y="0"/>
              <a:chExt cx="6230508" cy="110621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231778" cy="1106216"/>
              </a:xfrm>
              <a:custGeom>
                <a:avLst/>
                <a:gdLst/>
                <a:ahLst/>
                <a:cxnLst/>
                <a:rect l="l" t="t" r="r" b="b"/>
                <a:pathLst>
                  <a:path w="6231778" h="1106216">
                    <a:moveTo>
                      <a:pt x="5678058" y="1106216"/>
                    </a:moveTo>
                    <a:lnTo>
                      <a:pt x="553720" y="1106216"/>
                    </a:lnTo>
                    <a:cubicBezTo>
                      <a:pt x="247650" y="1106216"/>
                      <a:pt x="0" y="858556"/>
                      <a:pt x="0" y="553743"/>
                    </a:cubicBezTo>
                    <a:cubicBezTo>
                      <a:pt x="0" y="247660"/>
                      <a:pt x="247650" y="0"/>
                      <a:pt x="553720" y="0"/>
                    </a:cubicBezTo>
                    <a:lnTo>
                      <a:pt x="5678058" y="0"/>
                    </a:lnTo>
                    <a:cubicBezTo>
                      <a:pt x="5984128" y="0"/>
                      <a:pt x="6231778" y="247660"/>
                      <a:pt x="6231778" y="553743"/>
                    </a:cubicBezTo>
                    <a:cubicBezTo>
                      <a:pt x="6230508" y="858556"/>
                      <a:pt x="5982858" y="1106216"/>
                      <a:pt x="5678058" y="1106216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596807" y="320305"/>
              <a:ext cx="670625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1175590" y="5520450"/>
            <a:ext cx="6083710" cy="4114800"/>
          </a:xfrm>
          <a:custGeom>
            <a:avLst/>
            <a:gdLst/>
            <a:ahLst/>
            <a:cxnLst/>
            <a:rect l="l" t="t" r="r" b="b"/>
            <a:pathLst>
              <a:path w="6083710" h="4114800">
                <a:moveTo>
                  <a:pt x="0" y="0"/>
                </a:moveTo>
                <a:lnTo>
                  <a:pt x="6083710" y="0"/>
                </a:lnTo>
                <a:lnTo>
                  <a:pt x="6083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884976" y="1834277"/>
            <a:ext cx="2661748" cy="2661748"/>
          </a:xfrm>
          <a:custGeom>
            <a:avLst/>
            <a:gdLst/>
            <a:ahLst/>
            <a:cxnLst/>
            <a:rect l="l" t="t" r="r" b="b"/>
            <a:pathLst>
              <a:path w="2661748" h="2661748">
                <a:moveTo>
                  <a:pt x="0" y="0"/>
                </a:moveTo>
                <a:lnTo>
                  <a:pt x="2661748" y="0"/>
                </a:lnTo>
                <a:lnTo>
                  <a:pt x="2661748" y="2661748"/>
                </a:lnTo>
                <a:lnTo>
                  <a:pt x="0" y="2661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-6093300" y="9059879"/>
            <a:ext cx="16984499" cy="349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00">
                <a:solidFill>
                  <a:srgbClr val="2E2E2E"/>
                </a:solidFill>
                <a:latin typeface="Open Sans"/>
              </a:rPr>
              <a:t>www.filoger.com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B9B22-1E9E-F944-B254-EF63F42B38FC}"/>
              </a:ext>
            </a:extLst>
          </p:cNvPr>
          <p:cNvSpPr txBox="1"/>
          <p:nvPr/>
        </p:nvSpPr>
        <p:spPr>
          <a:xfrm>
            <a:off x="2051037" y="7351080"/>
            <a:ext cx="5610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D100"/>
                </a:solidFill>
                <a:effectLst/>
                <a:latin typeface="KAAF" panose="020B0603030804020204" pitchFamily="34" charset="-78"/>
                <a:cs typeface="KAAF" panose="020B0603030804020204" pitchFamily="34" charset="-78"/>
              </a:rPr>
              <a:t>Statistics and plots </a:t>
            </a:r>
            <a:endParaRPr lang="en-US" sz="3600" dirty="0">
              <a:latin typeface="KAAF" panose="020B0603030804020204" pitchFamily="34" charset="-78"/>
              <a:cs typeface="KAAF" panose="020B0603030804020204" pitchFamily="34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013787" cy="11977999"/>
              <a:chOff x="0" y="0"/>
              <a:chExt cx="2540535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540535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2540535" h="3038863">
                    <a:moveTo>
                      <a:pt x="2416075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16075" y="0"/>
                    </a:lnTo>
                    <a:cubicBezTo>
                      <a:pt x="2484655" y="0"/>
                      <a:pt x="2540535" y="55880"/>
                      <a:pt x="2540535" y="124460"/>
                    </a:cubicBezTo>
                    <a:lnTo>
                      <a:pt x="2540535" y="2914403"/>
                    </a:lnTo>
                    <a:cubicBezTo>
                      <a:pt x="2540535" y="2982983"/>
                      <a:pt x="2484655" y="3038863"/>
                      <a:pt x="2416075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1001378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C62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651750" y="651750"/>
            <a:ext cx="9097209" cy="8983499"/>
            <a:chOff x="0" y="0"/>
            <a:chExt cx="3077328" cy="30388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77328" cy="3038863"/>
            </a:xfrm>
            <a:custGeom>
              <a:avLst/>
              <a:gdLst/>
              <a:ahLst/>
              <a:cxnLst/>
              <a:rect l="l" t="t" r="r" b="b"/>
              <a:pathLst>
                <a:path w="3077328" h="3038863">
                  <a:moveTo>
                    <a:pt x="2952867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2868" y="0"/>
                  </a:lnTo>
                  <a:cubicBezTo>
                    <a:pt x="3021448" y="0"/>
                    <a:pt x="3077328" y="55880"/>
                    <a:pt x="3077328" y="124460"/>
                  </a:cubicBezTo>
                  <a:lnTo>
                    <a:pt x="3077328" y="2914403"/>
                  </a:lnTo>
                  <a:cubicBezTo>
                    <a:pt x="3077328" y="2982983"/>
                    <a:pt x="3021448" y="3038863"/>
                    <a:pt x="2952868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686276" y="7482451"/>
            <a:ext cx="6389607" cy="11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Senior Data Scientist at SabaIdea </a:t>
            </a:r>
          </a:p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(Aparat, Filimo, Sabavision, Cinematicket)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8E34-28BA-D442-B196-CB15DE0FE164}"/>
              </a:ext>
            </a:extLst>
          </p:cNvPr>
          <p:cNvSpPr txBox="1"/>
          <p:nvPr/>
        </p:nvSpPr>
        <p:spPr>
          <a:xfrm>
            <a:off x="1224522" y="1844468"/>
            <a:ext cx="7391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400" b="1" dirty="0">
                <a:latin typeface="Kalameh" pitchFamily="2" charset="-78"/>
                <a:cs typeface="Kalameh" pitchFamily="2" charset="-78"/>
              </a:rPr>
              <a:t> AB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:</a:t>
            </a:r>
            <a:endParaRPr lang="en-US" sz="4400" b="1" dirty="0">
              <a:latin typeface="Kalameh" pitchFamily="2" charset="-78"/>
              <a:cs typeface="Kalameh" pitchFamily="2" charset="-78"/>
            </a:endParaRPr>
          </a:p>
          <a:p>
            <a:pPr algn="r" rtl="1"/>
            <a:r>
              <a:rPr lang="en-US" sz="4400" b="1" dirty="0">
                <a:latin typeface="Kalameh" pitchFamily="2" charset="-78"/>
                <a:cs typeface="Kalameh" pitchFamily="2" charset="-78"/>
              </a:rPr>
              <a:t>    -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کاربرد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: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AB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برای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تاثیر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یک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تغییر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یا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مداخله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محصول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،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سرویس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یا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راهبرد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می‌شود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r" rtl="1"/>
            <a:r>
              <a:rPr lang="en-US" sz="4400" b="1" dirty="0">
                <a:latin typeface="Kalameh" pitchFamily="2" charset="-78"/>
                <a:cs typeface="Kalameh" pitchFamily="2" charset="-78"/>
              </a:rPr>
              <a:t>    -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علت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: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با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AB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تفاوت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معناداری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دو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گروه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کنترل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آزمایشی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)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مورد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یک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تغییر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مورد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نظر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مثلاً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میزان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)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کنیم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تغییر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مورد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نظر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ارزیابی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400" b="1" dirty="0" err="1">
                <a:latin typeface="Kalameh" pitchFamily="2" charset="-78"/>
                <a:cs typeface="Kalameh" pitchFamily="2" charset="-78"/>
              </a:rPr>
              <a:t>کنیم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53A02-C720-7040-83FD-38D80B32922C}"/>
              </a:ext>
            </a:extLst>
          </p:cNvPr>
          <p:cNvSpPr txBox="1"/>
          <p:nvPr/>
        </p:nvSpPr>
        <p:spPr>
          <a:xfrm>
            <a:off x="10862526" y="2195794"/>
            <a:ext cx="643428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شرط لازم تست </a:t>
            </a:r>
            <a:r>
              <a:rPr lang="en-US" sz="4000" b="0" i="0" dirty="0">
                <a:effectLst/>
                <a:latin typeface="Kalameh" pitchFamily="2" charset="-78"/>
                <a:cs typeface="Kalameh" pitchFamily="2" charset="-78"/>
              </a:rPr>
              <a:t>AB: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دو گروه کنترل و آزمایشی باید به صورت تصادفی انتخاب شوند.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sz="4000" b="0" i="0" dirty="0">
              <a:effectLst/>
              <a:latin typeface="Kalameh" pitchFamily="2" charset="-78"/>
              <a:cs typeface="Kalameh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حجم نمونه برای هر گروه باید کافی بزرگ باشد تا دقت آماری به دست آید.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sz="4000" b="0" i="0" dirty="0">
              <a:effectLst/>
              <a:latin typeface="Kalameh" pitchFamily="2" charset="-78"/>
              <a:cs typeface="Kalameh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4000" b="0" i="0" dirty="0" err="1">
                <a:effectLst/>
                <a:latin typeface="Kalameh" pitchFamily="2" charset="-78"/>
                <a:cs typeface="Kalameh" pitchFamily="2" charset="-78"/>
              </a:rPr>
              <a:t>داده‌ها</a:t>
            </a:r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 باید مستقل باشند و بین </a:t>
            </a:r>
            <a:r>
              <a:rPr lang="fa-IR" sz="4000" b="0" i="0" dirty="0" err="1">
                <a:effectLst/>
                <a:latin typeface="Kalameh" pitchFamily="2" charset="-78"/>
                <a:cs typeface="Kalameh" pitchFamily="2" charset="-78"/>
              </a:rPr>
              <a:t>گروه‌ها</a:t>
            </a:r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 باید همواره </a:t>
            </a:r>
            <a:r>
              <a:rPr lang="fa-IR" sz="4000" b="0" i="0" dirty="0" err="1">
                <a:effectLst/>
                <a:latin typeface="Kalameh" pitchFamily="2" charset="-78"/>
                <a:cs typeface="Kalameh" pitchFamily="2" charset="-78"/>
              </a:rPr>
              <a:t>مقایسه‌پذیری</a:t>
            </a:r>
            <a:r>
              <a:rPr lang="fa-IR" sz="4000" b="0" i="0" dirty="0">
                <a:effectLst/>
                <a:latin typeface="Kalameh" pitchFamily="2" charset="-78"/>
                <a:cs typeface="Kalameh" pitchFamily="2" charset="-78"/>
              </a:rPr>
              <a:t> وجود داشته باشد.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013787" cy="11977999"/>
              <a:chOff x="0" y="0"/>
              <a:chExt cx="2540535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540535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2540535" h="3038863">
                    <a:moveTo>
                      <a:pt x="2416075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16075" y="0"/>
                    </a:lnTo>
                    <a:cubicBezTo>
                      <a:pt x="2484655" y="0"/>
                      <a:pt x="2540535" y="55880"/>
                      <a:pt x="2540535" y="124460"/>
                    </a:cubicBezTo>
                    <a:lnTo>
                      <a:pt x="2540535" y="2914403"/>
                    </a:lnTo>
                    <a:cubicBezTo>
                      <a:pt x="2540535" y="2982983"/>
                      <a:pt x="2484655" y="3038863"/>
                      <a:pt x="2416075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1001378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C62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651750" y="651750"/>
            <a:ext cx="9097209" cy="8983499"/>
            <a:chOff x="0" y="0"/>
            <a:chExt cx="3077328" cy="30388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77328" cy="3038863"/>
            </a:xfrm>
            <a:custGeom>
              <a:avLst/>
              <a:gdLst/>
              <a:ahLst/>
              <a:cxnLst/>
              <a:rect l="l" t="t" r="r" b="b"/>
              <a:pathLst>
                <a:path w="3077328" h="3038863">
                  <a:moveTo>
                    <a:pt x="2952867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2868" y="0"/>
                  </a:lnTo>
                  <a:cubicBezTo>
                    <a:pt x="3021448" y="0"/>
                    <a:pt x="3077328" y="55880"/>
                    <a:pt x="3077328" y="124460"/>
                  </a:cubicBezTo>
                  <a:lnTo>
                    <a:pt x="3077328" y="2914403"/>
                  </a:lnTo>
                  <a:cubicBezTo>
                    <a:pt x="3077328" y="2982983"/>
                    <a:pt x="3021448" y="3038863"/>
                    <a:pt x="2952868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686276" y="7482451"/>
            <a:ext cx="6389607" cy="11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Senior Data Scientist at SabaIdea </a:t>
            </a:r>
          </a:p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(Aparat, Filimo, Sabavision, Cinematicket)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8E34-28BA-D442-B196-CB15DE0FE164}"/>
              </a:ext>
            </a:extLst>
          </p:cNvPr>
          <p:cNvSpPr txBox="1"/>
          <p:nvPr/>
        </p:nvSpPr>
        <p:spPr>
          <a:xfrm>
            <a:off x="651750" y="2171700"/>
            <a:ext cx="88925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400" b="1" dirty="0">
                <a:latin typeface="Kalameh" pitchFamily="2" charset="-78"/>
                <a:cs typeface="Kalameh" pitchFamily="2" charset="-78"/>
              </a:rPr>
              <a:t>تست 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t (t-test)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: </a:t>
            </a:r>
            <a:endParaRPr lang="en-US" sz="4400" b="1" dirty="0">
              <a:latin typeface="Kalameh" pitchFamily="2" charset="-78"/>
              <a:cs typeface="Kalameh" pitchFamily="2" charset="-78"/>
            </a:endParaRPr>
          </a:p>
          <a:p>
            <a:pPr algn="r" rtl="1"/>
            <a:r>
              <a:rPr lang="en-US" sz="4400" b="1" dirty="0">
                <a:latin typeface="Kalameh" pitchFamily="2" charset="-78"/>
                <a:cs typeface="Kalameh" pitchFamily="2" charset="-78"/>
              </a:rPr>
              <a:t>    - 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کاربرد: تست 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t 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برای بررسی تفاوت معنادار بین دو گروه استفاده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می‌شود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r" rtl="1"/>
            <a:endParaRPr lang="fa-IR" sz="4400" b="1" dirty="0">
              <a:latin typeface="Kalameh" pitchFamily="2" charset="-78"/>
              <a:cs typeface="Kalameh" pitchFamily="2" charset="-78"/>
            </a:endParaRPr>
          </a:p>
          <a:p>
            <a:pPr algn="r" rtl="1"/>
            <a:r>
              <a:rPr lang="fa-IR" sz="4400" b="1" dirty="0">
                <a:latin typeface="Kalameh" pitchFamily="2" charset="-78"/>
                <a:cs typeface="Kalameh" pitchFamily="2" charset="-78"/>
              </a:rPr>
              <a:t>    - علت: با استفاده از تست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بررسی کنیم آیا تفاوت معناداری بین دو در مورد یک وجود وجود دارد یا خیر. این تست برای مقایسه دو گروه در تحقیقات علمی و مطالعات تجربی بسیار کاربردی دارد.</a:t>
            </a:r>
            <a:endParaRPr lang="en-US" sz="4400" b="1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53A02-C720-7040-83FD-38D80B32922C}"/>
              </a:ext>
            </a:extLst>
          </p:cNvPr>
          <p:cNvSpPr txBox="1"/>
          <p:nvPr/>
        </p:nvSpPr>
        <p:spPr>
          <a:xfrm>
            <a:off x="9296400" y="3063862"/>
            <a:ext cx="81528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000" dirty="0">
                <a:effectLst/>
                <a:latin typeface="Kalameh" pitchFamily="2" charset="-78"/>
                <a:cs typeface="Kalameh" pitchFamily="2" charset="-78"/>
              </a:rPr>
              <a:t>شرط لازم تست </a:t>
            </a:r>
            <a:r>
              <a:rPr lang="en-US" sz="4000" dirty="0">
                <a:effectLst/>
                <a:latin typeface="Kalameh" pitchFamily="2" charset="-78"/>
                <a:cs typeface="Kalameh" pitchFamily="2" charset="-78"/>
              </a:rPr>
              <a:t>t: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000" dirty="0" err="1">
                <a:effectLst/>
                <a:latin typeface="Kalameh" pitchFamily="2" charset="-78"/>
                <a:cs typeface="Kalameh" pitchFamily="2" charset="-78"/>
              </a:rPr>
              <a:t>داده‌ها</a:t>
            </a:r>
            <a:r>
              <a:rPr lang="fa-IR" sz="4000" dirty="0">
                <a:effectLst/>
                <a:latin typeface="Kalameh" pitchFamily="2" charset="-78"/>
                <a:cs typeface="Kalameh" pitchFamily="2" charset="-78"/>
              </a:rPr>
              <a:t> باید از توزیع نرمال پیروی کنند.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000" dirty="0">
                <a:effectLst/>
                <a:latin typeface="Kalameh" pitchFamily="2" charset="-78"/>
                <a:cs typeface="Kalameh" pitchFamily="2" charset="-78"/>
              </a:rPr>
              <a:t>دو گروه باید مستقل از هم باشند.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000" dirty="0">
                <a:effectLst/>
                <a:latin typeface="Kalameh" pitchFamily="2" charset="-78"/>
                <a:cs typeface="Kalameh" pitchFamily="2" charset="-78"/>
              </a:rPr>
              <a:t>انحراف معیار هر گروه باید قابل تخمین باشد.</a:t>
            </a:r>
          </a:p>
        </p:txBody>
      </p:sp>
    </p:spTree>
    <p:extLst>
      <p:ext uri="{BB962C8B-B14F-4D97-AF65-F5344CB8AC3E}">
        <p14:creationId xmlns:p14="http://schemas.microsoft.com/office/powerpoint/2010/main" val="114923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25910" y="654408"/>
            <a:ext cx="7510340" cy="8983499"/>
            <a:chOff x="0" y="0"/>
            <a:chExt cx="10013787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013787" cy="11977999"/>
              <a:chOff x="0" y="0"/>
              <a:chExt cx="2540535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540535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2540535" h="3038863">
                    <a:moveTo>
                      <a:pt x="2416075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16075" y="0"/>
                    </a:lnTo>
                    <a:cubicBezTo>
                      <a:pt x="2484655" y="0"/>
                      <a:pt x="2540535" y="55880"/>
                      <a:pt x="2540535" y="124460"/>
                    </a:cubicBezTo>
                    <a:lnTo>
                      <a:pt x="2540535" y="2914403"/>
                    </a:lnTo>
                    <a:cubicBezTo>
                      <a:pt x="2540535" y="2982983"/>
                      <a:pt x="2484655" y="3038863"/>
                      <a:pt x="2416075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1001378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C62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651750" y="651750"/>
            <a:ext cx="9097209" cy="8983499"/>
            <a:chOff x="0" y="0"/>
            <a:chExt cx="3077328" cy="303886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77328" cy="3038863"/>
            </a:xfrm>
            <a:custGeom>
              <a:avLst/>
              <a:gdLst/>
              <a:ahLst/>
              <a:cxnLst/>
              <a:rect l="l" t="t" r="r" b="b"/>
              <a:pathLst>
                <a:path w="3077328" h="3038863">
                  <a:moveTo>
                    <a:pt x="2952867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2868" y="0"/>
                  </a:lnTo>
                  <a:cubicBezTo>
                    <a:pt x="3021448" y="0"/>
                    <a:pt x="3077328" y="55880"/>
                    <a:pt x="3077328" y="124460"/>
                  </a:cubicBezTo>
                  <a:lnTo>
                    <a:pt x="3077328" y="2914403"/>
                  </a:lnTo>
                  <a:cubicBezTo>
                    <a:pt x="3077328" y="2982983"/>
                    <a:pt x="3021448" y="3038863"/>
                    <a:pt x="2952868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686276" y="7482451"/>
            <a:ext cx="6389607" cy="11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Senior Data Scientist at SabaIdea </a:t>
            </a:r>
          </a:p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(Aparat, Filimo, Sabavision, Cinematicket)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8E34-28BA-D442-B196-CB15DE0FE164}"/>
              </a:ext>
            </a:extLst>
          </p:cNvPr>
          <p:cNvSpPr txBox="1"/>
          <p:nvPr/>
        </p:nvSpPr>
        <p:spPr>
          <a:xfrm>
            <a:off x="1504654" y="1543851"/>
            <a:ext cx="7391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400" b="1" dirty="0">
                <a:latin typeface="Kalameh" pitchFamily="2" charset="-78"/>
                <a:cs typeface="Kalameh" pitchFamily="2" charset="-78"/>
              </a:rPr>
              <a:t>(تست 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U):</a:t>
            </a:r>
          </a:p>
          <a:p>
            <a:pPr algn="r" rtl="1"/>
            <a:r>
              <a:rPr lang="en-US" sz="4400" b="1" dirty="0">
                <a:latin typeface="Kalameh" pitchFamily="2" charset="-78"/>
                <a:cs typeface="Kalameh" pitchFamily="2" charset="-78"/>
              </a:rPr>
              <a:t>    - 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کاربرد: برای مقایسه دو گروه مستقل در صورتی که فرض استفاده از نرمال نباشد،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می‌شود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r" rtl="1"/>
            <a:r>
              <a:rPr lang="fa-IR" sz="4400" b="1" dirty="0">
                <a:latin typeface="Kalameh" pitchFamily="2" charset="-78"/>
                <a:cs typeface="Kalameh" pitchFamily="2" charset="-78"/>
              </a:rPr>
              <a:t>    - علت استفاده: با استفاده از تست </a:t>
            </a:r>
            <a:r>
              <a:rPr lang="en-US" sz="4400" b="1" dirty="0">
                <a:latin typeface="Kalameh" pitchFamily="2" charset="-78"/>
                <a:cs typeface="Kalameh" pitchFamily="2" charset="-78"/>
              </a:rPr>
              <a:t>U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تفاوت معناداری بین دو گروه در مورد یک تغییر را بررسی کنیم حتی در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مواردی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که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داده‌های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نرمال وجود ندارد. این آزمایش معمولاً در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مواردی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 که شرایط استفاده از آزمایش را انجام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نمی‌دهد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، استفاده از قرار </a:t>
            </a:r>
            <a:r>
              <a:rPr lang="fa-IR" sz="4400" b="1" dirty="0" err="1">
                <a:latin typeface="Kalameh" pitchFamily="2" charset="-78"/>
                <a:cs typeface="Kalameh" pitchFamily="2" charset="-78"/>
              </a:rPr>
              <a:t>می‌گیرد</a:t>
            </a:r>
            <a:r>
              <a:rPr lang="fa-IR" sz="4400" b="1" dirty="0">
                <a:latin typeface="Kalameh" pitchFamily="2" charset="-78"/>
                <a:cs typeface="Kalameh" pitchFamily="2" charset="-78"/>
              </a:rPr>
              <a:t>.</a:t>
            </a:r>
            <a:endParaRPr lang="en-US" sz="4400" b="1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E74B4-06D5-614A-B8A3-67469738C40A}"/>
              </a:ext>
            </a:extLst>
          </p:cNvPr>
          <p:cNvSpPr txBox="1"/>
          <p:nvPr/>
        </p:nvSpPr>
        <p:spPr>
          <a:xfrm>
            <a:off x="9895702" y="3404561"/>
            <a:ext cx="718018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شرط لازم تست </a:t>
            </a:r>
            <a:r>
              <a:rPr lang="en-US" sz="4400" b="0" i="0" dirty="0">
                <a:effectLst/>
                <a:latin typeface="Kalameh" pitchFamily="2" charset="-78"/>
                <a:cs typeface="Kalameh" pitchFamily="2" charset="-78"/>
              </a:rPr>
              <a:t>U: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توزیع </a:t>
            </a:r>
            <a:r>
              <a:rPr lang="fa-IR" sz="4400" b="0" i="0" dirty="0" err="1">
                <a:effectLst/>
                <a:latin typeface="Kalameh" pitchFamily="2" charset="-78"/>
                <a:cs typeface="Kalameh" pitchFamily="2" charset="-78"/>
              </a:rPr>
              <a:t>داده‌ها</a:t>
            </a:r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 </a:t>
            </a:r>
            <a:r>
              <a:rPr lang="fa-IR" sz="4400" b="0" i="0" dirty="0" err="1">
                <a:effectLst/>
                <a:latin typeface="Kalameh" pitchFamily="2" charset="-78"/>
                <a:cs typeface="Kalameh" pitchFamily="2" charset="-78"/>
              </a:rPr>
              <a:t>می‌تواند</a:t>
            </a:r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 نرمال نباشد.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دو گروه باید مستقل از هم باشند.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400" b="0" i="0" dirty="0" err="1">
                <a:effectLst/>
                <a:latin typeface="Kalameh" pitchFamily="2" charset="-78"/>
                <a:cs typeface="Kalameh" pitchFamily="2" charset="-78"/>
              </a:rPr>
              <a:t>داده‌ها</a:t>
            </a:r>
            <a:r>
              <a:rPr lang="fa-IR" sz="4400" b="0" i="0" dirty="0">
                <a:effectLst/>
                <a:latin typeface="Kalameh" pitchFamily="2" charset="-78"/>
                <a:cs typeface="Kalameh" pitchFamily="2" charset="-78"/>
              </a:rPr>
              <a:t> باید حداقل در مقیاس ترتیبی باشند.</a:t>
            </a:r>
          </a:p>
        </p:txBody>
      </p:sp>
    </p:spTree>
    <p:extLst>
      <p:ext uri="{BB962C8B-B14F-4D97-AF65-F5344CB8AC3E}">
        <p14:creationId xmlns:p14="http://schemas.microsoft.com/office/powerpoint/2010/main" val="29087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662233"/>
            <a:ext cx="16840200" cy="8983499"/>
            <a:chOff x="0" y="0"/>
            <a:chExt cx="10013787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013787" cy="11977999"/>
              <a:chOff x="0" y="0"/>
              <a:chExt cx="2540535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540535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2540535" h="3038863">
                    <a:moveTo>
                      <a:pt x="2416075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16075" y="0"/>
                    </a:lnTo>
                    <a:cubicBezTo>
                      <a:pt x="2484655" y="0"/>
                      <a:pt x="2540535" y="55880"/>
                      <a:pt x="2540535" y="124460"/>
                    </a:cubicBezTo>
                    <a:lnTo>
                      <a:pt x="2540535" y="2914403"/>
                    </a:lnTo>
                    <a:cubicBezTo>
                      <a:pt x="2540535" y="2982983"/>
                      <a:pt x="2484655" y="3038863"/>
                      <a:pt x="2416075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1001378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CC62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0686276" y="7482451"/>
            <a:ext cx="6389607" cy="11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Senior Data Scientist at SabaIdea </a:t>
            </a:r>
          </a:p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Barlow Bold"/>
              </a:rPr>
              <a:t>(Aparat, Filimo, Sabavision, Cinematicket)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0A6C1-E4FC-474C-8808-9ACE0B56EBAD}"/>
              </a:ext>
            </a:extLst>
          </p:cNvPr>
          <p:cNvSpPr txBox="1"/>
          <p:nvPr/>
        </p:nvSpPr>
        <p:spPr>
          <a:xfrm>
            <a:off x="1884539" y="3076491"/>
            <a:ext cx="145730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 defTabSz="914400" rtl="1" eaLnBrk="1" latinLnBrk="0" hangingPunct="1"/>
            <a:r>
              <a:rPr lang="en-US" sz="48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chi-square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یکی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رایج‌ترین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پرکاربردترین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تست‌های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آماری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برای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تحلیل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داده‌های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گسته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شمارشی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)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می‌شود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هدف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اصلی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انجام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chi-square،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رابطه‌ی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معنادار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دو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گستره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با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این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،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کنیم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آیا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موارد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متعددی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تعداد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رخدادها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هر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دسته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)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متفاوت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است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یا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4800" dirty="0" err="1">
                <a:latin typeface="Kalameh" pitchFamily="2" charset="-78"/>
                <a:cs typeface="Kalameh" pitchFamily="2" charset="-78"/>
              </a:rPr>
              <a:t>نه</a:t>
            </a:r>
            <a:r>
              <a:rPr lang="en-US" sz="4800" dirty="0">
                <a:latin typeface="Kalameh" pitchFamily="2" charset="-78"/>
                <a:cs typeface="Kalameh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2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750" y="651750"/>
            <a:ext cx="16984499" cy="8983499"/>
            <a:chOff x="0" y="0"/>
            <a:chExt cx="5745374" cy="30388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45374" cy="3038863"/>
            </a:xfrm>
            <a:custGeom>
              <a:avLst/>
              <a:gdLst/>
              <a:ahLst/>
              <a:cxnLst/>
              <a:rect l="l" t="t" r="r" b="b"/>
              <a:pathLst>
                <a:path w="5745374" h="3038863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651750" y="1601567"/>
            <a:ext cx="1698449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CC62F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1" name="Freeform 11"/>
          <p:cNvSpPr/>
          <p:nvPr/>
        </p:nvSpPr>
        <p:spPr>
          <a:xfrm rot="1662662">
            <a:off x="1980485" y="7750304"/>
            <a:ext cx="978793" cy="1398276"/>
          </a:xfrm>
          <a:custGeom>
            <a:avLst/>
            <a:gdLst/>
            <a:ahLst/>
            <a:cxnLst/>
            <a:rect l="l" t="t" r="r" b="b"/>
            <a:pathLst>
              <a:path w="978793" h="1398276">
                <a:moveTo>
                  <a:pt x="0" y="0"/>
                </a:moveTo>
                <a:lnTo>
                  <a:pt x="978794" y="0"/>
                </a:lnTo>
                <a:lnTo>
                  <a:pt x="978794" y="1398276"/>
                </a:lnTo>
                <a:lnTo>
                  <a:pt x="0" y="1398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71303-F1C0-184E-9183-907DBFC04775}"/>
              </a:ext>
            </a:extLst>
          </p:cNvPr>
          <p:cNvSpPr txBox="1"/>
          <p:nvPr/>
        </p:nvSpPr>
        <p:spPr>
          <a:xfrm>
            <a:off x="1280213" y="991032"/>
            <a:ext cx="1608668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شرایط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لازم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chi-square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عبارتند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:</a:t>
            </a:r>
          </a:p>
          <a:p>
            <a:pPr algn="just" rtl="1"/>
            <a:endParaRPr lang="en-US" sz="3200" dirty="0">
              <a:latin typeface="Kalameh" pitchFamily="2" charset="-78"/>
              <a:cs typeface="Kalameh" pitchFamily="2" charset="-78"/>
            </a:endParaRP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داده‌ها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باید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توزیع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گسته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صورت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شماره‌شی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تعداد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رخدادها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دسته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)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عبارت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دیگر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،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تغییرات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مورد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باید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صورت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کمی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قابل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شمارش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هستند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،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تعریف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شوند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محصولات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باید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مستقل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باشند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هیچ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مقایسه‌ای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مستقل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آن‌ها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نداشته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حجم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نمونه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دسته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باید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کافی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بزرگ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دقت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آماری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آید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داشتن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تعداد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کافی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رخدادها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دسته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صحت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قدرت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آماری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با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استفاده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chi-square،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فرضیه‌های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زیر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کنیم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: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فرض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صفر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(Hypothesis Null):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هیچ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رابطه‌ای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معناداری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متغیر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ندارد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فرض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جایگزین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(Alternative Hypothesis):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رابطه‌ی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معناداری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متغیر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مستقل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دارد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با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اجرای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chi-square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محاسبه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مقدار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آماره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chi-square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نهایت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مقدار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p-value،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می‌توان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تصمیم‌گیری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انتخاب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کرد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تفاوت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مقادیر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فراوانی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داده‌ها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اندازه‌های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معنادار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یا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اگر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مقدار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p-value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کمتر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سطح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(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معمولاً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0.05)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،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می‌توانیم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فرض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صفر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بسازیم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نتیجه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بگیریم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چندین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متفاوت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متفاوت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باشد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رابطه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معناداری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آن‌ها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وجود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دارد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  <a:p>
            <a:pPr algn="just" rtl="1"/>
            <a:r>
              <a:rPr lang="en-US" sz="3200" dirty="0" err="1">
                <a:latin typeface="Kalameh" pitchFamily="2" charset="-78"/>
                <a:cs typeface="Kalameh" pitchFamily="2" charset="-78"/>
              </a:rPr>
              <a:t>بنابراین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، chi-square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امکان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می‌دهد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تا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رابطه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معناداری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گستره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بررسی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کرده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و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بهتر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از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روابط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بین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داده‌ها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به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دست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 </a:t>
            </a:r>
            <a:r>
              <a:rPr lang="en-US" sz="3200" dirty="0" err="1">
                <a:latin typeface="Kalameh" pitchFamily="2" charset="-78"/>
                <a:cs typeface="Kalameh" pitchFamily="2" charset="-78"/>
              </a:rPr>
              <a:t>آوریم</a:t>
            </a:r>
            <a:r>
              <a:rPr lang="en-US" sz="3200" dirty="0">
                <a:latin typeface="Kalameh" pitchFamily="2" charset="-78"/>
                <a:cs typeface="Kalameh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1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5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745374" cy="3038863"/>
              </a:xfrm>
              <a:custGeom>
                <a:avLst/>
                <a:gdLst/>
                <a:ahLst/>
                <a:cxnLst/>
                <a:rect l="l" t="t" r="r" b="b"/>
                <a:pathLst>
                  <a:path w="5745374" h="3038863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>
              <a:off x="0" y="1266422"/>
              <a:ext cx="22645999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3257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8016781" y="3610183"/>
            <a:ext cx="8455507" cy="3697881"/>
            <a:chOff x="0" y="0"/>
            <a:chExt cx="11274009" cy="493050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3709722"/>
              <a:ext cx="11274009" cy="1220786"/>
              <a:chOff x="0" y="0"/>
              <a:chExt cx="10215524" cy="11061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0216794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10216794" h="1106170">
                    <a:moveTo>
                      <a:pt x="9663074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9663074" y="0"/>
                    </a:lnTo>
                    <a:cubicBezTo>
                      <a:pt x="9969143" y="0"/>
                      <a:pt x="10216793" y="247650"/>
                      <a:pt x="10216793" y="553720"/>
                    </a:cubicBezTo>
                    <a:cubicBezTo>
                      <a:pt x="10215524" y="858520"/>
                      <a:pt x="9967874" y="1106170"/>
                      <a:pt x="9663074" y="1106170"/>
                    </a:cubicBezTo>
                    <a:close/>
                  </a:path>
                </a:pathLst>
              </a:custGeom>
              <a:solidFill>
                <a:srgbClr val="ECC62F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36407" y="4053415"/>
              <a:ext cx="10001195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171717"/>
                  </a:solidFill>
                  <a:latin typeface="Barlow Medium"/>
                </a:rPr>
                <a:t>We hope you enjoy!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33350"/>
              <a:ext cx="11274009" cy="2829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>
                  <a:solidFill>
                    <a:srgbClr val="171717"/>
                  </a:solidFill>
                  <a:latin typeface="Barlow Bold"/>
                </a:rPr>
                <a:t>Thank you </a:t>
              </a:r>
            </a:p>
            <a:p>
              <a:pPr algn="ctr">
                <a:lnSpc>
                  <a:spcPts val="8000"/>
                </a:lnSpc>
              </a:pPr>
              <a:r>
                <a:rPr lang="en-US" sz="8000">
                  <a:solidFill>
                    <a:srgbClr val="171717"/>
                  </a:solidFill>
                  <a:latin typeface="Barlow Bold"/>
                </a:rPr>
                <a:t>for your attention!</a:t>
              </a:r>
            </a:p>
          </p:txBody>
        </p:sp>
      </p:grpSp>
      <p:sp>
        <p:nvSpPr>
          <p:cNvPr id="17" name="Freeform 17"/>
          <p:cNvSpPr/>
          <p:nvPr/>
        </p:nvSpPr>
        <p:spPr>
          <a:xfrm rot="-1190492">
            <a:off x="2281844" y="3086100"/>
            <a:ext cx="5190688" cy="4114800"/>
          </a:xfrm>
          <a:custGeom>
            <a:avLst/>
            <a:gdLst/>
            <a:ahLst/>
            <a:cxnLst/>
            <a:rect l="l" t="t" r="r" b="b"/>
            <a:pathLst>
              <a:path w="5190688" h="4114800">
                <a:moveTo>
                  <a:pt x="0" y="0"/>
                </a:moveTo>
                <a:lnTo>
                  <a:pt x="5190688" y="0"/>
                </a:lnTo>
                <a:lnTo>
                  <a:pt x="51906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686</Words>
  <Application>Microsoft Macintosh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KAAF</vt:lpstr>
      <vt:lpstr>Barlow Medium</vt:lpstr>
      <vt:lpstr>Barlow Bold</vt:lpstr>
      <vt:lpstr>Calibri</vt:lpstr>
      <vt:lpstr>Open Sans</vt:lpstr>
      <vt:lpstr>Arial</vt:lpstr>
      <vt:lpstr>Kalameh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Data science Story</dc:title>
  <cp:lastModifiedBy>Microsoft Office User</cp:lastModifiedBy>
  <cp:revision>11</cp:revision>
  <cp:lastPrinted>2023-06-30T13:59:10Z</cp:lastPrinted>
  <dcterms:created xsi:type="dcterms:W3CDTF">2006-08-16T00:00:00Z</dcterms:created>
  <dcterms:modified xsi:type="dcterms:W3CDTF">2023-07-01T22:39:24Z</dcterms:modified>
  <dc:identifier>DAFmMrr_EUg</dc:identifier>
</cp:coreProperties>
</file>