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54" r:id="rId1"/>
  </p:sldMasterIdLst>
  <p:notesMasterIdLst>
    <p:notesMasterId r:id="rId32"/>
  </p:notesMasterIdLst>
  <p:sldIdLst>
    <p:sldId id="256" r:id="rId2"/>
    <p:sldId id="258" r:id="rId3"/>
    <p:sldId id="259" r:id="rId4"/>
    <p:sldId id="260" r:id="rId5"/>
    <p:sldId id="261" r:id="rId6"/>
    <p:sldId id="285" r:id="rId7"/>
    <p:sldId id="286" r:id="rId8"/>
    <p:sldId id="263" r:id="rId9"/>
    <p:sldId id="287" r:id="rId10"/>
    <p:sldId id="264" r:id="rId11"/>
    <p:sldId id="288" r:id="rId12"/>
    <p:sldId id="298" r:id="rId13"/>
    <p:sldId id="299" r:id="rId14"/>
    <p:sldId id="300" r:id="rId15"/>
    <p:sldId id="304" r:id="rId16"/>
    <p:sldId id="305" r:id="rId17"/>
    <p:sldId id="328" r:id="rId18"/>
    <p:sldId id="329" r:id="rId19"/>
    <p:sldId id="330" r:id="rId20"/>
    <p:sldId id="268" r:id="rId21"/>
    <p:sldId id="306" r:id="rId22"/>
    <p:sldId id="308" r:id="rId23"/>
    <p:sldId id="310" r:id="rId24"/>
    <p:sldId id="311" r:id="rId25"/>
    <p:sldId id="312" r:id="rId26"/>
    <p:sldId id="316" r:id="rId27"/>
    <p:sldId id="317" r:id="rId28"/>
    <p:sldId id="324" r:id="rId29"/>
    <p:sldId id="327" r:id="rId30"/>
    <p:sldId id="278" r:id="rId31"/>
  </p:sldIdLst>
  <p:sldSz cx="9144000" cy="5143500" type="screen16x9"/>
  <p:notesSz cx="6858000" cy="9144000"/>
  <p:embeddedFontLst>
    <p:embeddedFont>
      <p:font typeface="Bookman Old Style" panose="02050604050505020204" pitchFamily="18"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Candara" panose="020E0502030303020204" pitchFamily="34" charset="0"/>
      <p:regular r:id="rId41"/>
      <p:bold r:id="rId42"/>
      <p:italic r:id="rId43"/>
      <p:boldItalic r:id="rId44"/>
    </p:embeddedFont>
    <p:embeddedFont>
      <p:font typeface="Candara Light" panose="020E0502030303020204" pitchFamily="34" charset="0"/>
      <p:regular r:id="rId45"/>
      <p:italic r:id="rId46"/>
    </p:embeddedFont>
    <p:embeddedFont>
      <p:font typeface="Century Gothic" panose="020B0502020202020204" pitchFamily="34" charset="0"/>
      <p:regular r:id="rId47"/>
      <p:bold r:id="rId48"/>
      <p:italic r:id="rId49"/>
      <p:boldItalic r:id="rId50"/>
    </p:embeddedFont>
    <p:embeddedFont>
      <p:font typeface="Inria Sans" pitchFamily="2" charset="77"/>
      <p:regular r:id="rId51"/>
      <p:bold r:id="rId52"/>
      <p:italic r:id="rId53"/>
      <p:boldItalic r:id="rId54"/>
    </p:embeddedFont>
    <p:embeddedFont>
      <p:font typeface="Inria Sans Light" pitchFamily="2" charset="77"/>
      <p:regular r:id="rId55"/>
      <p:bold r:id="rId56"/>
      <p:italic r:id="rId57"/>
      <p:boldItalic r:id="rId58"/>
    </p:embeddedFont>
    <p:embeddedFont>
      <p:font typeface="Mongolian Baiti" panose="03000500000000000000" pitchFamily="66" charset="0"/>
      <p:regular r:id="rId59"/>
    </p:embeddedFont>
    <p:embeddedFont>
      <p:font typeface="Perpetua" panose="02020502060401020303" pitchFamily="18" charset="77"/>
      <p:regular r:id="rId60"/>
      <p:bold r:id="rId61"/>
      <p:italic r:id="rId62"/>
      <p:boldItalic r:id="rId63"/>
    </p:embeddedFont>
    <p:embeddedFont>
      <p:font typeface="Rockwell Extra Bold" panose="02060603020205020403" pitchFamily="18" charset="77"/>
      <p:bold r:id="rId64"/>
    </p:embeddedFont>
    <p:embeddedFont>
      <p:font typeface="Saira Semi Condensed" pitchFamily="2" charset="77"/>
      <p:regular r:id="rId65"/>
      <p:bold r:id="rId66"/>
    </p:embeddedFont>
    <p:embeddedFont>
      <p:font typeface="Tahoma" panose="020B0604030504040204" pitchFamily="34" charset="0"/>
      <p:regular r:id="rId67"/>
      <p:bold r:id="rId6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A35181-C0E9-46D5-9036-F7494398E737}">
  <a:tblStyle styleId="{D8A35181-C0E9-46D5-9036-F7494398E73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p:cViewPr varScale="1">
        <p:scale>
          <a:sx n="139" d="100"/>
          <a:sy n="139" d="100"/>
        </p:scale>
        <p:origin x="8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10.fntdata"/><Relationship Id="rId47" Type="http://schemas.openxmlformats.org/officeDocument/2006/relationships/font" Target="fonts/font15.fntdata"/><Relationship Id="rId63" Type="http://schemas.openxmlformats.org/officeDocument/2006/relationships/font" Target="fonts/font31.fntdata"/><Relationship Id="rId68" Type="http://schemas.openxmlformats.org/officeDocument/2006/relationships/font" Target="fonts/font36.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font" Target="fonts/font26.fntdata"/><Relationship Id="rId66" Type="http://schemas.openxmlformats.org/officeDocument/2006/relationships/font" Target="fonts/font34.fntdata"/><Relationship Id="rId5" Type="http://schemas.openxmlformats.org/officeDocument/2006/relationships/slide" Target="slides/slide4.xml"/><Relationship Id="rId61" Type="http://schemas.openxmlformats.org/officeDocument/2006/relationships/font" Target="fonts/font2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64" Type="http://schemas.openxmlformats.org/officeDocument/2006/relationships/font" Target="fonts/font32.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9.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font" Target="fonts/font27.fntdata"/><Relationship Id="rId67" Type="http://schemas.openxmlformats.org/officeDocument/2006/relationships/font" Target="fonts/font35.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font" Target="fonts/font22.fntdata"/><Relationship Id="rId62" Type="http://schemas.openxmlformats.org/officeDocument/2006/relationships/font" Target="fonts/font30.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font" Target="fonts/font2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font" Target="fonts/font28.fntdata"/><Relationship Id="rId65" Type="http://schemas.openxmlformats.org/officeDocument/2006/relationships/font" Target="fonts/font3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7.fntdata"/><Relationship Id="rId34" Type="http://schemas.openxmlformats.org/officeDocument/2006/relationships/font" Target="fonts/font2.fntdata"/><Relationship Id="rId50" Type="http://schemas.openxmlformats.org/officeDocument/2006/relationships/font" Target="fonts/font18.fntdata"/><Relationship Id="rId55"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449885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264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396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277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287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03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64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461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7663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290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64905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12072"/>
            <a:ext cx="7667244" cy="60512"/>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5000"/>
              </a:lnSpc>
              <a:defRPr sz="5400" b="1" cap="none"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500" b="1">
                <a:solidFill>
                  <a:schemeClr val="accent2">
                    <a:lumMod val="7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194550" y="3217001"/>
            <a:ext cx="895401" cy="480060"/>
          </a:xfrm>
        </p:spPr>
        <p:txBody>
          <a:bodyPr/>
          <a:lstStyle>
            <a:lvl1pPr>
              <a:defRPr sz="2100" b="1"/>
            </a:lvl1p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088606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5/30/23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75574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746504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Tree>
    <p:extLst>
      <p:ext uri="{BB962C8B-B14F-4D97-AF65-F5344CB8AC3E}">
        <p14:creationId xmlns:p14="http://schemas.microsoft.com/office/powerpoint/2010/main" val="2053022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5"/>
        <p:cNvGrpSpPr/>
        <p:nvPr/>
      </p:nvGrpSpPr>
      <p:grpSpPr>
        <a:xfrm>
          <a:off x="0" y="0"/>
          <a:ext cx="0" cy="0"/>
          <a:chOff x="0" y="0"/>
          <a:chExt cx="0" cy="0"/>
        </a:xfrm>
      </p:grpSpPr>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spTree>
    <p:extLst>
      <p:ext uri="{BB962C8B-B14F-4D97-AF65-F5344CB8AC3E}">
        <p14:creationId xmlns:p14="http://schemas.microsoft.com/office/powerpoint/2010/main" val="361517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7"/>
        <p:cNvGrpSpPr/>
        <p:nvPr/>
      </p:nvGrpSpPr>
      <p:grpSpPr>
        <a:xfrm>
          <a:off x="0" y="0"/>
          <a:ext cx="0" cy="0"/>
          <a:chOff x="0" y="0"/>
          <a:chExt cx="0" cy="0"/>
        </a:xfrm>
      </p:grpSpPr>
      <p:sp>
        <p:nvSpPr>
          <p:cNvPr id="62" name="Google Shape;62;p4"/>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endParaRPr/>
          </a:p>
        </p:txBody>
      </p:sp>
      <p:sp>
        <p:nvSpPr>
          <p:cNvPr id="63" name="Google Shape;63;p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96583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8"/>
        <p:cNvGrpSpPr/>
        <p:nvPr/>
      </p:nvGrpSpPr>
      <p:grpSpPr>
        <a:xfrm>
          <a:off x="0" y="0"/>
          <a:ext cx="0" cy="0"/>
          <a:chOff x="0" y="0"/>
          <a:chExt cx="0" cy="0"/>
        </a:xfrm>
      </p:grpSpPr>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18529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8"/>
        <p:cNvGrpSpPr/>
        <p:nvPr/>
      </p:nvGrpSpPr>
      <p:grpSpPr>
        <a:xfrm>
          <a:off x="0" y="0"/>
          <a:ext cx="0" cy="0"/>
          <a:chOff x="0" y="0"/>
          <a:chExt cx="0" cy="0"/>
        </a:xfrm>
      </p:grpSpPr>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0413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9"/>
        <p:cNvGrpSpPr/>
        <p:nvPr/>
      </p:nvGrpSpPr>
      <p:grpSpPr>
        <a:xfrm>
          <a:off x="0" y="0"/>
          <a:ext cx="0" cy="0"/>
          <a:chOff x="0" y="0"/>
          <a:chExt cx="0" cy="0"/>
        </a:xfrm>
      </p:grpSpPr>
      <p:sp>
        <p:nvSpPr>
          <p:cNvPr id="123" name="Google Shape;123;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4" name="Google Shape;124;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5" name="Google Shape;125;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6" name="Google Shape;126;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7" name="Google Shape;127;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55071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131"/>
        <p:cNvGrpSpPr/>
        <p:nvPr/>
      </p:nvGrpSpPr>
      <p:grpSpPr>
        <a:xfrm>
          <a:off x="0" y="0"/>
          <a:ext cx="0" cy="0"/>
          <a:chOff x="0" y="0"/>
          <a:chExt cx="0" cy="0"/>
        </a:xfrm>
      </p:grpSpPr>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2154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909444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5000"/>
              </a:lnSpc>
              <a:defRPr sz="5400" b="1"/>
            </a:lvl1pPr>
          </a:lstStyle>
          <a:p>
            <a:r>
              <a:rPr lang="en-GB"/>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b="1">
                <a:solidFill>
                  <a:schemeClr val="accent2">
                    <a:lumMod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6445251" y="4704588"/>
            <a:ext cx="1983232" cy="273844"/>
          </a:xfrm>
        </p:spPr>
        <p:txBody>
          <a:bodyPr/>
          <a:lstStyle>
            <a:lvl1pPr>
              <a:defRPr>
                <a:solidFill>
                  <a:schemeClr val="accent2">
                    <a:lumMod val="50000"/>
                  </a:schemeClr>
                </a:solidFill>
              </a:defRPr>
            </a:lvl1pPr>
          </a:lstStyle>
          <a:p>
            <a:fld id="{C6F822A4-8DA6-4447-9B1F-C5DB58435268}" type="datetimeFigureOut">
              <a:rPr lang="en-US" smtClean="0"/>
              <a:t>5/30/23</a:t>
            </a:fld>
            <a:endParaRPr lang="en-US" dirty="0"/>
          </a:p>
        </p:txBody>
      </p:sp>
      <p:sp>
        <p:nvSpPr>
          <p:cNvPr id="5" name="Footer Placeholder 4"/>
          <p:cNvSpPr>
            <a:spLocks noGrp="1"/>
          </p:cNvSpPr>
          <p:nvPr>
            <p:ph type="ftr" sz="quarter" idx="11"/>
          </p:nvPr>
        </p:nvSpPr>
        <p:spPr>
          <a:xfrm>
            <a:off x="1637031" y="4704588"/>
            <a:ext cx="4745736" cy="273844"/>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51694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892958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2">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2">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55178158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5/30/23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96590146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5155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GB"/>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2">
                    <a:lumMod val="5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5/30/23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609949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GB"/>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2">
                    <a:lumMod val="5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3772C379-9A7C-4C87-A116-CBE9F58B04C5}" type="datetimeFigureOut">
              <a:rPr lang="en-US" smtClean="0"/>
              <a:t>5/30/23</a:t>
            </a:fld>
            <a:endParaRPr lang="en-US"/>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7076772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microsoft.com/office/2007/relationships/hdphoto" Target="../media/hdphoto1.wdp"/><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accent2">
                    <a:lumMod val="50000"/>
                  </a:schemeClr>
                </a:solidFill>
              </a:defRPr>
            </a:lvl1pPr>
          </a:lstStyle>
          <a:p>
            <a:fld id="{8664C608-40B1-4030-A28D-5B74BC98ADCE}" type="datetimeFigureOut">
              <a:rPr lang="en-US" smtClean="0"/>
              <a:t>5/30/23</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accent2">
                    <a:lumMod val="50000"/>
                  </a:schemeClr>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20">
                <a:duotone>
                  <a:schemeClr val="accent2">
                    <a:shade val="45000"/>
                    <a:satMod val="135000"/>
                  </a:schemeClr>
                  <a:prstClr val="white"/>
                </a:duotone>
                <a:extLst>
                  <a:ext uri="{BEBA8EAE-BF5A-486C-A8C5-ECC9F3942E4B}">
                    <a14:imgProps xmlns:a14="http://schemas.microsoft.com/office/drawing/2010/main">
                      <a14:imgLayer r:embed="rId21">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11917586"/>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Lst>
  <p:transition>
    <p:fade thruBlk="1"/>
  </p:transition>
  <p:hf hdr="0" ftr="0" dt="0"/>
  <p:txStyles>
    <p:titleStyle>
      <a:lvl1pPr algn="l" defTabSz="685800" rtl="0" eaLnBrk="1" latinLnBrk="0" hangingPunct="1">
        <a:lnSpc>
          <a:spcPct val="90000"/>
        </a:lnSpc>
        <a:spcBef>
          <a:spcPct val="0"/>
        </a:spcBef>
        <a:buNone/>
        <a:defRPr sz="3600" b="1" kern="1200" cap="none" baseline="0">
          <a:blipFill>
            <a:blip r:embed="rId22">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2"/>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2"/>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2"/>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2"/>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2"/>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2"/>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2"/>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2"/>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2"/>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225853" y="658368"/>
            <a:ext cx="6634200" cy="2848307"/>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dirty="0"/>
              <a:t>ELECTRONIC HEALTH RECORD USING BLOCKCHAIN</a:t>
            </a:r>
            <a:br>
              <a:rPr lang="en" dirty="0"/>
            </a:br>
            <a:br>
              <a:rPr lang="en" dirty="0"/>
            </a:br>
            <a:br>
              <a:rPr lang="en" dirty="0"/>
            </a:br>
            <a:r>
              <a:rPr lang="en" sz="1600" dirty="0"/>
              <a:t>UNITED COLLEGE OF ENGINEERING AND RESEARCH, PRAYAGRAJ</a:t>
            </a:r>
            <a:br>
              <a:rPr lang="en" sz="1600" dirty="0"/>
            </a:br>
            <a:r>
              <a:rPr lang="en" sz="1600" dirty="0"/>
              <a:t>DEPARTMENT OF COMPUTER SCIENCE AND ENGINEERING</a:t>
            </a:r>
            <a:endParaRPr sz="1600"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6748" y="2853791"/>
            <a:ext cx="2676522" cy="2676522"/>
          </a:xfrm>
          <a:prstGeom prst="rect">
            <a:avLst/>
          </a:prstGeom>
        </p:spPr>
      </p:pic>
      <p:pic>
        <p:nvPicPr>
          <p:cNvPr id="4" name="Picture 3">
            <a:extLst>
              <a:ext uri="{FF2B5EF4-FFF2-40B4-BE49-F238E27FC236}">
                <a16:creationId xmlns:a16="http://schemas.microsoft.com/office/drawing/2014/main" id="{BACCFC99-CBA4-5542-7BE3-95DD86BDC1E5}"/>
              </a:ext>
            </a:extLst>
          </p:cNvPr>
          <p:cNvPicPr>
            <a:picLocks noChangeAspect="1"/>
          </p:cNvPicPr>
          <p:nvPr/>
        </p:nvPicPr>
        <p:blipFill>
          <a:blip r:embed="rId4"/>
          <a:stretch>
            <a:fillRect/>
          </a:stretch>
        </p:blipFill>
        <p:spPr>
          <a:xfrm>
            <a:off x="3632770" y="1587405"/>
            <a:ext cx="1709928" cy="1266386"/>
          </a:xfrm>
          <a:prstGeom prst="rect">
            <a:avLst/>
          </a:prstGeom>
        </p:spPr>
      </p:pic>
      <p:sp>
        <p:nvSpPr>
          <p:cNvPr id="6" name="TextBox 5">
            <a:extLst>
              <a:ext uri="{FF2B5EF4-FFF2-40B4-BE49-F238E27FC236}">
                <a16:creationId xmlns:a16="http://schemas.microsoft.com/office/drawing/2014/main" id="{ED7C29C4-6E11-045A-DB50-BE2F9E2A029E}"/>
              </a:ext>
            </a:extLst>
          </p:cNvPr>
          <p:cNvSpPr txBox="1"/>
          <p:nvPr/>
        </p:nvSpPr>
        <p:spPr>
          <a:xfrm>
            <a:off x="5751576" y="4069080"/>
            <a:ext cx="1783080" cy="430887"/>
          </a:xfrm>
          <a:prstGeom prst="rect">
            <a:avLst/>
          </a:prstGeom>
          <a:noFill/>
        </p:spPr>
        <p:txBody>
          <a:bodyPr wrap="square" rtlCol="0">
            <a:spAutoFit/>
          </a:bodyPr>
          <a:lstStyle/>
          <a:p>
            <a:r>
              <a:rPr lang="en-US" sz="1100" dirty="0"/>
              <a:t>PROJECT MENTOR- Mrs. PALLAVI SHUKLA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Why BlockChain For EHR Contd.</a:t>
            </a:r>
            <a:endParaRPr dirty="0"/>
          </a:p>
        </p:txBody>
      </p:sp>
      <p:sp>
        <p:nvSpPr>
          <p:cNvPr id="279" name="Google Shape;279;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5" name="TextBox 4"/>
          <p:cNvSpPr txBox="1"/>
          <p:nvPr/>
        </p:nvSpPr>
        <p:spPr>
          <a:xfrm>
            <a:off x="1207850" y="1276350"/>
            <a:ext cx="3087925" cy="400110"/>
          </a:xfrm>
          <a:prstGeom prst="rect">
            <a:avLst/>
          </a:prstGeom>
          <a:noFill/>
        </p:spPr>
        <p:txBody>
          <a:bodyPr wrap="square" rtlCol="0">
            <a:spAutoFit/>
          </a:bodyPr>
          <a:lstStyle/>
          <a:p>
            <a:r>
              <a:rPr lang="en-US" sz="2000" dirty="0">
                <a:solidFill>
                  <a:schemeClr val="bg1">
                    <a:lumMod val="25000"/>
                    <a:lumOff val="75000"/>
                  </a:schemeClr>
                </a:solidFill>
                <a:latin typeface="Candara" panose="020E0502030303020204" pitchFamily="34" charset="0"/>
              </a:rPr>
              <a:t>Proposed System :</a:t>
            </a:r>
          </a:p>
        </p:txBody>
      </p:sp>
      <p:sp>
        <p:nvSpPr>
          <p:cNvPr id="6" name="TextBox 5"/>
          <p:cNvSpPr txBox="1"/>
          <p:nvPr/>
        </p:nvSpPr>
        <p:spPr>
          <a:xfrm>
            <a:off x="1304925" y="1676460"/>
            <a:ext cx="6981825" cy="3231654"/>
          </a:xfrm>
          <a:prstGeom prst="rect">
            <a:avLst/>
          </a:prstGeom>
          <a:noFill/>
        </p:spPr>
        <p:txBody>
          <a:bodyPr wrap="square" rtlCol="0">
            <a:spAutoFit/>
          </a:bodyPr>
          <a:lstStyle/>
          <a:p>
            <a:pPr marL="285750" indent="-285750">
              <a:buClr>
                <a:schemeClr val="accent4"/>
              </a:buClr>
              <a:buFont typeface="Wingdings" panose="05000000000000000000" pitchFamily="2" charset="2"/>
              <a:buChar char="Ø"/>
            </a:pPr>
            <a:r>
              <a:rPr lang="en-US" sz="1400" dirty="0">
                <a:solidFill>
                  <a:schemeClr val="tx1"/>
                </a:solidFill>
              </a:rPr>
              <a:t>DECENTRALIZATION</a:t>
            </a:r>
            <a:r>
              <a:rPr lang="en-US" dirty="0">
                <a:solidFill>
                  <a:schemeClr val="tx1"/>
                </a:solidFill>
              </a:rPr>
              <a:t> </a:t>
            </a:r>
          </a:p>
          <a:p>
            <a:pPr>
              <a:buClr>
                <a:schemeClr val="accent4"/>
              </a:buClr>
            </a:pPr>
            <a:r>
              <a:rPr lang="en-US" dirty="0">
                <a:solidFill>
                  <a:schemeClr val="tx1"/>
                </a:solidFill>
              </a:rPr>
              <a:t>	</a:t>
            </a:r>
            <a:r>
              <a:rPr lang="en-US" sz="1400" dirty="0">
                <a:solidFill>
                  <a:schemeClr val="tx1"/>
                </a:solidFill>
              </a:rPr>
              <a:t>With blockchain the information is distributed across the network rather than at one central point. It makes the control of information to be distributed and handled by consensus reached upon by shared input from the nodes connected on the network.</a:t>
            </a:r>
          </a:p>
          <a:p>
            <a:pPr>
              <a:buClr>
                <a:schemeClr val="accent4"/>
              </a:buClr>
            </a:pPr>
            <a:endParaRPr lang="en-US" sz="1400" dirty="0">
              <a:solidFill>
                <a:schemeClr val="tx1"/>
              </a:solidFill>
            </a:endParaRPr>
          </a:p>
          <a:p>
            <a:pPr marL="285750" indent="-285750">
              <a:buClr>
                <a:schemeClr val="accent4"/>
              </a:buClr>
              <a:buFont typeface="Wingdings" panose="05000000000000000000" pitchFamily="2" charset="2"/>
              <a:buChar char="Ø"/>
            </a:pPr>
            <a:r>
              <a:rPr lang="en-US" sz="1400" dirty="0">
                <a:solidFill>
                  <a:schemeClr val="tx1"/>
                </a:solidFill>
              </a:rPr>
              <a:t>DATA TRANSPARENCY </a:t>
            </a:r>
          </a:p>
          <a:p>
            <a:pPr>
              <a:buClr>
                <a:schemeClr val="accent4"/>
              </a:buClr>
            </a:pPr>
            <a:r>
              <a:rPr lang="en-US" sz="1400" dirty="0">
                <a:solidFill>
                  <a:schemeClr val="tx1"/>
                </a:solidFill>
              </a:rPr>
              <a:t>	The data or record at stake should be secured and temper proof. Any data being stored on the blockchain is not concentrated at one place and is not controlled by one node but is instead distributed across the network. The ownership of data is now shared and this makes it to be transparent and secure from any third party intervention. </a:t>
            </a:r>
            <a:br>
              <a:rPr lang="en-US" sz="1400" dirty="0">
                <a:solidFill>
                  <a:schemeClr val="tx1"/>
                </a:solidFill>
              </a:rPr>
            </a:br>
            <a:br>
              <a:rPr lang="en-US" sz="1400" dirty="0">
                <a:solidFill>
                  <a:schemeClr val="tx1"/>
                </a:solidFill>
              </a:rPr>
            </a:br>
            <a:endParaRPr lang="en-US" sz="14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BlockChain For EHR Contd.</a:t>
            </a:r>
          </a:p>
        </p:txBody>
      </p:sp>
      <p:sp>
        <p:nvSpPr>
          <p:cNvPr id="6" name="Slide Number Placeholder 5"/>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7" name="TextBox 6"/>
          <p:cNvSpPr txBox="1"/>
          <p:nvPr/>
        </p:nvSpPr>
        <p:spPr>
          <a:xfrm>
            <a:off x="1180418" y="1744999"/>
            <a:ext cx="6505575" cy="954107"/>
          </a:xfrm>
          <a:prstGeom prst="rect">
            <a:avLst/>
          </a:prstGeom>
          <a:noFill/>
        </p:spPr>
        <p:txBody>
          <a:bodyPr wrap="square" rtlCol="0">
            <a:spAutoFit/>
          </a:bodyPr>
          <a:lstStyle/>
          <a:p>
            <a:pPr marL="285750" indent="-285750">
              <a:buClr>
                <a:schemeClr val="accent4"/>
              </a:buClr>
              <a:buFont typeface="Wingdings" panose="05000000000000000000" pitchFamily="2" charset="2"/>
              <a:buChar char="Ø"/>
            </a:pPr>
            <a:r>
              <a:rPr lang="en-US" sz="1400" dirty="0">
                <a:solidFill>
                  <a:schemeClr val="tx1"/>
                </a:solidFill>
              </a:rPr>
              <a:t>SECURITY AND PRIVACY</a:t>
            </a:r>
          </a:p>
          <a:p>
            <a:pPr>
              <a:buClr>
                <a:schemeClr val="accent4"/>
              </a:buClr>
            </a:pPr>
            <a:r>
              <a:rPr lang="en-US" sz="1400" dirty="0">
                <a:solidFill>
                  <a:schemeClr val="tx1"/>
                </a:solidFill>
              </a:rPr>
              <a:t>	Blockchain technology uses cryptographic functions to provide security to the nodes connected on its network. It uses SHA-256 cryptographic algorithm on the hashes that are stored on the blocks. </a:t>
            </a:r>
          </a:p>
        </p:txBody>
      </p:sp>
    </p:spTree>
    <p:extLst>
      <p:ext uri="{BB962C8B-B14F-4D97-AF65-F5344CB8AC3E}">
        <p14:creationId xmlns:p14="http://schemas.microsoft.com/office/powerpoint/2010/main" val="1504737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tx1">
                    <a:lumMod val="75000"/>
                  </a:schemeClr>
                </a:solidFill>
              </a:rPr>
              <a:t> SMART CONTARCT</a:t>
            </a:r>
          </a:p>
        </p:txBody>
      </p:sp>
      <p:sp>
        <p:nvSpPr>
          <p:cNvPr id="3" name="Text Placeholder 2"/>
          <p:cNvSpPr>
            <a:spLocks noGrp="1"/>
          </p:cNvSpPr>
          <p:nvPr>
            <p:ph type="body" idx="1"/>
          </p:nvPr>
        </p:nvSpPr>
        <p:spPr>
          <a:xfrm>
            <a:off x="1207850" y="1430148"/>
            <a:ext cx="6728400" cy="3155652"/>
          </a:xfrm>
        </p:spPr>
        <p:txBody>
          <a:bodyPr/>
          <a:lstStyle/>
          <a:p>
            <a:r>
              <a:rPr lang="en-US" sz="2000" dirty="0"/>
              <a:t>smart contracts are an important part of DApps as they are used for performing basic operations.</a:t>
            </a:r>
            <a:br>
              <a:rPr lang="en-US" sz="2000" dirty="0"/>
            </a:br>
            <a:r>
              <a:rPr lang="en-US" sz="2000" dirty="0"/>
              <a:t>Following contracts are included in this framework</a:t>
            </a:r>
            <a:br>
              <a:rPr lang="en-US" dirty="0"/>
            </a:br>
            <a:r>
              <a:rPr lang="en-US" dirty="0"/>
              <a:t>	</a:t>
            </a:r>
            <a:r>
              <a:rPr lang="en-US" sz="2000" dirty="0">
                <a:latin typeface="Tahoma" panose="020B0604030504040204" pitchFamily="34" charset="0"/>
                <a:ea typeface="Tahoma" panose="020B0604030504040204" pitchFamily="34" charset="0"/>
                <a:cs typeface="Tahoma" panose="020B0604030504040204" pitchFamily="34" charset="0"/>
              </a:rPr>
              <a:t>• Patient Records</a:t>
            </a:r>
            <a:br>
              <a:rPr lang="en-US" sz="2000" dirty="0">
                <a:latin typeface="Tahoma" panose="020B0604030504040204" pitchFamily="34" charset="0"/>
                <a:ea typeface="Tahoma" panose="020B0604030504040204" pitchFamily="34" charset="0"/>
                <a:cs typeface="Tahoma" panose="020B0604030504040204" pitchFamily="34" charset="0"/>
              </a:rPr>
            </a:br>
            <a:r>
              <a:rPr lang="en-US" sz="2000" dirty="0">
                <a:latin typeface="Tahoma" panose="020B0604030504040204" pitchFamily="34" charset="0"/>
                <a:ea typeface="Tahoma" panose="020B0604030504040204" pitchFamily="34" charset="0"/>
                <a:cs typeface="Tahoma" panose="020B0604030504040204" pitchFamily="34" charset="0"/>
              </a:rPr>
              <a:t>	• Roles</a:t>
            </a:r>
          </a:p>
          <a:p>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t>These contracts are used for giving access to the users on</a:t>
            </a:r>
            <a:br>
              <a:rPr lang="en-US" sz="2000" dirty="0"/>
            </a:br>
            <a:r>
              <a:rPr lang="en-US" sz="2000" dirty="0"/>
              <a:t>the DApp and performing CRUD operations on the records of patient.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497568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tx1">
                    <a:lumMod val="75000"/>
                  </a:schemeClr>
                </a:solidFill>
              </a:rPr>
              <a:t>SMART CONTARCT Contd.</a:t>
            </a:r>
            <a:endParaRPr lang="en-US" sz="2400" dirty="0"/>
          </a:p>
        </p:txBody>
      </p:sp>
      <p:sp>
        <p:nvSpPr>
          <p:cNvPr id="3" name="Text Placeholder 2"/>
          <p:cNvSpPr>
            <a:spLocks noGrp="1"/>
          </p:cNvSpPr>
          <p:nvPr>
            <p:ph type="body" idx="1"/>
          </p:nvPr>
        </p:nvSpPr>
        <p:spPr/>
        <p:txBody>
          <a:bodyPr/>
          <a:lstStyle/>
          <a:p>
            <a:r>
              <a:rPr lang="en-US" sz="2000" dirty="0"/>
              <a:t>The </a:t>
            </a:r>
            <a:r>
              <a:rPr lang="en-US" sz="2000" i="1" dirty="0"/>
              <a:t>Patient Records </a:t>
            </a:r>
            <a:r>
              <a:rPr lang="en-US" sz="2000" dirty="0"/>
              <a:t>smart contract is made purely for implementing the functionality of the proposed framework.</a:t>
            </a:r>
          </a:p>
          <a:p>
            <a:endParaRPr lang="en-US" sz="2000" dirty="0"/>
          </a:p>
          <a:p>
            <a:r>
              <a:rPr lang="en-US" sz="2000" i="1" dirty="0"/>
              <a:t>Roles </a:t>
            </a:r>
            <a:r>
              <a:rPr lang="en-US" sz="2000" dirty="0"/>
              <a:t>is a predefined smart contract by the Open Zeppelin smart contract library. This library contains several smart contracts performing various functionalities that could be used for creating our own functions.</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240818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tx1">
                    <a:lumMod val="75000"/>
                  </a:schemeClr>
                </a:solidFill>
              </a:rPr>
              <a:t>SMART CONTARCT Contd.</a:t>
            </a:r>
            <a:endParaRPr lang="en-US" sz="2400" dirty="0"/>
          </a:p>
        </p:txBody>
      </p:sp>
      <p:sp>
        <p:nvSpPr>
          <p:cNvPr id="3" name="Text Placeholder 2"/>
          <p:cNvSpPr>
            <a:spLocks noGrp="1"/>
          </p:cNvSpPr>
          <p:nvPr>
            <p:ph type="body" idx="1"/>
          </p:nvPr>
        </p:nvSpPr>
        <p:spPr/>
        <p:txBody>
          <a:bodyPr/>
          <a:lstStyle/>
          <a:p>
            <a:r>
              <a:rPr lang="en-US" sz="2000" dirty="0"/>
              <a:t>This role based access would ensure that no third party is accessing these functions and only the authenticated users of the system would have access to these functions.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451593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tx1">
                    <a:lumMod val="75000"/>
                  </a:schemeClr>
                </a:solidFill>
              </a:rPr>
              <a:t>LEVEL 0-DATA FLOW DIAGRAM</a:t>
            </a:r>
          </a:p>
        </p:txBody>
      </p:sp>
      <p:sp>
        <p:nvSpPr>
          <p:cNvPr id="3" name="Text Placeholder 2"/>
          <p:cNvSpPr>
            <a:spLocks noGrp="1"/>
          </p:cNvSpPr>
          <p:nvPr>
            <p:ph type="body" idx="1"/>
          </p:nvPr>
        </p:nvSpPr>
        <p:spPr>
          <a:xfrm>
            <a:off x="1207850" y="1430148"/>
            <a:ext cx="6728400" cy="3639692"/>
          </a:xfrm>
        </p:spPr>
        <p:txBody>
          <a:bodyPr/>
          <a:lstStyle/>
          <a:p>
            <a:pPr marL="114300" indent="0">
              <a:buNone/>
            </a:pPr>
            <a:r>
              <a:rPr lang="en-US" sz="1800" b="1" dirty="0">
                <a:solidFill>
                  <a:schemeClr val="accent4">
                    <a:lumMod val="60000"/>
                    <a:lumOff val="40000"/>
                  </a:schemeClr>
                </a:solidFill>
              </a:rPr>
              <a:t>	</a:t>
            </a:r>
            <a:br>
              <a:rPr lang="en-US" sz="1600" dirty="0"/>
            </a:br>
            <a:endParaRPr lang="en-US" sz="1600" b="1"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4D7E119A-2490-A8F0-100A-05F1F0CE5CF1}"/>
              </a:ext>
            </a:extLst>
          </p:cNvPr>
          <p:cNvPicPr>
            <a:picLocks noChangeAspect="1"/>
          </p:cNvPicPr>
          <p:nvPr/>
        </p:nvPicPr>
        <p:blipFill>
          <a:blip r:embed="rId2"/>
          <a:stretch>
            <a:fillRect/>
          </a:stretch>
        </p:blipFill>
        <p:spPr>
          <a:xfrm>
            <a:off x="786384" y="1430148"/>
            <a:ext cx="7562088" cy="3560952"/>
          </a:xfrm>
          <a:prstGeom prst="rect">
            <a:avLst/>
          </a:prstGeom>
        </p:spPr>
      </p:pic>
    </p:spTree>
    <p:extLst>
      <p:ext uri="{BB962C8B-B14F-4D97-AF65-F5344CB8AC3E}">
        <p14:creationId xmlns:p14="http://schemas.microsoft.com/office/powerpoint/2010/main" val="4099007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tx1">
                    <a:lumMod val="75000"/>
                  </a:schemeClr>
                </a:solidFill>
              </a:rPr>
              <a:t>LEVEL 1- DATA FLOW DIAGRAM</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5" name="Picture 4">
            <a:extLst>
              <a:ext uri="{FF2B5EF4-FFF2-40B4-BE49-F238E27FC236}">
                <a16:creationId xmlns:a16="http://schemas.microsoft.com/office/drawing/2014/main" id="{FDE2BF8A-E482-F30D-B32F-DCA3F2FCCBE3}"/>
              </a:ext>
            </a:extLst>
          </p:cNvPr>
          <p:cNvPicPr>
            <a:picLocks noChangeAspect="1"/>
          </p:cNvPicPr>
          <p:nvPr/>
        </p:nvPicPr>
        <p:blipFill>
          <a:blip r:embed="rId2"/>
          <a:stretch>
            <a:fillRect/>
          </a:stretch>
        </p:blipFill>
        <p:spPr>
          <a:xfrm>
            <a:off x="749808" y="1206806"/>
            <a:ext cx="7726680" cy="3858970"/>
          </a:xfrm>
          <a:prstGeom prst="rect">
            <a:avLst/>
          </a:prstGeom>
        </p:spPr>
      </p:pic>
    </p:spTree>
    <p:extLst>
      <p:ext uri="{BB962C8B-B14F-4D97-AF65-F5344CB8AC3E}">
        <p14:creationId xmlns:p14="http://schemas.microsoft.com/office/powerpoint/2010/main" val="1766854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5F1E-431A-3259-A007-2B1AD15D1919}"/>
              </a:ext>
            </a:extLst>
          </p:cNvPr>
          <p:cNvSpPr>
            <a:spLocks noGrp="1"/>
          </p:cNvSpPr>
          <p:nvPr>
            <p:ph type="title"/>
          </p:nvPr>
        </p:nvSpPr>
        <p:spPr/>
        <p:txBody>
          <a:bodyPr/>
          <a:lstStyle/>
          <a:p>
            <a:r>
              <a:rPr lang="en-US" dirty="0"/>
              <a:t>ER DIAGRAM</a:t>
            </a:r>
          </a:p>
        </p:txBody>
      </p:sp>
      <p:sp>
        <p:nvSpPr>
          <p:cNvPr id="4" name="Slide Number Placeholder 3">
            <a:extLst>
              <a:ext uri="{FF2B5EF4-FFF2-40B4-BE49-F238E27FC236}">
                <a16:creationId xmlns:a16="http://schemas.microsoft.com/office/drawing/2014/main" id="{A86530BF-B4C8-0D2B-078F-AB89AAD15ED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5" name="Picture 4">
            <a:extLst>
              <a:ext uri="{FF2B5EF4-FFF2-40B4-BE49-F238E27FC236}">
                <a16:creationId xmlns:a16="http://schemas.microsoft.com/office/drawing/2014/main" id="{DED99763-ECD3-63A2-8552-B0E83176968D}"/>
              </a:ext>
            </a:extLst>
          </p:cNvPr>
          <p:cNvPicPr>
            <a:picLocks noChangeAspect="1"/>
          </p:cNvPicPr>
          <p:nvPr/>
        </p:nvPicPr>
        <p:blipFill>
          <a:blip r:embed="rId2"/>
          <a:stretch>
            <a:fillRect/>
          </a:stretch>
        </p:blipFill>
        <p:spPr>
          <a:xfrm>
            <a:off x="539496" y="1325880"/>
            <a:ext cx="8302752" cy="3557016"/>
          </a:xfrm>
          <a:prstGeom prst="rect">
            <a:avLst/>
          </a:prstGeom>
        </p:spPr>
      </p:pic>
    </p:spTree>
    <p:extLst>
      <p:ext uri="{BB962C8B-B14F-4D97-AF65-F5344CB8AC3E}">
        <p14:creationId xmlns:p14="http://schemas.microsoft.com/office/powerpoint/2010/main" val="4145986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B0151-29CF-695E-D84B-C64BB7D45517}"/>
              </a:ext>
            </a:extLst>
          </p:cNvPr>
          <p:cNvSpPr>
            <a:spLocks noGrp="1"/>
          </p:cNvSpPr>
          <p:nvPr>
            <p:ph type="title"/>
          </p:nvPr>
        </p:nvSpPr>
        <p:spPr/>
        <p:txBody>
          <a:bodyPr/>
          <a:lstStyle/>
          <a:p>
            <a:r>
              <a:rPr lang="en-US" dirty="0"/>
              <a:t>USE CASE DIAGRAM</a:t>
            </a:r>
          </a:p>
        </p:txBody>
      </p:sp>
      <p:sp>
        <p:nvSpPr>
          <p:cNvPr id="4" name="Slide Number Placeholder 3">
            <a:extLst>
              <a:ext uri="{FF2B5EF4-FFF2-40B4-BE49-F238E27FC236}">
                <a16:creationId xmlns:a16="http://schemas.microsoft.com/office/drawing/2014/main" id="{E3C9B70E-8785-C49B-8388-3C0E59AE1C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5" name="Picture 4">
            <a:extLst>
              <a:ext uri="{FF2B5EF4-FFF2-40B4-BE49-F238E27FC236}">
                <a16:creationId xmlns:a16="http://schemas.microsoft.com/office/drawing/2014/main" id="{C4835920-1957-391E-99CA-2C5C11A552D3}"/>
              </a:ext>
            </a:extLst>
          </p:cNvPr>
          <p:cNvPicPr>
            <a:picLocks noChangeAspect="1"/>
          </p:cNvPicPr>
          <p:nvPr/>
        </p:nvPicPr>
        <p:blipFill>
          <a:blip r:embed="rId2"/>
          <a:stretch>
            <a:fillRect/>
          </a:stretch>
        </p:blipFill>
        <p:spPr>
          <a:xfrm>
            <a:off x="914400" y="1206806"/>
            <a:ext cx="7479792" cy="3936694"/>
          </a:xfrm>
          <a:prstGeom prst="rect">
            <a:avLst/>
          </a:prstGeom>
        </p:spPr>
      </p:pic>
    </p:spTree>
    <p:extLst>
      <p:ext uri="{BB962C8B-B14F-4D97-AF65-F5344CB8AC3E}">
        <p14:creationId xmlns:p14="http://schemas.microsoft.com/office/powerpoint/2010/main" val="2796783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27C8-8E9B-10BC-CE88-565A346CA6FC}"/>
              </a:ext>
            </a:extLst>
          </p:cNvPr>
          <p:cNvSpPr>
            <a:spLocks noGrp="1"/>
          </p:cNvSpPr>
          <p:nvPr>
            <p:ph type="title"/>
          </p:nvPr>
        </p:nvSpPr>
        <p:spPr/>
        <p:txBody>
          <a:bodyPr/>
          <a:lstStyle/>
          <a:p>
            <a:r>
              <a:rPr lang="en-US" dirty="0"/>
              <a:t>FLOW CHART OF PROPOSED MODEL</a:t>
            </a:r>
          </a:p>
        </p:txBody>
      </p:sp>
      <p:sp>
        <p:nvSpPr>
          <p:cNvPr id="4" name="Slide Number Placeholder 3">
            <a:extLst>
              <a:ext uri="{FF2B5EF4-FFF2-40B4-BE49-F238E27FC236}">
                <a16:creationId xmlns:a16="http://schemas.microsoft.com/office/drawing/2014/main" id="{05A5CE33-5107-0D31-2E88-5072305BEC6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5" name="Picture 4">
            <a:extLst>
              <a:ext uri="{FF2B5EF4-FFF2-40B4-BE49-F238E27FC236}">
                <a16:creationId xmlns:a16="http://schemas.microsoft.com/office/drawing/2014/main" id="{EA512EDB-2540-D63B-E1AA-2EDECE18FC7C}"/>
              </a:ext>
            </a:extLst>
          </p:cNvPr>
          <p:cNvPicPr>
            <a:picLocks noChangeAspect="1"/>
          </p:cNvPicPr>
          <p:nvPr/>
        </p:nvPicPr>
        <p:blipFill>
          <a:blip r:embed="rId2"/>
          <a:stretch>
            <a:fillRect/>
          </a:stretch>
        </p:blipFill>
        <p:spPr>
          <a:xfrm>
            <a:off x="384048" y="1206806"/>
            <a:ext cx="8403336" cy="3784294"/>
          </a:xfrm>
          <a:prstGeom prst="rect">
            <a:avLst/>
          </a:prstGeom>
        </p:spPr>
      </p:pic>
    </p:spTree>
    <p:extLst>
      <p:ext uri="{BB962C8B-B14F-4D97-AF65-F5344CB8AC3E}">
        <p14:creationId xmlns:p14="http://schemas.microsoft.com/office/powerpoint/2010/main" val="317378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2" name="Google Shape;222;p14"/>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sp>
        <p:nvSpPr>
          <p:cNvPr id="220" name="Google Shape;220;p14"/>
          <p:cNvSpPr txBox="1">
            <a:spLocks noGrp="1"/>
          </p:cNvSpPr>
          <p:nvPr>
            <p:ph type="ctrTitle" idx="4294967295"/>
          </p:nvPr>
        </p:nvSpPr>
        <p:spPr>
          <a:xfrm>
            <a:off x="0" y="203200"/>
            <a:ext cx="6815138" cy="3182938"/>
          </a:xfrm>
          <a:prstGeom prst="rect">
            <a:avLst/>
          </a:prstGeom>
        </p:spPr>
        <p:txBody>
          <a:bodyPr spcFirstLastPara="1" wrap="square" lIns="0" tIns="0" rIns="0" bIns="0" anchor="b" anchorCtr="0">
            <a:noAutofit/>
          </a:bodyPr>
          <a:lstStyle/>
          <a:p>
            <a:pPr lvl="0"/>
            <a:r>
              <a:rPr lang="en-US" sz="6000" dirty="0"/>
              <a:t>Using Block Chain for Electronic Health Records </a:t>
            </a:r>
            <a:endParaRPr sz="6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443" y="1736260"/>
            <a:ext cx="3197549" cy="34072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197690" y="855506"/>
            <a:ext cx="6960790" cy="351300"/>
          </a:xfrm>
          <a:prstGeom prst="rect">
            <a:avLst/>
          </a:prstGeom>
        </p:spPr>
        <p:txBody>
          <a:bodyPr spcFirstLastPara="1" wrap="square" lIns="0" tIns="0" rIns="0" bIns="0" anchor="ctr" anchorCtr="0">
            <a:noAutofit/>
          </a:bodyPr>
          <a:lstStyle/>
          <a:p>
            <a:pPr lvl="0"/>
            <a:r>
              <a:rPr lang="en-US" sz="2400" dirty="0"/>
              <a:t>Comparison of proposed framework with related work.</a:t>
            </a:r>
            <a:endParaRPr sz="2400" dirty="0"/>
          </a:p>
        </p:txBody>
      </p:sp>
      <p:sp>
        <p:nvSpPr>
          <p:cNvPr id="328" name="Google Shape;328;p2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graphicFrame>
        <p:nvGraphicFramePr>
          <p:cNvPr id="327" name="Google Shape;327;p24"/>
          <p:cNvGraphicFramePr/>
          <p:nvPr>
            <p:extLst>
              <p:ext uri="{D42A27DB-BD31-4B8C-83A1-F6EECF244321}">
                <p14:modId xmlns:p14="http://schemas.microsoft.com/office/powerpoint/2010/main" val="3010015250"/>
              </p:ext>
            </p:extLst>
          </p:nvPr>
        </p:nvGraphicFramePr>
        <p:xfrm>
          <a:off x="1207800" y="1493521"/>
          <a:ext cx="6742430" cy="3095663"/>
        </p:xfrm>
        <a:graphic>
          <a:graphicData uri="http://schemas.openxmlformats.org/drawingml/2006/table">
            <a:tbl>
              <a:tblPr>
                <a:noFill/>
                <a:tableStyleId>{D8A35181-C0E9-46D5-9036-F7494398E737}</a:tableStyleId>
              </a:tblPr>
              <a:tblGrid>
                <a:gridCol w="211452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341910">
                  <a:extLst>
                    <a:ext uri="{9D8B030D-6E8A-4147-A177-3AD203B41FA5}">
                      <a16:colId xmlns:a16="http://schemas.microsoft.com/office/drawing/2014/main" val="20002"/>
                    </a:ext>
                  </a:extLst>
                </a:gridCol>
              </a:tblGrid>
              <a:tr h="447897">
                <a:tc>
                  <a:txBody>
                    <a:bodyPr/>
                    <a:lstStyle/>
                    <a:p>
                      <a:pPr marL="0" lvl="0" indent="0" algn="l" rtl="0">
                        <a:spcBef>
                          <a:spcPts val="0"/>
                        </a:spcBef>
                        <a:spcAft>
                          <a:spcPts val="0"/>
                        </a:spcAft>
                        <a:buNone/>
                      </a:pP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dirty="0">
                          <a:solidFill>
                            <a:schemeClr val="accent4"/>
                          </a:solidFill>
                          <a:latin typeface="Inria Sans Light"/>
                          <a:ea typeface="Inria Sans Light"/>
                          <a:cs typeface="Inria Sans Light"/>
                          <a:sym typeface="Inria Sans Light"/>
                        </a:rPr>
                        <a:t>Existing</a:t>
                      </a:r>
                      <a:endParaRPr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dirty="0">
                          <a:solidFill>
                            <a:schemeClr val="accent4"/>
                          </a:solidFill>
                          <a:latin typeface="Inria Sans Light"/>
                          <a:ea typeface="Inria Sans Light"/>
                          <a:cs typeface="Inria Sans Light"/>
                          <a:sym typeface="Inria Sans Light"/>
                        </a:rPr>
                        <a:t>Proposed</a:t>
                      </a:r>
                      <a:endParaRPr dirty="0">
                        <a:solidFill>
                          <a:schemeClr val="accent4"/>
                        </a:solidFill>
                        <a:latin typeface="Inria Sans Light"/>
                        <a:ea typeface="Inria Sans Light"/>
                        <a:cs typeface="Inria Sans Light"/>
                        <a:sym typeface="Inria Sans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0"/>
                  </a:ext>
                </a:extLst>
              </a:tr>
              <a:tr h="445624">
                <a:tc>
                  <a:txBody>
                    <a:bodyPr/>
                    <a:lstStyle/>
                    <a:p>
                      <a:pPr marL="0" lvl="0" indent="0" algn="r" rtl="0">
                        <a:spcBef>
                          <a:spcPts val="0"/>
                        </a:spcBef>
                        <a:spcAft>
                          <a:spcPts val="0"/>
                        </a:spcAft>
                        <a:buNone/>
                      </a:pPr>
                      <a:r>
                        <a:rPr lang="en" dirty="0">
                          <a:solidFill>
                            <a:schemeClr val="accent4"/>
                          </a:solidFill>
                          <a:latin typeface="Inria Sans Light"/>
                          <a:ea typeface="Inria Sans Light"/>
                          <a:cs typeface="Inria Sans Light"/>
                          <a:sym typeface="Inria Sans Light"/>
                        </a:rPr>
                        <a:t>BlockChainBased</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dirty="0">
                          <a:solidFill>
                            <a:srgbClr val="FF0000"/>
                          </a:solidFill>
                          <a:latin typeface="Inria Sans"/>
                          <a:ea typeface="Inria Sans"/>
                          <a:cs typeface="Inria Sans"/>
                          <a:sym typeface="Inria Sans"/>
                        </a:rPr>
                        <a:t>N</a:t>
                      </a:r>
                      <a:endParaRPr sz="2400" b="1" dirty="0">
                        <a:solidFill>
                          <a:srgbClr val="FF0000"/>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dirty="0">
                          <a:solidFill>
                            <a:schemeClr val="dk1"/>
                          </a:solidFill>
                          <a:latin typeface="Inria Sans"/>
                          <a:ea typeface="Inria Sans"/>
                          <a:cs typeface="Inria Sans"/>
                          <a:sym typeface="Inria Sans"/>
                        </a:rPr>
                        <a:t>Y</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1"/>
                  </a:ext>
                </a:extLst>
              </a:tr>
              <a:tr h="445624">
                <a:tc>
                  <a:txBody>
                    <a:bodyPr/>
                    <a:lstStyle/>
                    <a:p>
                      <a:pPr marL="0" lvl="0" indent="0" algn="r" rtl="0">
                        <a:spcBef>
                          <a:spcPts val="0"/>
                        </a:spcBef>
                        <a:spcAft>
                          <a:spcPts val="0"/>
                        </a:spcAft>
                        <a:buNone/>
                      </a:pPr>
                      <a:r>
                        <a:rPr lang="en" dirty="0">
                          <a:solidFill>
                            <a:schemeClr val="accent4"/>
                          </a:solidFill>
                          <a:latin typeface="Inria Sans Light"/>
                          <a:ea typeface="Inria Sans Light"/>
                          <a:cs typeface="Inria Sans Light"/>
                          <a:sym typeface="Inria Sans Light"/>
                        </a:rPr>
                        <a:t>Scalabilty</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dirty="0">
                          <a:solidFill>
                            <a:srgbClr val="FF0000"/>
                          </a:solidFill>
                          <a:latin typeface="Inria Sans"/>
                          <a:ea typeface="Inria Sans"/>
                          <a:cs typeface="Inria Sans"/>
                          <a:sym typeface="Inria Sans"/>
                        </a:rPr>
                        <a:t>N</a:t>
                      </a:r>
                      <a:endParaRPr sz="2400" b="1" dirty="0">
                        <a:solidFill>
                          <a:srgbClr val="FF0000"/>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dirty="0">
                          <a:solidFill>
                            <a:schemeClr val="dk1"/>
                          </a:solidFill>
                          <a:latin typeface="Inria Sans"/>
                          <a:ea typeface="Inria Sans"/>
                          <a:cs typeface="Inria Sans"/>
                          <a:sym typeface="Inria Sans"/>
                        </a:rPr>
                        <a:t>Y</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2"/>
                  </a:ext>
                </a:extLst>
              </a:tr>
              <a:tr h="447898">
                <a:tc>
                  <a:txBody>
                    <a:bodyPr/>
                    <a:lstStyle/>
                    <a:p>
                      <a:pPr marL="0" lvl="0" indent="0" algn="r" rtl="0">
                        <a:spcBef>
                          <a:spcPts val="0"/>
                        </a:spcBef>
                        <a:spcAft>
                          <a:spcPts val="0"/>
                        </a:spcAft>
                        <a:buNone/>
                      </a:pPr>
                      <a:r>
                        <a:rPr lang="en" dirty="0">
                          <a:solidFill>
                            <a:schemeClr val="accent4"/>
                          </a:solidFill>
                          <a:latin typeface="Inria Sans Light"/>
                          <a:ea typeface="Inria Sans Light"/>
                          <a:cs typeface="Inria Sans Light"/>
                          <a:sym typeface="Inria Sans Light"/>
                        </a:rPr>
                        <a:t>Acees Control</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400" b="1" dirty="0">
                          <a:solidFill>
                            <a:schemeClr val="tx1"/>
                          </a:solidFill>
                          <a:latin typeface="Inria Sans"/>
                          <a:ea typeface="Inria Sans"/>
                          <a:cs typeface="Inria Sans"/>
                          <a:sym typeface="Inria Sans"/>
                        </a:rPr>
                        <a:t>Y</a:t>
                      </a:r>
                      <a:endParaRPr sz="2400" b="1" dirty="0">
                        <a:solidFill>
                          <a:schemeClr val="tx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dirty="0">
                          <a:solidFill>
                            <a:schemeClr val="dk1"/>
                          </a:solidFill>
                          <a:latin typeface="Inria Sans"/>
                          <a:ea typeface="Inria Sans"/>
                          <a:cs typeface="Inria Sans"/>
                          <a:sym typeface="Inria Sans"/>
                        </a:rPr>
                        <a:t>Y</a:t>
                      </a:r>
                      <a:endParaRPr sz="2400" b="1" dirty="0">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3"/>
                  </a:ext>
                </a:extLst>
              </a:tr>
              <a:tr h="569518">
                <a:tc>
                  <a:txBody>
                    <a:bodyPr/>
                    <a:lstStyle/>
                    <a:p>
                      <a:pPr marL="0" lvl="0" indent="0" algn="r" rtl="0">
                        <a:spcBef>
                          <a:spcPts val="0"/>
                        </a:spcBef>
                        <a:spcAft>
                          <a:spcPts val="0"/>
                        </a:spcAft>
                        <a:buNone/>
                      </a:pPr>
                      <a:r>
                        <a:rPr lang="en-US" dirty="0">
                          <a:solidFill>
                            <a:schemeClr val="accent4"/>
                          </a:solidFill>
                          <a:latin typeface="Inria Sans Light"/>
                          <a:ea typeface="Inria Sans Light"/>
                          <a:cs typeface="Inria Sans Light"/>
                          <a:sym typeface="Inria Sans Light"/>
                        </a:rPr>
                        <a:t>Decentralized</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400" b="1" dirty="0">
                          <a:solidFill>
                            <a:srgbClr val="FF0000"/>
                          </a:solidFill>
                          <a:latin typeface="Inria Sans"/>
                          <a:ea typeface="Inria Sans"/>
                          <a:cs typeface="Inria Sans"/>
                          <a:sym typeface="Inria Sans"/>
                        </a:rPr>
                        <a:t>N</a:t>
                      </a:r>
                      <a:endParaRPr sz="2400" b="1" dirty="0">
                        <a:solidFill>
                          <a:srgbClr val="FF0000"/>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400" b="1" dirty="0">
                          <a:solidFill>
                            <a:schemeClr val="dk1"/>
                          </a:solidFill>
                          <a:latin typeface="Inria Sans"/>
                          <a:ea typeface="Inria Sans"/>
                          <a:cs typeface="Inria Sans"/>
                          <a:sym typeface="Inria Sans"/>
                        </a:rPr>
                        <a:t>Y</a:t>
                      </a:r>
                      <a:endParaRPr sz="24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4"/>
                  </a:ext>
                </a:extLst>
              </a:tr>
              <a:tr h="569518">
                <a:tc>
                  <a:txBody>
                    <a:bodyPr/>
                    <a:lstStyle/>
                    <a:p>
                      <a:pPr marL="0" lvl="0" indent="0" algn="r" rtl="0">
                        <a:spcBef>
                          <a:spcPts val="0"/>
                        </a:spcBef>
                        <a:spcAft>
                          <a:spcPts val="0"/>
                        </a:spcAft>
                        <a:buNone/>
                      </a:pPr>
                      <a:r>
                        <a:rPr lang="en-US" dirty="0">
                          <a:solidFill>
                            <a:schemeClr val="accent4"/>
                          </a:solidFill>
                          <a:latin typeface="Inria Sans Light"/>
                          <a:ea typeface="Inria Sans Light"/>
                          <a:cs typeface="Inria Sans Light"/>
                          <a:sym typeface="Inria Sans Light"/>
                        </a:rPr>
                        <a:t>Interoperability</a:t>
                      </a:r>
                      <a:endParaRPr dirty="0">
                        <a:solidFill>
                          <a:schemeClr val="accent4"/>
                        </a:solidFill>
                        <a:latin typeface="Inria Sans Light"/>
                        <a:ea typeface="Inria Sans Light"/>
                        <a:cs typeface="Inria Sans Light"/>
                        <a:sym typeface="Inria Sans Light"/>
                      </a:endParaRPr>
                    </a:p>
                  </a:txBody>
                  <a:tcPr marL="91425" marR="91425" marT="68575" marB="68575" anchor="ctr">
                    <a:lnL w="38100" cap="flat" cmpd="sng">
                      <a:solidFill>
                        <a:schemeClr val="accent4"/>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400" b="1" dirty="0">
                          <a:solidFill>
                            <a:srgbClr val="FF0000"/>
                          </a:solidFill>
                          <a:latin typeface="Inria Sans"/>
                          <a:ea typeface="Inria Sans"/>
                          <a:cs typeface="Inria Sans"/>
                          <a:sym typeface="Inria Sans"/>
                        </a:rPr>
                        <a:t>N</a:t>
                      </a:r>
                      <a:endParaRPr sz="2400" b="1" dirty="0">
                        <a:solidFill>
                          <a:srgbClr val="FF0000"/>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US" sz="2400" b="1" dirty="0">
                          <a:solidFill>
                            <a:schemeClr val="dk1"/>
                          </a:solidFill>
                          <a:latin typeface="Inria Sans"/>
                          <a:ea typeface="Inria Sans"/>
                          <a:cs typeface="Inria Sans"/>
                          <a:sym typeface="Inria Sans"/>
                        </a:rPr>
                        <a:t>Y</a:t>
                      </a:r>
                      <a:endParaRPr sz="2400" b="1" dirty="0">
                        <a:solidFill>
                          <a:schemeClr val="dk1"/>
                        </a:solidFill>
                        <a:latin typeface="Inria Sans"/>
                        <a:ea typeface="Inria Sans"/>
                        <a:cs typeface="Inria Sans"/>
                        <a:sym typeface="Inria Sans"/>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bg1">
                    <a:lumMod val="10000"/>
                    <a:lumOff val="90000"/>
                  </a:schemeClr>
                </a:solidFill>
              </a:rPr>
              <a:t>WORKING EXAMPLE FOR PROPOSED FRAMEWORK </a:t>
            </a:r>
          </a:p>
        </p:txBody>
      </p:sp>
      <p:sp>
        <p:nvSpPr>
          <p:cNvPr id="3" name="Text Placeholder 2"/>
          <p:cNvSpPr>
            <a:spLocks noGrp="1"/>
          </p:cNvSpPr>
          <p:nvPr>
            <p:ph type="body" idx="1"/>
          </p:nvPr>
        </p:nvSpPr>
        <p:spPr/>
        <p:txBody>
          <a:bodyPr/>
          <a:lstStyle/>
          <a:p>
            <a:r>
              <a:rPr lang="en-US" sz="2000" dirty="0"/>
              <a:t>The system mainly has two entities, i.e., Administrator and User. Users are further divided into two categories for our proposed framework they are doctor and patient. These users are assigned roles by the administrator of the system who is someone belonging to the hospital’s administrative staff. Here administrator is assigned the task of the defining the granular access to two main users of our system, i.e., doctor and patient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dirty="0"/>
          </a:p>
        </p:txBody>
      </p:sp>
    </p:spTree>
    <p:extLst>
      <p:ext uri="{BB962C8B-B14F-4D97-AF65-F5344CB8AC3E}">
        <p14:creationId xmlns:p14="http://schemas.microsoft.com/office/powerpoint/2010/main" val="1555842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850" y="855506"/>
            <a:ext cx="6728400" cy="3025614"/>
          </a:xfrm>
        </p:spPr>
        <p:txBody>
          <a:bodyPr/>
          <a:lstStyle/>
          <a:p>
            <a:r>
              <a:rPr lang="en-US" sz="2800" dirty="0"/>
              <a:t>The Admin function can only be accessed by System Administrator</a:t>
            </a:r>
            <a:br>
              <a:rPr lang="en-US" sz="2800" dirty="0"/>
            </a:br>
            <a:r>
              <a:rPr lang="en-US" sz="2800" dirty="0"/>
              <a:t>if Any others try to Access the function it throws a Error.!! Message </a:t>
            </a:r>
            <a:br>
              <a:rPr lang="en-US" sz="2800" dirty="0"/>
            </a:br>
            <a:br>
              <a:rPr lang="en-US" sz="2800" dirty="0"/>
            </a:br>
            <a:r>
              <a:rPr lang="en-US" sz="2800" dirty="0">
                <a:solidFill>
                  <a:schemeClr val="accent4">
                    <a:lumMod val="60000"/>
                    <a:lumOff val="40000"/>
                  </a:schemeClr>
                </a:solidFill>
              </a:rPr>
              <a:t>For E.g. :- </a:t>
            </a:r>
            <a:r>
              <a:rPr lang="en-US" sz="2400" dirty="0">
                <a:solidFill>
                  <a:schemeClr val="accent4">
                    <a:lumMod val="60000"/>
                    <a:lumOff val="40000"/>
                  </a:schemeClr>
                </a:solidFill>
              </a:rPr>
              <a:t>Doctor try to access Admin Function</a:t>
            </a:r>
            <a:br>
              <a:rPr lang="en-US" sz="2800" dirty="0">
                <a:solidFill>
                  <a:schemeClr val="accent4">
                    <a:lumMod val="60000"/>
                    <a:lumOff val="40000"/>
                  </a:schemeClr>
                </a:solidFill>
              </a:rPr>
            </a:br>
            <a:r>
              <a:rPr lang="en-US" sz="2800" dirty="0">
                <a:solidFill>
                  <a:schemeClr val="accent4">
                    <a:lumMod val="60000"/>
                    <a:lumOff val="40000"/>
                  </a:schemeClr>
                </a:solidFill>
              </a:rPr>
              <a:t>Figure Given </a:t>
            </a:r>
            <a:r>
              <a:rPr lang="en-US" sz="2800" dirty="0">
                <a:solidFill>
                  <a:schemeClr val="accent4">
                    <a:lumMod val="60000"/>
                    <a:lumOff val="40000"/>
                  </a:schemeClr>
                </a:solidFill>
                <a:sym typeface="Wingdings" panose="05000000000000000000" pitchFamily="2" charset="2"/>
              </a:rPr>
              <a:t></a:t>
            </a:r>
            <a:endParaRPr lang="en-US" sz="2800" dirty="0">
              <a:solidFill>
                <a:schemeClr val="accent4">
                  <a:lumMod val="60000"/>
                  <a:lumOff val="40000"/>
                </a:schemeClr>
              </a:solidFill>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001011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pic>
        <p:nvPicPr>
          <p:cNvPr id="6" name="Picture 5">
            <a:extLst>
              <a:ext uri="{FF2B5EF4-FFF2-40B4-BE49-F238E27FC236}">
                <a16:creationId xmlns:a16="http://schemas.microsoft.com/office/drawing/2014/main" id="{E967D827-FC13-14AC-34FF-DA344B559814}"/>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146680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850" y="447040"/>
            <a:ext cx="6728400" cy="1798320"/>
          </a:xfrm>
        </p:spPr>
        <p:txBody>
          <a:bodyPr/>
          <a:lstStyle/>
          <a:p>
            <a:r>
              <a:rPr lang="en-US" dirty="0"/>
              <a:t>ADMIN MODULE</a:t>
            </a:r>
            <a:br>
              <a:rPr lang="en-US" dirty="0"/>
            </a:br>
            <a:br>
              <a:rPr lang="en-US" dirty="0"/>
            </a:br>
            <a:r>
              <a:rPr lang="en-US" sz="2400" b="1" dirty="0"/>
              <a:t>Admin Can:</a:t>
            </a:r>
            <a:br>
              <a:rPr lang="en-US" dirty="0"/>
            </a:br>
            <a:r>
              <a:rPr lang="en-US" dirty="0"/>
              <a:t>	</a:t>
            </a: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
        <p:nvSpPr>
          <p:cNvPr id="4" name="TextBox 3"/>
          <p:cNvSpPr txBox="1"/>
          <p:nvPr/>
        </p:nvSpPr>
        <p:spPr>
          <a:xfrm>
            <a:off x="1207850" y="1937583"/>
            <a:ext cx="6117510" cy="923330"/>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1800" dirty="0">
                <a:solidFill>
                  <a:schemeClr val="tx1">
                    <a:lumMod val="85000"/>
                  </a:schemeClr>
                </a:solidFill>
              </a:rPr>
              <a:t>Add Doctor to the Network</a:t>
            </a:r>
          </a:p>
          <a:p>
            <a:pPr marL="285750" indent="-285750">
              <a:buClr>
                <a:schemeClr val="accent4"/>
              </a:buClr>
              <a:buFont typeface="Arial" panose="020B0604020202020204" pitchFamily="34" charset="0"/>
              <a:buChar char="•"/>
            </a:pPr>
            <a:r>
              <a:rPr lang="en-US" sz="1800" dirty="0">
                <a:solidFill>
                  <a:schemeClr val="tx1">
                    <a:lumMod val="85000"/>
                  </a:schemeClr>
                </a:solidFill>
              </a:rPr>
              <a:t>Add Patient to the Network</a:t>
            </a:r>
          </a:p>
          <a:p>
            <a:pPr marL="285750" indent="-285750">
              <a:buClr>
                <a:schemeClr val="accent4"/>
              </a:buClr>
              <a:buFont typeface="Arial" panose="020B0604020202020204" pitchFamily="34" charset="0"/>
              <a:buChar char="•"/>
            </a:pPr>
            <a:r>
              <a:rPr lang="en-US" sz="1800" dirty="0">
                <a:solidFill>
                  <a:schemeClr val="tx1">
                    <a:lumMod val="85000"/>
                  </a:schemeClr>
                </a:solidFill>
              </a:rPr>
              <a:t>Delete User(Doctor/Patient)</a:t>
            </a:r>
          </a:p>
        </p:txBody>
      </p:sp>
    </p:spTree>
    <p:extLst>
      <p:ext uri="{BB962C8B-B14F-4D97-AF65-F5344CB8AC3E}">
        <p14:creationId xmlns:p14="http://schemas.microsoft.com/office/powerpoint/2010/main" val="2032352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pic>
        <p:nvPicPr>
          <p:cNvPr id="6" name="Picture 5">
            <a:extLst>
              <a:ext uri="{FF2B5EF4-FFF2-40B4-BE49-F238E27FC236}">
                <a16:creationId xmlns:a16="http://schemas.microsoft.com/office/drawing/2014/main" id="{9BEB5357-BFBA-EF81-CC98-5E15E47A9D7C}"/>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72534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DOCTOR Module</a:t>
            </a: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sp>
        <p:nvSpPr>
          <p:cNvPr id="4" name="TextBox 3"/>
          <p:cNvSpPr txBox="1"/>
          <p:nvPr/>
        </p:nvSpPr>
        <p:spPr>
          <a:xfrm>
            <a:off x="1207850" y="1330960"/>
            <a:ext cx="6239430" cy="400110"/>
          </a:xfrm>
          <a:prstGeom prst="rect">
            <a:avLst/>
          </a:prstGeom>
          <a:noFill/>
        </p:spPr>
        <p:txBody>
          <a:bodyPr wrap="square" rtlCol="0">
            <a:spAutoFit/>
          </a:bodyPr>
          <a:lstStyle/>
          <a:p>
            <a:r>
              <a:rPr lang="en-US" sz="2000" b="1" dirty="0">
                <a:solidFill>
                  <a:schemeClr val="tx1">
                    <a:lumMod val="85000"/>
                  </a:schemeClr>
                </a:solidFill>
                <a:latin typeface="Tahoma" panose="020B0604030504040204" pitchFamily="34" charset="0"/>
                <a:ea typeface="Tahoma" panose="020B0604030504040204" pitchFamily="34" charset="0"/>
                <a:cs typeface="Tahoma" panose="020B0604030504040204" pitchFamily="34" charset="0"/>
              </a:rPr>
              <a:t>DOCTOR Can :</a:t>
            </a:r>
          </a:p>
        </p:txBody>
      </p:sp>
      <p:sp>
        <p:nvSpPr>
          <p:cNvPr id="5" name="TextBox 4"/>
          <p:cNvSpPr txBox="1"/>
          <p:nvPr/>
        </p:nvSpPr>
        <p:spPr>
          <a:xfrm>
            <a:off x="1686560" y="1731070"/>
            <a:ext cx="5283200" cy="1477328"/>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Add Patient Record</a:t>
            </a:r>
          </a:p>
          <a:p>
            <a:pPr marL="285750" indent="-285750">
              <a:buClr>
                <a:schemeClr val="accent4"/>
              </a:buClr>
              <a:buFont typeface="Arial" panose="020B0604020202020204" pitchFamily="34" charset="0"/>
              <a:buChar char="•"/>
            </a:pP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View Patient Record</a:t>
            </a:r>
          </a:p>
          <a:p>
            <a:pPr marL="285750" indent="-285750">
              <a:buClr>
                <a:schemeClr val="accent4"/>
              </a:buClr>
              <a:buFont typeface="Arial" panose="020B0604020202020204" pitchFamily="34" charset="0"/>
              <a:buChar char="•"/>
            </a:pP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Update Patient Record</a:t>
            </a:r>
          </a:p>
          <a:p>
            <a:pPr marL="285750" indent="-285750">
              <a:buClr>
                <a:schemeClr val="accent4"/>
              </a:buClr>
              <a:buFont typeface="Arial" panose="020B0604020202020204" pitchFamily="34" charset="0"/>
              <a:buChar char="•"/>
            </a:pP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Delete Patient Record</a:t>
            </a:r>
          </a:p>
          <a:p>
            <a:pPr marL="285750" indent="-285750">
              <a:buClr>
                <a:schemeClr val="accent4"/>
              </a:buClr>
              <a:buFont typeface="Arial" panose="020B0604020202020204" pitchFamily="34" charset="0"/>
              <a:buChar char="•"/>
            </a:pP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Edit Doctors Info</a:t>
            </a:r>
          </a:p>
        </p:txBody>
      </p:sp>
    </p:spTree>
    <p:extLst>
      <p:ext uri="{BB962C8B-B14F-4D97-AF65-F5344CB8AC3E}">
        <p14:creationId xmlns:p14="http://schemas.microsoft.com/office/powerpoint/2010/main" val="3540913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pic>
        <p:nvPicPr>
          <p:cNvPr id="6" name="Picture 5">
            <a:extLst>
              <a:ext uri="{FF2B5EF4-FFF2-40B4-BE49-F238E27FC236}">
                <a16:creationId xmlns:a16="http://schemas.microsoft.com/office/drawing/2014/main" id="{03D75BEF-5FE8-1708-8058-9E1B0A30BD81}"/>
              </a:ext>
            </a:extLst>
          </p:cNvPr>
          <p:cNvPicPr>
            <a:picLocks noChangeAspect="1"/>
          </p:cNvPicPr>
          <p:nvPr/>
        </p:nvPicPr>
        <p:blipFill>
          <a:blip r:embed="rId2"/>
          <a:stretch>
            <a:fillRect/>
          </a:stretch>
        </p:blipFill>
        <p:spPr>
          <a:xfrm>
            <a:off x="-2" y="0"/>
            <a:ext cx="9144001" cy="5143500"/>
          </a:xfrm>
          <a:prstGeom prst="rect">
            <a:avLst/>
          </a:prstGeom>
        </p:spPr>
      </p:pic>
    </p:spTree>
    <p:extLst>
      <p:ext uri="{BB962C8B-B14F-4D97-AF65-F5344CB8AC3E}">
        <p14:creationId xmlns:p14="http://schemas.microsoft.com/office/powerpoint/2010/main" val="617609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tx1">
                    <a:lumMod val="85000"/>
                  </a:schemeClr>
                </a:solidFill>
              </a:rPr>
              <a:t>PATIENT MODULE</a:t>
            </a: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sp>
        <p:nvSpPr>
          <p:cNvPr id="5" name="TextBox 4"/>
          <p:cNvSpPr txBox="1"/>
          <p:nvPr/>
        </p:nvSpPr>
        <p:spPr>
          <a:xfrm>
            <a:off x="1402080" y="1300480"/>
            <a:ext cx="3667760" cy="369332"/>
          </a:xfrm>
          <a:prstGeom prst="rect">
            <a:avLst/>
          </a:prstGeom>
          <a:noFill/>
        </p:spPr>
        <p:txBody>
          <a:bodyPr wrap="square" rtlCol="0">
            <a:spAutoFit/>
          </a:bodyPr>
          <a:lstStyle/>
          <a:p>
            <a:r>
              <a:rPr lang="en-US" sz="1800" b="1" dirty="0">
                <a:solidFill>
                  <a:schemeClr val="tx1">
                    <a:lumMod val="85000"/>
                  </a:schemeClr>
                </a:solidFill>
              </a:rPr>
              <a:t>PATIENT CAN :</a:t>
            </a:r>
          </a:p>
        </p:txBody>
      </p:sp>
      <p:sp>
        <p:nvSpPr>
          <p:cNvPr id="6" name="TextBox 5"/>
          <p:cNvSpPr txBox="1"/>
          <p:nvPr/>
        </p:nvSpPr>
        <p:spPr>
          <a:xfrm>
            <a:off x="1818640" y="1669812"/>
            <a:ext cx="4846320" cy="646331"/>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View medical info</a:t>
            </a:r>
          </a:p>
          <a:p>
            <a:pPr marL="285750" indent="-285750">
              <a:buClr>
                <a:schemeClr val="accent4"/>
              </a:buClr>
              <a:buFont typeface="Arial" panose="020B0604020202020204" pitchFamily="34" charset="0"/>
              <a:buChar char="•"/>
            </a:pP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Edit About info</a:t>
            </a:r>
          </a:p>
        </p:txBody>
      </p:sp>
    </p:spTree>
    <p:extLst>
      <p:ext uri="{BB962C8B-B14F-4D97-AF65-F5344CB8AC3E}">
        <p14:creationId xmlns:p14="http://schemas.microsoft.com/office/powerpoint/2010/main" val="1985452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Environment</a:t>
            </a: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sp>
        <p:nvSpPr>
          <p:cNvPr id="4" name="TextBox 3"/>
          <p:cNvSpPr txBox="1"/>
          <p:nvPr/>
        </p:nvSpPr>
        <p:spPr>
          <a:xfrm>
            <a:off x="1280160" y="1361440"/>
            <a:ext cx="6736080" cy="2554545"/>
          </a:xfrm>
          <a:prstGeom prst="rect">
            <a:avLst/>
          </a:prstGeom>
          <a:noFill/>
        </p:spPr>
        <p:txBody>
          <a:bodyPr wrap="square" rtlCol="0">
            <a:spAutoFit/>
          </a:bodyPr>
          <a:lstStyle/>
          <a:p>
            <a:pPr marL="285750" indent="-285750">
              <a:buClr>
                <a:schemeClr val="accent4"/>
              </a:buClr>
              <a:buFont typeface="Wingdings" panose="05000000000000000000" pitchFamily="2" charset="2"/>
              <a:buChar char="Ø"/>
            </a:pPr>
            <a:r>
              <a:rPr lang="en-US" sz="1800" b="1" dirty="0">
                <a:solidFill>
                  <a:schemeClr val="tx1"/>
                </a:solidFill>
              </a:rPr>
              <a:t>Front End : </a:t>
            </a:r>
          </a:p>
          <a:p>
            <a:pPr>
              <a:buClr>
                <a:schemeClr val="accent4"/>
              </a:buClr>
            </a:pPr>
            <a:r>
              <a:rPr lang="en-US" dirty="0">
                <a:solidFill>
                  <a:schemeClr val="tx1"/>
                </a:solidFill>
              </a:rPr>
              <a:t>	ReactJS, HTML, CSS,JS</a:t>
            </a:r>
          </a:p>
          <a:p>
            <a:pPr marL="285750" indent="-285750">
              <a:buClr>
                <a:schemeClr val="accent4"/>
              </a:buClr>
              <a:buFont typeface="Wingdings" panose="05000000000000000000" pitchFamily="2" charset="2"/>
              <a:buChar char="Ø"/>
            </a:pPr>
            <a:r>
              <a:rPr lang="en-US" sz="1800" b="1" dirty="0">
                <a:solidFill>
                  <a:schemeClr val="tx1"/>
                </a:solidFill>
              </a:rPr>
              <a:t>Back End : </a:t>
            </a:r>
          </a:p>
          <a:p>
            <a:pPr>
              <a:buClr>
                <a:schemeClr val="accent4"/>
              </a:buClr>
            </a:pPr>
            <a:r>
              <a:rPr lang="en-US" dirty="0">
                <a:solidFill>
                  <a:schemeClr val="tx1"/>
                </a:solidFill>
              </a:rPr>
              <a:t>	NodeJS, Ganache(BlockChain), Truffle Framework, </a:t>
            </a:r>
          </a:p>
          <a:p>
            <a:pPr>
              <a:buClr>
                <a:schemeClr val="accent4"/>
              </a:buClr>
            </a:pPr>
            <a:r>
              <a:rPr lang="en-US" dirty="0">
                <a:solidFill>
                  <a:schemeClr val="tx1"/>
                </a:solidFill>
              </a:rPr>
              <a:t>	Metamask 	Browser extension (Connect Browser to Blockchain),</a:t>
            </a:r>
          </a:p>
          <a:p>
            <a:pPr>
              <a:buClr>
                <a:schemeClr val="accent4"/>
              </a:buClr>
            </a:pPr>
            <a:r>
              <a:rPr lang="en-US" dirty="0">
                <a:solidFill>
                  <a:schemeClr val="tx1"/>
                </a:solidFill>
              </a:rPr>
              <a:t>	Some NodeJS Libraries.</a:t>
            </a:r>
          </a:p>
          <a:p>
            <a:pPr marL="285750" indent="-285750">
              <a:buClr>
                <a:schemeClr val="accent4"/>
              </a:buClr>
              <a:buFont typeface="Wingdings" panose="05000000000000000000" pitchFamily="2" charset="2"/>
              <a:buChar char="Ø"/>
            </a:pPr>
            <a:endParaRPr lang="en-US" sz="1800" b="1" dirty="0">
              <a:solidFill>
                <a:schemeClr val="tx1"/>
              </a:solidFill>
            </a:endParaRPr>
          </a:p>
          <a:p>
            <a:pPr marL="285750" indent="-285750">
              <a:buClr>
                <a:schemeClr val="accent4"/>
              </a:buClr>
              <a:buFont typeface="Wingdings" panose="05000000000000000000" pitchFamily="2" charset="2"/>
              <a:buChar char="Ø"/>
            </a:pPr>
            <a:r>
              <a:rPr lang="en-US" sz="1800" b="1" dirty="0">
                <a:solidFill>
                  <a:schemeClr val="tx1"/>
                </a:solidFill>
              </a:rPr>
              <a:t>IDE : </a:t>
            </a:r>
          </a:p>
          <a:p>
            <a:pPr lvl="1">
              <a:buClr>
                <a:schemeClr val="accent4"/>
              </a:buClr>
            </a:pPr>
            <a:r>
              <a:rPr lang="en-US" sz="1800" b="1" dirty="0">
                <a:solidFill>
                  <a:schemeClr val="tx1"/>
                </a:solidFill>
              </a:rPr>
              <a:t>	</a:t>
            </a:r>
            <a:r>
              <a:rPr lang="en-US" dirty="0">
                <a:solidFill>
                  <a:schemeClr val="tx1"/>
                </a:solidFill>
              </a:rPr>
              <a:t>VSCode</a:t>
            </a:r>
          </a:p>
          <a:p>
            <a:pPr>
              <a:buClr>
                <a:schemeClr val="accent4"/>
              </a:buClr>
            </a:pPr>
            <a:r>
              <a:rPr lang="en-US" dirty="0">
                <a:solidFill>
                  <a:schemeClr val="tx1"/>
                </a:solidFill>
              </a:rPr>
              <a:t>	</a:t>
            </a:r>
          </a:p>
        </p:txBody>
      </p:sp>
    </p:spTree>
    <p:extLst>
      <p:ext uri="{BB962C8B-B14F-4D97-AF65-F5344CB8AC3E}">
        <p14:creationId xmlns:p14="http://schemas.microsoft.com/office/powerpoint/2010/main" val="892555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INDRODUCTION</a:t>
            </a:r>
            <a:endParaRPr dirty="0"/>
          </a:p>
        </p:txBody>
      </p:sp>
      <p:sp>
        <p:nvSpPr>
          <p:cNvPr id="229" name="Google Shape;229;p15"/>
          <p:cNvSpPr txBox="1">
            <a:spLocks noGrp="1"/>
          </p:cNvSpPr>
          <p:nvPr>
            <p:ph type="subTitle" idx="1"/>
          </p:nvPr>
        </p:nvSpPr>
        <p:spPr>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dirty="0"/>
              <a:t>Let’s start</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1</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7" name="Google Shape;447;p34"/>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445" name="Google Shape;445;p34"/>
          <p:cNvSpPr txBox="1">
            <a:spLocks noGrp="1"/>
          </p:cNvSpPr>
          <p:nvPr>
            <p:ph type="ctrTitle" idx="4294967295"/>
          </p:nvPr>
        </p:nvSpPr>
        <p:spPr>
          <a:xfrm>
            <a:off x="0" y="2025650"/>
            <a:ext cx="3271838" cy="97155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THANK YOU!</a:t>
            </a:r>
            <a:endParaRPr sz="4000" dirty="0"/>
          </a:p>
        </p:txBody>
      </p:sp>
      <p:grpSp>
        <p:nvGrpSpPr>
          <p:cNvPr id="448" name="Google Shape;448;p34"/>
          <p:cNvGrpSpPr/>
          <p:nvPr/>
        </p:nvGrpSpPr>
        <p:grpSpPr>
          <a:xfrm rot="10800000">
            <a:off x="5014102" y="1109741"/>
            <a:ext cx="4122748" cy="2955434"/>
            <a:chOff x="291713" y="847485"/>
            <a:chExt cx="489987" cy="351315"/>
          </a:xfrm>
        </p:grpSpPr>
        <p:sp>
          <p:nvSpPr>
            <p:cNvPr id="449" name="Google Shape;449;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5781655" y="2060399"/>
            <a:ext cx="958428" cy="901731"/>
            <a:chOff x="5972700" y="2330200"/>
            <a:chExt cx="411625" cy="387275"/>
          </a:xfrm>
        </p:grpSpPr>
        <p:sp>
          <p:nvSpPr>
            <p:cNvPr id="452" name="Google Shape;452;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1266749" y="1307170"/>
            <a:ext cx="6662225" cy="2726350"/>
          </a:xfrm>
          <a:prstGeom prst="rect">
            <a:avLst/>
          </a:prstGeom>
        </p:spPr>
        <p:txBody>
          <a:bodyPr spcFirstLastPara="1" wrap="square" lIns="0" tIns="0" rIns="0" bIns="0" anchor="t" anchorCtr="0">
            <a:noAutofit/>
          </a:bodyPr>
          <a:lstStyle/>
          <a:p>
            <a:pPr marL="0" lvl="0" indent="0">
              <a:spcAft>
                <a:spcPts val="600"/>
              </a:spcAft>
              <a:buNone/>
            </a:pPr>
            <a:r>
              <a:rPr lang="en-US" b="1" dirty="0">
                <a:solidFill>
                  <a:schemeClr val="tx1"/>
                </a:solidFill>
              </a:rPr>
              <a:t>Blockchain technology is going to revolutionize healthcare and the method in which every patient interacts.</a:t>
            </a:r>
            <a:endParaRPr b="1" dirty="0">
              <a:solidFill>
                <a:schemeClr val="tx1"/>
              </a:solidFill>
            </a:endParaRPr>
          </a:p>
        </p:txBody>
      </p:sp>
      <p:sp>
        <p:nvSpPr>
          <p:cNvPr id="236" name="Google Shape;236;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What is Electronic Health Records (EHR)</a:t>
            </a:r>
            <a:endParaRPr dirty="0"/>
          </a:p>
        </p:txBody>
      </p:sp>
      <p:sp>
        <p:nvSpPr>
          <p:cNvPr id="242" name="Google Shape;242;p17"/>
          <p:cNvSpPr txBox="1">
            <a:spLocks noGrp="1"/>
          </p:cNvSpPr>
          <p:nvPr>
            <p:ph type="body" idx="1"/>
          </p:nvPr>
        </p:nvSpPr>
        <p:spPr>
          <a:xfrm>
            <a:off x="1070690" y="1823340"/>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US" dirty="0"/>
              <a:t>Electronic Health Record (EHR) is longitudinal electronic record of patient health information</a:t>
            </a:r>
          </a:p>
          <a:p>
            <a:pPr marL="457200" lvl="0" indent="-342900" algn="l" rtl="0">
              <a:spcBef>
                <a:spcPts val="0"/>
              </a:spcBef>
              <a:spcAft>
                <a:spcPts val="0"/>
              </a:spcAft>
              <a:buSzPts val="1800"/>
              <a:buChar char="⬥"/>
            </a:pPr>
            <a:endParaRPr dirty="0"/>
          </a:p>
          <a:p>
            <a:pPr marL="457200" lvl="0" indent="-342900" algn="l" rtl="0">
              <a:spcBef>
                <a:spcPts val="600"/>
              </a:spcBef>
              <a:spcAft>
                <a:spcPts val="0"/>
              </a:spcAft>
              <a:buSzPts val="1800"/>
              <a:buChar char="⬥"/>
            </a:pPr>
            <a:r>
              <a:rPr lang="en-US" dirty="0"/>
              <a:t>EHR contains all personal health information belonging to an individual; entered and accessed electronically by health care providers.</a:t>
            </a:r>
            <a:endParaRPr dirty="0"/>
          </a:p>
        </p:txBody>
      </p:sp>
      <p:sp>
        <p:nvSpPr>
          <p:cNvPr id="243" name="Google Shape;243;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Block Chain ?</a:t>
            </a:r>
          </a:p>
        </p:txBody>
      </p:sp>
      <p:sp>
        <p:nvSpPr>
          <p:cNvPr id="3" name="Text Placeholder 2"/>
          <p:cNvSpPr>
            <a:spLocks noGrp="1"/>
          </p:cNvSpPr>
          <p:nvPr>
            <p:ph type="body" idx="1"/>
          </p:nvPr>
        </p:nvSpPr>
        <p:spPr>
          <a:xfrm>
            <a:off x="1207850" y="1430148"/>
            <a:ext cx="6728400" cy="3406012"/>
          </a:xfrm>
        </p:spPr>
        <p:txBody>
          <a:bodyPr/>
          <a:lstStyle/>
          <a:p>
            <a:r>
              <a:rPr lang="en-US" dirty="0"/>
              <a:t>Blockchain is a chain of blocks that are connected together and are continuously growing by storing transactions on the blocks.</a:t>
            </a:r>
          </a:p>
          <a:p>
            <a:endParaRPr lang="en-US" dirty="0"/>
          </a:p>
          <a:p>
            <a:r>
              <a:rPr lang="en-US" dirty="0"/>
              <a:t>BlockChain uses a decentralized approach that allows the information to be distributed and that each piece of distributed information or commonly known as data have shared ownership.</a:t>
            </a:r>
            <a:br>
              <a:rPr lang="en-US" dirty="0"/>
            </a:br>
            <a:br>
              <a:rPr lang="en-US" dirty="0"/>
            </a:b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922137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BlockChain Contd..</a:t>
            </a:r>
          </a:p>
        </p:txBody>
      </p:sp>
      <p:sp>
        <p:nvSpPr>
          <p:cNvPr id="3" name="Text Placeholder 2"/>
          <p:cNvSpPr>
            <a:spLocks noGrp="1"/>
          </p:cNvSpPr>
          <p:nvPr>
            <p:ph type="body" idx="1"/>
          </p:nvPr>
        </p:nvSpPr>
        <p:spPr>
          <a:xfrm>
            <a:off x="1331675" y="1449198"/>
            <a:ext cx="6728400" cy="3033900"/>
          </a:xfrm>
        </p:spPr>
        <p:txBody>
          <a:bodyPr/>
          <a:lstStyle/>
          <a:p>
            <a:r>
              <a:rPr lang="en-US" dirty="0" err="1"/>
              <a:t>BlockChains</a:t>
            </a:r>
            <a:r>
              <a:rPr lang="en-US" dirty="0"/>
              <a:t> holds batches of transactions</a:t>
            </a:r>
            <a:br>
              <a:rPr lang="en-US" dirty="0"/>
            </a:br>
            <a:r>
              <a:rPr lang="en-US" dirty="0"/>
              <a:t>that are hashed thus providing them security and they are managed by peer-to-peer networks.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21526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9"/>
          <p:cNvSpPr txBox="1">
            <a:spLocks noGrp="1"/>
          </p:cNvSpPr>
          <p:nvPr>
            <p:ph type="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Why BlockChain For </a:t>
            </a:r>
            <a:r>
              <a:rPr lang="en-US" dirty="0"/>
              <a:t>EHR</a:t>
            </a:r>
            <a:r>
              <a:rPr lang="en" dirty="0"/>
              <a:t> ?</a:t>
            </a:r>
            <a:endParaRPr dirty="0"/>
          </a:p>
        </p:txBody>
      </p:sp>
      <p:sp>
        <p:nvSpPr>
          <p:cNvPr id="270" name="Google Shape;270;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TextBox 3"/>
          <p:cNvSpPr txBox="1"/>
          <p:nvPr/>
        </p:nvSpPr>
        <p:spPr>
          <a:xfrm>
            <a:off x="1103075" y="1206806"/>
            <a:ext cx="3002200" cy="707886"/>
          </a:xfrm>
          <a:prstGeom prst="rect">
            <a:avLst/>
          </a:prstGeom>
          <a:noFill/>
        </p:spPr>
        <p:txBody>
          <a:bodyPr wrap="square" rtlCol="0">
            <a:spAutoFit/>
          </a:bodyPr>
          <a:lstStyle/>
          <a:p>
            <a:r>
              <a:rPr lang="en-US" sz="2000" b="1" dirty="0">
                <a:latin typeface="Candara Light" panose="020E0502030303020204" pitchFamily="34" charset="0"/>
              </a:rPr>
              <a:t>Existing System Problems </a:t>
            </a:r>
            <a:r>
              <a:rPr lang="en-US" sz="2000" b="1" dirty="0">
                <a:solidFill>
                  <a:schemeClr val="bg2">
                    <a:lumMod val="60000"/>
                    <a:lumOff val="40000"/>
                  </a:schemeClr>
                </a:solidFill>
                <a:latin typeface="Candara Light" panose="020E0502030303020204" pitchFamily="34" charset="0"/>
              </a:rPr>
              <a:t>:</a:t>
            </a:r>
          </a:p>
        </p:txBody>
      </p:sp>
      <p:sp>
        <p:nvSpPr>
          <p:cNvPr id="7" name="TextBox 6"/>
          <p:cNvSpPr txBox="1"/>
          <p:nvPr/>
        </p:nvSpPr>
        <p:spPr>
          <a:xfrm>
            <a:off x="1051600" y="1619662"/>
            <a:ext cx="6107350" cy="2308324"/>
          </a:xfrm>
          <a:prstGeom prst="rect">
            <a:avLst/>
          </a:prstGeom>
          <a:noFill/>
        </p:spPr>
        <p:txBody>
          <a:bodyPr wrap="square" rtlCol="0">
            <a:spAutoFit/>
          </a:bodyPr>
          <a:lstStyle/>
          <a:p>
            <a:pPr marL="285750" indent="-285750">
              <a:buClr>
                <a:schemeClr val="accent3"/>
              </a:buClr>
              <a:buFont typeface="Wingdings" panose="05000000000000000000" pitchFamily="2" charset="2"/>
              <a:buChar char="Ø"/>
            </a:pPr>
            <a:r>
              <a:rPr lang="en-US" sz="1600" b="1" dirty="0">
                <a:solidFill>
                  <a:schemeClr val="tx1">
                    <a:lumMod val="85000"/>
                  </a:schemeClr>
                </a:solidFill>
                <a:latin typeface="Perpetua" panose="02020502060401020303" pitchFamily="18" charset="0"/>
              </a:rPr>
              <a:t>INTEROPERABILITY-  </a:t>
            </a:r>
            <a:r>
              <a:rPr lang="en-US" sz="1600" dirty="0">
                <a:solidFill>
                  <a:schemeClr val="tx1"/>
                </a:solidFill>
                <a:latin typeface="+mn-lt"/>
              </a:rPr>
              <a:t>The information should be exchangeable and must be usable for further purposes. In EHR systems its Health Information Exchange (HIE) or in general data sharing aspect. With a number of EHR systems being deployed in various hospitals they have a varying level of terminologies, technical and</a:t>
            </a:r>
            <a:br>
              <a:rPr lang="en-US" sz="1600" dirty="0">
                <a:solidFill>
                  <a:schemeClr val="tx1"/>
                </a:solidFill>
                <a:latin typeface="+mn-lt"/>
              </a:rPr>
            </a:br>
            <a:r>
              <a:rPr lang="en-US" sz="1600" dirty="0">
                <a:solidFill>
                  <a:schemeClr val="tx1"/>
                </a:solidFill>
                <a:latin typeface="+mn-lt"/>
              </a:rPr>
              <a:t>functional capabilities which makes it to have no universally</a:t>
            </a:r>
            <a:br>
              <a:rPr lang="en-US" sz="1600" dirty="0">
                <a:solidFill>
                  <a:schemeClr val="tx1"/>
                </a:solidFill>
                <a:latin typeface="+mn-lt"/>
              </a:rPr>
            </a:br>
            <a:r>
              <a:rPr lang="en-US" sz="1600" dirty="0">
                <a:solidFill>
                  <a:schemeClr val="tx1"/>
                </a:solidFill>
                <a:latin typeface="+mn-lt"/>
              </a:rPr>
              <a:t>defined standard </a:t>
            </a:r>
            <a:endParaRPr lang="en-US" sz="16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Why BlockChain For </a:t>
            </a:r>
            <a:r>
              <a:rPr lang="en-US" dirty="0"/>
              <a:t>EHR</a:t>
            </a:r>
            <a:r>
              <a:rPr lang="en" dirty="0"/>
              <a:t> ? Contd.</a:t>
            </a:r>
            <a:endParaRPr lang="en-US" dirty="0"/>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6" name="TextBox 5"/>
          <p:cNvSpPr txBox="1"/>
          <p:nvPr/>
        </p:nvSpPr>
        <p:spPr>
          <a:xfrm>
            <a:off x="1078250" y="1846589"/>
            <a:ext cx="6858000" cy="2092881"/>
          </a:xfrm>
          <a:prstGeom prst="rect">
            <a:avLst/>
          </a:prstGeom>
          <a:noFill/>
        </p:spPr>
        <p:txBody>
          <a:bodyPr wrap="square" rtlCol="0">
            <a:spAutoFit/>
          </a:bodyPr>
          <a:lstStyle/>
          <a:p>
            <a:pPr marL="285750" indent="-285750">
              <a:buClr>
                <a:schemeClr val="accent4"/>
              </a:buClr>
              <a:buFont typeface="Wingdings" panose="05000000000000000000" pitchFamily="2" charset="2"/>
              <a:buChar char="Ø"/>
            </a:pPr>
            <a:r>
              <a:rPr lang="en-US" sz="1400" b="1" dirty="0">
                <a:solidFill>
                  <a:schemeClr val="tx1">
                    <a:lumMod val="85000"/>
                  </a:schemeClr>
                </a:solidFill>
                <a:latin typeface="Mongolian Baiti" panose="03000500000000000000" pitchFamily="66" charset="0"/>
                <a:cs typeface="Mongolian Baiti" panose="03000500000000000000" pitchFamily="66" charset="0"/>
              </a:rPr>
              <a:t>INFORMATION ASYMMETRY -</a:t>
            </a:r>
            <a:r>
              <a:rPr lang="en-US" sz="1400" dirty="0">
                <a:solidFill>
                  <a:schemeClr val="tx1"/>
                </a:solidFill>
              </a:rPr>
              <a:t>The information is centralized to only a single healthcare organization and its control is only provided to the hospitals or organizations .</a:t>
            </a:r>
            <a:r>
              <a:rPr lang="en-US" sz="1400" dirty="0">
                <a:solidFill>
                  <a:schemeClr val="tx1"/>
                </a:solidFill>
                <a:latin typeface="+mj-lt"/>
              </a:rPr>
              <a:t>I.e. If a patient wants to access his medical records he would have to follow</a:t>
            </a:r>
            <a:br>
              <a:rPr lang="en-US" sz="1400" dirty="0">
                <a:solidFill>
                  <a:schemeClr val="tx1"/>
                </a:solidFill>
                <a:latin typeface="+mj-lt"/>
              </a:rPr>
            </a:br>
            <a:r>
              <a:rPr lang="en-US" sz="1400" dirty="0">
                <a:solidFill>
                  <a:schemeClr val="tx1"/>
                </a:solidFill>
                <a:latin typeface="+mj-lt"/>
              </a:rPr>
              <a:t>a long and tedious process to access them. </a:t>
            </a:r>
          </a:p>
          <a:p>
            <a:pPr lvl="8">
              <a:buClr>
                <a:schemeClr val="accent4"/>
              </a:buClr>
            </a:pPr>
            <a:endParaRPr lang="en-US" dirty="0">
              <a:solidFill>
                <a:schemeClr val="tx1"/>
              </a:solidFill>
              <a:latin typeface="+mj-lt"/>
            </a:endParaRPr>
          </a:p>
          <a:p>
            <a:pPr marL="285750" lvl="8" indent="-285750">
              <a:buClr>
                <a:schemeClr val="accent4"/>
              </a:buClr>
              <a:buFont typeface="Wingdings" panose="05000000000000000000" pitchFamily="2" charset="2"/>
              <a:buChar char="Ø"/>
            </a:pPr>
            <a:r>
              <a:rPr lang="en-US" sz="1400" b="1" dirty="0">
                <a:solidFill>
                  <a:schemeClr val="tx1">
                    <a:lumMod val="85000"/>
                  </a:schemeClr>
                </a:solidFill>
                <a:latin typeface="Mongolian Baiti" panose="03000500000000000000" pitchFamily="66" charset="0"/>
                <a:cs typeface="Mongolian Baiti" panose="03000500000000000000" pitchFamily="66" charset="0"/>
              </a:rPr>
              <a:t>DATA BREACHES </a:t>
            </a:r>
            <a:r>
              <a:rPr lang="en-US" sz="1400" b="1" dirty="0">
                <a:latin typeface="Mongolian Baiti" panose="03000500000000000000" pitchFamily="66" charset="0"/>
                <a:cs typeface="Mongolian Baiti" panose="03000500000000000000" pitchFamily="66" charset="0"/>
              </a:rPr>
              <a:t>-</a:t>
            </a:r>
            <a:r>
              <a:rPr lang="en-US" sz="1400" dirty="0">
                <a:solidFill>
                  <a:schemeClr val="tx1"/>
                </a:solidFill>
              </a:rPr>
              <a:t>Data breaches in healthcare sector also calls for the need of a</a:t>
            </a:r>
            <a:br>
              <a:rPr lang="en-US" sz="1400" dirty="0">
                <a:solidFill>
                  <a:schemeClr val="tx1"/>
                </a:solidFill>
              </a:rPr>
            </a:br>
            <a:r>
              <a:rPr lang="en-US" sz="1400" dirty="0">
                <a:solidFill>
                  <a:schemeClr val="tx1"/>
                </a:solidFill>
              </a:rPr>
              <a:t>better platform.</a:t>
            </a:r>
            <a:endParaRPr lang="en-US" sz="1400" b="1" dirty="0">
              <a:solidFill>
                <a:schemeClr val="tx1"/>
              </a:solidFill>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2391898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{59FE3D9F-F066-7642-A913-358EB638EF4E}tf10001070_mac</Template>
  <TotalTime>1654</TotalTime>
  <Words>954</Words>
  <Application>Microsoft Macintosh PowerPoint</Application>
  <PresentationFormat>On-screen Show (16:9)</PresentationFormat>
  <Paragraphs>126</Paragraphs>
  <Slides>30</Slides>
  <Notes>10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30</vt:i4>
      </vt:variant>
    </vt:vector>
  </HeadingPairs>
  <TitlesOfParts>
    <vt:vector size="45" baseType="lpstr">
      <vt:lpstr>Mongolian Baiti</vt:lpstr>
      <vt:lpstr>Bookman Old Style</vt:lpstr>
      <vt:lpstr>Saira Semi Condensed</vt:lpstr>
      <vt:lpstr>Wingdings</vt:lpstr>
      <vt:lpstr>Calibri</vt:lpstr>
      <vt:lpstr>Candara</vt:lpstr>
      <vt:lpstr>Arial</vt:lpstr>
      <vt:lpstr>Century Gothic</vt:lpstr>
      <vt:lpstr>Perpetua</vt:lpstr>
      <vt:lpstr>Tahoma</vt:lpstr>
      <vt:lpstr>Candara Light</vt:lpstr>
      <vt:lpstr>Inria Sans Light</vt:lpstr>
      <vt:lpstr>Rockwell Extra Bold</vt:lpstr>
      <vt:lpstr>Inria Sans</vt:lpstr>
      <vt:lpstr>Wood Type</vt:lpstr>
      <vt:lpstr>ELECTRONIC HEALTH RECORD USING BLOCKCHAIN   UNITED COLLEGE OF ENGINEERING AND RESEARCH, PRAYAGRAJ DEPARTMENT OF COMPUTER SCIENCE AND ENGINEERING</vt:lpstr>
      <vt:lpstr>Using Block Chain for Electronic Health Records </vt:lpstr>
      <vt:lpstr>INDRODUCTION</vt:lpstr>
      <vt:lpstr>PowerPoint Presentation</vt:lpstr>
      <vt:lpstr>What is Electronic Health Records (EHR)</vt:lpstr>
      <vt:lpstr>What is Block Chain ?</vt:lpstr>
      <vt:lpstr>What is  BlockChain Contd..</vt:lpstr>
      <vt:lpstr>Why BlockChain For EHR ?</vt:lpstr>
      <vt:lpstr>Why BlockChain For EHR ? Contd.</vt:lpstr>
      <vt:lpstr>Why BlockChain For EHR Contd.</vt:lpstr>
      <vt:lpstr>Why BlockChain For EHR Contd.</vt:lpstr>
      <vt:lpstr> SMART CONTARCT</vt:lpstr>
      <vt:lpstr>SMART CONTARCT Contd.</vt:lpstr>
      <vt:lpstr>SMART CONTARCT Contd.</vt:lpstr>
      <vt:lpstr>LEVEL 0-DATA FLOW DIAGRAM</vt:lpstr>
      <vt:lpstr>LEVEL 1- DATA FLOW DIAGRAM</vt:lpstr>
      <vt:lpstr>ER DIAGRAM</vt:lpstr>
      <vt:lpstr>USE CASE DIAGRAM</vt:lpstr>
      <vt:lpstr>FLOW CHART OF PROPOSED MODEL</vt:lpstr>
      <vt:lpstr>Comparison of proposed framework with related work.</vt:lpstr>
      <vt:lpstr>WORKING EXAMPLE FOR PROPOSED FRAMEWORK </vt:lpstr>
      <vt:lpstr>The Admin function can only be accessed by System Administrator if Any others try to Access the function it throws a Error.!! Message   For E.g. :- Doctor try to access Admin Function Figure Given </vt:lpstr>
      <vt:lpstr>PowerPoint Presentation</vt:lpstr>
      <vt:lpstr>ADMIN MODULE  Admin Can:  </vt:lpstr>
      <vt:lpstr>PowerPoint Presentation</vt:lpstr>
      <vt:lpstr>DOCTOR Module</vt:lpstr>
      <vt:lpstr>PowerPoint Presentation</vt:lpstr>
      <vt:lpstr>PATIENT MODULE</vt:lpstr>
      <vt:lpstr>Development Environment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HEALTH RECORD USING BLOCKCHAIN</dc:title>
  <dc:creator>SHAMIL T</dc:creator>
  <cp:lastModifiedBy>Ankita Yadav</cp:lastModifiedBy>
  <cp:revision>57</cp:revision>
  <dcterms:modified xsi:type="dcterms:W3CDTF">2023-05-30T16:53:13Z</dcterms:modified>
</cp:coreProperties>
</file>