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85" r:id="rId2"/>
    <p:sldId id="286" r:id="rId3"/>
    <p:sldId id="288" r:id="rId4"/>
    <p:sldId id="287" r:id="rId5"/>
    <p:sldId id="28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A16E2A-971A-4BE1-8370-061E3059295A}">
          <p14:sldIdLst>
            <p14:sldId id="285"/>
            <p14:sldId id="286"/>
            <p14:sldId id="288"/>
            <p14:sldId id="287"/>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02C"/>
    <a:srgbClr val="2A3342"/>
    <a:srgbClr val="164589"/>
    <a:srgbClr val="1F61C0"/>
    <a:srgbClr val="4B89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46582-B56A-4142-A2E2-A7892F43BC15}"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C0312-6571-48EE-A960-AB7CE6ACEF9F}" type="slidenum">
              <a:rPr lang="en-US" smtClean="0"/>
              <a:t>‹#›</a:t>
            </a:fld>
            <a:endParaRPr lang="en-US"/>
          </a:p>
        </p:txBody>
      </p:sp>
    </p:spTree>
    <p:extLst>
      <p:ext uri="{BB962C8B-B14F-4D97-AF65-F5344CB8AC3E}">
        <p14:creationId xmlns:p14="http://schemas.microsoft.com/office/powerpoint/2010/main" val="290087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9C0312-6571-48EE-A960-AB7CE6ACEF9F}" type="slidenum">
              <a:rPr lang="en-US" smtClean="0"/>
              <a:t>1</a:t>
            </a:fld>
            <a:endParaRPr lang="en-US"/>
          </a:p>
        </p:txBody>
      </p:sp>
    </p:spTree>
    <p:extLst>
      <p:ext uri="{BB962C8B-B14F-4D97-AF65-F5344CB8AC3E}">
        <p14:creationId xmlns:p14="http://schemas.microsoft.com/office/powerpoint/2010/main" val="218151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9C0312-6571-48EE-A960-AB7CE6ACEF9F}" type="slidenum">
              <a:rPr lang="en-US" smtClean="0"/>
              <a:t>2</a:t>
            </a:fld>
            <a:endParaRPr lang="en-US"/>
          </a:p>
        </p:txBody>
      </p:sp>
    </p:spTree>
    <p:extLst>
      <p:ext uri="{BB962C8B-B14F-4D97-AF65-F5344CB8AC3E}">
        <p14:creationId xmlns:p14="http://schemas.microsoft.com/office/powerpoint/2010/main" val="193136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9C0312-6571-48EE-A960-AB7CE6ACEF9F}" type="slidenum">
              <a:rPr lang="en-US" smtClean="0"/>
              <a:t>3</a:t>
            </a:fld>
            <a:endParaRPr lang="en-US"/>
          </a:p>
        </p:txBody>
      </p:sp>
    </p:spTree>
    <p:extLst>
      <p:ext uri="{BB962C8B-B14F-4D97-AF65-F5344CB8AC3E}">
        <p14:creationId xmlns:p14="http://schemas.microsoft.com/office/powerpoint/2010/main" val="409512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9C0312-6571-48EE-A960-AB7CE6ACEF9F}" type="slidenum">
              <a:rPr lang="en-US" smtClean="0"/>
              <a:t>4</a:t>
            </a:fld>
            <a:endParaRPr lang="en-US"/>
          </a:p>
        </p:txBody>
      </p:sp>
    </p:spTree>
    <p:extLst>
      <p:ext uri="{BB962C8B-B14F-4D97-AF65-F5344CB8AC3E}">
        <p14:creationId xmlns:p14="http://schemas.microsoft.com/office/powerpoint/2010/main" val="4170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9C0312-6571-48EE-A960-AB7CE6ACEF9F}" type="slidenum">
              <a:rPr lang="en-US" smtClean="0"/>
              <a:t>5</a:t>
            </a:fld>
            <a:endParaRPr lang="en-US"/>
          </a:p>
        </p:txBody>
      </p:sp>
    </p:spTree>
    <p:extLst>
      <p:ext uri="{BB962C8B-B14F-4D97-AF65-F5344CB8AC3E}">
        <p14:creationId xmlns:p14="http://schemas.microsoft.com/office/powerpoint/2010/main" val="95834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p>
        </p:txBody>
      </p:sp>
      <p:sp>
        <p:nvSpPr>
          <p:cNvPr id="4" name="Date Placeholder 3"/>
          <p:cNvSpPr>
            <a:spLocks noGrp="1"/>
          </p:cNvSpPr>
          <p:nvPr>
            <p:ph type="dt" sz="half" idx="10"/>
          </p:nvPr>
        </p:nvSpPr>
        <p:spPr/>
        <p:txBody>
          <a:bodyPr/>
          <a:lstStyle/>
          <a:p>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52461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17420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190343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190206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347043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289832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45067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2293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335512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39810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270514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B2813055-B5FA-4F16-862D-AAD884A41EEE}" type="slidenum">
              <a:rPr lang="en-US" smtClean="0">
                <a:uFillTx/>
              </a:rPr>
              <a:t>‹#›</a:t>
            </a:fld>
            <a:endParaRPr lang="en-US">
              <a:uFillTx/>
            </a:endParaRPr>
          </a:p>
        </p:txBody>
      </p:sp>
    </p:spTree>
    <p:extLst>
      <p:ext uri="{BB962C8B-B14F-4D97-AF65-F5344CB8AC3E}">
        <p14:creationId xmlns:p14="http://schemas.microsoft.com/office/powerpoint/2010/main" val="2951533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mailto:getai@synapse-analytics.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82539B-A4C4-4755-A46D-321DAC91FB53}"/>
              </a:ext>
            </a:extLst>
          </p:cNvPr>
          <p:cNvSpPr txBox="1"/>
          <p:nvPr/>
        </p:nvSpPr>
        <p:spPr>
          <a:xfrm>
            <a:off x="764208" y="1674840"/>
            <a:ext cx="8044813" cy="646331"/>
          </a:xfrm>
          <a:prstGeom prst="rect">
            <a:avLst/>
          </a:prstGeom>
        </p:spPr>
        <p:txBody>
          <a:bodyPr wrap="square" rtlCol="0">
            <a:spAutoFit/>
          </a:bodyPr>
          <a:lstStyle/>
          <a:p>
            <a:r>
              <a:rPr lang="en-US" sz="3600" b="1" dirty="0">
                <a:solidFill>
                  <a:srgbClr val="16202C"/>
                </a:solidFill>
                <a:latin typeface="Spartan" pitchFamily="2" charset="0"/>
              </a:rPr>
              <a:t>Problem Definition</a:t>
            </a:r>
          </a:p>
        </p:txBody>
      </p:sp>
      <p:pic>
        <p:nvPicPr>
          <p:cNvPr id="5" name="Picture 4" descr="A picture containing vector graphics&#10;&#10;Description automatically generated">
            <a:extLst>
              <a:ext uri="{FF2B5EF4-FFF2-40B4-BE49-F238E27FC236}">
                <a16:creationId xmlns:a16="http://schemas.microsoft.com/office/drawing/2014/main" id="{11C866C1-71B3-4F02-A54F-6E7AEE580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9482" y="381248"/>
            <a:ext cx="560961" cy="529977"/>
          </a:xfrm>
          <a:prstGeom prst="rect">
            <a:avLst/>
          </a:prstGeom>
        </p:spPr>
      </p:pic>
      <p:sp>
        <p:nvSpPr>
          <p:cNvPr id="7" name="TextBox 6">
            <a:extLst>
              <a:ext uri="{FF2B5EF4-FFF2-40B4-BE49-F238E27FC236}">
                <a16:creationId xmlns:a16="http://schemas.microsoft.com/office/drawing/2014/main" id="{4BE00128-016C-415B-BE26-49AA77321963}"/>
              </a:ext>
            </a:extLst>
          </p:cNvPr>
          <p:cNvSpPr txBox="1"/>
          <p:nvPr/>
        </p:nvSpPr>
        <p:spPr>
          <a:xfrm>
            <a:off x="764209" y="1327023"/>
            <a:ext cx="3658363" cy="261610"/>
          </a:xfrm>
          <a:prstGeom prst="rect">
            <a:avLst/>
          </a:prstGeom>
        </p:spPr>
        <p:txBody>
          <a:bodyPr wrap="square" rtlCol="0">
            <a:spAutoFit/>
          </a:bodyPr>
          <a:lstStyle/>
          <a:p>
            <a:r>
              <a:rPr lang="en-US" sz="1100" dirty="0">
                <a:solidFill>
                  <a:srgbClr val="16202C"/>
                </a:solidFill>
                <a:latin typeface="Spartan" pitchFamily="2" charset="0"/>
              </a:rPr>
              <a:t>GO AI Hackathon</a:t>
            </a:r>
          </a:p>
        </p:txBody>
      </p:sp>
      <p:cxnSp>
        <p:nvCxnSpPr>
          <p:cNvPr id="33" name="Straight Connector 32">
            <a:extLst>
              <a:ext uri="{FF2B5EF4-FFF2-40B4-BE49-F238E27FC236}">
                <a16:creationId xmlns:a16="http://schemas.microsoft.com/office/drawing/2014/main" id="{25E093D8-F7F6-4EF9-BB18-50C7F9142E48}"/>
              </a:ext>
            </a:extLst>
          </p:cNvPr>
          <p:cNvCxnSpPr>
            <a:cxnSpLocks/>
          </p:cNvCxnSpPr>
          <p:nvPr/>
        </p:nvCxnSpPr>
        <p:spPr>
          <a:xfrm>
            <a:off x="935935" y="2462807"/>
            <a:ext cx="1345626" cy="0"/>
          </a:xfrm>
          <a:prstGeom prst="line">
            <a:avLst/>
          </a:prstGeom>
          <a:ln w="28575">
            <a:solidFill>
              <a:srgbClr val="164589"/>
            </a:solidFill>
          </a:ln>
        </p:spPr>
        <p:style>
          <a:lnRef idx="1">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381D8025-A6CD-45EC-BB6B-F00852561921}"/>
              </a:ext>
            </a:extLst>
          </p:cNvPr>
          <p:cNvSpPr txBox="1"/>
          <p:nvPr/>
        </p:nvSpPr>
        <p:spPr>
          <a:xfrm>
            <a:off x="764210" y="2891600"/>
            <a:ext cx="10525272" cy="1531381"/>
          </a:xfrm>
          <a:prstGeom prst="rect">
            <a:avLst/>
          </a:prstGeom>
        </p:spPr>
        <p:txBody>
          <a:bodyPr wrap="square" rtlCol="0">
            <a:spAutoFit/>
          </a:bodyPr>
          <a:lstStyle/>
          <a:p>
            <a:pPr>
              <a:lnSpc>
                <a:spcPct val="150000"/>
              </a:lnSpc>
            </a:pPr>
            <a:r>
              <a:rPr lang="en-US" sz="1600" dirty="0">
                <a:solidFill>
                  <a:srgbClr val="16202C"/>
                </a:solidFill>
                <a:latin typeface="Spartan" pitchFamily="2" charset="0"/>
              </a:rPr>
              <a:t>Assume having a bank branch with 15 teller windows offering different services  to customers. Each window teller serves certain number of customers (10s, 100s or 1000s) each day. The bank is trying to predict the customer traffic for the next month, on a daily basis, based on the provided data history.</a:t>
            </a:r>
          </a:p>
        </p:txBody>
      </p:sp>
      <p:grpSp>
        <p:nvGrpSpPr>
          <p:cNvPr id="6" name="Group 5">
            <a:extLst>
              <a:ext uri="{FF2B5EF4-FFF2-40B4-BE49-F238E27FC236}">
                <a16:creationId xmlns:a16="http://schemas.microsoft.com/office/drawing/2014/main" id="{555D762F-41BC-4E88-9140-4FC41F5B01D1}"/>
              </a:ext>
            </a:extLst>
          </p:cNvPr>
          <p:cNvGrpSpPr/>
          <p:nvPr/>
        </p:nvGrpSpPr>
        <p:grpSpPr>
          <a:xfrm>
            <a:off x="4282369" y="4993410"/>
            <a:ext cx="3627261" cy="914400"/>
            <a:chOff x="3489658" y="4993410"/>
            <a:chExt cx="3627261" cy="914400"/>
          </a:xfrm>
        </p:grpSpPr>
        <p:pic>
          <p:nvPicPr>
            <p:cNvPr id="3" name="Graphic 2" descr="Office worker male with solid fill">
              <a:extLst>
                <a:ext uri="{FF2B5EF4-FFF2-40B4-BE49-F238E27FC236}">
                  <a16:creationId xmlns:a16="http://schemas.microsoft.com/office/drawing/2014/main" id="{BCBD69A0-F404-4403-AF15-56EEE9BEDC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9658" y="4993410"/>
              <a:ext cx="914400" cy="914400"/>
            </a:xfrm>
            <a:prstGeom prst="rect">
              <a:avLst/>
            </a:prstGeom>
          </p:spPr>
        </p:pic>
        <p:pic>
          <p:nvPicPr>
            <p:cNvPr id="30" name="Graphic 29" descr="Office worker male with solid fill">
              <a:extLst>
                <a:ext uri="{FF2B5EF4-FFF2-40B4-BE49-F238E27FC236}">
                  <a16:creationId xmlns:a16="http://schemas.microsoft.com/office/drawing/2014/main" id="{12934187-E4FA-4E8B-B533-91614A19CE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93945" y="4993410"/>
              <a:ext cx="914400" cy="914400"/>
            </a:xfrm>
            <a:prstGeom prst="rect">
              <a:avLst/>
            </a:prstGeom>
          </p:spPr>
        </p:pic>
        <p:pic>
          <p:nvPicPr>
            <p:cNvPr id="31" name="Graphic 30" descr="Office worker male with solid fill">
              <a:extLst>
                <a:ext uri="{FF2B5EF4-FFF2-40B4-BE49-F238E27FC236}">
                  <a16:creationId xmlns:a16="http://schemas.microsoft.com/office/drawing/2014/main" id="{60838C33-F125-4CB4-AAE6-34386EAC8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8232" y="4993410"/>
              <a:ext cx="914400" cy="914400"/>
            </a:xfrm>
            <a:prstGeom prst="rect">
              <a:avLst/>
            </a:prstGeom>
          </p:spPr>
        </p:pic>
        <p:pic>
          <p:nvPicPr>
            <p:cNvPr id="32" name="Graphic 31" descr="Office worker male with solid fill">
              <a:extLst>
                <a:ext uri="{FF2B5EF4-FFF2-40B4-BE49-F238E27FC236}">
                  <a16:creationId xmlns:a16="http://schemas.microsoft.com/office/drawing/2014/main" id="{1909B843-03B6-49BE-B4D1-06CCDBAEAE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02519" y="4993410"/>
              <a:ext cx="914400" cy="914400"/>
            </a:xfrm>
            <a:prstGeom prst="rect">
              <a:avLst/>
            </a:prstGeom>
          </p:spPr>
        </p:pic>
      </p:grpSp>
    </p:spTree>
    <p:extLst>
      <p:ext uri="{BB962C8B-B14F-4D97-AF65-F5344CB8AC3E}">
        <p14:creationId xmlns:p14="http://schemas.microsoft.com/office/powerpoint/2010/main" val="53484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82539B-A4C4-4755-A46D-321DAC91FB53}"/>
              </a:ext>
            </a:extLst>
          </p:cNvPr>
          <p:cNvSpPr txBox="1"/>
          <p:nvPr/>
        </p:nvSpPr>
        <p:spPr>
          <a:xfrm>
            <a:off x="764208" y="1674840"/>
            <a:ext cx="8044813" cy="646331"/>
          </a:xfrm>
          <a:prstGeom prst="rect">
            <a:avLst/>
          </a:prstGeom>
        </p:spPr>
        <p:txBody>
          <a:bodyPr wrap="square" rtlCol="0">
            <a:spAutoFit/>
          </a:bodyPr>
          <a:lstStyle/>
          <a:p>
            <a:r>
              <a:rPr lang="en-US" sz="3600" b="1" dirty="0">
                <a:solidFill>
                  <a:srgbClr val="16202C"/>
                </a:solidFill>
                <a:latin typeface="Spartan" pitchFamily="2" charset="0"/>
              </a:rPr>
              <a:t>Dataset Description</a:t>
            </a:r>
          </a:p>
        </p:txBody>
      </p:sp>
      <p:pic>
        <p:nvPicPr>
          <p:cNvPr id="5" name="Picture 4" descr="A picture containing vector graphics&#10;&#10;Description automatically generated">
            <a:extLst>
              <a:ext uri="{FF2B5EF4-FFF2-40B4-BE49-F238E27FC236}">
                <a16:creationId xmlns:a16="http://schemas.microsoft.com/office/drawing/2014/main" id="{11C866C1-71B3-4F02-A54F-6E7AEE580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9482" y="381248"/>
            <a:ext cx="560961" cy="529977"/>
          </a:xfrm>
          <a:prstGeom prst="rect">
            <a:avLst/>
          </a:prstGeom>
        </p:spPr>
      </p:pic>
      <p:sp>
        <p:nvSpPr>
          <p:cNvPr id="7" name="TextBox 6">
            <a:extLst>
              <a:ext uri="{FF2B5EF4-FFF2-40B4-BE49-F238E27FC236}">
                <a16:creationId xmlns:a16="http://schemas.microsoft.com/office/drawing/2014/main" id="{4BE00128-016C-415B-BE26-49AA77321963}"/>
              </a:ext>
            </a:extLst>
          </p:cNvPr>
          <p:cNvSpPr txBox="1"/>
          <p:nvPr/>
        </p:nvSpPr>
        <p:spPr>
          <a:xfrm>
            <a:off x="764209" y="1327023"/>
            <a:ext cx="3658363" cy="261610"/>
          </a:xfrm>
          <a:prstGeom prst="rect">
            <a:avLst/>
          </a:prstGeom>
        </p:spPr>
        <p:txBody>
          <a:bodyPr wrap="square" rtlCol="0">
            <a:spAutoFit/>
          </a:bodyPr>
          <a:lstStyle/>
          <a:p>
            <a:r>
              <a:rPr lang="en-US" sz="1100" dirty="0">
                <a:solidFill>
                  <a:srgbClr val="16202C"/>
                </a:solidFill>
                <a:latin typeface="Spartan" pitchFamily="2" charset="0"/>
              </a:rPr>
              <a:t>GO AI Hackathon</a:t>
            </a:r>
          </a:p>
        </p:txBody>
      </p:sp>
      <p:cxnSp>
        <p:nvCxnSpPr>
          <p:cNvPr id="33" name="Straight Connector 32">
            <a:extLst>
              <a:ext uri="{FF2B5EF4-FFF2-40B4-BE49-F238E27FC236}">
                <a16:creationId xmlns:a16="http://schemas.microsoft.com/office/drawing/2014/main" id="{25E093D8-F7F6-4EF9-BB18-50C7F9142E48}"/>
              </a:ext>
            </a:extLst>
          </p:cNvPr>
          <p:cNvCxnSpPr>
            <a:cxnSpLocks/>
          </p:cNvCxnSpPr>
          <p:nvPr/>
        </p:nvCxnSpPr>
        <p:spPr>
          <a:xfrm>
            <a:off x="935935" y="2462807"/>
            <a:ext cx="1345626" cy="0"/>
          </a:xfrm>
          <a:prstGeom prst="line">
            <a:avLst/>
          </a:prstGeom>
          <a:ln w="28575">
            <a:solidFill>
              <a:srgbClr val="164589"/>
            </a:solidFill>
          </a:ln>
        </p:spPr>
        <p:style>
          <a:lnRef idx="1">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381D8025-A6CD-45EC-BB6B-F00852561921}"/>
              </a:ext>
            </a:extLst>
          </p:cNvPr>
          <p:cNvSpPr txBox="1"/>
          <p:nvPr/>
        </p:nvSpPr>
        <p:spPr>
          <a:xfrm>
            <a:off x="764210" y="2663143"/>
            <a:ext cx="10525272" cy="3008709"/>
          </a:xfrm>
          <a:prstGeom prst="rect">
            <a:avLst/>
          </a:prstGeom>
        </p:spPr>
        <p:txBody>
          <a:bodyPr wrap="square" rtlCol="0">
            <a:spAutoFit/>
          </a:bodyPr>
          <a:lstStyle/>
          <a:p>
            <a:pPr>
              <a:lnSpc>
                <a:spcPct val="150000"/>
              </a:lnSpc>
            </a:pPr>
            <a:r>
              <a:rPr lang="en-US" sz="1600" dirty="0">
                <a:solidFill>
                  <a:srgbClr val="16202C"/>
                </a:solidFill>
                <a:latin typeface="Spartan" pitchFamily="2" charset="0"/>
              </a:rPr>
              <a:t>The dataset provided is a synthetic dataset having 2 independent variables representing the teller window id and the date with a single dependent variable representing the number of customers. </a:t>
            </a:r>
          </a:p>
          <a:p>
            <a:pPr>
              <a:lnSpc>
                <a:spcPct val="150000"/>
              </a:lnSpc>
            </a:pPr>
            <a:r>
              <a:rPr lang="en-US" sz="1600" dirty="0">
                <a:solidFill>
                  <a:srgbClr val="16202C"/>
                </a:solidFill>
                <a:latin typeface="Spartan" pitchFamily="2" charset="0"/>
              </a:rPr>
              <a:t>The data ranges in dates from late Sept 2019 to Aug 2021 where the last month is truncated for testing. </a:t>
            </a:r>
          </a:p>
          <a:p>
            <a:pPr>
              <a:lnSpc>
                <a:spcPct val="150000"/>
              </a:lnSpc>
            </a:pPr>
            <a:r>
              <a:rPr lang="en-US" sz="1600" dirty="0">
                <a:solidFill>
                  <a:srgbClr val="16202C"/>
                </a:solidFill>
                <a:latin typeface="Spartan" pitchFamily="2" charset="0"/>
              </a:rPr>
              <a:t>Take into consideration that the data has considered the COVID-19 pandemic and their effects on the traffic. Moreover, this data mimics what happens in the banking real life case, including weekends/holidays, in Egypt.</a:t>
            </a:r>
          </a:p>
        </p:txBody>
      </p:sp>
    </p:spTree>
    <p:extLst>
      <p:ext uri="{BB962C8B-B14F-4D97-AF65-F5344CB8AC3E}">
        <p14:creationId xmlns:p14="http://schemas.microsoft.com/office/powerpoint/2010/main" val="271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82539B-A4C4-4755-A46D-321DAC91FB53}"/>
              </a:ext>
            </a:extLst>
          </p:cNvPr>
          <p:cNvSpPr txBox="1"/>
          <p:nvPr/>
        </p:nvSpPr>
        <p:spPr>
          <a:xfrm>
            <a:off x="764208" y="1674840"/>
            <a:ext cx="8044813" cy="646331"/>
          </a:xfrm>
          <a:prstGeom prst="rect">
            <a:avLst/>
          </a:prstGeom>
        </p:spPr>
        <p:txBody>
          <a:bodyPr wrap="square" rtlCol="0">
            <a:spAutoFit/>
          </a:bodyPr>
          <a:lstStyle/>
          <a:p>
            <a:r>
              <a:rPr lang="en-US" sz="3600" b="1" dirty="0">
                <a:solidFill>
                  <a:srgbClr val="16202C"/>
                </a:solidFill>
                <a:latin typeface="Spartan" pitchFamily="2" charset="0"/>
              </a:rPr>
              <a:t>Judging Criteria</a:t>
            </a:r>
          </a:p>
        </p:txBody>
      </p:sp>
      <p:pic>
        <p:nvPicPr>
          <p:cNvPr id="5" name="Picture 4" descr="A picture containing vector graphics&#10;&#10;Description automatically generated">
            <a:extLst>
              <a:ext uri="{FF2B5EF4-FFF2-40B4-BE49-F238E27FC236}">
                <a16:creationId xmlns:a16="http://schemas.microsoft.com/office/drawing/2014/main" id="{11C866C1-71B3-4F02-A54F-6E7AEE580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9482" y="381248"/>
            <a:ext cx="560961" cy="529977"/>
          </a:xfrm>
          <a:prstGeom prst="rect">
            <a:avLst/>
          </a:prstGeom>
        </p:spPr>
      </p:pic>
      <p:sp>
        <p:nvSpPr>
          <p:cNvPr id="7" name="TextBox 6">
            <a:extLst>
              <a:ext uri="{FF2B5EF4-FFF2-40B4-BE49-F238E27FC236}">
                <a16:creationId xmlns:a16="http://schemas.microsoft.com/office/drawing/2014/main" id="{4BE00128-016C-415B-BE26-49AA77321963}"/>
              </a:ext>
            </a:extLst>
          </p:cNvPr>
          <p:cNvSpPr txBox="1"/>
          <p:nvPr/>
        </p:nvSpPr>
        <p:spPr>
          <a:xfrm>
            <a:off x="764209" y="1327023"/>
            <a:ext cx="3658363" cy="261610"/>
          </a:xfrm>
          <a:prstGeom prst="rect">
            <a:avLst/>
          </a:prstGeom>
        </p:spPr>
        <p:txBody>
          <a:bodyPr wrap="square" rtlCol="0">
            <a:spAutoFit/>
          </a:bodyPr>
          <a:lstStyle/>
          <a:p>
            <a:r>
              <a:rPr lang="en-US" sz="1100" dirty="0">
                <a:solidFill>
                  <a:srgbClr val="16202C"/>
                </a:solidFill>
                <a:latin typeface="Spartan" pitchFamily="2" charset="0"/>
              </a:rPr>
              <a:t>GO AI Hackathon</a:t>
            </a:r>
          </a:p>
        </p:txBody>
      </p:sp>
      <p:cxnSp>
        <p:nvCxnSpPr>
          <p:cNvPr id="33" name="Straight Connector 32">
            <a:extLst>
              <a:ext uri="{FF2B5EF4-FFF2-40B4-BE49-F238E27FC236}">
                <a16:creationId xmlns:a16="http://schemas.microsoft.com/office/drawing/2014/main" id="{25E093D8-F7F6-4EF9-BB18-50C7F9142E48}"/>
              </a:ext>
            </a:extLst>
          </p:cNvPr>
          <p:cNvCxnSpPr>
            <a:cxnSpLocks/>
          </p:cNvCxnSpPr>
          <p:nvPr/>
        </p:nvCxnSpPr>
        <p:spPr>
          <a:xfrm>
            <a:off x="935935" y="2462807"/>
            <a:ext cx="1345626" cy="0"/>
          </a:xfrm>
          <a:prstGeom prst="line">
            <a:avLst/>
          </a:prstGeom>
          <a:ln w="28575">
            <a:solidFill>
              <a:srgbClr val="164589"/>
            </a:solidFill>
          </a:ln>
        </p:spPr>
        <p:style>
          <a:lnRef idx="1">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381D8025-A6CD-45EC-BB6B-F00852561921}"/>
              </a:ext>
            </a:extLst>
          </p:cNvPr>
          <p:cNvSpPr txBox="1"/>
          <p:nvPr/>
        </p:nvSpPr>
        <p:spPr>
          <a:xfrm>
            <a:off x="764210" y="2891600"/>
            <a:ext cx="10780090" cy="1529842"/>
          </a:xfrm>
          <a:prstGeom prst="rect">
            <a:avLst/>
          </a:prstGeom>
        </p:spPr>
        <p:txBody>
          <a:bodyPr wrap="square" rtlCol="0">
            <a:spAutoFit/>
          </a:bodyPr>
          <a:lstStyle/>
          <a:p>
            <a:pPr>
              <a:lnSpc>
                <a:spcPct val="150000"/>
              </a:lnSpc>
            </a:pPr>
            <a:r>
              <a:rPr lang="en-US" sz="1600" dirty="0">
                <a:solidFill>
                  <a:srgbClr val="16202C"/>
                </a:solidFill>
                <a:latin typeface="Spartan" pitchFamily="2" charset="0"/>
              </a:rPr>
              <a:t>Our judging criteria is based on 3 factors:</a:t>
            </a:r>
          </a:p>
          <a:p>
            <a:pPr marL="285750" indent="-285750">
              <a:lnSpc>
                <a:spcPct val="150000"/>
              </a:lnSpc>
              <a:buFont typeface="Arial" panose="020B0604020202020204" pitchFamily="34" charset="0"/>
              <a:buChar char="•"/>
            </a:pPr>
            <a:r>
              <a:rPr lang="en-US" sz="1600" dirty="0">
                <a:solidFill>
                  <a:srgbClr val="16202C"/>
                </a:solidFill>
                <a:latin typeface="Spartan" pitchFamily="2" charset="0"/>
              </a:rPr>
              <a:t>Evaluation metric (relative mean absolute error)  </a:t>
            </a:r>
            <a:r>
              <a:rPr lang="en-US" sz="1600" dirty="0">
                <a:solidFill>
                  <a:srgbClr val="16202C"/>
                </a:solidFill>
                <a:latin typeface="Spartan" pitchFamily="2" charset="0"/>
                <a:sym typeface="Wingdings" panose="05000000000000000000" pitchFamily="2" charset="2"/>
              </a:rPr>
              <a:t> 40 points</a:t>
            </a:r>
            <a:endParaRPr lang="en-US" sz="1600" dirty="0">
              <a:solidFill>
                <a:srgbClr val="16202C"/>
              </a:solidFill>
              <a:latin typeface="Spartan" pitchFamily="2" charset="0"/>
            </a:endParaRPr>
          </a:p>
          <a:p>
            <a:pPr marL="285750" indent="-285750">
              <a:lnSpc>
                <a:spcPct val="150000"/>
              </a:lnSpc>
              <a:buFont typeface="Arial" panose="020B0604020202020204" pitchFamily="34" charset="0"/>
              <a:buChar char="•"/>
            </a:pPr>
            <a:r>
              <a:rPr lang="en-US" sz="1600" dirty="0">
                <a:solidFill>
                  <a:srgbClr val="16202C"/>
                </a:solidFill>
                <a:latin typeface="Spartan" pitchFamily="2" charset="0"/>
              </a:rPr>
              <a:t>The descriptive analysis and insights got from the data considering it’s time series. </a:t>
            </a:r>
            <a:r>
              <a:rPr lang="en-US" sz="1600" dirty="0">
                <a:solidFill>
                  <a:srgbClr val="16202C"/>
                </a:solidFill>
                <a:latin typeface="Spartan" pitchFamily="2" charset="0"/>
                <a:sym typeface="Wingdings" panose="05000000000000000000" pitchFamily="2" charset="2"/>
              </a:rPr>
              <a:t> 40 points</a:t>
            </a:r>
            <a:endParaRPr lang="en-US" sz="1600" dirty="0">
              <a:solidFill>
                <a:srgbClr val="16202C"/>
              </a:solidFill>
              <a:latin typeface="Spartan" pitchFamily="2" charset="0"/>
            </a:endParaRPr>
          </a:p>
          <a:p>
            <a:pPr marL="285750" indent="-285750">
              <a:lnSpc>
                <a:spcPct val="150000"/>
              </a:lnSpc>
              <a:buFont typeface="Arial" panose="020B0604020202020204" pitchFamily="34" charset="0"/>
              <a:buChar char="•"/>
            </a:pPr>
            <a:r>
              <a:rPr lang="en-US" sz="1600" dirty="0">
                <a:solidFill>
                  <a:srgbClr val="16202C"/>
                </a:solidFill>
                <a:latin typeface="Spartan" pitchFamily="2" charset="0"/>
              </a:rPr>
              <a:t>Presentation slides and pitching </a:t>
            </a:r>
            <a:r>
              <a:rPr lang="en-US" sz="1600" dirty="0">
                <a:solidFill>
                  <a:srgbClr val="16202C"/>
                </a:solidFill>
                <a:latin typeface="Spartan" pitchFamily="2" charset="0"/>
                <a:sym typeface="Wingdings" panose="05000000000000000000" pitchFamily="2" charset="2"/>
              </a:rPr>
              <a:t> 20 points</a:t>
            </a:r>
            <a:endParaRPr lang="en-US" sz="1600" dirty="0">
              <a:solidFill>
                <a:srgbClr val="16202C"/>
              </a:solidFill>
              <a:latin typeface="Spartan" pitchFamily="2" charset="0"/>
            </a:endParaRPr>
          </a:p>
        </p:txBody>
      </p:sp>
    </p:spTree>
    <p:extLst>
      <p:ext uri="{BB962C8B-B14F-4D97-AF65-F5344CB8AC3E}">
        <p14:creationId xmlns:p14="http://schemas.microsoft.com/office/powerpoint/2010/main" val="117296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82539B-A4C4-4755-A46D-321DAC91FB53}"/>
              </a:ext>
            </a:extLst>
          </p:cNvPr>
          <p:cNvSpPr txBox="1"/>
          <p:nvPr/>
        </p:nvSpPr>
        <p:spPr>
          <a:xfrm>
            <a:off x="764208" y="1674840"/>
            <a:ext cx="8044813" cy="646331"/>
          </a:xfrm>
          <a:prstGeom prst="rect">
            <a:avLst/>
          </a:prstGeom>
        </p:spPr>
        <p:txBody>
          <a:bodyPr wrap="square" rtlCol="0">
            <a:spAutoFit/>
          </a:bodyPr>
          <a:lstStyle/>
          <a:p>
            <a:r>
              <a:rPr lang="en-US" sz="3600" b="1" dirty="0">
                <a:solidFill>
                  <a:srgbClr val="16202C"/>
                </a:solidFill>
                <a:latin typeface="Spartan" pitchFamily="2" charset="0"/>
              </a:rPr>
              <a:t>Submission</a:t>
            </a:r>
          </a:p>
        </p:txBody>
      </p:sp>
      <p:pic>
        <p:nvPicPr>
          <p:cNvPr id="5" name="Picture 4" descr="A picture containing vector graphics&#10;&#10;Description automatically generated">
            <a:extLst>
              <a:ext uri="{FF2B5EF4-FFF2-40B4-BE49-F238E27FC236}">
                <a16:creationId xmlns:a16="http://schemas.microsoft.com/office/drawing/2014/main" id="{11C866C1-71B3-4F02-A54F-6E7AEE580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9482" y="381248"/>
            <a:ext cx="560961" cy="529977"/>
          </a:xfrm>
          <a:prstGeom prst="rect">
            <a:avLst/>
          </a:prstGeom>
        </p:spPr>
      </p:pic>
      <p:sp>
        <p:nvSpPr>
          <p:cNvPr id="7" name="TextBox 6">
            <a:extLst>
              <a:ext uri="{FF2B5EF4-FFF2-40B4-BE49-F238E27FC236}">
                <a16:creationId xmlns:a16="http://schemas.microsoft.com/office/drawing/2014/main" id="{4BE00128-016C-415B-BE26-49AA77321963}"/>
              </a:ext>
            </a:extLst>
          </p:cNvPr>
          <p:cNvSpPr txBox="1"/>
          <p:nvPr/>
        </p:nvSpPr>
        <p:spPr>
          <a:xfrm>
            <a:off x="764209" y="1327023"/>
            <a:ext cx="3658363" cy="261610"/>
          </a:xfrm>
          <a:prstGeom prst="rect">
            <a:avLst/>
          </a:prstGeom>
        </p:spPr>
        <p:txBody>
          <a:bodyPr wrap="square" rtlCol="0">
            <a:spAutoFit/>
          </a:bodyPr>
          <a:lstStyle/>
          <a:p>
            <a:r>
              <a:rPr lang="en-US" sz="1100" dirty="0">
                <a:solidFill>
                  <a:srgbClr val="16202C"/>
                </a:solidFill>
                <a:latin typeface="Spartan" pitchFamily="2" charset="0"/>
              </a:rPr>
              <a:t>GO AI Hackathon</a:t>
            </a:r>
          </a:p>
        </p:txBody>
      </p:sp>
      <p:cxnSp>
        <p:nvCxnSpPr>
          <p:cNvPr id="33" name="Straight Connector 32">
            <a:extLst>
              <a:ext uri="{FF2B5EF4-FFF2-40B4-BE49-F238E27FC236}">
                <a16:creationId xmlns:a16="http://schemas.microsoft.com/office/drawing/2014/main" id="{25E093D8-F7F6-4EF9-BB18-50C7F9142E48}"/>
              </a:ext>
            </a:extLst>
          </p:cNvPr>
          <p:cNvCxnSpPr>
            <a:cxnSpLocks/>
          </p:cNvCxnSpPr>
          <p:nvPr/>
        </p:nvCxnSpPr>
        <p:spPr>
          <a:xfrm>
            <a:off x="935935" y="2462807"/>
            <a:ext cx="1345626" cy="0"/>
          </a:xfrm>
          <a:prstGeom prst="line">
            <a:avLst/>
          </a:prstGeom>
          <a:ln w="28575">
            <a:solidFill>
              <a:srgbClr val="164589"/>
            </a:solidFill>
          </a:ln>
        </p:spPr>
        <p:style>
          <a:lnRef idx="1">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2F2CB3-2B8C-4BEC-AF26-53F129005F9A}"/>
              </a:ext>
            </a:extLst>
          </p:cNvPr>
          <p:cNvSpPr txBox="1"/>
          <p:nvPr/>
        </p:nvSpPr>
        <p:spPr>
          <a:xfrm>
            <a:off x="764210" y="2891600"/>
            <a:ext cx="10780090" cy="3378041"/>
          </a:xfrm>
          <a:prstGeom prst="rect">
            <a:avLst/>
          </a:prstGeom>
        </p:spPr>
        <p:txBody>
          <a:bodyPr wrap="square" rtlCol="0">
            <a:spAutoFit/>
          </a:bodyPr>
          <a:lstStyle/>
          <a:p>
            <a:pPr>
              <a:lnSpc>
                <a:spcPct val="150000"/>
              </a:lnSpc>
            </a:pPr>
            <a:r>
              <a:rPr lang="en-US" sz="1600" dirty="0">
                <a:solidFill>
                  <a:srgbClr val="16202C"/>
                </a:solidFill>
                <a:latin typeface="Spartan" pitchFamily="2" charset="0"/>
              </a:rPr>
              <a:t>Compressed file including:</a:t>
            </a:r>
          </a:p>
          <a:p>
            <a:pPr marL="285750" indent="-285750">
              <a:lnSpc>
                <a:spcPct val="150000"/>
              </a:lnSpc>
              <a:buFont typeface="Arial" panose="020B0604020202020204" pitchFamily="34" charset="0"/>
              <a:buChar char="•"/>
            </a:pPr>
            <a:r>
              <a:rPr lang="en-US" sz="1600" dirty="0">
                <a:solidFill>
                  <a:srgbClr val="16202C"/>
                </a:solidFill>
                <a:latin typeface="Spartan" pitchFamily="2" charset="0"/>
              </a:rPr>
              <a:t>Exploration / modelling </a:t>
            </a:r>
            <a:r>
              <a:rPr lang="en-US" sz="1600" dirty="0" err="1">
                <a:solidFill>
                  <a:srgbClr val="16202C"/>
                </a:solidFill>
                <a:latin typeface="Spartan" pitchFamily="2" charset="0"/>
              </a:rPr>
              <a:t>jupyter</a:t>
            </a:r>
            <a:r>
              <a:rPr lang="en-US" sz="1600" dirty="0">
                <a:solidFill>
                  <a:srgbClr val="16202C"/>
                </a:solidFill>
                <a:latin typeface="Spartan" pitchFamily="2" charset="0"/>
              </a:rPr>
              <a:t> notebook</a:t>
            </a:r>
          </a:p>
          <a:p>
            <a:pPr marL="285750" indent="-285750">
              <a:lnSpc>
                <a:spcPct val="150000"/>
              </a:lnSpc>
              <a:buFont typeface="Arial" panose="020B0604020202020204" pitchFamily="34" charset="0"/>
              <a:buChar char="•"/>
            </a:pPr>
            <a:r>
              <a:rPr lang="en-US" sz="1600" dirty="0">
                <a:solidFill>
                  <a:srgbClr val="16202C"/>
                </a:solidFill>
                <a:latin typeface="Spartan" pitchFamily="2" charset="0"/>
              </a:rPr>
              <a:t>Predicted month csv (timestamp, count) from 1</a:t>
            </a:r>
            <a:r>
              <a:rPr lang="en-US" sz="1600" baseline="30000" dirty="0">
                <a:solidFill>
                  <a:srgbClr val="16202C"/>
                </a:solidFill>
                <a:latin typeface="Spartan" pitchFamily="2" charset="0"/>
              </a:rPr>
              <a:t>st </a:t>
            </a:r>
            <a:r>
              <a:rPr lang="en-US" sz="1600" dirty="0">
                <a:solidFill>
                  <a:srgbClr val="16202C"/>
                </a:solidFill>
                <a:latin typeface="Spartan" pitchFamily="2" charset="0"/>
              </a:rPr>
              <a:t>of August to 31</a:t>
            </a:r>
            <a:r>
              <a:rPr lang="en-US" sz="1600" baseline="30000" dirty="0">
                <a:solidFill>
                  <a:srgbClr val="16202C"/>
                </a:solidFill>
                <a:latin typeface="Spartan" pitchFamily="2" charset="0"/>
              </a:rPr>
              <a:t>st</a:t>
            </a:r>
            <a:r>
              <a:rPr lang="en-US" sz="1600" dirty="0">
                <a:solidFill>
                  <a:srgbClr val="16202C"/>
                </a:solidFill>
                <a:latin typeface="Spartan" pitchFamily="2" charset="0"/>
              </a:rPr>
              <a:t> </a:t>
            </a:r>
            <a:r>
              <a:rPr lang="en-US" sz="1600">
                <a:solidFill>
                  <a:srgbClr val="16202C"/>
                </a:solidFill>
                <a:latin typeface="Spartan" pitchFamily="2" charset="0"/>
              </a:rPr>
              <a:t>of August </a:t>
            </a:r>
            <a:endParaRPr lang="en-US" sz="1600" dirty="0">
              <a:solidFill>
                <a:srgbClr val="16202C"/>
              </a:solidFill>
              <a:latin typeface="Spartan" pitchFamily="2" charset="0"/>
            </a:endParaRPr>
          </a:p>
          <a:p>
            <a:pPr marL="285750" indent="-285750">
              <a:lnSpc>
                <a:spcPct val="150000"/>
              </a:lnSpc>
              <a:buFont typeface="Arial" panose="020B0604020202020204" pitchFamily="34" charset="0"/>
              <a:buChar char="•"/>
            </a:pPr>
            <a:r>
              <a:rPr lang="en-US" sz="1600" dirty="0">
                <a:solidFill>
                  <a:srgbClr val="16202C"/>
                </a:solidFill>
                <a:latin typeface="Spartan" pitchFamily="2" charset="0"/>
              </a:rPr>
              <a:t>Presentation slides</a:t>
            </a:r>
          </a:p>
          <a:p>
            <a:pPr marL="285750" indent="-285750">
              <a:lnSpc>
                <a:spcPct val="150000"/>
              </a:lnSpc>
              <a:buFont typeface="Arial" panose="020B0604020202020204" pitchFamily="34" charset="0"/>
              <a:buChar char="•"/>
            </a:pPr>
            <a:endParaRPr lang="en-US" sz="1600" dirty="0">
              <a:solidFill>
                <a:srgbClr val="16202C"/>
              </a:solidFill>
              <a:latin typeface="Spartan" pitchFamily="2" charset="0"/>
            </a:endParaRPr>
          </a:p>
          <a:p>
            <a:pPr>
              <a:lnSpc>
                <a:spcPct val="150000"/>
              </a:lnSpc>
            </a:pPr>
            <a:r>
              <a:rPr lang="en-US" sz="1600" dirty="0">
                <a:solidFill>
                  <a:srgbClr val="16202C"/>
                </a:solidFill>
                <a:latin typeface="Spartan" pitchFamily="2" charset="0"/>
              </a:rPr>
              <a:t>Submission at </a:t>
            </a:r>
          </a:p>
          <a:p>
            <a:pPr>
              <a:lnSpc>
                <a:spcPct val="150000"/>
              </a:lnSpc>
            </a:pPr>
            <a:r>
              <a:rPr lang="en-US" sz="1600" b="1" dirty="0">
                <a:solidFill>
                  <a:srgbClr val="16202C"/>
                </a:solidFill>
                <a:latin typeface="Spartan" pitchFamily="2" charset="0"/>
                <a:hlinkClick r:id="rId4"/>
              </a:rPr>
              <a:t>getai@synapse-analytics.io</a:t>
            </a:r>
            <a:endParaRPr lang="en-US" sz="1600" b="1" dirty="0">
              <a:solidFill>
                <a:srgbClr val="16202C"/>
              </a:solidFill>
              <a:latin typeface="Spartan" pitchFamily="2" charset="0"/>
            </a:endParaRPr>
          </a:p>
          <a:p>
            <a:pPr>
              <a:lnSpc>
                <a:spcPct val="150000"/>
              </a:lnSpc>
            </a:pPr>
            <a:r>
              <a:rPr lang="en-US" sz="1600" dirty="0">
                <a:solidFill>
                  <a:srgbClr val="16202C"/>
                </a:solidFill>
                <a:latin typeface="Spartan" pitchFamily="2" charset="0"/>
              </a:rPr>
              <a:t>with subject title: </a:t>
            </a:r>
            <a:r>
              <a:rPr lang="en-US" sz="1600" b="1" dirty="0">
                <a:solidFill>
                  <a:srgbClr val="16202C"/>
                </a:solidFill>
                <a:latin typeface="Spartan" pitchFamily="2" charset="0"/>
              </a:rPr>
              <a:t>GO AI Hackathon | Team Name</a:t>
            </a:r>
          </a:p>
          <a:p>
            <a:pPr>
              <a:lnSpc>
                <a:spcPct val="150000"/>
              </a:lnSpc>
            </a:pPr>
            <a:r>
              <a:rPr lang="en-US" sz="1600" dirty="0">
                <a:solidFill>
                  <a:srgbClr val="16202C"/>
                </a:solidFill>
                <a:latin typeface="Spartan" pitchFamily="2" charset="0"/>
              </a:rPr>
              <a:t>Deadline: Tuesday, 9</a:t>
            </a:r>
            <a:r>
              <a:rPr lang="en-US" sz="1600" baseline="30000" dirty="0">
                <a:solidFill>
                  <a:srgbClr val="16202C"/>
                </a:solidFill>
                <a:latin typeface="Spartan" pitchFamily="2" charset="0"/>
              </a:rPr>
              <a:t>th</a:t>
            </a:r>
            <a:r>
              <a:rPr lang="en-US" sz="1600" dirty="0">
                <a:solidFill>
                  <a:srgbClr val="16202C"/>
                </a:solidFill>
                <a:latin typeface="Spartan" pitchFamily="2" charset="0"/>
              </a:rPr>
              <a:t> of Nov at 5 PM</a:t>
            </a:r>
          </a:p>
        </p:txBody>
      </p:sp>
    </p:spTree>
    <p:extLst>
      <p:ext uri="{BB962C8B-B14F-4D97-AF65-F5344CB8AC3E}">
        <p14:creationId xmlns:p14="http://schemas.microsoft.com/office/powerpoint/2010/main" val="413641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82539B-A4C4-4755-A46D-321DAC91FB53}"/>
              </a:ext>
            </a:extLst>
          </p:cNvPr>
          <p:cNvSpPr txBox="1"/>
          <p:nvPr/>
        </p:nvSpPr>
        <p:spPr>
          <a:xfrm>
            <a:off x="764208" y="1674840"/>
            <a:ext cx="8044813" cy="646331"/>
          </a:xfrm>
          <a:prstGeom prst="rect">
            <a:avLst/>
          </a:prstGeom>
        </p:spPr>
        <p:txBody>
          <a:bodyPr wrap="square" rtlCol="0">
            <a:spAutoFit/>
          </a:bodyPr>
          <a:lstStyle/>
          <a:p>
            <a:r>
              <a:rPr lang="en-US" sz="3600" b="1" dirty="0">
                <a:solidFill>
                  <a:srgbClr val="16202C"/>
                </a:solidFill>
                <a:latin typeface="Spartan" pitchFamily="2" charset="0"/>
              </a:rPr>
              <a:t>Prizes</a:t>
            </a:r>
          </a:p>
        </p:txBody>
      </p:sp>
      <p:pic>
        <p:nvPicPr>
          <p:cNvPr id="5" name="Picture 4" descr="A picture containing vector graphics&#10;&#10;Description automatically generated">
            <a:extLst>
              <a:ext uri="{FF2B5EF4-FFF2-40B4-BE49-F238E27FC236}">
                <a16:creationId xmlns:a16="http://schemas.microsoft.com/office/drawing/2014/main" id="{11C866C1-71B3-4F02-A54F-6E7AEE580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9482" y="381248"/>
            <a:ext cx="560961" cy="529977"/>
          </a:xfrm>
          <a:prstGeom prst="rect">
            <a:avLst/>
          </a:prstGeom>
        </p:spPr>
      </p:pic>
      <p:sp>
        <p:nvSpPr>
          <p:cNvPr id="7" name="TextBox 6">
            <a:extLst>
              <a:ext uri="{FF2B5EF4-FFF2-40B4-BE49-F238E27FC236}">
                <a16:creationId xmlns:a16="http://schemas.microsoft.com/office/drawing/2014/main" id="{4BE00128-016C-415B-BE26-49AA77321963}"/>
              </a:ext>
            </a:extLst>
          </p:cNvPr>
          <p:cNvSpPr txBox="1"/>
          <p:nvPr/>
        </p:nvSpPr>
        <p:spPr>
          <a:xfrm>
            <a:off x="764209" y="1327023"/>
            <a:ext cx="3658363" cy="261610"/>
          </a:xfrm>
          <a:prstGeom prst="rect">
            <a:avLst/>
          </a:prstGeom>
        </p:spPr>
        <p:txBody>
          <a:bodyPr wrap="square" rtlCol="0">
            <a:spAutoFit/>
          </a:bodyPr>
          <a:lstStyle/>
          <a:p>
            <a:r>
              <a:rPr lang="en-US" sz="1100" dirty="0">
                <a:solidFill>
                  <a:srgbClr val="16202C"/>
                </a:solidFill>
                <a:latin typeface="Spartan" pitchFamily="2" charset="0"/>
              </a:rPr>
              <a:t>GO AI Hackathon</a:t>
            </a:r>
          </a:p>
        </p:txBody>
      </p:sp>
      <p:cxnSp>
        <p:nvCxnSpPr>
          <p:cNvPr id="33" name="Straight Connector 32">
            <a:extLst>
              <a:ext uri="{FF2B5EF4-FFF2-40B4-BE49-F238E27FC236}">
                <a16:creationId xmlns:a16="http://schemas.microsoft.com/office/drawing/2014/main" id="{25E093D8-F7F6-4EF9-BB18-50C7F9142E48}"/>
              </a:ext>
            </a:extLst>
          </p:cNvPr>
          <p:cNvCxnSpPr>
            <a:cxnSpLocks/>
          </p:cNvCxnSpPr>
          <p:nvPr/>
        </p:nvCxnSpPr>
        <p:spPr>
          <a:xfrm>
            <a:off x="935935" y="2462807"/>
            <a:ext cx="1345626" cy="0"/>
          </a:xfrm>
          <a:prstGeom prst="line">
            <a:avLst/>
          </a:prstGeom>
          <a:ln w="28575">
            <a:solidFill>
              <a:srgbClr val="164589"/>
            </a:solidFill>
          </a:ln>
        </p:spPr>
        <p:style>
          <a:lnRef idx="1">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2F2CB3-2B8C-4BEC-AF26-53F129005F9A}"/>
              </a:ext>
            </a:extLst>
          </p:cNvPr>
          <p:cNvSpPr txBox="1"/>
          <p:nvPr/>
        </p:nvSpPr>
        <p:spPr>
          <a:xfrm>
            <a:off x="764210" y="2891600"/>
            <a:ext cx="10780090" cy="2814425"/>
          </a:xfrm>
          <a:prstGeom prst="rect">
            <a:avLst/>
          </a:prstGeom>
        </p:spPr>
        <p:txBody>
          <a:bodyPr wrap="square" rtlCol="0">
            <a:spAutoFit/>
          </a:bodyPr>
          <a:lstStyle/>
          <a:p>
            <a:pPr>
              <a:lnSpc>
                <a:spcPct val="150000"/>
              </a:lnSpc>
            </a:pPr>
            <a:r>
              <a:rPr lang="en-US" sz="2000" b="1" u="sng" dirty="0">
                <a:solidFill>
                  <a:srgbClr val="16202C"/>
                </a:solidFill>
                <a:latin typeface="Spartan" pitchFamily="2" charset="0"/>
              </a:rPr>
              <a:t>FIRST PLACE:</a:t>
            </a:r>
            <a:r>
              <a:rPr lang="en-US" sz="2000" b="1" dirty="0">
                <a:solidFill>
                  <a:srgbClr val="16202C"/>
                </a:solidFill>
                <a:latin typeface="Spartan" pitchFamily="2" charset="0"/>
              </a:rPr>
              <a:t> </a:t>
            </a:r>
            <a:r>
              <a:rPr lang="en-US" sz="2000" dirty="0">
                <a:solidFill>
                  <a:srgbClr val="16202C"/>
                </a:solidFill>
                <a:latin typeface="Spartan" pitchFamily="2" charset="0"/>
              </a:rPr>
              <a:t>35,000 + Alexa Echo dot + AWS Solution Architecture 			 Associate Exam Voucher (600$)</a:t>
            </a:r>
          </a:p>
          <a:p>
            <a:pPr>
              <a:lnSpc>
                <a:spcPct val="150000"/>
              </a:lnSpc>
            </a:pPr>
            <a:endParaRPr lang="en-US" sz="2000" b="1" dirty="0">
              <a:solidFill>
                <a:srgbClr val="16202C"/>
              </a:solidFill>
              <a:latin typeface="Spartan" pitchFamily="2" charset="0"/>
            </a:endParaRPr>
          </a:p>
          <a:p>
            <a:pPr>
              <a:lnSpc>
                <a:spcPct val="150000"/>
              </a:lnSpc>
            </a:pPr>
            <a:r>
              <a:rPr lang="en-US" sz="2000" b="1" u="sng" dirty="0">
                <a:solidFill>
                  <a:srgbClr val="16202C"/>
                </a:solidFill>
                <a:latin typeface="Spartan" pitchFamily="2" charset="0"/>
              </a:rPr>
              <a:t>SECOND PLACE:</a:t>
            </a:r>
            <a:r>
              <a:rPr lang="en-US" sz="2000" b="1" dirty="0">
                <a:solidFill>
                  <a:srgbClr val="16202C"/>
                </a:solidFill>
                <a:latin typeface="Spartan" pitchFamily="2" charset="0"/>
              </a:rPr>
              <a:t> </a:t>
            </a:r>
            <a:r>
              <a:rPr lang="en-US" sz="2000" dirty="0">
                <a:solidFill>
                  <a:srgbClr val="16202C"/>
                </a:solidFill>
                <a:latin typeface="Spartan" pitchFamily="2" charset="0"/>
              </a:rPr>
              <a:t>25,000 + Alexa Echo dot</a:t>
            </a:r>
          </a:p>
          <a:p>
            <a:pPr>
              <a:lnSpc>
                <a:spcPct val="150000"/>
              </a:lnSpc>
            </a:pPr>
            <a:endParaRPr lang="en-US" sz="2000" b="1" dirty="0">
              <a:solidFill>
                <a:srgbClr val="16202C"/>
              </a:solidFill>
              <a:latin typeface="Spartan" pitchFamily="2" charset="0"/>
            </a:endParaRPr>
          </a:p>
          <a:p>
            <a:pPr>
              <a:lnSpc>
                <a:spcPct val="150000"/>
              </a:lnSpc>
            </a:pPr>
            <a:r>
              <a:rPr lang="en-US" sz="2000" b="1" u="sng" dirty="0">
                <a:solidFill>
                  <a:srgbClr val="16202C"/>
                </a:solidFill>
                <a:latin typeface="Spartan" pitchFamily="2" charset="0"/>
              </a:rPr>
              <a:t>THIRD PLACE:</a:t>
            </a:r>
            <a:r>
              <a:rPr lang="en-US" sz="2000" b="1" dirty="0">
                <a:solidFill>
                  <a:srgbClr val="16202C"/>
                </a:solidFill>
                <a:latin typeface="Spartan" pitchFamily="2" charset="0"/>
              </a:rPr>
              <a:t> </a:t>
            </a:r>
            <a:r>
              <a:rPr lang="en-US" sz="2000" dirty="0">
                <a:solidFill>
                  <a:srgbClr val="16202C"/>
                </a:solidFill>
                <a:latin typeface="Spartan" pitchFamily="2" charset="0"/>
              </a:rPr>
              <a:t>15,000</a:t>
            </a:r>
          </a:p>
        </p:txBody>
      </p:sp>
    </p:spTree>
    <p:extLst>
      <p:ext uri="{BB962C8B-B14F-4D97-AF65-F5344CB8AC3E}">
        <p14:creationId xmlns:p14="http://schemas.microsoft.com/office/powerpoint/2010/main" val="4260038735"/>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310</Words>
  <Application>Microsoft Office PowerPoint</Application>
  <PresentationFormat>Widescreen</PresentationFormat>
  <Paragraphs>37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Spartan</vt:lpstr>
      <vt:lpstr>1_Office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Marwan Mahmoud</dc:creator>
  <cp:lastModifiedBy>Marco Rizk</cp:lastModifiedBy>
  <cp:revision>60</cp:revision>
  <dcterms:created xsi:type="dcterms:W3CDTF">2021-02-11T08:25:02Z</dcterms:created>
  <dcterms:modified xsi:type="dcterms:W3CDTF">2021-11-08T12:07:28Z</dcterms:modified>
</cp:coreProperties>
</file>