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Spartan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rtan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partan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0fee9aa09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0fee9aa09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0fee9aa09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0fee9aa09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a429e953a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fa429e953a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a429e953a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fa429e953a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429e953a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a429e953a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a429e953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fa429e953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429e953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fa429e953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429e953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fa429e953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429e953a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a429e953a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429e953a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a429e953a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429e953a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a429e953a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429e953a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fa429e953a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a429e953a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a429e953a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FE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447790" y="2164648"/>
            <a:ext cx="6124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02C"/>
              </a:buClr>
              <a:buSzPts val="4400"/>
              <a:buFont typeface="Spartan"/>
              <a:buNone/>
            </a:pPr>
            <a:r>
              <a:rPr b="1" lang="en-US" sz="44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Attention Who </a:t>
            </a:r>
            <a:endParaRPr b="1" i="1" sz="44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02C"/>
              </a:buClr>
              <a:buSzPts val="4400"/>
              <a:buFont typeface="Spartan"/>
              <a:buNone/>
            </a:pPr>
            <a:r>
              <a:rPr b="1" lang="en-US" sz="4400">
                <a:solidFill>
                  <a:srgbClr val="FFFFFF"/>
                </a:solidFill>
                <a:highlight>
                  <a:srgbClr val="1F61C0"/>
                </a:highlight>
                <a:latin typeface="Spartan"/>
                <a:ea typeface="Spartan"/>
                <a:cs typeface="Spartan"/>
                <a:sym typeface="Spartan"/>
              </a:rPr>
              <a:t>Team Members: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447800" y="3745050"/>
            <a:ext cx="571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02C"/>
              </a:buClr>
              <a:buSzPts val="1100"/>
              <a:buFont typeface="Spartan"/>
              <a:buNone/>
            </a:pPr>
            <a:r>
              <a:rPr b="1" lang="en-US" sz="15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Ahmed Nabih -</a:t>
            </a:r>
            <a:r>
              <a:rPr b="1" lang="en-US" sz="15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i="1" lang="en-US" sz="12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Ahmed.nabih01@gmail.com </a:t>
            </a:r>
            <a:endParaRPr b="1" i="1" sz="12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02C"/>
              </a:buClr>
              <a:buSzPts val="1100"/>
              <a:buFont typeface="Spartan"/>
              <a:buNone/>
            </a:pPr>
            <a:r>
              <a:t/>
            </a:r>
            <a:endParaRPr b="1" sz="15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02C"/>
              </a:buClr>
              <a:buSzPts val="1100"/>
              <a:buFont typeface="Spartan"/>
              <a:buNone/>
            </a:pPr>
            <a:r>
              <a:rPr b="1" lang="en-US" sz="15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Mohammed Ashraf -</a:t>
            </a:r>
            <a:r>
              <a:rPr b="1" lang="en-US" sz="15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i="1" lang="en-US" sz="12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g.mohammad.ashraf.99@gmail.com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02C"/>
              </a:buClr>
              <a:buSzPts val="1100"/>
              <a:buFont typeface="Spartan"/>
              <a:buNone/>
            </a:pPr>
            <a:r>
              <a:t/>
            </a:r>
            <a:endParaRPr b="1" sz="15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Feature Engineering</a:t>
            </a: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>
            <a:off x="821960" y="145638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2"/>
          <p:cNvSpPr txBox="1"/>
          <p:nvPr/>
        </p:nvSpPr>
        <p:spPr>
          <a:xfrm>
            <a:off x="821950" y="1970950"/>
            <a:ext cx="964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So we decided to get Egypt’s daily active cases and add them as a feature to our dataset (that really improved our model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performance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but more on that later)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50" y="2975750"/>
            <a:ext cx="9647099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Feature Engineering</a:t>
            </a:r>
            <a:endParaRPr/>
          </a:p>
        </p:txBody>
      </p:sp>
      <p:cxnSp>
        <p:nvCxnSpPr>
          <p:cNvPr id="202" name="Google Shape;202;p23"/>
          <p:cNvCxnSpPr/>
          <p:nvPr/>
        </p:nvCxnSpPr>
        <p:spPr>
          <a:xfrm>
            <a:off x="821960" y="145638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3"/>
          <p:cNvSpPr txBox="1"/>
          <p:nvPr/>
        </p:nvSpPr>
        <p:spPr>
          <a:xfrm>
            <a:off x="821950" y="1970950"/>
            <a:ext cx="9647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We also generated a column stating if this day was a holiday (national holiday or weekend) or a usual working day to explain the zero customers count at windows in these days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821950" y="3507650"/>
            <a:ext cx="964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We also reformatted the timestamp column to three new feature year, month and day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separately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to gain more numeric feature for our model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7767425" y="5115877"/>
            <a:ext cx="2577300" cy="7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This is our final data frame structure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50" y="4511000"/>
            <a:ext cx="6153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Model Experiments</a:t>
            </a:r>
            <a:endParaRPr/>
          </a:p>
        </p:txBody>
      </p:sp>
      <p:cxnSp>
        <p:nvCxnSpPr>
          <p:cNvPr id="212" name="Google Shape;212;p24"/>
          <p:cNvCxnSpPr/>
          <p:nvPr/>
        </p:nvCxnSpPr>
        <p:spPr>
          <a:xfrm>
            <a:off x="821960" y="145638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4"/>
          <p:cNvSpPr txBox="1"/>
          <p:nvPr/>
        </p:nvSpPr>
        <p:spPr>
          <a:xfrm>
            <a:off x="538700" y="1970950"/>
            <a:ext cx="3418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Usually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with this type of regression problems, we should consider various algorithms or models, to get the best one of them.</a:t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We tried 17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different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approach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to minimize the MAE, Random Forest was the best before and after adding feature to data.</a:t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200" y="1368025"/>
            <a:ext cx="68865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Model </a:t>
            </a: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Experiments</a:t>
            </a:r>
            <a:endParaRPr/>
          </a:p>
        </p:txBody>
      </p:sp>
      <p:cxnSp>
        <p:nvCxnSpPr>
          <p:cNvPr id="220" name="Google Shape;220;p25"/>
          <p:cNvCxnSpPr/>
          <p:nvPr/>
        </p:nvCxnSpPr>
        <p:spPr>
          <a:xfrm>
            <a:off x="821960" y="145638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25"/>
          <p:cNvSpPr txBox="1"/>
          <p:nvPr/>
        </p:nvSpPr>
        <p:spPr>
          <a:xfrm>
            <a:off x="507125" y="1617000"/>
            <a:ext cx="34185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Before the added feature to the data, we were stuck around 80.0 for MAE, after that we reached about 55.8 MAE</a:t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Surely all data was normalized in all our experiments, and we took the last month to be our testing set which was predicted by the Random Forest with about 78-80 MAE</a:t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725" y="1359250"/>
            <a:ext cx="68865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Model Experiments</a:t>
            </a: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821960" y="145638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26"/>
          <p:cNvSpPr txBox="1"/>
          <p:nvPr/>
        </p:nvSpPr>
        <p:spPr>
          <a:xfrm>
            <a:off x="821950" y="3409175"/>
            <a:ext cx="3418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Insights on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important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features that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mostly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activates the model</a:t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450" y="1803750"/>
            <a:ext cx="7646751" cy="418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639875" y="649250"/>
            <a:ext cx="96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2759975" y="3025438"/>
            <a:ext cx="54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That’s All, Thank You</a:t>
            </a:r>
            <a:endParaRPr/>
          </a:p>
        </p:txBody>
      </p:sp>
      <p:cxnSp>
        <p:nvCxnSpPr>
          <p:cNvPr id="237" name="Google Shape;237;p27"/>
          <p:cNvCxnSpPr/>
          <p:nvPr/>
        </p:nvCxnSpPr>
        <p:spPr>
          <a:xfrm>
            <a:off x="2942060" y="3832557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958380" y="1252500"/>
            <a:ext cx="222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Agenda</a:t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1245710" y="193913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4"/>
          <p:cNvSpPr/>
          <p:nvPr/>
        </p:nvSpPr>
        <p:spPr>
          <a:xfrm>
            <a:off x="670527" y="2630799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09760" y="2655925"/>
            <a:ext cx="2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b="1" sz="18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70557" y="3649774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745" y="3674900"/>
            <a:ext cx="29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3</a:t>
            </a:r>
            <a:endParaRPr b="1" sz="12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70457" y="4161687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85645" y="4186813"/>
            <a:ext cx="29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4</a:t>
            </a:r>
            <a:endParaRPr b="1" sz="18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095002" y="2618900"/>
            <a:ext cx="48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Exploring and Visualizing Dataset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094993" y="3606902"/>
            <a:ext cx="3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Feature Engineering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094993" y="4149777"/>
            <a:ext cx="3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Model Experiments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70452" y="3109312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09685" y="3134438"/>
            <a:ext cx="2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2</a:t>
            </a:r>
            <a:endParaRPr b="1" sz="18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094918" y="3097414"/>
            <a:ext cx="3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Dataset Insights Conclusion</a:t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639875" y="649250"/>
            <a:ext cx="847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Explore and Visualizing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Dataset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811610" y="1437207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392250"/>
            <a:ext cx="37052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425" y="1952625"/>
            <a:ext cx="32194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825" y="4400900"/>
            <a:ext cx="40576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4060825" y="3483250"/>
            <a:ext cx="4160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2- OH, we need to reformat that timestamp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28600" y="4467700"/>
            <a:ext cx="3568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1- So, we don’t have null values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8964750" y="5222150"/>
            <a:ext cx="199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3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- Outliers Alert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Cont. Explore and Visualizing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Dataset</a:t>
            </a:r>
            <a:endParaRPr b="1" sz="3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811610" y="1437207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58050"/>
            <a:ext cx="11760200" cy="48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3073400" y="1917700"/>
            <a:ext cx="2438400" cy="7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Count Values took a huge dive here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9" name="Google Shape;129;p16"/>
          <p:cNvCxnSpPr>
            <a:stCxn id="128" idx="2"/>
          </p:cNvCxnSpPr>
          <p:nvPr/>
        </p:nvCxnSpPr>
        <p:spPr>
          <a:xfrm flipH="1">
            <a:off x="1181000" y="2632000"/>
            <a:ext cx="3111600" cy="3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28" idx="2"/>
          </p:cNvCxnSpPr>
          <p:nvPr/>
        </p:nvCxnSpPr>
        <p:spPr>
          <a:xfrm>
            <a:off x="4292600" y="2632000"/>
            <a:ext cx="4191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895175" y="1508100"/>
            <a:ext cx="85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Graph showing relation between month and the total count this month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Cont. Explore and Visualizing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Dataset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811610" y="1437207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578650"/>
            <a:ext cx="1186815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3456600" y="1651000"/>
            <a:ext cx="5001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Count per Window through all data month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456600" y="2628413"/>
            <a:ext cx="2438400" cy="128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Windows 1, 2, 13 and 14 appear to have high traffic by nature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103550" y="5241775"/>
            <a:ext cx="37077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Noticeable low traffic windows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2" name="Google Shape;142;p17"/>
          <p:cNvCxnSpPr>
            <a:stCxn id="140" idx="1"/>
          </p:cNvCxnSpPr>
          <p:nvPr/>
        </p:nvCxnSpPr>
        <p:spPr>
          <a:xfrm flipH="1">
            <a:off x="2175600" y="3268763"/>
            <a:ext cx="1281000" cy="4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40" idx="1"/>
          </p:cNvCxnSpPr>
          <p:nvPr/>
        </p:nvCxnSpPr>
        <p:spPr>
          <a:xfrm rot="10800000">
            <a:off x="1450200" y="2817863"/>
            <a:ext cx="20064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40" idx="3"/>
          </p:cNvCxnSpPr>
          <p:nvPr/>
        </p:nvCxnSpPr>
        <p:spPr>
          <a:xfrm>
            <a:off x="5895000" y="3268763"/>
            <a:ext cx="39570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7"/>
          <p:cNvCxnSpPr>
            <a:stCxn id="140" idx="3"/>
          </p:cNvCxnSpPr>
          <p:nvPr/>
        </p:nvCxnSpPr>
        <p:spPr>
          <a:xfrm>
            <a:off x="5895000" y="3268763"/>
            <a:ext cx="4734000" cy="9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Cont. Explore and Visualizing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Dataset</a:t>
            </a:r>
            <a:endParaRPr/>
          </a:p>
        </p:txBody>
      </p:sp>
      <p:cxnSp>
        <p:nvCxnSpPr>
          <p:cNvPr id="151" name="Google Shape;151;p18"/>
          <p:cNvCxnSpPr/>
          <p:nvPr/>
        </p:nvCxnSpPr>
        <p:spPr>
          <a:xfrm>
            <a:off x="811610" y="1437207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11" y="1714599"/>
            <a:ext cx="10962001" cy="48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Cont. Explore and Visualizing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Dataset</a:t>
            </a:r>
            <a:endParaRPr/>
          </a:p>
        </p:txBody>
      </p:sp>
      <p:cxnSp>
        <p:nvCxnSpPr>
          <p:cNvPr id="158" name="Google Shape;158;p19"/>
          <p:cNvCxnSpPr/>
          <p:nvPr/>
        </p:nvCxnSpPr>
        <p:spPr>
          <a:xfrm>
            <a:off x="811610" y="1437207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63" y="1492675"/>
            <a:ext cx="5053631" cy="22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476" y="1492677"/>
            <a:ext cx="5053650" cy="226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38" y="4040053"/>
            <a:ext cx="5029099" cy="224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9741" y="4034573"/>
            <a:ext cx="5029102" cy="22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Dataset Insights Conclusion</a:t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>
            <a:off x="821960" y="145638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0"/>
          <p:cNvSpPr/>
          <p:nvPr/>
        </p:nvSpPr>
        <p:spPr>
          <a:xfrm>
            <a:off x="612577" y="2630799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51810" y="2655925"/>
            <a:ext cx="2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1</a:t>
            </a:r>
            <a:endParaRPr b="1" sz="18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39882" y="3988124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55070" y="4013250"/>
            <a:ext cx="29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3</a:t>
            </a:r>
            <a:endParaRPr b="1" sz="12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55082" y="4729862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70270" y="4754988"/>
            <a:ext cx="29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4</a:t>
            </a:r>
            <a:endParaRPr b="1" sz="18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037050" y="2618900"/>
            <a:ext cx="964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Monthly Counts took a huge dive starting from mid-March 2020 to July 2020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064333" y="3945250"/>
            <a:ext cx="872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The dataset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contains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only 2 features, as we can’t rely on window number and timestamp alone, w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e should consider adding engineered features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079625" y="4717950"/>
            <a:ext cx="9137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This is a real life data, so we should consider what would affect a customer to go to a bank, like holidays or Convid-19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pandemic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 lockdown that we know it </a:t>
            </a: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happened during this period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036973" y="3097425"/>
            <a:ext cx="943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Bank windows highly differ in their  daily traffic, and thus their counts can behave differently in different situations</a:t>
            </a:r>
            <a:endParaRPr b="1" sz="1600">
              <a:solidFill>
                <a:srgbClr val="16202C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12502" y="3159574"/>
            <a:ext cx="327300" cy="327300"/>
          </a:xfrm>
          <a:prstGeom prst="ellipse">
            <a:avLst/>
          </a:prstGeom>
          <a:solidFill>
            <a:srgbClr val="1645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51735" y="3184700"/>
            <a:ext cx="2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2</a:t>
            </a:r>
            <a:endParaRPr b="1" sz="18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639875" y="649250"/>
            <a:ext cx="96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Feature Engineering</a:t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821960" y="1456382"/>
            <a:ext cx="1345500" cy="0"/>
          </a:xfrm>
          <a:prstGeom prst="straightConnector1">
            <a:avLst/>
          </a:prstGeom>
          <a:noFill/>
          <a:ln cap="flat" cmpd="sng" w="28575">
            <a:solidFill>
              <a:srgbClr val="16458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50" y="3048250"/>
            <a:ext cx="964709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821950" y="1970950"/>
            <a:ext cx="9647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02C"/>
                </a:solidFill>
                <a:latin typeface="Spartan"/>
                <a:ea typeface="Spartan"/>
                <a:cs typeface="Spartan"/>
                <a:sym typeface="Spartan"/>
              </a:rPr>
              <a:t>We mostly knew that abnormalities starting from mid-March most probably were related to Covid-19 pandemic, so after looking at the daily new active cases, we were sure of that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