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4" r:id="rId18"/>
    <p:sldId id="275"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9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E8D1B-B6BC-47A8-8132-BE32577981EE}"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90522-F73E-4C70-A0B9-80D53BC43D72}" type="slidenum">
              <a:rPr lang="en-US" smtClean="0"/>
              <a:t>‹#›</a:t>
            </a:fld>
            <a:endParaRPr lang="en-US"/>
          </a:p>
        </p:txBody>
      </p:sp>
    </p:spTree>
    <p:extLst>
      <p:ext uri="{BB962C8B-B14F-4D97-AF65-F5344CB8AC3E}">
        <p14:creationId xmlns:p14="http://schemas.microsoft.com/office/powerpoint/2010/main" val="353819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F90522-F73E-4C70-A0B9-80D53BC43D72}" type="slidenum">
              <a:rPr lang="en-US" smtClean="0"/>
              <a:t>4</a:t>
            </a:fld>
            <a:endParaRPr lang="en-US"/>
          </a:p>
        </p:txBody>
      </p:sp>
    </p:spTree>
    <p:extLst>
      <p:ext uri="{BB962C8B-B14F-4D97-AF65-F5344CB8AC3E}">
        <p14:creationId xmlns:p14="http://schemas.microsoft.com/office/powerpoint/2010/main" val="30667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D5A98D-0C3E-4E15-93FE-9231570DEF1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62310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D5A98D-0C3E-4E15-93FE-9231570DEF1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302976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D5A98D-0C3E-4E15-93FE-9231570DEF1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122111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D5A98D-0C3E-4E15-93FE-9231570DEF1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386769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D5A98D-0C3E-4E15-93FE-9231570DEF14}"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56143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D5A98D-0C3E-4E15-93FE-9231570DEF14}"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193934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D5A98D-0C3E-4E15-93FE-9231570DEF14}" type="datetimeFigureOut">
              <a:rPr lang="en-US" smtClean="0"/>
              <a:t>6/15/2022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41106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D5A98D-0C3E-4E15-93FE-9231570DEF14}"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144727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5A98D-0C3E-4E15-93FE-9231570DEF14}" type="datetimeFigureOut">
              <a:rPr lang="en-US" smtClean="0"/>
              <a:t>6/15/2022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309655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D5A98D-0C3E-4E15-93FE-9231570DEF14}"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404585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D5A98D-0C3E-4E15-93FE-9231570DEF14}"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3DB6-4D4D-43C2-BB0A-12B959E662B5}" type="slidenum">
              <a:rPr lang="en-US" smtClean="0"/>
              <a:t>‹#›</a:t>
            </a:fld>
            <a:endParaRPr lang="en-US"/>
          </a:p>
        </p:txBody>
      </p:sp>
    </p:spTree>
    <p:extLst>
      <p:ext uri="{BB962C8B-B14F-4D97-AF65-F5344CB8AC3E}">
        <p14:creationId xmlns:p14="http://schemas.microsoft.com/office/powerpoint/2010/main" val="123959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5A98D-0C3E-4E15-93FE-9231570DEF14}" type="datetimeFigureOut">
              <a:rPr lang="en-US" smtClean="0"/>
              <a:t>6/15/2022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73DB6-4D4D-43C2-BB0A-12B959E662B5}" type="slidenum">
              <a:rPr lang="en-US" smtClean="0"/>
              <a:t>‹#›</a:t>
            </a:fld>
            <a:endParaRPr lang="en-US"/>
          </a:p>
        </p:txBody>
      </p:sp>
    </p:spTree>
    <p:extLst>
      <p:ext uri="{BB962C8B-B14F-4D97-AF65-F5344CB8AC3E}">
        <p14:creationId xmlns:p14="http://schemas.microsoft.com/office/powerpoint/2010/main" val="25082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Nawy Data Science Task</a:t>
            </a:r>
            <a:endParaRPr lang="en-US" dirty="0"/>
          </a:p>
        </p:txBody>
      </p:sp>
      <p:sp>
        <p:nvSpPr>
          <p:cNvPr id="3" name="Subtitle 2"/>
          <p:cNvSpPr>
            <a:spLocks noGrp="1"/>
          </p:cNvSpPr>
          <p:nvPr>
            <p:ph type="subTitle" idx="1"/>
          </p:nvPr>
        </p:nvSpPr>
        <p:spPr/>
        <p:txBody>
          <a:bodyPr/>
          <a:lstStyle/>
          <a:p>
            <a:r>
              <a:rPr lang="en-US" dirty="0" smtClean="0"/>
              <a:t>Mohammad Ashraf</a:t>
            </a:r>
            <a:endParaRPr lang="en-US" dirty="0"/>
          </a:p>
        </p:txBody>
      </p:sp>
    </p:spTree>
    <p:extLst>
      <p:ext uri="{BB962C8B-B14F-4D97-AF65-F5344CB8AC3E}">
        <p14:creationId xmlns:p14="http://schemas.microsoft.com/office/powerpoint/2010/main" val="3070565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 Lead Mobile Network</a:t>
            </a:r>
            <a:endParaRPr lang="en-US" dirty="0"/>
          </a:p>
        </p:txBody>
      </p:sp>
      <p:sp>
        <p:nvSpPr>
          <p:cNvPr id="3" name="Content Placeholder 2"/>
          <p:cNvSpPr>
            <a:spLocks noGrp="1"/>
          </p:cNvSpPr>
          <p:nvPr>
            <p:ph idx="1"/>
          </p:nvPr>
        </p:nvSpPr>
        <p:spPr/>
        <p:txBody>
          <a:bodyPr/>
          <a:lstStyle/>
          <a:p>
            <a:pPr marL="0" indent="0">
              <a:buNone/>
            </a:pPr>
            <a:r>
              <a:rPr lang="en-US" b="1" dirty="0" smtClean="0"/>
              <a:t>From </a:t>
            </a:r>
            <a:r>
              <a:rPr lang="en-US" b="1" dirty="0"/>
              <a:t>the </a:t>
            </a:r>
            <a:r>
              <a:rPr lang="en-US" b="1" dirty="0" smtClean="0"/>
              <a:t>previous table and </a:t>
            </a:r>
            <a:r>
              <a:rPr lang="en-US" b="1" dirty="0"/>
              <a:t>graph we notice the </a:t>
            </a:r>
            <a:r>
              <a:rPr lang="en-US" b="1" dirty="0" smtClean="0"/>
              <a:t>following</a:t>
            </a:r>
            <a:r>
              <a:rPr lang="en-US" b="1" dirty="0"/>
              <a:t>:</a:t>
            </a:r>
            <a:endParaRPr lang="en-US" dirty="0"/>
          </a:p>
          <a:p>
            <a:r>
              <a:rPr lang="en-US" dirty="0" smtClean="0"/>
              <a:t>Gulf</a:t>
            </a:r>
            <a:r>
              <a:rPr lang="en-US" dirty="0"/>
              <a:t>, US, Canada, Europe have the highest quality </a:t>
            </a:r>
            <a:r>
              <a:rPr lang="en-US" dirty="0" smtClean="0"/>
              <a:t>customers </a:t>
            </a:r>
            <a:r>
              <a:rPr lang="en-US" dirty="0"/>
              <a:t>but the don't necessarily generate the most leads.</a:t>
            </a:r>
          </a:p>
          <a:p>
            <a:r>
              <a:rPr lang="en-US" dirty="0" smtClean="0"/>
              <a:t>Vodafone </a:t>
            </a:r>
            <a:r>
              <a:rPr lang="en-US" dirty="0"/>
              <a:t>generates the most leads but and with a high quality leads</a:t>
            </a:r>
          </a:p>
          <a:p>
            <a:r>
              <a:rPr lang="en-US" dirty="0" smtClean="0"/>
              <a:t>WE </a:t>
            </a:r>
            <a:r>
              <a:rPr lang="en-US" dirty="0"/>
              <a:t>and "Others" leads generate the lowest quality leads</a:t>
            </a:r>
          </a:p>
          <a:p>
            <a:endParaRPr lang="en-US" dirty="0" smtClean="0"/>
          </a:p>
          <a:p>
            <a:r>
              <a:rPr lang="en-US" dirty="0" smtClean="0"/>
              <a:t>Therefore, Lead Mobile Network type will affect the lead quality.</a:t>
            </a:r>
            <a:endParaRPr lang="en-US" dirty="0"/>
          </a:p>
        </p:txBody>
      </p:sp>
    </p:spTree>
    <p:extLst>
      <p:ext uri="{BB962C8B-B14F-4D97-AF65-F5344CB8AC3E}">
        <p14:creationId xmlns:p14="http://schemas.microsoft.com/office/powerpoint/2010/main" val="167955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Wrangling – Lead Source &amp; Method of Contact</a:t>
            </a:r>
            <a:endParaRPr lang="en-US" sz="3600" dirty="0"/>
          </a:p>
        </p:txBody>
      </p:sp>
      <p:sp>
        <p:nvSpPr>
          <p:cNvPr id="3" name="Content Placeholder 2"/>
          <p:cNvSpPr>
            <a:spLocks noGrp="1"/>
          </p:cNvSpPr>
          <p:nvPr>
            <p:ph idx="1"/>
          </p:nvPr>
        </p:nvSpPr>
        <p:spPr/>
        <p:txBody>
          <a:bodyPr/>
          <a:lstStyle/>
          <a:p>
            <a:r>
              <a:rPr lang="en-US" dirty="0" smtClean="0"/>
              <a:t>Both columns are almost of the same values and values distribution.</a:t>
            </a:r>
          </a:p>
          <a:p>
            <a:r>
              <a:rPr lang="en-US" dirty="0" smtClean="0"/>
              <a:t>Their values are so messy with a lot of typos and redundancy, so it is best to group similar values together if and only if we made sure they actually generate leads in the same quality range</a:t>
            </a:r>
          </a:p>
          <a:p>
            <a:r>
              <a:rPr lang="en-US" dirty="0" err="1" smtClean="0"/>
              <a:t>Eg</a:t>
            </a:r>
            <a:r>
              <a:rPr lang="en-US" dirty="0" smtClean="0"/>
              <a:t>: personal/</a:t>
            </a:r>
            <a:r>
              <a:rPr lang="en-US" dirty="0" err="1" smtClean="0"/>
              <a:t>rafea</a:t>
            </a:r>
            <a:r>
              <a:rPr lang="en-US" dirty="0" smtClean="0"/>
              <a:t> , personal/</a:t>
            </a:r>
            <a:r>
              <a:rPr lang="en-US" dirty="0" err="1" smtClean="0"/>
              <a:t>rafae</a:t>
            </a:r>
            <a:r>
              <a:rPr lang="en-US" dirty="0" smtClean="0"/>
              <a:t> , personal/</a:t>
            </a:r>
            <a:r>
              <a:rPr lang="en-US" dirty="0" err="1" smtClean="0"/>
              <a:t>reafea</a:t>
            </a:r>
            <a:r>
              <a:rPr lang="en-US" dirty="0" smtClean="0"/>
              <a:t> , personal referral / </a:t>
            </a:r>
            <a:r>
              <a:rPr lang="en-US" dirty="0" err="1" smtClean="0"/>
              <a:t>amany</a:t>
            </a:r>
            <a:r>
              <a:rPr lang="en-US" dirty="0" smtClean="0"/>
              <a:t> , …..</a:t>
            </a:r>
            <a:r>
              <a:rPr lang="en-US" dirty="0" err="1" smtClean="0"/>
              <a:t>etc</a:t>
            </a:r>
            <a:r>
              <a:rPr lang="en-US" dirty="0" smtClean="0"/>
              <a:t> should be grouped in one value “personal”</a:t>
            </a:r>
          </a:p>
          <a:p>
            <a:r>
              <a:rPr lang="en-US" dirty="0" smtClean="0"/>
              <a:t>Organic form , customer form , type form , … </a:t>
            </a:r>
            <a:r>
              <a:rPr lang="en-US" dirty="0" err="1" smtClean="0"/>
              <a:t>etc</a:t>
            </a:r>
            <a:r>
              <a:rPr lang="en-US" dirty="0" smtClean="0"/>
              <a:t> should be grouped in one  value “forms”</a:t>
            </a:r>
            <a:endParaRPr lang="en-US" dirty="0"/>
          </a:p>
        </p:txBody>
      </p:sp>
    </p:spTree>
    <p:extLst>
      <p:ext uri="{BB962C8B-B14F-4D97-AF65-F5344CB8AC3E}">
        <p14:creationId xmlns:p14="http://schemas.microsoft.com/office/powerpoint/2010/main" val="352874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6582"/>
          </a:xfrm>
        </p:spPr>
        <p:txBody>
          <a:bodyPr>
            <a:normAutofit/>
          </a:bodyPr>
          <a:lstStyle/>
          <a:p>
            <a:r>
              <a:rPr lang="en-US" sz="2800" dirty="0" smtClean="0"/>
              <a:t>After grouping all values in those columns we ended up with the following 2 graphs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568326"/>
            <a:ext cx="12115801" cy="6094444"/>
          </a:xfrm>
        </p:spPr>
      </p:pic>
    </p:spTree>
    <p:extLst>
      <p:ext uri="{BB962C8B-B14F-4D97-AF65-F5344CB8AC3E}">
        <p14:creationId xmlns:p14="http://schemas.microsoft.com/office/powerpoint/2010/main" val="68372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365"/>
            <a:ext cx="12192000" cy="6709269"/>
          </a:xfrm>
          <a:prstGeom prst="rect">
            <a:avLst/>
          </a:prstGeom>
        </p:spPr>
      </p:pic>
    </p:spTree>
    <p:extLst>
      <p:ext uri="{BB962C8B-B14F-4D97-AF65-F5344CB8AC3E}">
        <p14:creationId xmlns:p14="http://schemas.microsoft.com/office/powerpoint/2010/main" val="116643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5" y="365125"/>
            <a:ext cx="11897591" cy="1325563"/>
          </a:xfrm>
        </p:spPr>
        <p:txBody>
          <a:bodyPr/>
          <a:lstStyle/>
          <a:p>
            <a:r>
              <a:rPr lang="en-US" dirty="0" smtClean="0"/>
              <a:t>Data Wrangling – Lead Source &amp; Method of Contact</a:t>
            </a:r>
            <a:endParaRPr lang="en-US" dirty="0"/>
          </a:p>
        </p:txBody>
      </p:sp>
      <p:sp>
        <p:nvSpPr>
          <p:cNvPr id="3" name="Content Placeholder 2"/>
          <p:cNvSpPr>
            <a:spLocks noGrp="1"/>
          </p:cNvSpPr>
          <p:nvPr>
            <p:ph idx="1"/>
          </p:nvPr>
        </p:nvSpPr>
        <p:spPr/>
        <p:txBody>
          <a:bodyPr/>
          <a:lstStyle/>
          <a:p>
            <a:r>
              <a:rPr lang="en-US" dirty="0" smtClean="0"/>
              <a:t>Observations from the above 2 graphs:</a:t>
            </a:r>
          </a:p>
          <a:p>
            <a:pPr marL="0" indent="0">
              <a:buNone/>
            </a:pPr>
            <a:r>
              <a:rPr lang="en-US" dirty="0" smtClean="0"/>
              <a:t>Although the 1st graph may show that all source are within the same range, the 2nd graphs which visualizes the absolute count of high leads and absolute count of total leads shows that only few channels really make a difference while almost more than half of the sources are useless.</a:t>
            </a:r>
            <a:endParaRPr lang="en-US" dirty="0"/>
          </a:p>
        </p:txBody>
      </p:sp>
    </p:spTree>
    <p:extLst>
      <p:ext uri="{BB962C8B-B14F-4D97-AF65-F5344CB8AC3E}">
        <p14:creationId xmlns:p14="http://schemas.microsoft.com/office/powerpoint/2010/main" val="347089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Features</a:t>
            </a:r>
            <a:endParaRPr lang="en-US" dirty="0"/>
          </a:p>
        </p:txBody>
      </p:sp>
      <p:sp>
        <p:nvSpPr>
          <p:cNvPr id="3" name="Content Placeholder 2"/>
          <p:cNvSpPr>
            <a:spLocks noGrp="1"/>
          </p:cNvSpPr>
          <p:nvPr>
            <p:ph idx="1"/>
          </p:nvPr>
        </p:nvSpPr>
        <p:spPr/>
        <p:txBody>
          <a:bodyPr/>
          <a:lstStyle/>
          <a:p>
            <a:r>
              <a:rPr lang="en-US" dirty="0" smtClean="0"/>
              <a:t>I decided to end up with those features only (</a:t>
            </a:r>
            <a:r>
              <a:rPr lang="en-US" dirty="0" err="1" smtClean="0"/>
              <a:t>lead_time</a:t>
            </a:r>
            <a:r>
              <a:rPr lang="en-US" dirty="0" smtClean="0"/>
              <a:t>, </a:t>
            </a:r>
            <a:r>
              <a:rPr lang="en-US" dirty="0" err="1" smtClean="0"/>
              <a:t>lead_source</a:t>
            </a:r>
            <a:r>
              <a:rPr lang="en-US" dirty="0" smtClean="0"/>
              <a:t>, </a:t>
            </a:r>
            <a:r>
              <a:rPr lang="en-US" dirty="0" err="1" smtClean="0"/>
              <a:t>method_of_contact</a:t>
            </a:r>
            <a:r>
              <a:rPr lang="en-US" dirty="0" smtClean="0"/>
              <a:t>, </a:t>
            </a:r>
            <a:r>
              <a:rPr lang="en-US" dirty="0" err="1" smtClean="0"/>
              <a:t>lead_mobile_network</a:t>
            </a:r>
            <a:r>
              <a:rPr lang="en-US" dirty="0" smtClean="0"/>
              <a:t>); although I think that </a:t>
            </a:r>
            <a:r>
              <a:rPr lang="en-US" dirty="0" err="1" smtClean="0"/>
              <a:t>ad_group</a:t>
            </a:r>
            <a:r>
              <a:rPr lang="en-US" dirty="0" smtClean="0"/>
              <a:t> and location columns are so important, those columns are so messy and need some hacky NLP ways to try to organize them (I’ve got some idea, check the last section, but I didn’t have much time)</a:t>
            </a:r>
            <a:endParaRPr lang="en-US" dirty="0"/>
          </a:p>
        </p:txBody>
      </p:sp>
    </p:spTree>
    <p:extLst>
      <p:ext uri="{BB962C8B-B14F-4D97-AF65-F5344CB8AC3E}">
        <p14:creationId xmlns:p14="http://schemas.microsoft.com/office/powerpoint/2010/main" val="87734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Explanation</a:t>
            </a:r>
            <a:endParaRPr lang="en-US" dirty="0"/>
          </a:p>
        </p:txBody>
      </p:sp>
      <p:sp>
        <p:nvSpPr>
          <p:cNvPr id="3" name="Content Placeholder 2"/>
          <p:cNvSpPr>
            <a:spLocks noGrp="1"/>
          </p:cNvSpPr>
          <p:nvPr>
            <p:ph idx="1"/>
          </p:nvPr>
        </p:nvSpPr>
        <p:spPr/>
        <p:txBody>
          <a:bodyPr/>
          <a:lstStyle/>
          <a:p>
            <a:r>
              <a:rPr lang="en-US" dirty="0" smtClean="0"/>
              <a:t>I decided to train a Random Forrest Classifier because decision tree algorithms perform well with imbalanced classes.</a:t>
            </a:r>
          </a:p>
          <a:p>
            <a:r>
              <a:rPr lang="en-US" dirty="0" smtClean="0"/>
              <a:t>I split the data randomly 77 % training and 33 % testing.</a:t>
            </a:r>
          </a:p>
          <a:p>
            <a:r>
              <a:rPr lang="en-US" dirty="0" smtClean="0"/>
              <a:t>I ended up with a Recall Score of 0.076 on the test set.</a:t>
            </a:r>
          </a:p>
          <a:p>
            <a:r>
              <a:rPr lang="en-US" dirty="0" smtClean="0"/>
              <a:t>If I had more time I would have tried penalized SVM where I would assign a higher penalty on the majority class.</a:t>
            </a:r>
            <a:endParaRPr lang="en-US" dirty="0"/>
          </a:p>
        </p:txBody>
      </p:sp>
    </p:spTree>
    <p:extLst>
      <p:ext uri="{BB962C8B-B14F-4D97-AF65-F5344CB8AC3E}">
        <p14:creationId xmlns:p14="http://schemas.microsoft.com/office/powerpoint/2010/main" val="307914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Importance After Training</a:t>
            </a:r>
            <a:endParaRPr lang="en-US" dirty="0"/>
          </a:p>
        </p:txBody>
      </p:sp>
      <p:sp>
        <p:nvSpPr>
          <p:cNvPr id="3" name="Content Placeholder 2"/>
          <p:cNvSpPr>
            <a:spLocks noGrp="1"/>
          </p:cNvSpPr>
          <p:nvPr>
            <p:ph idx="1"/>
          </p:nvPr>
        </p:nvSpPr>
        <p:spPr/>
        <p:txBody>
          <a:bodyPr/>
          <a:lstStyle/>
          <a:p>
            <a:r>
              <a:rPr lang="en-US" dirty="0" smtClean="0"/>
              <a:t>The following graphs shows the features importance after model training, it also proves most of our assumptions where we will see that “month” and “year” have the most impact on the model, followed by high quality mobile networks like Gulf, Europe, Us, Canada, Vodafone, Orange.</a:t>
            </a:r>
          </a:p>
          <a:p>
            <a:r>
              <a:rPr lang="en-US" dirty="0" smtClean="0"/>
              <a:t>We Can also observe that only limited sources/methods have a noticeable impact on the model like call, </a:t>
            </a:r>
            <a:r>
              <a:rPr lang="en-US" dirty="0" err="1" smtClean="0"/>
              <a:t>facebook</a:t>
            </a:r>
            <a:r>
              <a:rPr lang="en-US" dirty="0" smtClean="0"/>
              <a:t>, </a:t>
            </a:r>
            <a:r>
              <a:rPr lang="en-US" dirty="0" err="1" smtClean="0"/>
              <a:t>whatsapp</a:t>
            </a:r>
            <a:r>
              <a:rPr lang="en-US" dirty="0" smtClean="0"/>
              <a:t> and personal/referrals.</a:t>
            </a:r>
            <a:endParaRPr lang="en-US" dirty="0"/>
          </a:p>
        </p:txBody>
      </p:sp>
    </p:spTree>
    <p:extLst>
      <p:ext uri="{BB962C8B-B14F-4D97-AF65-F5344CB8AC3E}">
        <p14:creationId xmlns:p14="http://schemas.microsoft.com/office/powerpoint/2010/main" val="381754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43700"/>
          </a:xfrm>
          <a:prstGeom prst="rect">
            <a:avLst/>
          </a:prstGeom>
        </p:spPr>
      </p:pic>
    </p:spTree>
    <p:extLst>
      <p:ext uri="{BB962C8B-B14F-4D97-AF65-F5344CB8AC3E}">
        <p14:creationId xmlns:p14="http://schemas.microsoft.com/office/powerpoint/2010/main" val="2974000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and Recommendations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 think having more information about the lead like (</a:t>
            </a:r>
            <a:r>
              <a:rPr lang="en-US" dirty="0" err="1" smtClean="0"/>
              <a:t>lead_age</a:t>
            </a:r>
            <a:r>
              <a:rPr lang="en-US" dirty="0" smtClean="0"/>
              <a:t>, </a:t>
            </a:r>
            <a:r>
              <a:rPr lang="en-US" dirty="0" err="1" smtClean="0"/>
              <a:t>lead_gender</a:t>
            </a:r>
            <a:r>
              <a:rPr lang="en-US" dirty="0" smtClean="0"/>
              <a:t>, </a:t>
            </a:r>
            <a:r>
              <a:rPr lang="en-US" dirty="0" err="1" smtClean="0"/>
              <a:t>lead_country_of_residence</a:t>
            </a:r>
            <a:r>
              <a:rPr lang="en-US" dirty="0" smtClean="0"/>
              <a:t>) will be so important.</a:t>
            </a:r>
          </a:p>
          <a:p>
            <a:endParaRPr lang="en-US" dirty="0"/>
          </a:p>
          <a:p>
            <a:r>
              <a:rPr lang="en-US" dirty="0" smtClean="0"/>
              <a:t>Knowing the lead’s exact location (country of residence) will allow us to determine his </a:t>
            </a:r>
            <a:r>
              <a:rPr lang="en-US" dirty="0" err="1" smtClean="0"/>
              <a:t>timezone</a:t>
            </a:r>
            <a:r>
              <a:rPr lang="en-US" dirty="0" smtClean="0"/>
              <a:t>, thus we can discover trends within the buying habits of leads/customers like (maybe more open to hear deal in the weekends)</a:t>
            </a:r>
          </a:p>
          <a:p>
            <a:pPr marL="0" indent="0">
              <a:buNone/>
            </a:pPr>
            <a:endParaRPr lang="en-US" dirty="0" smtClean="0"/>
          </a:p>
          <a:p>
            <a:r>
              <a:rPr lang="en-US" dirty="0" smtClean="0"/>
              <a:t>Regarding the “location” column, to limit the messiness and redundancy, I think it would be a better strategy to try to group compounds and districts into zones; like downtown </a:t>
            </a:r>
            <a:r>
              <a:rPr lang="en-US" dirty="0"/>
              <a:t>C</a:t>
            </a:r>
            <a:r>
              <a:rPr lang="en-US" dirty="0" smtClean="0"/>
              <a:t>airo </a:t>
            </a:r>
            <a:r>
              <a:rPr lang="en-US" dirty="0"/>
              <a:t>Z</a:t>
            </a:r>
            <a:r>
              <a:rPr lang="en-US" dirty="0" smtClean="0"/>
              <a:t>one, Upper Cairo Zone, East Giza Zone.</a:t>
            </a:r>
          </a:p>
          <a:p>
            <a:pPr marL="0" indent="0">
              <a:buNone/>
            </a:pPr>
            <a:endParaRPr lang="en-US" dirty="0"/>
          </a:p>
        </p:txBody>
      </p:sp>
    </p:spTree>
    <p:extLst>
      <p:ext uri="{BB962C8B-B14F-4D97-AF65-F5344CB8AC3E}">
        <p14:creationId xmlns:p14="http://schemas.microsoft.com/office/powerpoint/2010/main" val="57058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Data Exploration/Wrangling/Insights</a:t>
            </a:r>
          </a:p>
          <a:p>
            <a:r>
              <a:rPr lang="en-US" dirty="0" smtClean="0"/>
              <a:t>Final Features</a:t>
            </a:r>
          </a:p>
          <a:p>
            <a:r>
              <a:rPr lang="en-US" dirty="0" smtClean="0"/>
              <a:t>Model Explanation</a:t>
            </a:r>
          </a:p>
          <a:p>
            <a:r>
              <a:rPr lang="en-US" dirty="0" smtClean="0"/>
              <a:t>Next </a:t>
            </a:r>
            <a:r>
              <a:rPr lang="en-US" dirty="0"/>
              <a:t>S</a:t>
            </a:r>
            <a:r>
              <a:rPr lang="en-US" dirty="0" smtClean="0"/>
              <a:t>teps </a:t>
            </a:r>
            <a:r>
              <a:rPr lang="en-US" dirty="0"/>
              <a:t>and </a:t>
            </a:r>
            <a:r>
              <a:rPr lang="en-US" dirty="0" smtClean="0"/>
              <a:t>Recommendations (Important)</a:t>
            </a:r>
          </a:p>
        </p:txBody>
      </p:sp>
    </p:spTree>
    <p:extLst>
      <p:ext uri="{BB962C8B-B14F-4D97-AF65-F5344CB8AC3E}">
        <p14:creationId xmlns:p14="http://schemas.microsoft.com/office/powerpoint/2010/main" val="322798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2536825"/>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952535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In Nawy we are initiating targeting campaigns on a daily basis to generate Real estate leads</a:t>
            </a:r>
            <a:r>
              <a:rPr lang="en-US" dirty="0" smtClean="0"/>
              <a:t>. The </a:t>
            </a:r>
            <a:r>
              <a:rPr lang="en-US" dirty="0"/>
              <a:t>main pain is generating qualified leads</a:t>
            </a:r>
            <a:r>
              <a:rPr lang="en-US" dirty="0" smtClean="0"/>
              <a:t>. So </a:t>
            </a:r>
            <a:r>
              <a:rPr lang="en-US" dirty="0"/>
              <a:t>we need to build a model to classify the </a:t>
            </a:r>
            <a:r>
              <a:rPr lang="en-US" dirty="0" smtClean="0"/>
              <a:t>received leads </a:t>
            </a:r>
            <a:r>
              <a:rPr lang="en-US" dirty="0"/>
              <a:t>into two categories: low qualified and high qualified leads.</a:t>
            </a:r>
            <a:endParaRPr lang="en-US" dirty="0" smtClean="0">
              <a:effectLst/>
            </a:endParaRPr>
          </a:p>
          <a:p>
            <a:endParaRPr lang="en-US" dirty="0"/>
          </a:p>
        </p:txBody>
      </p:sp>
    </p:spTree>
    <p:extLst>
      <p:ext uri="{BB962C8B-B14F-4D97-AF65-F5344CB8AC3E}">
        <p14:creationId xmlns:p14="http://schemas.microsoft.com/office/powerpoint/2010/main" val="200496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t>Most columns don’t suffer from missing values except message, </a:t>
            </a:r>
            <a:r>
              <a:rPr lang="en-US" dirty="0" err="1" smtClean="0"/>
              <a:t>ad_group</a:t>
            </a:r>
            <a:r>
              <a:rPr lang="en-US" dirty="0" smtClean="0"/>
              <a:t>, campaign, location.</a:t>
            </a:r>
          </a:p>
          <a:p>
            <a:r>
              <a:rPr lang="en-US" dirty="0" smtClean="0"/>
              <a:t>Our target column (</a:t>
            </a:r>
            <a:r>
              <a:rPr lang="en-US" dirty="0" err="1" smtClean="0"/>
              <a:t>low_qualified</a:t>
            </a:r>
            <a:r>
              <a:rPr lang="en-US" dirty="0" smtClean="0"/>
              <a:t>) suffer from huge imbalance in the data where:</a:t>
            </a:r>
          </a:p>
          <a:p>
            <a:pPr lvl="1"/>
            <a:r>
              <a:rPr lang="en-US" dirty="0" smtClean="0"/>
              <a:t>0 (75136) -&gt; high qualified leads</a:t>
            </a:r>
          </a:p>
          <a:p>
            <a:pPr lvl="1"/>
            <a:r>
              <a:rPr lang="en-US" dirty="0" smtClean="0"/>
              <a:t>1 (15985) -&gt; low qualified leads</a:t>
            </a:r>
          </a:p>
          <a:p>
            <a:pPr lvl="1"/>
            <a:r>
              <a:rPr lang="en-US" dirty="0" smtClean="0"/>
              <a:t>At this problem, we care the most about miss classifying high quality leads. Meaning we care the most about minimizing </a:t>
            </a:r>
            <a:r>
              <a:rPr lang="en-US" b="1" dirty="0" smtClean="0"/>
              <a:t>"False Positives“. </a:t>
            </a:r>
            <a:r>
              <a:rPr lang="en-US" dirty="0" smtClean="0"/>
              <a:t>Therefore, our main performance metric is the "Recall" metric</a:t>
            </a:r>
          </a:p>
          <a:p>
            <a:pPr lvl="1"/>
            <a:r>
              <a:rPr lang="en-US" dirty="0" smtClean="0"/>
              <a:t>We mean by False Positive that a lead is classified (1) (i.e. low qualified) while it should have been (0) (i.e. high qualified lead)</a:t>
            </a:r>
            <a:endParaRPr lang="en-US" dirty="0"/>
          </a:p>
        </p:txBody>
      </p:sp>
    </p:spTree>
    <p:extLst>
      <p:ext uri="{BB962C8B-B14F-4D97-AF65-F5344CB8AC3E}">
        <p14:creationId xmlns:p14="http://schemas.microsoft.com/office/powerpoint/2010/main" val="17958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t>While we have 91121 rows, we actually only have </a:t>
            </a:r>
            <a:r>
              <a:rPr lang="fr-FR" dirty="0" smtClean="0"/>
              <a:t>72288 unique leads as </a:t>
            </a:r>
            <a:r>
              <a:rPr lang="fr-FR" dirty="0" err="1" smtClean="0"/>
              <a:t>we</a:t>
            </a:r>
            <a:r>
              <a:rPr lang="fr-FR" dirty="0" smtClean="0"/>
              <a:t> have 18833 duplicate leads.</a:t>
            </a:r>
          </a:p>
          <a:p>
            <a:endParaRPr lang="fr-FR" dirty="0"/>
          </a:p>
          <a:p>
            <a:pPr marL="0" indent="0">
              <a:buNone/>
            </a:pPr>
            <a:endParaRPr lang="fr-FR" dirty="0" smtClean="0"/>
          </a:p>
          <a:p>
            <a:pPr marL="0" indent="0">
              <a:buNone/>
            </a:pPr>
            <a:endParaRPr lang="en-US" dirty="0"/>
          </a:p>
        </p:txBody>
      </p:sp>
    </p:spTree>
    <p:extLst>
      <p:ext uri="{BB962C8B-B14F-4D97-AF65-F5344CB8AC3E}">
        <p14:creationId xmlns:p14="http://schemas.microsoft.com/office/powerpoint/2010/main" val="367616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 Lead Time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grouping the data by month-year we got the following graph (in the next slide), you will notice some trend happening during months 5-9 in the years provided in the dataset</a:t>
            </a:r>
          </a:p>
          <a:p>
            <a:r>
              <a:rPr lang="en-US" dirty="0" smtClean="0"/>
              <a:t>Given the above, the month column will most probably have a big impact on the leads’ quality</a:t>
            </a:r>
          </a:p>
          <a:p>
            <a:endParaRPr lang="en-US" dirty="0"/>
          </a:p>
          <a:p>
            <a:r>
              <a:rPr lang="en-US" dirty="0" smtClean="0"/>
              <a:t>Also it would have been useful to detect leads' workdays/holidays using </a:t>
            </a:r>
            <a:r>
              <a:rPr lang="en-US" dirty="0" err="1" smtClean="0"/>
              <a:t>pypi's</a:t>
            </a:r>
            <a:r>
              <a:rPr lang="en-US" dirty="0" smtClean="0"/>
              <a:t> "holidays" package, but we don't know exactly where each lead is located since there a re a lot of international leads in the Gulf, Europe, US and Canada. It would be useful to know where exactly each lead reside</a:t>
            </a:r>
            <a:r>
              <a:rPr lang="en-US" dirty="0"/>
              <a:t>. Knowing the lead’s exact location (country of residence) will allow us to determine his </a:t>
            </a:r>
            <a:r>
              <a:rPr lang="en-US" dirty="0" err="1"/>
              <a:t>timezone</a:t>
            </a:r>
            <a:r>
              <a:rPr lang="en-US" dirty="0"/>
              <a:t>, thus we can discover trends within the buying habits of leads/customers like (maybe more open to hear deal in the weekends)</a:t>
            </a:r>
          </a:p>
          <a:p>
            <a:endParaRPr lang="en-US" dirty="0"/>
          </a:p>
        </p:txBody>
      </p:sp>
    </p:spTree>
    <p:extLst>
      <p:ext uri="{BB962C8B-B14F-4D97-AF65-F5344CB8AC3E}">
        <p14:creationId xmlns:p14="http://schemas.microsoft.com/office/powerpoint/2010/main" val="2465600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Month-Year Grouped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91" y="960401"/>
            <a:ext cx="11121736" cy="5897599"/>
          </a:xfrm>
          <a:prstGeom prst="rect">
            <a:avLst/>
          </a:prstGeom>
        </p:spPr>
      </p:pic>
    </p:spTree>
    <p:extLst>
      <p:ext uri="{BB962C8B-B14F-4D97-AF65-F5344CB8AC3E}">
        <p14:creationId xmlns:p14="http://schemas.microsoft.com/office/powerpoint/2010/main" val="323080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 Lead Mobile Network</a:t>
            </a:r>
            <a:endParaRPr lang="en-US" dirty="0"/>
          </a:p>
        </p:txBody>
      </p:sp>
      <p:sp>
        <p:nvSpPr>
          <p:cNvPr id="3" name="Content Placeholder 2"/>
          <p:cNvSpPr>
            <a:spLocks noGrp="1"/>
          </p:cNvSpPr>
          <p:nvPr>
            <p:ph idx="1"/>
          </p:nvPr>
        </p:nvSpPr>
        <p:spPr/>
        <p:txBody>
          <a:bodyPr/>
          <a:lstStyle/>
          <a:p>
            <a:r>
              <a:rPr lang="en-US" dirty="0" smtClean="0"/>
              <a:t>The following statistics shows how many leads uses each network</a:t>
            </a:r>
          </a:p>
          <a:p>
            <a:r>
              <a:rPr lang="en-US" dirty="0" smtClean="0"/>
              <a:t>While it Gulf, US, Canada, Europe have so little amount of leads,</a:t>
            </a:r>
            <a:r>
              <a:rPr lang="en-US" dirty="0"/>
              <a:t> </a:t>
            </a:r>
            <a:r>
              <a:rPr lang="en-US" dirty="0" smtClean="0"/>
              <a:t>they are considered the highest leads quality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82" y="3280529"/>
            <a:ext cx="10612582" cy="3326165"/>
          </a:xfrm>
          <a:prstGeom prst="rect">
            <a:avLst/>
          </a:prstGeom>
        </p:spPr>
      </p:pic>
    </p:spTree>
    <p:extLst>
      <p:ext uri="{BB962C8B-B14F-4D97-AF65-F5344CB8AC3E}">
        <p14:creationId xmlns:p14="http://schemas.microsoft.com/office/powerpoint/2010/main" val="28014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3" y="228600"/>
            <a:ext cx="11863670" cy="6380018"/>
          </a:xfrm>
          <a:prstGeom prst="rect">
            <a:avLst/>
          </a:prstGeom>
        </p:spPr>
      </p:pic>
    </p:spTree>
    <p:extLst>
      <p:ext uri="{BB962C8B-B14F-4D97-AF65-F5344CB8AC3E}">
        <p14:creationId xmlns:p14="http://schemas.microsoft.com/office/powerpoint/2010/main" val="3007948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1007</Words>
  <Application>Microsoft Office PowerPoint</Application>
  <PresentationFormat>Widescreen</PresentationFormat>
  <Paragraphs>63</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Nawy Data Science Task</vt:lpstr>
      <vt:lpstr>Appendix</vt:lpstr>
      <vt:lpstr>Problem Statement</vt:lpstr>
      <vt:lpstr>Data Exploration</vt:lpstr>
      <vt:lpstr>Data Exploration</vt:lpstr>
      <vt:lpstr>Data Wrangling – Lead Time</vt:lpstr>
      <vt:lpstr>Month-Year Grouped</vt:lpstr>
      <vt:lpstr>Data Wrangling – Lead Mobile Network</vt:lpstr>
      <vt:lpstr>PowerPoint Presentation</vt:lpstr>
      <vt:lpstr>Data Wrangling – Lead Mobile Network</vt:lpstr>
      <vt:lpstr>Data Wrangling – Lead Source &amp; Method of Contact</vt:lpstr>
      <vt:lpstr>After grouping all values in those columns we ended up with the following 2 graphs</vt:lpstr>
      <vt:lpstr>PowerPoint Presentation</vt:lpstr>
      <vt:lpstr>Data Wrangling – Lead Source &amp; Method of Contact</vt:lpstr>
      <vt:lpstr>Final Features</vt:lpstr>
      <vt:lpstr>Model Explanation</vt:lpstr>
      <vt:lpstr>Features Importance After Training</vt:lpstr>
      <vt:lpstr>PowerPoint Presentation</vt:lpstr>
      <vt:lpstr>Next Steps and 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Nawy Data Science Task</dc:title>
  <dc:creator>Orignal</dc:creator>
  <cp:lastModifiedBy>Orignal</cp:lastModifiedBy>
  <cp:revision>21</cp:revision>
  <dcterms:created xsi:type="dcterms:W3CDTF">2022-06-15T07:29:31Z</dcterms:created>
  <dcterms:modified xsi:type="dcterms:W3CDTF">2022-06-15T09:04:15Z</dcterms:modified>
</cp:coreProperties>
</file>