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4" r:id="rId12"/>
    <p:sldId id="269" r:id="rId13"/>
    <p:sldId id="265" r:id="rId14"/>
    <p:sldId id="270" r:id="rId15"/>
    <p:sldId id="266" r:id="rId16"/>
    <p:sldId id="271" r:id="rId17"/>
    <p:sldId id="272" r:id="rId1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d9773002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d9773002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d9773002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d9773002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9ada7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9ada7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c9ada7ea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c9ada7ea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9ada7ea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9ada7ea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9ada7ea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9ada7ea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d499a22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d499a22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9773002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d9773002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d9773002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d9773002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d9773002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d9773002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48000" y="1442175"/>
            <a:ext cx="8561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/>
              <a:t>Campus Parking Availability App</a:t>
            </a:r>
            <a:endParaRPr sz="4400" b="1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355314"/>
            <a:ext cx="82221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Group 8 - KLY Inc.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By: Mohammad Asif, Dylan Capece, Everett McCrea, Luke Padgett, Blake Stroud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Meeting times: Wednesdays at 6:20 pm - Google Hangouts video call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FDC862-B02A-41F0-868B-C8063ADA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718" y="0"/>
            <a:ext cx="1515800" cy="5143500"/>
          </a:xfrm>
          <a:prstGeom prst="rect">
            <a:avLst/>
          </a:prstGeom>
        </p:spPr>
      </p:pic>
      <p:sp>
        <p:nvSpPr>
          <p:cNvPr id="4" name="Google Shape;136;p20">
            <a:extLst>
              <a:ext uri="{FF2B5EF4-FFF2-40B4-BE49-F238E27FC236}">
                <a16:creationId xmlns:a16="http://schemas.microsoft.com/office/drawing/2014/main" id="{F61E64CE-EB7C-47F1-8954-B610D09F43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575" y="120641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WBS: Design</a:t>
            </a:r>
            <a:endParaRPr sz="35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E8DA7-5726-4A4F-8CB0-560D13F42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767" y="0"/>
            <a:ext cx="110366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6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139575" y="721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WBS: Development</a:t>
            </a:r>
            <a:endParaRPr sz="3500" b="1"/>
          </a:p>
        </p:txBody>
      </p:sp>
      <p:sp>
        <p:nvSpPr>
          <p:cNvPr id="4" name="Google Shape;131;p19">
            <a:extLst>
              <a:ext uri="{FF2B5EF4-FFF2-40B4-BE49-F238E27FC236}">
                <a16:creationId xmlns:a16="http://schemas.microsoft.com/office/drawing/2014/main" id="{7E2D2FCD-9F96-4B0F-A81C-E39A7BF1ED25}"/>
              </a:ext>
            </a:extLst>
          </p:cNvPr>
          <p:cNvSpPr txBox="1">
            <a:spLocks/>
          </p:cNvSpPr>
          <p:nvPr/>
        </p:nvSpPr>
        <p:spPr>
          <a:xfrm>
            <a:off x="483825" y="679950"/>
            <a:ext cx="8520600" cy="259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Host computer system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Gate hardware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Database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Code mobile app</a:t>
            </a:r>
            <a:br>
              <a:rPr lang="en-US" sz="2200" dirty="0">
                <a:solidFill>
                  <a:srgbClr val="FFFFFF"/>
                </a:solidFill>
              </a:rPr>
            </a:br>
            <a:endParaRPr lang="en-US" sz="2200" dirty="0">
              <a:solidFill>
                <a:srgbClr val="FFFFFF"/>
              </a:solidFill>
            </a:endParaRP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Find parts that need to be built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Determine which functionalities they need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Adherence to requirements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2;p21">
            <a:extLst>
              <a:ext uri="{FF2B5EF4-FFF2-40B4-BE49-F238E27FC236}">
                <a16:creationId xmlns:a16="http://schemas.microsoft.com/office/drawing/2014/main" id="{12E068EC-1D52-43C7-9CFD-A5CA65038F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575" y="721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WBS: Development</a:t>
            </a:r>
            <a:endParaRPr sz="35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B2D58-8A70-4CEE-9257-37941DC74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8" y="679950"/>
            <a:ext cx="1740118" cy="439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986741-CC72-45BF-8DD2-30DFAE1DE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50" y="769359"/>
            <a:ext cx="2000250" cy="3438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66740C-4009-436A-AB39-08D49F22E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414" y="703766"/>
            <a:ext cx="1871498" cy="3569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CB7534-6A48-4ED0-A120-51055798B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136" y="0"/>
            <a:ext cx="16580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6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139575" y="721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WBS: Testing</a:t>
            </a:r>
            <a:endParaRPr sz="3500" b="1"/>
          </a:p>
        </p:txBody>
      </p:sp>
      <p:sp>
        <p:nvSpPr>
          <p:cNvPr id="4" name="Google Shape;131;p19">
            <a:extLst>
              <a:ext uri="{FF2B5EF4-FFF2-40B4-BE49-F238E27FC236}">
                <a16:creationId xmlns:a16="http://schemas.microsoft.com/office/drawing/2014/main" id="{52175908-31B2-454D-B12B-4C669736A6F8}"/>
              </a:ext>
            </a:extLst>
          </p:cNvPr>
          <p:cNvSpPr txBox="1">
            <a:spLocks/>
          </p:cNvSpPr>
          <p:nvPr/>
        </p:nvSpPr>
        <p:spPr>
          <a:xfrm>
            <a:off x="483825" y="582968"/>
            <a:ext cx="8520600" cy="259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000" dirty="0">
                <a:solidFill>
                  <a:srgbClr val="FFFFFF"/>
                </a:solidFill>
              </a:rPr>
              <a:t>Test networks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000" dirty="0">
                <a:solidFill>
                  <a:srgbClr val="FFFFFF"/>
                </a:solidFill>
              </a:rPr>
              <a:t>Test host computer system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000" dirty="0">
                <a:solidFill>
                  <a:srgbClr val="FFFFFF"/>
                </a:solidFill>
              </a:rPr>
              <a:t>Test database/back-end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000" dirty="0">
                <a:solidFill>
                  <a:srgbClr val="FFFFFF"/>
                </a:solidFill>
              </a:rPr>
              <a:t>Test gate hardware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000" dirty="0">
                <a:solidFill>
                  <a:srgbClr val="FFFFFF"/>
                </a:solidFill>
              </a:rPr>
              <a:t>Test mobile app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000" dirty="0">
                <a:solidFill>
                  <a:srgbClr val="FFFFFF"/>
                </a:solidFill>
              </a:rPr>
              <a:t>Find any issues with the system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000" dirty="0">
                <a:solidFill>
                  <a:srgbClr val="FFFFFF"/>
                </a:solidFill>
              </a:rPr>
              <a:t>Ensure system is secure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000" dirty="0">
                <a:solidFill>
                  <a:srgbClr val="FFFFFF"/>
                </a:solidFill>
              </a:rPr>
              <a:t>Ensure system won’t collapse under high usage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8;p22">
            <a:extLst>
              <a:ext uri="{FF2B5EF4-FFF2-40B4-BE49-F238E27FC236}">
                <a16:creationId xmlns:a16="http://schemas.microsoft.com/office/drawing/2014/main" id="{2B66D9E6-6E80-4B58-99B6-0AD6E3AF6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575" y="721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WBS: Testing</a:t>
            </a:r>
            <a:endParaRPr sz="35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B6371-CDA4-4535-812D-E485D3FF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5" y="757950"/>
            <a:ext cx="1181213" cy="4263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E510CE-2C9D-402C-89F0-0A317CE0B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550" y="679950"/>
            <a:ext cx="1677616" cy="4395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D58E6F-036D-42B6-A17A-0940F0C35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928" y="184159"/>
            <a:ext cx="1826355" cy="4887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689D55-BBAD-4D4C-8335-D06E976D0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045" y="184158"/>
            <a:ext cx="1694227" cy="4887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3EF6D4-B8DB-4A7F-B36D-F095866F2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165" y="112007"/>
            <a:ext cx="1659726" cy="495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2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139575" y="13449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WBS: Deployment</a:t>
            </a:r>
            <a:endParaRPr sz="3500" b="1"/>
          </a:p>
        </p:txBody>
      </p:sp>
      <p:sp>
        <p:nvSpPr>
          <p:cNvPr id="4" name="Google Shape;131;p19">
            <a:extLst>
              <a:ext uri="{FF2B5EF4-FFF2-40B4-BE49-F238E27FC236}">
                <a16:creationId xmlns:a16="http://schemas.microsoft.com/office/drawing/2014/main" id="{BD62F9F0-8BBC-446A-AE8E-B49D2FCDCB14}"/>
              </a:ext>
            </a:extLst>
          </p:cNvPr>
          <p:cNvSpPr txBox="1">
            <a:spLocks/>
          </p:cNvSpPr>
          <p:nvPr/>
        </p:nvSpPr>
        <p:spPr>
          <a:xfrm>
            <a:off x="483825" y="679950"/>
            <a:ext cx="8520600" cy="259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Launch app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Connect UTD database and app database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Construct gates and sensors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Host computer system setup</a:t>
            </a:r>
            <a:br>
              <a:rPr lang="en-US" sz="2200" dirty="0">
                <a:solidFill>
                  <a:srgbClr val="FFFFFF"/>
                </a:solidFill>
              </a:rPr>
            </a:br>
            <a:endParaRPr lang="en-US" sz="2200" dirty="0">
              <a:solidFill>
                <a:srgbClr val="FFFFFF"/>
              </a:solidFill>
            </a:endParaRP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Ensure everything is in place for launch day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All systems connected together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Make sure users have functionality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FB3D4-576A-42BC-A9C9-93814313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448" y="204941"/>
            <a:ext cx="1677727" cy="48040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7179-616C-43F3-8102-6DEA8B9E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73" y="101875"/>
            <a:ext cx="8222100" cy="838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Pricing Milestones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974B2A-049B-4495-8683-6A1A59A90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10" y="929244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789EF-77B9-446B-94DF-F192B2417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39" y="1381979"/>
            <a:ext cx="8205922" cy="337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0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7179-616C-43F3-8102-6DEA8B9E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73" y="101875"/>
            <a:ext cx="8222100" cy="8388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Pricing Milestones Rationale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974B2A-049B-4495-8683-6A1A59A90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10" y="929244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Google Shape;131;p19">
            <a:extLst>
              <a:ext uri="{FF2B5EF4-FFF2-40B4-BE49-F238E27FC236}">
                <a16:creationId xmlns:a16="http://schemas.microsoft.com/office/drawing/2014/main" id="{7BBC130F-F2D3-43AE-8A0A-92C0A98F637E}"/>
              </a:ext>
            </a:extLst>
          </p:cNvPr>
          <p:cNvSpPr txBox="1">
            <a:spLocks/>
          </p:cNvSpPr>
          <p:nvPr/>
        </p:nvSpPr>
        <p:spPr>
          <a:xfrm>
            <a:off x="438141" y="853132"/>
            <a:ext cx="8520600" cy="259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Based on the five project stages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Prices based on supplies estimates and wage averages</a:t>
            </a:r>
          </a:p>
          <a:p>
            <a:pPr lvl="1"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1800" dirty="0">
                <a:solidFill>
                  <a:srgbClr val="FFFFFF"/>
                </a:solidFill>
              </a:rPr>
              <a:t>Average salary for requirements engineer, design engineer, software developer, etc. in DFW area.</a:t>
            </a:r>
          </a:p>
          <a:p>
            <a:pPr lvl="1"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1800" dirty="0">
                <a:solidFill>
                  <a:srgbClr val="FFFFFF"/>
                </a:solidFill>
              </a:rPr>
              <a:t>Supplies cost (gate hardware) based on highway toll gates</a:t>
            </a:r>
          </a:p>
          <a:p>
            <a:pPr marL="546100" lvl="1" indent="0">
              <a:lnSpc>
                <a:spcPct val="150000"/>
              </a:lnSpc>
              <a:buClr>
                <a:srgbClr val="FFFFFF"/>
              </a:buClr>
              <a:buSzPts val="2200"/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6" name="Google Shape;131;p19">
            <a:extLst>
              <a:ext uri="{FF2B5EF4-FFF2-40B4-BE49-F238E27FC236}">
                <a16:creationId xmlns:a16="http://schemas.microsoft.com/office/drawing/2014/main" id="{941E9802-5CBB-4371-8EA6-19E7C025ECED}"/>
              </a:ext>
            </a:extLst>
          </p:cNvPr>
          <p:cNvSpPr txBox="1">
            <a:spLocks/>
          </p:cNvSpPr>
          <p:nvPr/>
        </p:nvSpPr>
        <p:spPr>
          <a:xfrm>
            <a:off x="438141" y="3743300"/>
            <a:ext cx="8520600" cy="259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Development cost come from coding, ordering supplies, and construction labor costs</a:t>
            </a:r>
            <a:endParaRPr lang="en-US" sz="1800" dirty="0">
              <a:solidFill>
                <a:srgbClr val="FFFFFF"/>
              </a:solidFill>
            </a:endParaRPr>
          </a:p>
          <a:p>
            <a:pPr marL="546100" lvl="1" indent="0">
              <a:lnSpc>
                <a:spcPct val="150000"/>
              </a:lnSpc>
              <a:buClr>
                <a:srgbClr val="FFFFFF"/>
              </a:buClr>
              <a:buSzPts val="2200"/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3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75" y="135600"/>
            <a:ext cx="1545572" cy="205720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-113226" y="2333625"/>
            <a:ext cx="1941900" cy="9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Everett McCrea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Software Engineering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Junior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Skills: Java, Cloud Computing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Job: Java Application Dev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150" y="504138"/>
            <a:ext cx="1545574" cy="146094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1822175" y="2323050"/>
            <a:ext cx="16515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Mohammad Asif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Software Engineering Junior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Skills: C++, Java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Job: Application Development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0037" y="207812"/>
            <a:ext cx="1545573" cy="206079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3554100" y="2397050"/>
            <a:ext cx="16515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Luke Padgett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latin typeface="Roboto"/>
                <a:ea typeface="Roboto"/>
                <a:cs typeface="Roboto"/>
                <a:sym typeface="Roboto"/>
              </a:rPr>
              <a:t>Software Engineering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latin typeface="Roboto"/>
                <a:ea typeface="Roboto"/>
                <a:cs typeface="Roboto"/>
                <a:sym typeface="Roboto"/>
              </a:rPr>
              <a:t>Junior</a:t>
            </a:r>
            <a:br>
              <a:rPr lang="en" sz="1100"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latin typeface="Roboto"/>
                <a:ea typeface="Roboto"/>
                <a:cs typeface="Roboto"/>
                <a:sym typeface="Roboto"/>
              </a:rPr>
              <a:t>Skills: Java, Javascript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Job: Enterprise Java  Dev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1500" y="627425"/>
            <a:ext cx="1362375" cy="13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5276925" y="2323050"/>
            <a:ext cx="16515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Dylan Capece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Software Engineering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Senior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Skills: Java, C++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Job: Application Development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102175" y="2397050"/>
            <a:ext cx="17622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Blake Stroud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Software Engineering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Senior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Skills: C++/C, Python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Job: Embedded Systems Engineer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6774" y="295475"/>
            <a:ext cx="1362375" cy="203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Project Overview</a:t>
            </a:r>
            <a:endParaRPr sz="3500" b="1"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App that shows real-time map of UTD parking availability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Track open spaces via </a:t>
            </a:r>
            <a:r>
              <a:rPr lang="en" sz="1700"/>
              <a:t>car sensors and antennas at entrance of parking lot</a:t>
            </a:r>
            <a:endParaRPr sz="1700"/>
          </a:p>
          <a:p>
            <a:pPr marL="914400" lvl="1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Report number of cars in a lot to host system, then report to users</a:t>
            </a:r>
            <a:endParaRPr sz="1700"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Track cars leaving parking lot</a:t>
            </a:r>
            <a:endParaRPr sz="1700"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Detect which parking sticker cars have</a:t>
            </a:r>
            <a:endParaRPr sz="17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Fix the UTD parking 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Business Value</a:t>
            </a:r>
            <a:endParaRPr sz="3500" b="1"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489325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Save time and fuel</a:t>
            </a:r>
            <a:endParaRPr sz="220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Less pollution</a:t>
            </a:r>
            <a:endParaRPr sz="2200"/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Increase end user satisfaction</a:t>
            </a:r>
            <a:endParaRPr sz="220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/>
              <a:t>Can charge a small fee</a:t>
            </a:r>
            <a:endParaRPr sz="220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$2 a per week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139575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Why Us</a:t>
            </a:r>
            <a:endParaRPr sz="3500" b="1"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139575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 have the necessary technical skills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Engineering and Computer Science majors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Motivated to fix a issue that affects us personally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Desire to improve the student experience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Knowledgeable of what the key issues are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Understand the potential that we can achieve with this service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139575" y="134808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Work Breakdown Structure</a:t>
            </a:r>
            <a:endParaRPr sz="3500" b="1"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4294967295"/>
          </p:nvPr>
        </p:nvSpPr>
        <p:spPr>
          <a:xfrm>
            <a:off x="118078" y="984259"/>
            <a:ext cx="7089020" cy="17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" sz="2400" dirty="0">
                <a:solidFill>
                  <a:srgbClr val="FFFFFF"/>
                </a:solidFill>
              </a:rPr>
              <a:t>Broken down into 5 stages of software lifecycle</a:t>
            </a:r>
            <a:endParaRPr sz="2400" dirty="0">
              <a:solidFill>
                <a:srgbClr val="FFFFFF"/>
              </a:solidFill>
            </a:endParaRPr>
          </a:p>
          <a:p>
            <a:pPr marL="914400" lvl="1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➢"/>
            </a:pPr>
            <a:r>
              <a:rPr lang="en" sz="1800" dirty="0">
                <a:solidFill>
                  <a:srgbClr val="FFFFFF"/>
                </a:solidFill>
              </a:rPr>
              <a:t>Requirements, Design, Development, Testing, Deployment</a:t>
            </a:r>
            <a:endParaRPr sz="2000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DEBF4B-7285-445B-B81A-1B1C1ED7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46" y="2861148"/>
            <a:ext cx="6982690" cy="833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B35825-FA4F-491A-A542-713C01616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600" y="245017"/>
            <a:ext cx="1746075" cy="46534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139575" y="721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WBS: Requirements</a:t>
            </a:r>
            <a:endParaRPr sz="3500" b="1"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4294967295"/>
          </p:nvPr>
        </p:nvSpPr>
        <p:spPr>
          <a:xfrm>
            <a:off x="483825" y="679950"/>
            <a:ext cx="8520600" cy="259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Mobile app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Gate hardware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Web interface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Server/back-end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Host computer system</a:t>
            </a:r>
            <a:br>
              <a:rPr lang="en-US" sz="2200" dirty="0">
                <a:solidFill>
                  <a:srgbClr val="FFFFFF"/>
                </a:solidFill>
              </a:rPr>
            </a:br>
            <a:endParaRPr lang="en-US" sz="2200" dirty="0">
              <a:solidFill>
                <a:srgbClr val="FFFFFF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What the system should be able to achieve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r>
              <a:rPr lang="en-US" sz="2200" dirty="0">
                <a:solidFill>
                  <a:srgbClr val="FFFFFF"/>
                </a:solidFill>
              </a:rPr>
              <a:t>Broken down into functional areas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❖"/>
            </a:pPr>
            <a:endParaRPr lang="en-US" sz="2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0;p19">
            <a:extLst>
              <a:ext uri="{FF2B5EF4-FFF2-40B4-BE49-F238E27FC236}">
                <a16:creationId xmlns:a16="http://schemas.microsoft.com/office/drawing/2014/main" id="{3B9FF13A-781E-4956-ACAD-1D1AB1058A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575" y="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WBS: Requirements</a:t>
            </a:r>
            <a:endParaRPr sz="35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D0B08-A59E-4399-ABEE-7AEBC853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5" y="1087582"/>
            <a:ext cx="1971729" cy="3271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9D8504-F372-480F-95D2-B76EA03A2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157" y="606603"/>
            <a:ext cx="1172416" cy="4166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348152-2706-419D-B505-30510725C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898" y="541445"/>
            <a:ext cx="1172416" cy="4530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F11F9C-DFB1-4BC9-933F-452361C8B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516" y="676490"/>
            <a:ext cx="1475230" cy="3792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C5E5BF-22DF-475D-A947-B223F90597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6912" y="0"/>
            <a:ext cx="10677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4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139575" y="120641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WBS: Design</a:t>
            </a:r>
            <a:endParaRPr sz="3500" b="1"/>
          </a:p>
        </p:txBody>
      </p:sp>
      <p:sp>
        <p:nvSpPr>
          <p:cNvPr id="4" name="Google Shape;131;p19">
            <a:extLst>
              <a:ext uri="{FF2B5EF4-FFF2-40B4-BE49-F238E27FC236}">
                <a16:creationId xmlns:a16="http://schemas.microsoft.com/office/drawing/2014/main" id="{FEF5792D-6FE3-4C78-9E9D-30D73048AC3F}"/>
              </a:ext>
            </a:extLst>
          </p:cNvPr>
          <p:cNvSpPr txBox="1">
            <a:spLocks/>
          </p:cNvSpPr>
          <p:nvPr/>
        </p:nvSpPr>
        <p:spPr>
          <a:xfrm>
            <a:off x="360218" y="679950"/>
            <a:ext cx="8520600" cy="259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400" dirty="0">
                <a:solidFill>
                  <a:srgbClr val="FFFFFF"/>
                </a:solidFill>
              </a:rPr>
              <a:t>Define UI/UX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400" dirty="0">
                <a:solidFill>
                  <a:srgbClr val="FFFFFF"/>
                </a:solidFill>
              </a:rPr>
              <a:t>Develop Technical Design</a:t>
            </a:r>
            <a:br>
              <a:rPr lang="en-US" sz="2400" dirty="0">
                <a:solidFill>
                  <a:srgbClr val="FFFFFF"/>
                </a:solidFill>
              </a:rPr>
            </a:br>
            <a:endParaRPr lang="en-US" sz="2400" dirty="0">
              <a:solidFill>
                <a:srgbClr val="FFFFFF"/>
              </a:solidFill>
            </a:endParaRP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400" dirty="0">
                <a:solidFill>
                  <a:srgbClr val="FFFFFF"/>
                </a:solidFill>
              </a:rPr>
              <a:t>Design what is important to end users</a:t>
            </a:r>
          </a:p>
          <a:p>
            <a:pPr indent="-368300">
              <a:lnSpc>
                <a:spcPct val="150000"/>
              </a:lnSpc>
              <a:buClr>
                <a:srgbClr val="FFFFFF"/>
              </a:buClr>
              <a:buSzPts val="2200"/>
              <a:buFont typeface="Roboto"/>
              <a:buChar char="❖"/>
            </a:pPr>
            <a:r>
              <a:rPr lang="en-US" sz="2400" dirty="0">
                <a:solidFill>
                  <a:srgbClr val="FFFFFF"/>
                </a:solidFill>
              </a:rPr>
              <a:t>Design essential architecture for system to 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491</Words>
  <Application>Microsoft Office PowerPoint</Application>
  <PresentationFormat>On-screen Show (16:9)</PresentationFormat>
  <Paragraphs>99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Roboto</vt:lpstr>
      <vt:lpstr>Arial</vt:lpstr>
      <vt:lpstr>Geometric</vt:lpstr>
      <vt:lpstr>Campus Parking Availability App</vt:lpstr>
      <vt:lpstr>PowerPoint Presentation</vt:lpstr>
      <vt:lpstr>Project Overview</vt:lpstr>
      <vt:lpstr>Business Value</vt:lpstr>
      <vt:lpstr>Why Us</vt:lpstr>
      <vt:lpstr>Work Breakdown Structure</vt:lpstr>
      <vt:lpstr>WBS: Requirements</vt:lpstr>
      <vt:lpstr>WBS: Requirements</vt:lpstr>
      <vt:lpstr>WBS: Design</vt:lpstr>
      <vt:lpstr>WBS: Design</vt:lpstr>
      <vt:lpstr>WBS: Development</vt:lpstr>
      <vt:lpstr>WBS: Development</vt:lpstr>
      <vt:lpstr>WBS: Testing</vt:lpstr>
      <vt:lpstr>WBS: Testing</vt:lpstr>
      <vt:lpstr>WBS: Deployment</vt:lpstr>
      <vt:lpstr>Pricing Milestones</vt:lpstr>
      <vt:lpstr>Pricing Milestones Rationale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Parking Availability App</dc:title>
  <cp:lastModifiedBy>Everett McCrea</cp:lastModifiedBy>
  <cp:revision>14</cp:revision>
  <dcterms:modified xsi:type="dcterms:W3CDTF">2020-02-25T17:12:02Z</dcterms:modified>
</cp:coreProperties>
</file>