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ea5e9ee5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ea5e9ee5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ea5e9ee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ea5e9ee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ea5e9ee5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ea5e9ee5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ea5e9ee5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ea5e9ee5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ea5e9ee5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ea5e9ee5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ea5e9ee5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ea5e9ee5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ea5e9ee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ea5e9ee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ea5e9ee5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ea5e9ee5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ea5e9ee5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ea5e9ee5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ea5e9ee5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ea5e9ee5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a5e9ee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a5e9ee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ea5e9ee5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ea5e9ee5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ea5e9ee5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ea5e9ee5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ea5e9ee5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6ea5e9ee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a5e9ee5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ea5e9ee5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ea5e9ee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ea5e9ee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a5e9ee5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a5e9ee5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ea5e9ee5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ea5e9ee5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ea5e9ee5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ea5e9ee5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ea5e9ee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ea5e9ee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ea5e9ee5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ea5e9ee5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UTD parking app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355804" y="1011200"/>
            <a:ext cx="1596300" cy="350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564828" y="1011200"/>
            <a:ext cx="1596300" cy="350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773852" y="1011200"/>
            <a:ext cx="1596300" cy="35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82876" y="1011200"/>
            <a:ext cx="1596300" cy="35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91900" y="1011200"/>
            <a:ext cx="1596300" cy="350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2025550" y="319800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technical design</a:t>
            </a:r>
            <a:endParaRPr/>
          </a:p>
        </p:txBody>
      </p:sp>
      <p:cxnSp>
        <p:nvCxnSpPr>
          <p:cNvPr id="291" name="Google Shape;291;p22"/>
          <p:cNvCxnSpPr>
            <a:endCxn id="290" idx="2"/>
          </p:cNvCxnSpPr>
          <p:nvPr/>
        </p:nvCxnSpPr>
        <p:spPr>
          <a:xfrm rot="10800000">
            <a:off x="4572000" y="706400"/>
            <a:ext cx="8400" cy="15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2"/>
          <p:cNvCxnSpPr/>
          <p:nvPr/>
        </p:nvCxnSpPr>
        <p:spPr>
          <a:xfrm>
            <a:off x="1025425" y="824050"/>
            <a:ext cx="7421100" cy="4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2"/>
          <p:cNvSpPr/>
          <p:nvPr/>
        </p:nvSpPr>
        <p:spPr>
          <a:xfrm>
            <a:off x="191900" y="1094150"/>
            <a:ext cx="17145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cxnSp>
        <p:nvCxnSpPr>
          <p:cNvPr id="294" name="Google Shape;294;p22"/>
          <p:cNvCxnSpPr>
            <a:endCxn id="293" idx="0"/>
          </p:cNvCxnSpPr>
          <p:nvPr/>
        </p:nvCxnSpPr>
        <p:spPr>
          <a:xfrm>
            <a:off x="1033850" y="824150"/>
            <a:ext cx="15300" cy="2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2"/>
          <p:cNvSpPr/>
          <p:nvPr/>
        </p:nvSpPr>
        <p:spPr>
          <a:xfrm>
            <a:off x="2168850" y="1127600"/>
            <a:ext cx="17145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 hardware</a:t>
            </a:r>
            <a:endParaRPr/>
          </a:p>
        </p:txBody>
      </p:sp>
      <p:cxnSp>
        <p:nvCxnSpPr>
          <p:cNvPr id="296" name="Google Shape;296;p22"/>
          <p:cNvCxnSpPr>
            <a:endCxn id="295" idx="0"/>
          </p:cNvCxnSpPr>
          <p:nvPr/>
        </p:nvCxnSpPr>
        <p:spPr>
          <a:xfrm>
            <a:off x="3010800" y="857600"/>
            <a:ext cx="15300" cy="2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2"/>
          <p:cNvSpPr/>
          <p:nvPr/>
        </p:nvSpPr>
        <p:spPr>
          <a:xfrm>
            <a:off x="4127400" y="1127600"/>
            <a:ext cx="17145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Server/back-end</a:t>
            </a:r>
            <a:endParaRPr/>
          </a:p>
        </p:txBody>
      </p:sp>
      <p:cxnSp>
        <p:nvCxnSpPr>
          <p:cNvPr id="298" name="Google Shape;298;p22"/>
          <p:cNvCxnSpPr>
            <a:endCxn id="297" idx="0"/>
          </p:cNvCxnSpPr>
          <p:nvPr/>
        </p:nvCxnSpPr>
        <p:spPr>
          <a:xfrm>
            <a:off x="4969350" y="857600"/>
            <a:ext cx="15300" cy="2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2"/>
          <p:cNvSpPr/>
          <p:nvPr/>
        </p:nvSpPr>
        <p:spPr>
          <a:xfrm>
            <a:off x="6145600" y="1136050"/>
            <a:ext cx="17145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Host computer system</a:t>
            </a:r>
            <a:endParaRPr sz="1200"/>
          </a:p>
        </p:txBody>
      </p:sp>
      <p:cxnSp>
        <p:nvCxnSpPr>
          <p:cNvPr id="300" name="Google Shape;300;p22"/>
          <p:cNvCxnSpPr>
            <a:endCxn id="299" idx="0"/>
          </p:cNvCxnSpPr>
          <p:nvPr/>
        </p:nvCxnSpPr>
        <p:spPr>
          <a:xfrm>
            <a:off x="6987550" y="866050"/>
            <a:ext cx="15300" cy="2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2"/>
          <p:cNvCxnSpPr/>
          <p:nvPr/>
        </p:nvCxnSpPr>
        <p:spPr>
          <a:xfrm>
            <a:off x="227100" y="1141200"/>
            <a:ext cx="16800" cy="285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2"/>
          <p:cNvCxnSpPr/>
          <p:nvPr/>
        </p:nvCxnSpPr>
        <p:spPr>
          <a:xfrm>
            <a:off x="227100" y="18746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22"/>
          <p:cNvSpPr/>
          <p:nvPr/>
        </p:nvSpPr>
        <p:spPr>
          <a:xfrm>
            <a:off x="429250" y="170047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cxnSp>
        <p:nvCxnSpPr>
          <p:cNvPr id="304" name="Google Shape;304;p22"/>
          <p:cNvCxnSpPr/>
          <p:nvPr/>
        </p:nvCxnSpPr>
        <p:spPr>
          <a:xfrm>
            <a:off x="1169425" y="2151975"/>
            <a:ext cx="7200" cy="19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2"/>
          <p:cNvSpPr/>
          <p:nvPr/>
        </p:nvSpPr>
        <p:spPr>
          <a:xfrm>
            <a:off x="429250" y="2346000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display</a:t>
            </a:r>
            <a:endParaRPr/>
          </a:p>
        </p:txBody>
      </p:sp>
      <p:cxnSp>
        <p:nvCxnSpPr>
          <p:cNvPr id="306" name="Google Shape;306;p22"/>
          <p:cNvCxnSpPr/>
          <p:nvPr/>
        </p:nvCxnSpPr>
        <p:spPr>
          <a:xfrm>
            <a:off x="1169425" y="2798325"/>
            <a:ext cx="7200" cy="19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2"/>
          <p:cNvSpPr/>
          <p:nvPr/>
        </p:nvSpPr>
        <p:spPr>
          <a:xfrm>
            <a:off x="429250" y="2992350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login/logout page</a:t>
            </a:r>
            <a:endParaRPr/>
          </a:p>
        </p:txBody>
      </p:sp>
      <p:cxnSp>
        <p:nvCxnSpPr>
          <p:cNvPr id="308" name="Google Shape;308;p22"/>
          <p:cNvCxnSpPr/>
          <p:nvPr/>
        </p:nvCxnSpPr>
        <p:spPr>
          <a:xfrm>
            <a:off x="227100" y="39348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2"/>
          <p:cNvSpPr/>
          <p:nvPr/>
        </p:nvSpPr>
        <p:spPr>
          <a:xfrm>
            <a:off x="429250" y="376067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  <p:cxnSp>
        <p:nvCxnSpPr>
          <p:cNvPr id="310" name="Google Shape;310;p22"/>
          <p:cNvCxnSpPr/>
          <p:nvPr/>
        </p:nvCxnSpPr>
        <p:spPr>
          <a:xfrm>
            <a:off x="1169425" y="4212175"/>
            <a:ext cx="7200" cy="19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2"/>
          <p:cNvSpPr/>
          <p:nvPr/>
        </p:nvSpPr>
        <p:spPr>
          <a:xfrm>
            <a:off x="429250" y="4406200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 settings</a:t>
            </a:r>
            <a:endParaRPr/>
          </a:p>
        </p:txBody>
      </p:sp>
      <p:cxnSp>
        <p:nvCxnSpPr>
          <p:cNvPr id="312" name="Google Shape;312;p22"/>
          <p:cNvCxnSpPr/>
          <p:nvPr/>
        </p:nvCxnSpPr>
        <p:spPr>
          <a:xfrm>
            <a:off x="2168850" y="780375"/>
            <a:ext cx="16800" cy="285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2"/>
          <p:cNvCxnSpPr/>
          <p:nvPr/>
        </p:nvCxnSpPr>
        <p:spPr>
          <a:xfrm>
            <a:off x="2168850" y="1894800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22"/>
          <p:cNvSpPr/>
          <p:nvPr/>
        </p:nvSpPr>
        <p:spPr>
          <a:xfrm>
            <a:off x="2371000" y="1720650"/>
            <a:ext cx="1596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construction locations</a:t>
            </a:r>
            <a:endParaRPr/>
          </a:p>
        </p:txBody>
      </p:sp>
      <p:cxnSp>
        <p:nvCxnSpPr>
          <p:cNvPr id="315" name="Google Shape;315;p22"/>
          <p:cNvCxnSpPr/>
          <p:nvPr/>
        </p:nvCxnSpPr>
        <p:spPr>
          <a:xfrm>
            <a:off x="2185650" y="26775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2"/>
          <p:cNvSpPr/>
          <p:nvPr/>
        </p:nvSpPr>
        <p:spPr>
          <a:xfrm>
            <a:off x="2387800" y="2503375"/>
            <a:ext cx="1596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sensor and frame integration</a:t>
            </a:r>
            <a:endParaRPr/>
          </a:p>
        </p:txBody>
      </p:sp>
      <p:cxnSp>
        <p:nvCxnSpPr>
          <p:cNvPr id="317" name="Google Shape;317;p22"/>
          <p:cNvCxnSpPr/>
          <p:nvPr/>
        </p:nvCxnSpPr>
        <p:spPr>
          <a:xfrm>
            <a:off x="2185650" y="3514150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22"/>
          <p:cNvSpPr/>
          <p:nvPr/>
        </p:nvSpPr>
        <p:spPr>
          <a:xfrm>
            <a:off x="2387800" y="3340000"/>
            <a:ext cx="1596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blueprints</a:t>
            </a:r>
            <a:endParaRPr/>
          </a:p>
        </p:txBody>
      </p:sp>
      <p:cxnSp>
        <p:nvCxnSpPr>
          <p:cNvPr id="319" name="Google Shape;319;p22"/>
          <p:cNvCxnSpPr/>
          <p:nvPr/>
        </p:nvCxnSpPr>
        <p:spPr>
          <a:xfrm flipH="1" rot="10800000">
            <a:off x="4127400" y="1502150"/>
            <a:ext cx="32700" cy="41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2"/>
          <p:cNvCxnSpPr/>
          <p:nvPr/>
        </p:nvCxnSpPr>
        <p:spPr>
          <a:xfrm>
            <a:off x="4140350" y="191537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2"/>
          <p:cNvSpPr/>
          <p:nvPr/>
        </p:nvSpPr>
        <p:spPr>
          <a:xfrm>
            <a:off x="4342500" y="1741225"/>
            <a:ext cx="1596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schema</a:t>
            </a:r>
            <a:endParaRPr/>
          </a:p>
        </p:txBody>
      </p:sp>
      <p:cxnSp>
        <p:nvCxnSpPr>
          <p:cNvPr id="322" name="Google Shape;322;p22"/>
          <p:cNvCxnSpPr/>
          <p:nvPr/>
        </p:nvCxnSpPr>
        <p:spPr>
          <a:xfrm flipH="1" rot="10800000">
            <a:off x="6200550" y="1349650"/>
            <a:ext cx="1800" cy="59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2"/>
          <p:cNvCxnSpPr/>
          <p:nvPr/>
        </p:nvCxnSpPr>
        <p:spPr>
          <a:xfrm>
            <a:off x="6200550" y="191537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2"/>
          <p:cNvSpPr/>
          <p:nvPr/>
        </p:nvSpPr>
        <p:spPr>
          <a:xfrm>
            <a:off x="6402700" y="1741225"/>
            <a:ext cx="1596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data </a:t>
            </a:r>
            <a:r>
              <a:rPr lang="en"/>
              <a:t>communication</a:t>
            </a:r>
            <a:r>
              <a:rPr lang="en"/>
              <a:t> network</a:t>
            </a:r>
            <a:endParaRPr/>
          </a:p>
        </p:txBody>
      </p:sp>
      <p:cxnSp>
        <p:nvCxnSpPr>
          <p:cNvPr id="325" name="Google Shape;325;p22"/>
          <p:cNvCxnSpPr>
            <a:endCxn id="326" idx="0"/>
          </p:cNvCxnSpPr>
          <p:nvPr/>
        </p:nvCxnSpPr>
        <p:spPr>
          <a:xfrm>
            <a:off x="5107850" y="2345175"/>
            <a:ext cx="109200" cy="15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22"/>
          <p:cNvSpPr/>
          <p:nvPr/>
        </p:nvSpPr>
        <p:spPr>
          <a:xfrm>
            <a:off x="4418900" y="2495175"/>
            <a:ext cx="1596300" cy="6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which attributes should be stored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191900" y="108462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mobile app</a:t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2118450" y="1084625"/>
            <a:ext cx="1680600" cy="4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4270275" y="1049825"/>
            <a:ext cx="1680600" cy="4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 hardware</a:t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6422100" y="1084625"/>
            <a:ext cx="1680600" cy="4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computer system</a:t>
            </a:r>
            <a:endParaRPr/>
          </a:p>
        </p:txBody>
      </p:sp>
      <p:sp>
        <p:nvSpPr>
          <p:cNvPr id="336" name="Google Shape;336;p23"/>
          <p:cNvSpPr txBox="1"/>
          <p:nvPr/>
        </p:nvSpPr>
        <p:spPr>
          <a:xfrm>
            <a:off x="497625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12</a:t>
            </a:r>
            <a:endParaRPr/>
          </a:p>
        </p:txBody>
      </p:sp>
      <p:sp>
        <p:nvSpPr>
          <p:cNvPr id="337" name="Google Shape;337;p23"/>
          <p:cNvSpPr txBox="1"/>
          <p:nvPr/>
        </p:nvSpPr>
        <p:spPr>
          <a:xfrm>
            <a:off x="2605950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13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4556175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14</a:t>
            </a:r>
            <a:endParaRPr/>
          </a:p>
        </p:txBody>
      </p:sp>
      <p:sp>
        <p:nvSpPr>
          <p:cNvPr id="339" name="Google Shape;339;p23"/>
          <p:cNvSpPr txBox="1"/>
          <p:nvPr/>
        </p:nvSpPr>
        <p:spPr>
          <a:xfrm>
            <a:off x="6802925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mobile app</a:t>
            </a:r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1868300" y="108462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5507675" y="108462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  <p:cxnSp>
        <p:nvCxnSpPr>
          <p:cNvPr id="347" name="Google Shape;347;p24"/>
          <p:cNvCxnSpPr/>
          <p:nvPr/>
        </p:nvCxnSpPr>
        <p:spPr>
          <a:xfrm rot="10800000">
            <a:off x="4572000" y="706400"/>
            <a:ext cx="8400" cy="15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4"/>
          <p:cNvCxnSpPr/>
          <p:nvPr/>
        </p:nvCxnSpPr>
        <p:spPr>
          <a:xfrm>
            <a:off x="848950" y="832475"/>
            <a:ext cx="75975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4"/>
          <p:cNvCxnSpPr>
            <a:endCxn id="345" idx="0"/>
          </p:cNvCxnSpPr>
          <p:nvPr/>
        </p:nvCxnSpPr>
        <p:spPr>
          <a:xfrm flipH="1">
            <a:off x="2666450" y="832625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4"/>
          <p:cNvCxnSpPr/>
          <p:nvPr/>
        </p:nvCxnSpPr>
        <p:spPr>
          <a:xfrm flipH="1">
            <a:off x="6304925" y="832475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4"/>
          <p:cNvCxnSpPr/>
          <p:nvPr/>
        </p:nvCxnSpPr>
        <p:spPr>
          <a:xfrm flipH="1" rot="10800000">
            <a:off x="1911825" y="1130525"/>
            <a:ext cx="8400" cy="309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4"/>
          <p:cNvCxnSpPr/>
          <p:nvPr/>
        </p:nvCxnSpPr>
        <p:spPr>
          <a:xfrm>
            <a:off x="1903500" y="18746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4"/>
          <p:cNvSpPr/>
          <p:nvPr/>
        </p:nvSpPr>
        <p:spPr>
          <a:xfrm>
            <a:off x="2105650" y="170047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cxnSp>
        <p:nvCxnSpPr>
          <p:cNvPr id="354" name="Google Shape;354;p24"/>
          <p:cNvCxnSpPr/>
          <p:nvPr/>
        </p:nvCxnSpPr>
        <p:spPr>
          <a:xfrm>
            <a:off x="1920225" y="307757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4"/>
          <p:cNvSpPr/>
          <p:nvPr/>
        </p:nvSpPr>
        <p:spPr>
          <a:xfrm>
            <a:off x="2122375" y="290342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Login/logout page</a:t>
            </a:r>
            <a:endParaRPr/>
          </a:p>
        </p:txBody>
      </p:sp>
      <p:cxnSp>
        <p:nvCxnSpPr>
          <p:cNvPr id="356" name="Google Shape;356;p24"/>
          <p:cNvCxnSpPr/>
          <p:nvPr/>
        </p:nvCxnSpPr>
        <p:spPr>
          <a:xfrm>
            <a:off x="1911825" y="425067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24"/>
          <p:cNvSpPr/>
          <p:nvPr/>
        </p:nvSpPr>
        <p:spPr>
          <a:xfrm>
            <a:off x="2113975" y="407652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page</a:t>
            </a:r>
            <a:endParaRPr/>
          </a:p>
        </p:txBody>
      </p:sp>
      <p:cxnSp>
        <p:nvCxnSpPr>
          <p:cNvPr id="358" name="Google Shape;358;p24"/>
          <p:cNvCxnSpPr>
            <a:stCxn id="353" idx="2"/>
            <a:endCxn id="359" idx="0"/>
          </p:cNvCxnSpPr>
          <p:nvPr/>
        </p:nvCxnSpPr>
        <p:spPr>
          <a:xfrm>
            <a:off x="2903800" y="2151975"/>
            <a:ext cx="109200" cy="15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24"/>
          <p:cNvSpPr/>
          <p:nvPr/>
        </p:nvSpPr>
        <p:spPr>
          <a:xfrm>
            <a:off x="2214825" y="2301950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</a:t>
            </a:r>
            <a:r>
              <a:rPr lang="en"/>
              <a:t> display of parking spaces</a:t>
            </a:r>
            <a:endParaRPr/>
          </a:p>
        </p:txBody>
      </p:sp>
      <p:cxnSp>
        <p:nvCxnSpPr>
          <p:cNvPr id="360" name="Google Shape;360;p24"/>
          <p:cNvCxnSpPr>
            <a:endCxn id="361" idx="0"/>
          </p:cNvCxnSpPr>
          <p:nvPr/>
        </p:nvCxnSpPr>
        <p:spPr>
          <a:xfrm>
            <a:off x="2903775" y="3339975"/>
            <a:ext cx="109200" cy="15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4"/>
          <p:cNvSpPr/>
          <p:nvPr/>
        </p:nvSpPr>
        <p:spPr>
          <a:xfrm>
            <a:off x="2214825" y="348997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 </a:t>
            </a:r>
            <a:r>
              <a:rPr lang="en"/>
              <a:t>credentials</a:t>
            </a:r>
            <a:r>
              <a:rPr lang="en"/>
              <a:t> </a:t>
            </a:r>
            <a:endParaRPr/>
          </a:p>
        </p:txBody>
      </p:sp>
      <p:cxnSp>
        <p:nvCxnSpPr>
          <p:cNvPr id="362" name="Google Shape;362;p24"/>
          <p:cNvCxnSpPr>
            <a:endCxn id="363" idx="0"/>
          </p:cNvCxnSpPr>
          <p:nvPr/>
        </p:nvCxnSpPr>
        <p:spPr>
          <a:xfrm>
            <a:off x="2903775" y="4527975"/>
            <a:ext cx="109200" cy="15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4"/>
          <p:cNvSpPr/>
          <p:nvPr/>
        </p:nvSpPr>
        <p:spPr>
          <a:xfrm>
            <a:off x="2214825" y="467797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transaction</a:t>
            </a:r>
            <a:endParaRPr/>
          </a:p>
        </p:txBody>
      </p:sp>
      <p:cxnSp>
        <p:nvCxnSpPr>
          <p:cNvPr id="364" name="Google Shape;364;p24"/>
          <p:cNvCxnSpPr/>
          <p:nvPr/>
        </p:nvCxnSpPr>
        <p:spPr>
          <a:xfrm flipH="1" rot="10800000">
            <a:off x="5478550" y="1435425"/>
            <a:ext cx="45900" cy="149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4"/>
          <p:cNvCxnSpPr/>
          <p:nvPr/>
        </p:nvCxnSpPr>
        <p:spPr>
          <a:xfrm>
            <a:off x="5507675" y="18746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4"/>
          <p:cNvSpPr/>
          <p:nvPr/>
        </p:nvSpPr>
        <p:spPr>
          <a:xfrm>
            <a:off x="5709825" y="1700475"/>
            <a:ext cx="1596300" cy="6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info from host computer system</a:t>
            </a:r>
            <a:endParaRPr/>
          </a:p>
        </p:txBody>
      </p:sp>
      <p:cxnSp>
        <p:nvCxnSpPr>
          <p:cNvPr id="367" name="Google Shape;367;p24"/>
          <p:cNvCxnSpPr/>
          <p:nvPr/>
        </p:nvCxnSpPr>
        <p:spPr>
          <a:xfrm>
            <a:off x="5524400" y="298097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4"/>
          <p:cNvSpPr/>
          <p:nvPr/>
        </p:nvSpPr>
        <p:spPr>
          <a:xfrm>
            <a:off x="5726550" y="2806825"/>
            <a:ext cx="1596300" cy="9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with “Google Maps” to pull updated image of campus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cxnSp>
        <p:nvCxnSpPr>
          <p:cNvPr id="374" name="Google Shape;374;p25"/>
          <p:cNvCxnSpPr/>
          <p:nvPr/>
        </p:nvCxnSpPr>
        <p:spPr>
          <a:xfrm rot="10800000">
            <a:off x="4572000" y="706400"/>
            <a:ext cx="8400" cy="15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5"/>
          <p:cNvCxnSpPr/>
          <p:nvPr/>
        </p:nvCxnSpPr>
        <p:spPr>
          <a:xfrm>
            <a:off x="848950" y="832475"/>
            <a:ext cx="75975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25"/>
          <p:cNvSpPr/>
          <p:nvPr/>
        </p:nvSpPr>
        <p:spPr>
          <a:xfrm>
            <a:off x="40625" y="108462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entities</a:t>
            </a:r>
            <a:endParaRPr/>
          </a:p>
        </p:txBody>
      </p:sp>
      <p:cxnSp>
        <p:nvCxnSpPr>
          <p:cNvPr id="377" name="Google Shape;377;p25"/>
          <p:cNvCxnSpPr>
            <a:endCxn id="376" idx="0"/>
          </p:cNvCxnSpPr>
          <p:nvPr/>
        </p:nvCxnSpPr>
        <p:spPr>
          <a:xfrm flipH="1">
            <a:off x="838775" y="832625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25"/>
          <p:cNvSpPr/>
          <p:nvPr/>
        </p:nvSpPr>
        <p:spPr>
          <a:xfrm>
            <a:off x="2620250" y="1084625"/>
            <a:ext cx="1596300" cy="4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relationships</a:t>
            </a:r>
            <a:endParaRPr/>
          </a:p>
        </p:txBody>
      </p:sp>
      <p:cxnSp>
        <p:nvCxnSpPr>
          <p:cNvPr id="379" name="Google Shape;379;p25"/>
          <p:cNvCxnSpPr>
            <a:endCxn id="378" idx="0"/>
          </p:cNvCxnSpPr>
          <p:nvPr/>
        </p:nvCxnSpPr>
        <p:spPr>
          <a:xfrm flipH="1">
            <a:off x="3418400" y="832625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25"/>
          <p:cNvSpPr/>
          <p:nvPr/>
        </p:nvSpPr>
        <p:spPr>
          <a:xfrm>
            <a:off x="4859475" y="1084475"/>
            <a:ext cx="1596300" cy="4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joint tables</a:t>
            </a:r>
            <a:endParaRPr/>
          </a:p>
        </p:txBody>
      </p:sp>
      <p:cxnSp>
        <p:nvCxnSpPr>
          <p:cNvPr id="381" name="Google Shape;381;p25"/>
          <p:cNvCxnSpPr>
            <a:endCxn id="380" idx="0"/>
          </p:cNvCxnSpPr>
          <p:nvPr/>
        </p:nvCxnSpPr>
        <p:spPr>
          <a:xfrm flipH="1">
            <a:off x="5657625" y="832475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5"/>
          <p:cNvSpPr/>
          <p:nvPr/>
        </p:nvSpPr>
        <p:spPr>
          <a:xfrm>
            <a:off x="2621150" y="1782125"/>
            <a:ext cx="15963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foreign/primary keys</a:t>
            </a:r>
            <a:endParaRPr/>
          </a:p>
        </p:txBody>
      </p:sp>
      <p:cxnSp>
        <p:nvCxnSpPr>
          <p:cNvPr id="383" name="Google Shape;383;p25"/>
          <p:cNvCxnSpPr>
            <a:endCxn id="382" idx="0"/>
          </p:cNvCxnSpPr>
          <p:nvPr/>
        </p:nvCxnSpPr>
        <p:spPr>
          <a:xfrm flipH="1">
            <a:off x="3419300" y="1530125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5"/>
          <p:cNvSpPr/>
          <p:nvPr/>
        </p:nvSpPr>
        <p:spPr>
          <a:xfrm>
            <a:off x="7318375" y="11180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DBMS</a:t>
            </a:r>
            <a:endParaRPr/>
          </a:p>
        </p:txBody>
      </p:sp>
      <p:cxnSp>
        <p:nvCxnSpPr>
          <p:cNvPr id="385" name="Google Shape;385;p25"/>
          <p:cNvCxnSpPr>
            <a:endCxn id="384" idx="0"/>
          </p:cNvCxnSpPr>
          <p:nvPr/>
        </p:nvCxnSpPr>
        <p:spPr>
          <a:xfrm flipH="1">
            <a:off x="8116525" y="866075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 hardware</a:t>
            </a:r>
            <a:endParaRPr/>
          </a:p>
        </p:txBody>
      </p:sp>
      <p:cxnSp>
        <p:nvCxnSpPr>
          <p:cNvPr id="391" name="Google Shape;391;p26"/>
          <p:cNvCxnSpPr/>
          <p:nvPr/>
        </p:nvCxnSpPr>
        <p:spPr>
          <a:xfrm flipH="1">
            <a:off x="2522725" y="1579100"/>
            <a:ext cx="13500" cy="102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6"/>
          <p:cNvCxnSpPr/>
          <p:nvPr/>
        </p:nvCxnSpPr>
        <p:spPr>
          <a:xfrm rot="10800000">
            <a:off x="4572000" y="706400"/>
            <a:ext cx="8400" cy="15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6"/>
          <p:cNvCxnSpPr/>
          <p:nvPr/>
        </p:nvCxnSpPr>
        <p:spPr>
          <a:xfrm>
            <a:off x="848950" y="832475"/>
            <a:ext cx="75975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6"/>
          <p:cNvSpPr/>
          <p:nvPr/>
        </p:nvSpPr>
        <p:spPr>
          <a:xfrm>
            <a:off x="1570250" y="1109600"/>
            <a:ext cx="1647600" cy="46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RF sensors</a:t>
            </a:r>
            <a:endParaRPr/>
          </a:p>
        </p:txBody>
      </p:sp>
      <p:cxnSp>
        <p:nvCxnSpPr>
          <p:cNvPr id="395" name="Google Shape;395;p26"/>
          <p:cNvCxnSpPr/>
          <p:nvPr/>
        </p:nvCxnSpPr>
        <p:spPr>
          <a:xfrm flipH="1">
            <a:off x="2351575" y="857600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6"/>
          <p:cNvSpPr/>
          <p:nvPr/>
        </p:nvSpPr>
        <p:spPr>
          <a:xfrm>
            <a:off x="3475200" y="1109600"/>
            <a:ext cx="1647600" cy="46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Install arm gates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97" name="Google Shape;397;p26"/>
          <p:cNvCxnSpPr/>
          <p:nvPr/>
        </p:nvCxnSpPr>
        <p:spPr>
          <a:xfrm flipH="1">
            <a:off x="4256525" y="857600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6"/>
          <p:cNvSpPr/>
          <p:nvPr/>
        </p:nvSpPr>
        <p:spPr>
          <a:xfrm>
            <a:off x="6061775" y="1118075"/>
            <a:ext cx="1647600" cy="81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Connect RF sensors/gates to host computer system</a:t>
            </a:r>
            <a:endParaRPr sz="1200"/>
          </a:p>
        </p:txBody>
      </p:sp>
      <p:cxnSp>
        <p:nvCxnSpPr>
          <p:cNvPr id="399" name="Google Shape;399;p26"/>
          <p:cNvCxnSpPr/>
          <p:nvPr/>
        </p:nvCxnSpPr>
        <p:spPr>
          <a:xfrm flipH="1">
            <a:off x="6843100" y="866075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26"/>
          <p:cNvSpPr/>
          <p:nvPr/>
        </p:nvSpPr>
        <p:spPr>
          <a:xfrm>
            <a:off x="2522725" y="2368900"/>
            <a:ext cx="1596300" cy="6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RF sensors and gates</a:t>
            </a:r>
            <a:endParaRPr/>
          </a:p>
        </p:txBody>
      </p:sp>
      <p:cxnSp>
        <p:nvCxnSpPr>
          <p:cNvPr id="401" name="Google Shape;401;p26"/>
          <p:cNvCxnSpPr/>
          <p:nvPr/>
        </p:nvCxnSpPr>
        <p:spPr>
          <a:xfrm flipH="1">
            <a:off x="4119025" y="1579100"/>
            <a:ext cx="13500" cy="102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computer system</a:t>
            </a:r>
            <a:endParaRPr/>
          </a:p>
        </p:txBody>
      </p:sp>
      <p:cxnSp>
        <p:nvCxnSpPr>
          <p:cNvPr id="407" name="Google Shape;407;p27"/>
          <p:cNvCxnSpPr/>
          <p:nvPr/>
        </p:nvCxnSpPr>
        <p:spPr>
          <a:xfrm rot="10800000">
            <a:off x="4572000" y="706400"/>
            <a:ext cx="8400" cy="15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7"/>
          <p:cNvCxnSpPr/>
          <p:nvPr/>
        </p:nvCxnSpPr>
        <p:spPr>
          <a:xfrm>
            <a:off x="848950" y="832475"/>
            <a:ext cx="75975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7"/>
          <p:cNvSpPr/>
          <p:nvPr/>
        </p:nvSpPr>
        <p:spPr>
          <a:xfrm>
            <a:off x="57450" y="1084625"/>
            <a:ext cx="1647600" cy="46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OS</a:t>
            </a:r>
            <a:endParaRPr/>
          </a:p>
        </p:txBody>
      </p:sp>
      <p:cxnSp>
        <p:nvCxnSpPr>
          <p:cNvPr id="410" name="Google Shape;410;p27"/>
          <p:cNvCxnSpPr/>
          <p:nvPr/>
        </p:nvCxnSpPr>
        <p:spPr>
          <a:xfrm flipH="1">
            <a:off x="838775" y="832625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27"/>
          <p:cNvSpPr/>
          <p:nvPr/>
        </p:nvSpPr>
        <p:spPr>
          <a:xfrm>
            <a:off x="1788200" y="1084475"/>
            <a:ext cx="16476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connection with gate hardware</a:t>
            </a:r>
            <a:endParaRPr/>
          </a:p>
        </p:txBody>
      </p:sp>
      <p:cxnSp>
        <p:nvCxnSpPr>
          <p:cNvPr id="412" name="Google Shape;412;p27"/>
          <p:cNvCxnSpPr/>
          <p:nvPr/>
        </p:nvCxnSpPr>
        <p:spPr>
          <a:xfrm flipH="1">
            <a:off x="2569525" y="832475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27"/>
          <p:cNvSpPr/>
          <p:nvPr/>
        </p:nvSpPr>
        <p:spPr>
          <a:xfrm>
            <a:off x="3518950" y="1084475"/>
            <a:ext cx="16476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connection to mobile app </a:t>
            </a:r>
            <a:endParaRPr/>
          </a:p>
        </p:txBody>
      </p:sp>
      <p:cxnSp>
        <p:nvCxnSpPr>
          <p:cNvPr id="414" name="Google Shape;414;p27"/>
          <p:cNvCxnSpPr/>
          <p:nvPr/>
        </p:nvCxnSpPr>
        <p:spPr>
          <a:xfrm flipH="1">
            <a:off x="4300275" y="832475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7"/>
          <p:cNvSpPr/>
          <p:nvPr/>
        </p:nvSpPr>
        <p:spPr>
          <a:xfrm>
            <a:off x="5249700" y="1118075"/>
            <a:ext cx="1647600" cy="46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status of parking lots</a:t>
            </a:r>
            <a:endParaRPr/>
          </a:p>
        </p:txBody>
      </p:sp>
      <p:cxnSp>
        <p:nvCxnSpPr>
          <p:cNvPr id="416" name="Google Shape;416;p27"/>
          <p:cNvCxnSpPr/>
          <p:nvPr/>
        </p:nvCxnSpPr>
        <p:spPr>
          <a:xfrm flipH="1">
            <a:off x="6031025" y="866075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7"/>
          <p:cNvCxnSpPr/>
          <p:nvPr/>
        </p:nvCxnSpPr>
        <p:spPr>
          <a:xfrm rot="10800000">
            <a:off x="5266425" y="1130375"/>
            <a:ext cx="0" cy="89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7"/>
          <p:cNvCxnSpPr/>
          <p:nvPr/>
        </p:nvCxnSpPr>
        <p:spPr>
          <a:xfrm>
            <a:off x="5249700" y="202687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7"/>
          <p:cNvSpPr/>
          <p:nvPr/>
        </p:nvSpPr>
        <p:spPr>
          <a:xfrm>
            <a:off x="5451850" y="1852725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Module to keep track on incoming/outgoing cars</a:t>
            </a:r>
            <a:endParaRPr sz="1200"/>
          </a:p>
        </p:txBody>
      </p:sp>
      <p:sp>
        <p:nvSpPr>
          <p:cNvPr id="420" name="Google Shape;420;p27"/>
          <p:cNvSpPr/>
          <p:nvPr/>
        </p:nvSpPr>
        <p:spPr>
          <a:xfrm>
            <a:off x="7260575" y="1134125"/>
            <a:ext cx="16476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interface into the UTD student database</a:t>
            </a:r>
            <a:endParaRPr/>
          </a:p>
        </p:txBody>
      </p:sp>
      <p:cxnSp>
        <p:nvCxnSpPr>
          <p:cNvPr id="421" name="Google Shape;421;p27"/>
          <p:cNvCxnSpPr/>
          <p:nvPr/>
        </p:nvCxnSpPr>
        <p:spPr>
          <a:xfrm flipH="1">
            <a:off x="8117550" y="882125"/>
            <a:ext cx="180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7"/>
          <p:cNvCxnSpPr/>
          <p:nvPr/>
        </p:nvCxnSpPr>
        <p:spPr>
          <a:xfrm rot="10800000">
            <a:off x="7292850" y="1366375"/>
            <a:ext cx="0" cy="92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7"/>
          <p:cNvCxnSpPr/>
          <p:nvPr/>
        </p:nvCxnSpPr>
        <p:spPr>
          <a:xfrm>
            <a:off x="7276125" y="22628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27"/>
          <p:cNvSpPr/>
          <p:nvPr/>
        </p:nvSpPr>
        <p:spPr>
          <a:xfrm>
            <a:off x="7478275" y="2088675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data encryption protocol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29925" y="101010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mobile app</a:t>
            </a: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1795200" y="1010100"/>
            <a:ext cx="17646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gate hardware</a:t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3644088" y="1010100"/>
            <a:ext cx="18138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database/back-end</a:t>
            </a:r>
            <a:endParaRPr sz="1200"/>
          </a:p>
        </p:txBody>
      </p:sp>
      <p:sp>
        <p:nvSpPr>
          <p:cNvPr id="433" name="Google Shape;433;p28"/>
          <p:cNvSpPr/>
          <p:nvPr/>
        </p:nvSpPr>
        <p:spPr>
          <a:xfrm>
            <a:off x="5655800" y="101010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host computer system</a:t>
            </a:r>
            <a:endParaRPr sz="1200"/>
          </a:p>
        </p:txBody>
      </p:sp>
      <p:sp>
        <p:nvSpPr>
          <p:cNvPr id="434" name="Google Shape;434;p28"/>
          <p:cNvSpPr/>
          <p:nvPr/>
        </p:nvSpPr>
        <p:spPr>
          <a:xfrm>
            <a:off x="7517775" y="101010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networks</a:t>
            </a:r>
            <a:endParaRPr/>
          </a:p>
        </p:txBody>
      </p:sp>
      <p:sp>
        <p:nvSpPr>
          <p:cNvPr id="435" name="Google Shape;435;p28"/>
          <p:cNvSpPr txBox="1"/>
          <p:nvPr/>
        </p:nvSpPr>
        <p:spPr>
          <a:xfrm>
            <a:off x="285850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17</a:t>
            </a:r>
            <a:endParaRPr/>
          </a:p>
        </p:txBody>
      </p:sp>
      <p:sp>
        <p:nvSpPr>
          <p:cNvPr id="436" name="Google Shape;436;p28"/>
          <p:cNvSpPr txBox="1"/>
          <p:nvPr/>
        </p:nvSpPr>
        <p:spPr>
          <a:xfrm>
            <a:off x="2093275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18</a:t>
            </a:r>
            <a:endParaRPr/>
          </a:p>
        </p:txBody>
      </p:sp>
      <p:sp>
        <p:nvSpPr>
          <p:cNvPr id="437" name="Google Shape;437;p28"/>
          <p:cNvSpPr txBox="1"/>
          <p:nvPr/>
        </p:nvSpPr>
        <p:spPr>
          <a:xfrm>
            <a:off x="3900700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19</a:t>
            </a:r>
            <a:endParaRPr/>
          </a:p>
        </p:txBody>
      </p:sp>
      <p:sp>
        <p:nvSpPr>
          <p:cNvPr id="438" name="Google Shape;438;p28"/>
          <p:cNvSpPr txBox="1"/>
          <p:nvPr/>
        </p:nvSpPr>
        <p:spPr>
          <a:xfrm>
            <a:off x="5792325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20</a:t>
            </a:r>
            <a:endParaRPr/>
          </a:p>
        </p:txBody>
      </p:sp>
      <p:sp>
        <p:nvSpPr>
          <p:cNvPr id="439" name="Google Shape;439;p28"/>
          <p:cNvSpPr txBox="1"/>
          <p:nvPr/>
        </p:nvSpPr>
        <p:spPr>
          <a:xfrm>
            <a:off x="7683950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mobile app</a:t>
            </a:r>
            <a:endParaRPr/>
          </a:p>
        </p:txBody>
      </p:sp>
      <p:cxnSp>
        <p:nvCxnSpPr>
          <p:cNvPr id="445" name="Google Shape;445;p29"/>
          <p:cNvCxnSpPr/>
          <p:nvPr/>
        </p:nvCxnSpPr>
        <p:spPr>
          <a:xfrm rot="10800000">
            <a:off x="4572000" y="706400"/>
            <a:ext cx="8400" cy="15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9"/>
          <p:cNvCxnSpPr/>
          <p:nvPr/>
        </p:nvCxnSpPr>
        <p:spPr>
          <a:xfrm>
            <a:off x="848950" y="832475"/>
            <a:ext cx="75975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29"/>
          <p:cNvSpPr/>
          <p:nvPr/>
        </p:nvSpPr>
        <p:spPr>
          <a:xfrm>
            <a:off x="971050" y="11494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display</a:t>
            </a:r>
            <a:endParaRPr/>
          </a:p>
        </p:txBody>
      </p:sp>
      <p:cxnSp>
        <p:nvCxnSpPr>
          <p:cNvPr id="448" name="Google Shape;448;p29"/>
          <p:cNvCxnSpPr/>
          <p:nvPr/>
        </p:nvCxnSpPr>
        <p:spPr>
          <a:xfrm rot="10800000">
            <a:off x="1769200" y="82997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9"/>
          <p:cNvCxnSpPr/>
          <p:nvPr/>
        </p:nvCxnSpPr>
        <p:spPr>
          <a:xfrm flipH="1" rot="10800000">
            <a:off x="987500" y="1500250"/>
            <a:ext cx="300" cy="114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9"/>
          <p:cNvCxnSpPr/>
          <p:nvPr/>
        </p:nvCxnSpPr>
        <p:spPr>
          <a:xfrm>
            <a:off x="971050" y="193947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29"/>
          <p:cNvSpPr/>
          <p:nvPr/>
        </p:nvSpPr>
        <p:spPr>
          <a:xfrm>
            <a:off x="1173200" y="176532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</a:t>
            </a:r>
            <a:r>
              <a:rPr lang="en"/>
              <a:t>ap display</a:t>
            </a:r>
            <a:endParaRPr/>
          </a:p>
        </p:txBody>
      </p:sp>
      <p:cxnSp>
        <p:nvCxnSpPr>
          <p:cNvPr id="452" name="Google Shape;452;p29"/>
          <p:cNvCxnSpPr/>
          <p:nvPr/>
        </p:nvCxnSpPr>
        <p:spPr>
          <a:xfrm>
            <a:off x="1002675" y="26561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29"/>
          <p:cNvSpPr/>
          <p:nvPr/>
        </p:nvSpPr>
        <p:spPr>
          <a:xfrm>
            <a:off x="1204825" y="2481975"/>
            <a:ext cx="1596300" cy="6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colored parking availability</a:t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3544800" y="1182013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Login/logout page</a:t>
            </a:r>
            <a:endParaRPr/>
          </a:p>
        </p:txBody>
      </p:sp>
      <p:cxnSp>
        <p:nvCxnSpPr>
          <p:cNvPr id="455" name="Google Shape;455;p29"/>
          <p:cNvCxnSpPr/>
          <p:nvPr/>
        </p:nvCxnSpPr>
        <p:spPr>
          <a:xfrm rot="10800000">
            <a:off x="4342950" y="862513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9"/>
          <p:cNvCxnSpPr/>
          <p:nvPr/>
        </p:nvCxnSpPr>
        <p:spPr>
          <a:xfrm flipH="1" rot="10800000">
            <a:off x="3524825" y="1498963"/>
            <a:ext cx="36600" cy="159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9"/>
          <p:cNvCxnSpPr/>
          <p:nvPr/>
        </p:nvCxnSpPr>
        <p:spPr>
          <a:xfrm>
            <a:off x="3544800" y="1938263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29"/>
          <p:cNvSpPr/>
          <p:nvPr/>
        </p:nvSpPr>
        <p:spPr>
          <a:xfrm>
            <a:off x="3746950" y="1764113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user authentication</a:t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5888375" y="11519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page</a:t>
            </a:r>
            <a:endParaRPr/>
          </a:p>
        </p:txBody>
      </p:sp>
      <p:cxnSp>
        <p:nvCxnSpPr>
          <p:cNvPr id="460" name="Google Shape;460;p29"/>
          <p:cNvCxnSpPr/>
          <p:nvPr/>
        </p:nvCxnSpPr>
        <p:spPr>
          <a:xfrm rot="10800000">
            <a:off x="6686525" y="83247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9"/>
          <p:cNvCxnSpPr/>
          <p:nvPr/>
        </p:nvCxnSpPr>
        <p:spPr>
          <a:xfrm flipH="1" rot="10800000">
            <a:off x="5884775" y="1468975"/>
            <a:ext cx="20400" cy="128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9"/>
          <p:cNvCxnSpPr/>
          <p:nvPr/>
        </p:nvCxnSpPr>
        <p:spPr>
          <a:xfrm>
            <a:off x="5888375" y="19082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29"/>
          <p:cNvSpPr/>
          <p:nvPr/>
        </p:nvSpPr>
        <p:spPr>
          <a:xfrm>
            <a:off x="6090525" y="173407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 encryption</a:t>
            </a:r>
            <a:endParaRPr/>
          </a:p>
        </p:txBody>
      </p:sp>
      <p:cxnSp>
        <p:nvCxnSpPr>
          <p:cNvPr id="464" name="Google Shape;464;p29"/>
          <p:cNvCxnSpPr/>
          <p:nvPr/>
        </p:nvCxnSpPr>
        <p:spPr>
          <a:xfrm>
            <a:off x="3544800" y="3082388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29"/>
          <p:cNvSpPr/>
          <p:nvPr/>
        </p:nvSpPr>
        <p:spPr>
          <a:xfrm>
            <a:off x="3746950" y="2908238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 encryption</a:t>
            </a:r>
            <a:endParaRPr/>
          </a:p>
        </p:txBody>
      </p:sp>
      <p:cxnSp>
        <p:nvCxnSpPr>
          <p:cNvPr id="466" name="Google Shape;466;p29"/>
          <p:cNvCxnSpPr/>
          <p:nvPr/>
        </p:nvCxnSpPr>
        <p:spPr>
          <a:xfrm>
            <a:off x="5905425" y="27666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29"/>
          <p:cNvSpPr/>
          <p:nvPr/>
        </p:nvSpPr>
        <p:spPr>
          <a:xfrm>
            <a:off x="6107575" y="259247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payment validity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gate hardware</a:t>
            </a:r>
            <a:endParaRPr/>
          </a:p>
        </p:txBody>
      </p:sp>
      <p:cxnSp>
        <p:nvCxnSpPr>
          <p:cNvPr id="473" name="Google Shape;473;p30"/>
          <p:cNvCxnSpPr/>
          <p:nvPr/>
        </p:nvCxnSpPr>
        <p:spPr>
          <a:xfrm rot="10800000">
            <a:off x="4572000" y="706400"/>
            <a:ext cx="8400" cy="15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30"/>
          <p:cNvCxnSpPr/>
          <p:nvPr/>
        </p:nvCxnSpPr>
        <p:spPr>
          <a:xfrm>
            <a:off x="848950" y="832475"/>
            <a:ext cx="75975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30"/>
          <p:cNvSpPr/>
          <p:nvPr/>
        </p:nvSpPr>
        <p:spPr>
          <a:xfrm>
            <a:off x="1916300" y="11519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RF sensor</a:t>
            </a:r>
            <a:endParaRPr/>
          </a:p>
        </p:txBody>
      </p:sp>
      <p:cxnSp>
        <p:nvCxnSpPr>
          <p:cNvPr id="476" name="Google Shape;476;p30"/>
          <p:cNvCxnSpPr/>
          <p:nvPr/>
        </p:nvCxnSpPr>
        <p:spPr>
          <a:xfrm rot="10800000">
            <a:off x="2714450" y="83247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0"/>
          <p:cNvCxnSpPr/>
          <p:nvPr/>
        </p:nvCxnSpPr>
        <p:spPr>
          <a:xfrm flipH="1" rot="10800000">
            <a:off x="1891000" y="1502775"/>
            <a:ext cx="42000" cy="19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0"/>
          <p:cNvCxnSpPr/>
          <p:nvPr/>
        </p:nvCxnSpPr>
        <p:spPr>
          <a:xfrm>
            <a:off x="1916300" y="194197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30"/>
          <p:cNvSpPr/>
          <p:nvPr/>
        </p:nvSpPr>
        <p:spPr>
          <a:xfrm>
            <a:off x="2118450" y="1767825"/>
            <a:ext cx="15963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determining colored pass</a:t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5429250" y="114700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gate frame</a:t>
            </a:r>
            <a:endParaRPr/>
          </a:p>
        </p:txBody>
      </p:sp>
      <p:cxnSp>
        <p:nvCxnSpPr>
          <p:cNvPr id="481" name="Google Shape;481;p30"/>
          <p:cNvCxnSpPr/>
          <p:nvPr/>
        </p:nvCxnSpPr>
        <p:spPr>
          <a:xfrm rot="10800000">
            <a:off x="6227400" y="827500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0"/>
          <p:cNvCxnSpPr/>
          <p:nvPr/>
        </p:nvCxnSpPr>
        <p:spPr>
          <a:xfrm rot="10800000">
            <a:off x="5445875" y="1497625"/>
            <a:ext cx="15300" cy="11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0"/>
          <p:cNvCxnSpPr/>
          <p:nvPr/>
        </p:nvCxnSpPr>
        <p:spPr>
          <a:xfrm>
            <a:off x="5429250" y="1937000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0"/>
          <p:cNvSpPr/>
          <p:nvPr/>
        </p:nvSpPr>
        <p:spPr>
          <a:xfrm>
            <a:off x="5631400" y="1762850"/>
            <a:ext cx="1596300" cy="6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Sturdiness</a:t>
            </a:r>
            <a:endParaRPr/>
          </a:p>
        </p:txBody>
      </p:sp>
      <p:cxnSp>
        <p:nvCxnSpPr>
          <p:cNvPr id="485" name="Google Shape;485;p30"/>
          <p:cNvCxnSpPr/>
          <p:nvPr/>
        </p:nvCxnSpPr>
        <p:spPr>
          <a:xfrm>
            <a:off x="5429250" y="2652500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30"/>
          <p:cNvSpPr/>
          <p:nvPr/>
        </p:nvSpPr>
        <p:spPr>
          <a:xfrm>
            <a:off x="5631400" y="2478350"/>
            <a:ext cx="1596300" cy="9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Vision impairment (how bad it blocks drivers view of other cars in parking lot)</a:t>
            </a:r>
            <a:endParaRPr sz="1200"/>
          </a:p>
        </p:txBody>
      </p:sp>
      <p:cxnSp>
        <p:nvCxnSpPr>
          <p:cNvPr id="487" name="Google Shape;487;p30"/>
          <p:cNvCxnSpPr/>
          <p:nvPr/>
        </p:nvCxnSpPr>
        <p:spPr>
          <a:xfrm>
            <a:off x="1916300" y="2707900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30"/>
          <p:cNvSpPr/>
          <p:nvPr/>
        </p:nvSpPr>
        <p:spPr>
          <a:xfrm>
            <a:off x="2118450" y="2533750"/>
            <a:ext cx="15963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of determining colored pass</a:t>
            </a:r>
            <a:endParaRPr/>
          </a:p>
        </p:txBody>
      </p:sp>
      <p:cxnSp>
        <p:nvCxnSpPr>
          <p:cNvPr id="489" name="Google Shape;489;p30"/>
          <p:cNvCxnSpPr/>
          <p:nvPr/>
        </p:nvCxnSpPr>
        <p:spPr>
          <a:xfrm>
            <a:off x="1916300" y="34738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30"/>
          <p:cNvSpPr/>
          <p:nvPr/>
        </p:nvSpPr>
        <p:spPr>
          <a:xfrm>
            <a:off x="2118450" y="3299675"/>
            <a:ext cx="15963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Speed of transmitting data to host computer system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database/back-end</a:t>
            </a:r>
            <a:endParaRPr/>
          </a:p>
        </p:txBody>
      </p:sp>
      <p:cxnSp>
        <p:nvCxnSpPr>
          <p:cNvPr id="496" name="Google Shape;496;p31"/>
          <p:cNvCxnSpPr/>
          <p:nvPr/>
        </p:nvCxnSpPr>
        <p:spPr>
          <a:xfrm rot="10800000">
            <a:off x="4572000" y="706400"/>
            <a:ext cx="8400" cy="15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31"/>
          <p:cNvCxnSpPr/>
          <p:nvPr/>
        </p:nvCxnSpPr>
        <p:spPr>
          <a:xfrm>
            <a:off x="848950" y="832475"/>
            <a:ext cx="75975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31"/>
          <p:cNvSpPr/>
          <p:nvPr/>
        </p:nvSpPr>
        <p:spPr>
          <a:xfrm>
            <a:off x="59200" y="115182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time</a:t>
            </a:r>
            <a:endParaRPr/>
          </a:p>
        </p:txBody>
      </p:sp>
      <p:cxnSp>
        <p:nvCxnSpPr>
          <p:cNvPr id="499" name="Google Shape;499;p31"/>
          <p:cNvCxnSpPr/>
          <p:nvPr/>
        </p:nvCxnSpPr>
        <p:spPr>
          <a:xfrm rot="10800000">
            <a:off x="857350" y="83232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31"/>
          <p:cNvCxnSpPr/>
          <p:nvPr/>
        </p:nvCxnSpPr>
        <p:spPr>
          <a:xfrm flipH="1" rot="10800000">
            <a:off x="75650" y="1502450"/>
            <a:ext cx="300" cy="4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1"/>
          <p:cNvCxnSpPr/>
          <p:nvPr/>
        </p:nvCxnSpPr>
        <p:spPr>
          <a:xfrm>
            <a:off x="59200" y="19418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31"/>
          <p:cNvSpPr/>
          <p:nvPr/>
        </p:nvSpPr>
        <p:spPr>
          <a:xfrm>
            <a:off x="1916300" y="117710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integrity</a:t>
            </a:r>
            <a:endParaRPr/>
          </a:p>
        </p:txBody>
      </p:sp>
      <p:cxnSp>
        <p:nvCxnSpPr>
          <p:cNvPr id="503" name="Google Shape;503;p31"/>
          <p:cNvCxnSpPr/>
          <p:nvPr/>
        </p:nvCxnSpPr>
        <p:spPr>
          <a:xfrm rot="10800000">
            <a:off x="2714450" y="857600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1"/>
          <p:cNvCxnSpPr/>
          <p:nvPr/>
        </p:nvCxnSpPr>
        <p:spPr>
          <a:xfrm rot="10800000">
            <a:off x="1933150" y="1527725"/>
            <a:ext cx="48600" cy="43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1"/>
          <p:cNvCxnSpPr/>
          <p:nvPr/>
        </p:nvCxnSpPr>
        <p:spPr>
          <a:xfrm>
            <a:off x="1916300" y="1967100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31"/>
          <p:cNvSpPr/>
          <p:nvPr/>
        </p:nvSpPr>
        <p:spPr>
          <a:xfrm>
            <a:off x="3818200" y="11855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accuracy</a:t>
            </a:r>
            <a:endParaRPr/>
          </a:p>
        </p:txBody>
      </p:sp>
      <p:cxnSp>
        <p:nvCxnSpPr>
          <p:cNvPr id="507" name="Google Shape;507;p31"/>
          <p:cNvCxnSpPr/>
          <p:nvPr/>
        </p:nvCxnSpPr>
        <p:spPr>
          <a:xfrm rot="10800000">
            <a:off x="4616350" y="86607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31"/>
          <p:cNvSpPr/>
          <p:nvPr/>
        </p:nvSpPr>
        <p:spPr>
          <a:xfrm>
            <a:off x="5791000" y="115182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cxnSp>
        <p:nvCxnSpPr>
          <p:cNvPr id="509" name="Google Shape;509;p31"/>
          <p:cNvCxnSpPr/>
          <p:nvPr/>
        </p:nvCxnSpPr>
        <p:spPr>
          <a:xfrm rot="10800000">
            <a:off x="6589150" y="83232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1"/>
          <p:cNvCxnSpPr/>
          <p:nvPr/>
        </p:nvCxnSpPr>
        <p:spPr>
          <a:xfrm flipH="1" rot="10800000">
            <a:off x="5763750" y="1502400"/>
            <a:ext cx="44100" cy="4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1"/>
          <p:cNvCxnSpPr/>
          <p:nvPr/>
        </p:nvCxnSpPr>
        <p:spPr>
          <a:xfrm>
            <a:off x="5791000" y="19418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31"/>
          <p:cNvSpPr/>
          <p:nvPr/>
        </p:nvSpPr>
        <p:spPr>
          <a:xfrm>
            <a:off x="5993150" y="1767675"/>
            <a:ext cx="15963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for any security holes database</a:t>
            </a:r>
            <a:endParaRPr/>
          </a:p>
        </p:txBody>
      </p:sp>
      <p:sp>
        <p:nvSpPr>
          <p:cNvPr id="513" name="Google Shape;513;p31"/>
          <p:cNvSpPr/>
          <p:nvPr/>
        </p:nvSpPr>
        <p:spPr>
          <a:xfrm>
            <a:off x="1933150" y="1838825"/>
            <a:ext cx="15963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 preservation</a:t>
            </a:r>
            <a:endParaRPr/>
          </a:p>
        </p:txBody>
      </p:sp>
      <p:sp>
        <p:nvSpPr>
          <p:cNvPr id="514" name="Google Shape;514;p31"/>
          <p:cNvSpPr/>
          <p:nvPr/>
        </p:nvSpPr>
        <p:spPr>
          <a:xfrm>
            <a:off x="59200" y="1788275"/>
            <a:ext cx="1596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latency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11529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849525" y="11529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 hardware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699050" y="11529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interface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548575" y="11529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Server/Back-end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398100" y="11529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computer system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85850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093275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4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900700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5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792325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6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7683950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host computer system</a:t>
            </a:r>
            <a:endParaRPr/>
          </a:p>
        </p:txBody>
      </p:sp>
      <p:cxnSp>
        <p:nvCxnSpPr>
          <p:cNvPr id="520" name="Google Shape;520;p32"/>
          <p:cNvCxnSpPr/>
          <p:nvPr/>
        </p:nvCxnSpPr>
        <p:spPr>
          <a:xfrm rot="10800000">
            <a:off x="4572000" y="706400"/>
            <a:ext cx="8400" cy="15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2"/>
          <p:cNvCxnSpPr/>
          <p:nvPr/>
        </p:nvCxnSpPr>
        <p:spPr>
          <a:xfrm>
            <a:off x="848950" y="832475"/>
            <a:ext cx="75975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32"/>
          <p:cNvSpPr/>
          <p:nvPr/>
        </p:nvSpPr>
        <p:spPr>
          <a:xfrm>
            <a:off x="973600" y="115182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cxnSp>
        <p:nvCxnSpPr>
          <p:cNvPr id="523" name="Google Shape;523;p32"/>
          <p:cNvCxnSpPr/>
          <p:nvPr/>
        </p:nvCxnSpPr>
        <p:spPr>
          <a:xfrm rot="10800000">
            <a:off x="1771750" y="83232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32"/>
          <p:cNvCxnSpPr/>
          <p:nvPr/>
        </p:nvCxnSpPr>
        <p:spPr>
          <a:xfrm flipH="1" rot="10800000">
            <a:off x="959775" y="1502525"/>
            <a:ext cx="30600" cy="46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2"/>
          <p:cNvCxnSpPr/>
          <p:nvPr/>
        </p:nvCxnSpPr>
        <p:spPr>
          <a:xfrm>
            <a:off x="973600" y="19418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32"/>
          <p:cNvSpPr/>
          <p:nvPr/>
        </p:nvSpPr>
        <p:spPr>
          <a:xfrm>
            <a:off x="1175750" y="1767675"/>
            <a:ext cx="15963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for any security holes</a:t>
            </a: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3762200" y="11519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times</a:t>
            </a:r>
            <a:endParaRPr/>
          </a:p>
        </p:txBody>
      </p:sp>
      <p:cxnSp>
        <p:nvCxnSpPr>
          <p:cNvPr id="528" name="Google Shape;528;p32"/>
          <p:cNvCxnSpPr/>
          <p:nvPr/>
        </p:nvCxnSpPr>
        <p:spPr>
          <a:xfrm rot="10800000">
            <a:off x="4560350" y="83247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2"/>
          <p:cNvCxnSpPr/>
          <p:nvPr/>
        </p:nvCxnSpPr>
        <p:spPr>
          <a:xfrm flipH="1" rot="10800000">
            <a:off x="3748925" y="1045325"/>
            <a:ext cx="30000" cy="191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2"/>
          <p:cNvCxnSpPr/>
          <p:nvPr/>
        </p:nvCxnSpPr>
        <p:spPr>
          <a:xfrm>
            <a:off x="3762200" y="194197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32"/>
          <p:cNvSpPr/>
          <p:nvPr/>
        </p:nvSpPr>
        <p:spPr>
          <a:xfrm>
            <a:off x="3964350" y="1767825"/>
            <a:ext cx="15963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average time to update parking lot info</a:t>
            </a:r>
            <a:endParaRPr/>
          </a:p>
        </p:txBody>
      </p:sp>
      <p:sp>
        <p:nvSpPr>
          <p:cNvPr id="532" name="Google Shape;532;p32"/>
          <p:cNvSpPr/>
          <p:nvPr/>
        </p:nvSpPr>
        <p:spPr>
          <a:xfrm>
            <a:off x="6390525" y="115182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integrity</a:t>
            </a:r>
            <a:endParaRPr/>
          </a:p>
        </p:txBody>
      </p:sp>
      <p:cxnSp>
        <p:nvCxnSpPr>
          <p:cNvPr id="533" name="Google Shape;533;p32"/>
          <p:cNvCxnSpPr/>
          <p:nvPr/>
        </p:nvCxnSpPr>
        <p:spPr>
          <a:xfrm rot="10800000">
            <a:off x="7188675" y="83232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2"/>
          <p:cNvCxnSpPr/>
          <p:nvPr/>
        </p:nvCxnSpPr>
        <p:spPr>
          <a:xfrm flipH="1" rot="10800000">
            <a:off x="6386225" y="1121675"/>
            <a:ext cx="21000" cy="87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32"/>
          <p:cNvCxnSpPr/>
          <p:nvPr/>
        </p:nvCxnSpPr>
        <p:spPr>
          <a:xfrm>
            <a:off x="6390525" y="19418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32"/>
          <p:cNvSpPr/>
          <p:nvPr/>
        </p:nvSpPr>
        <p:spPr>
          <a:xfrm>
            <a:off x="6592675" y="1767675"/>
            <a:ext cx="15963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percentage of correctly received data</a:t>
            </a:r>
            <a:endParaRPr/>
          </a:p>
        </p:txBody>
      </p:sp>
      <p:cxnSp>
        <p:nvCxnSpPr>
          <p:cNvPr id="537" name="Google Shape;537;p32"/>
          <p:cNvCxnSpPr/>
          <p:nvPr/>
        </p:nvCxnSpPr>
        <p:spPr>
          <a:xfrm>
            <a:off x="3770525" y="29226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32"/>
          <p:cNvSpPr/>
          <p:nvPr/>
        </p:nvSpPr>
        <p:spPr>
          <a:xfrm>
            <a:off x="3972675" y="2748475"/>
            <a:ext cx="15963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average time to reply to app query</a:t>
            </a:r>
            <a:endParaRPr/>
          </a:p>
        </p:txBody>
      </p:sp>
      <p:sp>
        <p:nvSpPr>
          <p:cNvPr id="539" name="Google Shape;539;p32"/>
          <p:cNvSpPr/>
          <p:nvPr/>
        </p:nvSpPr>
        <p:spPr>
          <a:xfrm>
            <a:off x="1175750" y="28026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selected OS</a:t>
            </a:r>
            <a:endParaRPr/>
          </a:p>
        </p:txBody>
      </p:sp>
      <p:cxnSp>
        <p:nvCxnSpPr>
          <p:cNvPr id="540" name="Google Shape;540;p32"/>
          <p:cNvCxnSpPr/>
          <p:nvPr/>
        </p:nvCxnSpPr>
        <p:spPr>
          <a:xfrm rot="10800000">
            <a:off x="1326750" y="248332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32"/>
          <p:cNvSpPr/>
          <p:nvPr/>
        </p:nvSpPr>
        <p:spPr>
          <a:xfrm>
            <a:off x="1175750" y="3472875"/>
            <a:ext cx="16554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outgoing/incoming network queries</a:t>
            </a:r>
            <a:endParaRPr/>
          </a:p>
        </p:txBody>
      </p:sp>
      <p:cxnSp>
        <p:nvCxnSpPr>
          <p:cNvPr id="542" name="Google Shape;542;p32"/>
          <p:cNvCxnSpPr/>
          <p:nvPr/>
        </p:nvCxnSpPr>
        <p:spPr>
          <a:xfrm rot="10800000">
            <a:off x="1326750" y="315337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networks</a:t>
            </a:r>
            <a:endParaRPr/>
          </a:p>
        </p:txBody>
      </p:sp>
      <p:cxnSp>
        <p:nvCxnSpPr>
          <p:cNvPr id="548" name="Google Shape;548;p33"/>
          <p:cNvCxnSpPr/>
          <p:nvPr/>
        </p:nvCxnSpPr>
        <p:spPr>
          <a:xfrm rot="10800000">
            <a:off x="4572000" y="706400"/>
            <a:ext cx="8400" cy="15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33"/>
          <p:cNvCxnSpPr/>
          <p:nvPr/>
        </p:nvCxnSpPr>
        <p:spPr>
          <a:xfrm>
            <a:off x="848950" y="832475"/>
            <a:ext cx="75975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33"/>
          <p:cNvSpPr/>
          <p:nvPr/>
        </p:nvSpPr>
        <p:spPr>
          <a:xfrm>
            <a:off x="59200" y="115182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cxnSp>
        <p:nvCxnSpPr>
          <p:cNvPr id="551" name="Google Shape;551;p33"/>
          <p:cNvCxnSpPr/>
          <p:nvPr/>
        </p:nvCxnSpPr>
        <p:spPr>
          <a:xfrm rot="10800000">
            <a:off x="857350" y="83232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3"/>
          <p:cNvCxnSpPr/>
          <p:nvPr/>
        </p:nvCxnSpPr>
        <p:spPr>
          <a:xfrm flipH="1" rot="10800000">
            <a:off x="30250" y="1502400"/>
            <a:ext cx="45600" cy="4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3"/>
          <p:cNvCxnSpPr/>
          <p:nvPr/>
        </p:nvCxnSpPr>
        <p:spPr>
          <a:xfrm>
            <a:off x="59200" y="19418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33"/>
          <p:cNvSpPr/>
          <p:nvPr/>
        </p:nvSpPr>
        <p:spPr>
          <a:xfrm>
            <a:off x="261350" y="1767675"/>
            <a:ext cx="15963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for any security holes in network</a:t>
            </a:r>
            <a:endParaRPr/>
          </a:p>
        </p:txBody>
      </p:sp>
      <p:sp>
        <p:nvSpPr>
          <p:cNvPr id="555" name="Google Shape;555;p33"/>
          <p:cNvSpPr/>
          <p:nvPr/>
        </p:nvSpPr>
        <p:spPr>
          <a:xfrm>
            <a:off x="2161425" y="117710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</a:t>
            </a:r>
            <a:endParaRPr/>
          </a:p>
        </p:txBody>
      </p:sp>
      <p:cxnSp>
        <p:nvCxnSpPr>
          <p:cNvPr id="556" name="Google Shape;556;p33"/>
          <p:cNvCxnSpPr/>
          <p:nvPr/>
        </p:nvCxnSpPr>
        <p:spPr>
          <a:xfrm rot="10800000">
            <a:off x="2959575" y="857600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3"/>
          <p:cNvCxnSpPr/>
          <p:nvPr/>
        </p:nvCxnSpPr>
        <p:spPr>
          <a:xfrm>
            <a:off x="2161425" y="1967100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3"/>
          <p:cNvSpPr/>
          <p:nvPr/>
        </p:nvSpPr>
        <p:spPr>
          <a:xfrm>
            <a:off x="3893850" y="11519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  <a:endParaRPr/>
          </a:p>
        </p:txBody>
      </p:sp>
      <p:cxnSp>
        <p:nvCxnSpPr>
          <p:cNvPr id="559" name="Google Shape;559;p33"/>
          <p:cNvCxnSpPr/>
          <p:nvPr/>
        </p:nvCxnSpPr>
        <p:spPr>
          <a:xfrm rot="10800000">
            <a:off x="4692000" y="83247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3"/>
          <p:cNvCxnSpPr/>
          <p:nvPr/>
        </p:nvCxnSpPr>
        <p:spPr>
          <a:xfrm rot="10800000">
            <a:off x="3910625" y="816925"/>
            <a:ext cx="7500" cy="115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3"/>
          <p:cNvCxnSpPr/>
          <p:nvPr/>
        </p:nvCxnSpPr>
        <p:spPr>
          <a:xfrm>
            <a:off x="3893850" y="194197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33"/>
          <p:cNvSpPr/>
          <p:nvPr/>
        </p:nvSpPr>
        <p:spPr>
          <a:xfrm>
            <a:off x="4096000" y="1767825"/>
            <a:ext cx="15963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for any bottlenecks in network process</a:t>
            </a:r>
            <a:endParaRPr/>
          </a:p>
        </p:txBody>
      </p:sp>
      <p:sp>
        <p:nvSpPr>
          <p:cNvPr id="563" name="Google Shape;563;p33"/>
          <p:cNvSpPr/>
          <p:nvPr/>
        </p:nvSpPr>
        <p:spPr>
          <a:xfrm>
            <a:off x="5955100" y="11855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olume </a:t>
            </a:r>
            <a:endParaRPr/>
          </a:p>
        </p:txBody>
      </p:sp>
      <p:cxnSp>
        <p:nvCxnSpPr>
          <p:cNvPr id="564" name="Google Shape;564;p33"/>
          <p:cNvCxnSpPr/>
          <p:nvPr/>
        </p:nvCxnSpPr>
        <p:spPr>
          <a:xfrm rot="10800000">
            <a:off x="6753250" y="866075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33"/>
          <p:cNvCxnSpPr/>
          <p:nvPr/>
        </p:nvCxnSpPr>
        <p:spPr>
          <a:xfrm rot="10800000">
            <a:off x="5972025" y="1231625"/>
            <a:ext cx="0" cy="173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3"/>
          <p:cNvCxnSpPr/>
          <p:nvPr/>
        </p:nvCxnSpPr>
        <p:spPr>
          <a:xfrm>
            <a:off x="5955100" y="197557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33"/>
          <p:cNvSpPr/>
          <p:nvPr/>
        </p:nvSpPr>
        <p:spPr>
          <a:xfrm>
            <a:off x="6157250" y="1801425"/>
            <a:ext cx="15963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network limit</a:t>
            </a:r>
            <a:endParaRPr/>
          </a:p>
        </p:txBody>
      </p:sp>
      <p:cxnSp>
        <p:nvCxnSpPr>
          <p:cNvPr id="568" name="Google Shape;568;p33"/>
          <p:cNvCxnSpPr/>
          <p:nvPr/>
        </p:nvCxnSpPr>
        <p:spPr>
          <a:xfrm>
            <a:off x="5963425" y="29562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33"/>
          <p:cNvSpPr/>
          <p:nvPr/>
        </p:nvSpPr>
        <p:spPr>
          <a:xfrm>
            <a:off x="6165575" y="2782075"/>
            <a:ext cx="15963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reaction to reaching network limit</a:t>
            </a:r>
            <a:endParaRPr/>
          </a:p>
        </p:txBody>
      </p:sp>
      <p:sp>
        <p:nvSpPr>
          <p:cNvPr id="570" name="Google Shape;570;p33"/>
          <p:cNvSpPr/>
          <p:nvPr/>
        </p:nvSpPr>
        <p:spPr>
          <a:xfrm>
            <a:off x="2242013" y="1714900"/>
            <a:ext cx="15963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 integrity percentages</a:t>
            </a:r>
            <a:endParaRPr/>
          </a:p>
        </p:txBody>
      </p:sp>
      <p:cxnSp>
        <p:nvCxnSpPr>
          <p:cNvPr id="571" name="Google Shape;571;p33"/>
          <p:cNvCxnSpPr/>
          <p:nvPr/>
        </p:nvCxnSpPr>
        <p:spPr>
          <a:xfrm rot="10800000">
            <a:off x="2192638" y="816925"/>
            <a:ext cx="7500" cy="115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577" name="Google Shape;577;p34"/>
          <p:cNvSpPr/>
          <p:nvPr/>
        </p:nvSpPr>
        <p:spPr>
          <a:xfrm>
            <a:off x="1301000" y="1018500"/>
            <a:ext cx="2193300" cy="9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and connect gates/sensors/host computer setup</a:t>
            </a:r>
            <a:endParaRPr/>
          </a:p>
        </p:txBody>
      </p:sp>
      <p:sp>
        <p:nvSpPr>
          <p:cNvPr id="578" name="Google Shape;578;p34"/>
          <p:cNvSpPr/>
          <p:nvPr/>
        </p:nvSpPr>
        <p:spPr>
          <a:xfrm>
            <a:off x="5709125" y="102682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app</a:t>
            </a:r>
            <a:endParaRPr/>
          </a:p>
        </p:txBody>
      </p:sp>
      <p:sp>
        <p:nvSpPr>
          <p:cNvPr id="579" name="Google Shape;579;p34"/>
          <p:cNvSpPr/>
          <p:nvPr/>
        </p:nvSpPr>
        <p:spPr>
          <a:xfrm>
            <a:off x="3832400" y="1034075"/>
            <a:ext cx="1714500" cy="8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Establish connection between UTD database and app database</a:t>
            </a:r>
            <a:endParaRPr sz="1200"/>
          </a:p>
        </p:txBody>
      </p:sp>
      <p:cxnSp>
        <p:nvCxnSpPr>
          <p:cNvPr id="580" name="Google Shape;580;p34"/>
          <p:cNvCxnSpPr/>
          <p:nvPr/>
        </p:nvCxnSpPr>
        <p:spPr>
          <a:xfrm>
            <a:off x="2496200" y="866075"/>
            <a:ext cx="438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4"/>
          <p:cNvCxnSpPr>
            <a:endCxn id="576" idx="2"/>
          </p:cNvCxnSpPr>
          <p:nvPr/>
        </p:nvCxnSpPr>
        <p:spPr>
          <a:xfrm rot="10800000">
            <a:off x="4572000" y="706400"/>
            <a:ext cx="8400" cy="16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4"/>
          <p:cNvCxnSpPr/>
          <p:nvPr/>
        </p:nvCxnSpPr>
        <p:spPr>
          <a:xfrm rot="10800000">
            <a:off x="2496250" y="866075"/>
            <a:ext cx="8400" cy="16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4"/>
          <p:cNvCxnSpPr/>
          <p:nvPr/>
        </p:nvCxnSpPr>
        <p:spPr>
          <a:xfrm rot="10800000">
            <a:off x="6380725" y="874400"/>
            <a:ext cx="8400" cy="16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4"/>
          <p:cNvCxnSpPr/>
          <p:nvPr/>
        </p:nvCxnSpPr>
        <p:spPr>
          <a:xfrm rot="10800000">
            <a:off x="4795700" y="866075"/>
            <a:ext cx="8400" cy="16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5"/>
          <p:cNvCxnSpPr/>
          <p:nvPr/>
        </p:nvCxnSpPr>
        <p:spPr>
          <a:xfrm>
            <a:off x="7475675" y="3657675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 flipH="1">
            <a:off x="136275" y="1499375"/>
            <a:ext cx="11700" cy="84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83" idx="1"/>
          </p:cNvCxnSpPr>
          <p:nvPr/>
        </p:nvCxnSpPr>
        <p:spPr>
          <a:xfrm>
            <a:off x="3765550" y="1580925"/>
            <a:ext cx="23100" cy="14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flipH="1">
            <a:off x="5521838" y="1714325"/>
            <a:ext cx="3900" cy="281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 flipH="1">
            <a:off x="2821150" y="958525"/>
            <a:ext cx="5100" cy="4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7475750" y="2958250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7475675" y="2307875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4563700" y="706525"/>
            <a:ext cx="0" cy="24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/>
          <p:nvPr/>
        </p:nvSpPr>
        <p:spPr>
          <a:xfrm>
            <a:off x="142825" y="13881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map</a:t>
            </a:r>
            <a:endParaRPr/>
          </a:p>
        </p:txBody>
      </p:sp>
      <p:cxnSp>
        <p:nvCxnSpPr>
          <p:cNvPr id="91" name="Google Shape;91;p15"/>
          <p:cNvCxnSpPr/>
          <p:nvPr/>
        </p:nvCxnSpPr>
        <p:spPr>
          <a:xfrm>
            <a:off x="131350" y="958525"/>
            <a:ext cx="894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>
            <a:endCxn id="90" idx="0"/>
          </p:cNvCxnSpPr>
          <p:nvPr/>
        </p:nvCxnSpPr>
        <p:spPr>
          <a:xfrm flipH="1">
            <a:off x="940975" y="945975"/>
            <a:ext cx="5100" cy="4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/>
          <p:nvPr/>
        </p:nvSpPr>
        <p:spPr>
          <a:xfrm>
            <a:off x="2025550" y="1388175"/>
            <a:ext cx="1596300" cy="3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Login/Logout page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765550" y="1388175"/>
            <a:ext cx="1596300" cy="3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lot availability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505538" y="13881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page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127750" y="2301875"/>
            <a:ext cx="417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281000" y="1968575"/>
            <a:ext cx="15072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“Google Maps” map of UTD campus</a:t>
            </a:r>
            <a:endParaRPr/>
          </a:p>
        </p:txBody>
      </p:sp>
      <p:cxnSp>
        <p:nvCxnSpPr>
          <p:cNvPr id="97" name="Google Shape;97;p15"/>
          <p:cNvCxnSpPr/>
          <p:nvPr/>
        </p:nvCxnSpPr>
        <p:spPr>
          <a:xfrm flipH="1">
            <a:off x="2012050" y="1468875"/>
            <a:ext cx="27300" cy="81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>
            <a:endCxn id="99" idx="1"/>
          </p:cNvCxnSpPr>
          <p:nvPr/>
        </p:nvCxnSpPr>
        <p:spPr>
          <a:xfrm>
            <a:off x="2059788" y="2304863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>
            <a:stCxn id="99" idx="2"/>
            <a:endCxn id="101" idx="0"/>
          </p:cNvCxnSpPr>
          <p:nvPr/>
        </p:nvCxnSpPr>
        <p:spPr>
          <a:xfrm>
            <a:off x="2826738" y="2528963"/>
            <a:ext cx="0" cy="31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5"/>
          <p:cNvSpPr/>
          <p:nvPr/>
        </p:nvSpPr>
        <p:spPr>
          <a:xfrm>
            <a:off x="2217900" y="2842075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Recovery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217888" y="2086763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Forgot Password</a:t>
            </a:r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>
            <a:off x="7475675" y="1768725"/>
            <a:ext cx="0" cy="189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5"/>
          <p:cNvSpPr/>
          <p:nvPr/>
        </p:nvSpPr>
        <p:spPr>
          <a:xfrm>
            <a:off x="7429650" y="1388175"/>
            <a:ext cx="1642500" cy="3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615900" y="2115125"/>
            <a:ext cx="1469400" cy="3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By Color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602700" y="2765500"/>
            <a:ext cx="1469400" cy="3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By Lot</a:t>
            </a:r>
            <a:endParaRPr/>
          </a:p>
        </p:txBody>
      </p:sp>
      <p:cxnSp>
        <p:nvCxnSpPr>
          <p:cNvPr id="106" name="Google Shape;106;p15"/>
          <p:cNvCxnSpPr/>
          <p:nvPr/>
        </p:nvCxnSpPr>
        <p:spPr>
          <a:xfrm flipH="1">
            <a:off x="4561150" y="946025"/>
            <a:ext cx="5100" cy="4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6303700" y="960475"/>
            <a:ext cx="0" cy="43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/>
          <p:nvPr/>
        </p:nvCxnSpPr>
        <p:spPr>
          <a:xfrm flipH="1">
            <a:off x="8271450" y="946025"/>
            <a:ext cx="5100" cy="4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3786175" y="2304863"/>
            <a:ext cx="315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5522888" y="2306363"/>
            <a:ext cx="20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5"/>
          <p:cNvSpPr/>
          <p:nvPr/>
        </p:nvSpPr>
        <p:spPr>
          <a:xfrm>
            <a:off x="3971138" y="2080763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Updates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5723438" y="2080763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 Pay interface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7615900" y="3415875"/>
            <a:ext cx="1469400" cy="3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Filter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3779338" y="2961238"/>
            <a:ext cx="315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/>
          <p:nvPr/>
        </p:nvSpPr>
        <p:spPr>
          <a:xfrm>
            <a:off x="3964300" y="2737150"/>
            <a:ext cx="14694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Show colored spots availability per lot</a:t>
            </a:r>
            <a:endParaRPr sz="1300"/>
          </a:p>
        </p:txBody>
      </p:sp>
      <p:cxnSp>
        <p:nvCxnSpPr>
          <p:cNvPr id="116" name="Google Shape;116;p15"/>
          <p:cNvCxnSpPr>
            <a:endCxn id="117" idx="0"/>
          </p:cNvCxnSpPr>
          <p:nvPr/>
        </p:nvCxnSpPr>
        <p:spPr>
          <a:xfrm>
            <a:off x="6332300" y="2500625"/>
            <a:ext cx="0" cy="31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5"/>
          <p:cNvSpPr/>
          <p:nvPr/>
        </p:nvSpPr>
        <p:spPr>
          <a:xfrm>
            <a:off x="5723450" y="2813825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cxnSp>
        <p:nvCxnSpPr>
          <p:cNvPr id="118" name="Google Shape;118;p15"/>
          <p:cNvCxnSpPr>
            <a:endCxn id="119" idx="0"/>
          </p:cNvCxnSpPr>
          <p:nvPr/>
        </p:nvCxnSpPr>
        <p:spPr>
          <a:xfrm>
            <a:off x="6332300" y="3233675"/>
            <a:ext cx="0" cy="31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5"/>
          <p:cNvSpPr/>
          <p:nvPr/>
        </p:nvSpPr>
        <p:spPr>
          <a:xfrm>
            <a:off x="5723450" y="3546875"/>
            <a:ext cx="12177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Payment verification page</a:t>
            </a:r>
            <a:endParaRPr sz="1200"/>
          </a:p>
        </p:txBody>
      </p:sp>
      <p:cxnSp>
        <p:nvCxnSpPr>
          <p:cNvPr id="120" name="Google Shape;120;p15"/>
          <p:cNvCxnSpPr/>
          <p:nvPr/>
        </p:nvCxnSpPr>
        <p:spPr>
          <a:xfrm>
            <a:off x="5525738" y="4483163"/>
            <a:ext cx="20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5"/>
          <p:cNvSpPr/>
          <p:nvPr/>
        </p:nvSpPr>
        <p:spPr>
          <a:xfrm>
            <a:off x="5726288" y="4257563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e</a:t>
            </a:r>
            <a:r>
              <a:rPr lang="en"/>
              <a:t>ncryption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 hardware</a:t>
            </a:r>
            <a:endParaRPr/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4563700" y="706525"/>
            <a:ext cx="0" cy="24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672450" y="933325"/>
            <a:ext cx="7421100" cy="2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6"/>
          <p:cNvSpPr/>
          <p:nvPr/>
        </p:nvSpPr>
        <p:spPr>
          <a:xfrm>
            <a:off x="2378563" y="1388552"/>
            <a:ext cx="19230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sensor for detecting parking passes</a:t>
            </a:r>
            <a:endParaRPr/>
          </a:p>
        </p:txBody>
      </p:sp>
      <p:cxnSp>
        <p:nvCxnSpPr>
          <p:cNvPr id="130" name="Google Shape;130;p16"/>
          <p:cNvCxnSpPr>
            <a:endCxn id="129" idx="0"/>
          </p:cNvCxnSpPr>
          <p:nvPr/>
        </p:nvCxnSpPr>
        <p:spPr>
          <a:xfrm>
            <a:off x="3340063" y="950252"/>
            <a:ext cx="0" cy="43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2402113" y="2072852"/>
            <a:ext cx="1800" cy="191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6"/>
          <p:cNvSpPr/>
          <p:nvPr/>
        </p:nvSpPr>
        <p:spPr>
          <a:xfrm>
            <a:off x="2541913" y="2502450"/>
            <a:ext cx="1596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to Host Computer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2541913" y="3458375"/>
            <a:ext cx="1596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information feed</a:t>
            </a:r>
            <a:endParaRPr/>
          </a:p>
        </p:txBody>
      </p:sp>
      <p:cxnSp>
        <p:nvCxnSpPr>
          <p:cNvPr id="134" name="Google Shape;134;p16"/>
          <p:cNvCxnSpPr/>
          <p:nvPr/>
        </p:nvCxnSpPr>
        <p:spPr>
          <a:xfrm>
            <a:off x="5795063" y="950677"/>
            <a:ext cx="0" cy="43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>
            <a:endCxn id="132" idx="1"/>
          </p:cNvCxnSpPr>
          <p:nvPr/>
        </p:nvCxnSpPr>
        <p:spPr>
          <a:xfrm flipH="1" rot="10800000">
            <a:off x="2390113" y="2805000"/>
            <a:ext cx="151800" cy="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>
            <a:endCxn id="133" idx="1"/>
          </p:cNvCxnSpPr>
          <p:nvPr/>
        </p:nvCxnSpPr>
        <p:spPr>
          <a:xfrm>
            <a:off x="2387113" y="3754325"/>
            <a:ext cx="154800" cy="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6"/>
          <p:cNvSpPr/>
          <p:nvPr/>
        </p:nvSpPr>
        <p:spPr>
          <a:xfrm>
            <a:off x="5010038" y="1388976"/>
            <a:ext cx="1714500" cy="4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 frame</a:t>
            </a:r>
            <a:endParaRPr/>
          </a:p>
        </p:txBody>
      </p:sp>
      <p:cxnSp>
        <p:nvCxnSpPr>
          <p:cNvPr id="138" name="Google Shape;138;p16"/>
          <p:cNvCxnSpPr/>
          <p:nvPr/>
        </p:nvCxnSpPr>
        <p:spPr>
          <a:xfrm flipH="1">
            <a:off x="5000738" y="1827277"/>
            <a:ext cx="9300" cy="225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6"/>
          <p:cNvCxnSpPr/>
          <p:nvPr/>
        </p:nvCxnSpPr>
        <p:spPr>
          <a:xfrm flipH="1" rot="10800000">
            <a:off x="5000738" y="2453150"/>
            <a:ext cx="151800" cy="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6"/>
          <p:cNvSpPr/>
          <p:nvPr/>
        </p:nvSpPr>
        <p:spPr>
          <a:xfrm>
            <a:off x="5152538" y="2151050"/>
            <a:ext cx="1596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feet tall to allow semi trucks to enter</a:t>
            </a:r>
            <a:endParaRPr/>
          </a:p>
        </p:txBody>
      </p:sp>
      <p:cxnSp>
        <p:nvCxnSpPr>
          <p:cNvPr id="141" name="Google Shape;141;p16"/>
          <p:cNvCxnSpPr/>
          <p:nvPr/>
        </p:nvCxnSpPr>
        <p:spPr>
          <a:xfrm flipH="1" rot="10800000">
            <a:off x="4993238" y="3277900"/>
            <a:ext cx="151800" cy="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6"/>
          <p:cNvSpPr/>
          <p:nvPr/>
        </p:nvSpPr>
        <p:spPr>
          <a:xfrm>
            <a:off x="5145038" y="2975800"/>
            <a:ext cx="1596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feet wide (2 lanes)</a:t>
            </a:r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 flipH="1" rot="10800000">
            <a:off x="5000738" y="4056425"/>
            <a:ext cx="151800" cy="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6"/>
          <p:cNvSpPr/>
          <p:nvPr/>
        </p:nvSpPr>
        <p:spPr>
          <a:xfrm>
            <a:off x="5152538" y="3754325"/>
            <a:ext cx="1596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to mount RF sensors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interface</a:t>
            </a:r>
            <a:endParaRPr/>
          </a:p>
        </p:txBody>
      </p:sp>
      <p:cxnSp>
        <p:nvCxnSpPr>
          <p:cNvPr id="150" name="Google Shape;150;p17"/>
          <p:cNvCxnSpPr/>
          <p:nvPr/>
        </p:nvCxnSpPr>
        <p:spPr>
          <a:xfrm rot="10800000">
            <a:off x="4563700" y="706525"/>
            <a:ext cx="0" cy="24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672450" y="933325"/>
            <a:ext cx="7908900" cy="1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7"/>
          <p:cNvSpPr/>
          <p:nvPr/>
        </p:nvSpPr>
        <p:spPr>
          <a:xfrm>
            <a:off x="117400" y="1263350"/>
            <a:ext cx="15963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Login/logout page</a:t>
            </a:r>
            <a:endParaRPr/>
          </a:p>
        </p:txBody>
      </p:sp>
      <p:cxnSp>
        <p:nvCxnSpPr>
          <p:cNvPr id="153" name="Google Shape;153;p17"/>
          <p:cNvCxnSpPr>
            <a:endCxn id="152" idx="0"/>
          </p:cNvCxnSpPr>
          <p:nvPr/>
        </p:nvCxnSpPr>
        <p:spPr>
          <a:xfrm flipH="1">
            <a:off x="915550" y="951350"/>
            <a:ext cx="11700" cy="3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7"/>
          <p:cNvSpPr/>
          <p:nvPr/>
        </p:nvSpPr>
        <p:spPr>
          <a:xfrm>
            <a:off x="2160550" y="127052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Portal</a:t>
            </a:r>
            <a:endParaRPr/>
          </a:p>
        </p:txBody>
      </p:sp>
      <p:cxnSp>
        <p:nvCxnSpPr>
          <p:cNvPr id="155" name="Google Shape;155;p17"/>
          <p:cNvCxnSpPr>
            <a:endCxn id="154" idx="0"/>
          </p:cNvCxnSpPr>
          <p:nvPr/>
        </p:nvCxnSpPr>
        <p:spPr>
          <a:xfrm flipH="1">
            <a:off x="2958700" y="958525"/>
            <a:ext cx="11700" cy="3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7"/>
          <p:cNvCxnSpPr/>
          <p:nvPr/>
        </p:nvCxnSpPr>
        <p:spPr>
          <a:xfrm rot="10800000">
            <a:off x="121000" y="1320100"/>
            <a:ext cx="15000" cy="82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7"/>
          <p:cNvCxnSpPr>
            <a:endCxn id="158" idx="1"/>
          </p:cNvCxnSpPr>
          <p:nvPr/>
        </p:nvCxnSpPr>
        <p:spPr>
          <a:xfrm>
            <a:off x="136000" y="2145288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7"/>
          <p:cNvCxnSpPr>
            <a:stCxn id="158" idx="2"/>
            <a:endCxn id="160" idx="0"/>
          </p:cNvCxnSpPr>
          <p:nvPr/>
        </p:nvCxnSpPr>
        <p:spPr>
          <a:xfrm>
            <a:off x="902950" y="2369388"/>
            <a:ext cx="0" cy="31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7"/>
          <p:cNvSpPr/>
          <p:nvPr/>
        </p:nvSpPr>
        <p:spPr>
          <a:xfrm>
            <a:off x="294100" y="2682475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Recovery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294100" y="1927188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Forgot Password</a:t>
            </a:r>
            <a:endParaRPr/>
          </a:p>
        </p:txBody>
      </p:sp>
      <p:cxnSp>
        <p:nvCxnSpPr>
          <p:cNvPr id="161" name="Google Shape;161;p17"/>
          <p:cNvCxnSpPr>
            <a:stCxn id="154" idx="1"/>
          </p:cNvCxnSpPr>
          <p:nvPr/>
        </p:nvCxnSpPr>
        <p:spPr>
          <a:xfrm>
            <a:off x="2160550" y="1445875"/>
            <a:ext cx="0" cy="146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>
            <a:endCxn id="163" idx="1"/>
          </p:cNvCxnSpPr>
          <p:nvPr/>
        </p:nvCxnSpPr>
        <p:spPr>
          <a:xfrm>
            <a:off x="2179150" y="2155988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7"/>
          <p:cNvCxnSpPr>
            <a:endCxn id="165" idx="1"/>
          </p:cNvCxnSpPr>
          <p:nvPr/>
        </p:nvCxnSpPr>
        <p:spPr>
          <a:xfrm>
            <a:off x="2188150" y="2913075"/>
            <a:ext cx="1491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7"/>
          <p:cNvSpPr/>
          <p:nvPr/>
        </p:nvSpPr>
        <p:spPr>
          <a:xfrm>
            <a:off x="2337250" y="2693175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page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2337250" y="1937888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page</a:t>
            </a:r>
            <a:endParaRPr/>
          </a:p>
        </p:txBody>
      </p:sp>
      <p:cxnSp>
        <p:nvCxnSpPr>
          <p:cNvPr id="166" name="Google Shape;166;p17"/>
          <p:cNvCxnSpPr>
            <a:stCxn id="167" idx="1"/>
          </p:cNvCxnSpPr>
          <p:nvPr/>
        </p:nvCxnSpPr>
        <p:spPr>
          <a:xfrm flipH="1">
            <a:off x="6814738" y="1424500"/>
            <a:ext cx="18900" cy="145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7"/>
          <p:cNvSpPr/>
          <p:nvPr/>
        </p:nvSpPr>
        <p:spPr>
          <a:xfrm>
            <a:off x="6833638" y="124915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page</a:t>
            </a:r>
            <a:endParaRPr/>
          </a:p>
        </p:txBody>
      </p:sp>
      <p:cxnSp>
        <p:nvCxnSpPr>
          <p:cNvPr id="168" name="Google Shape;168;p17"/>
          <p:cNvCxnSpPr>
            <a:endCxn id="167" idx="0"/>
          </p:cNvCxnSpPr>
          <p:nvPr/>
        </p:nvCxnSpPr>
        <p:spPr>
          <a:xfrm>
            <a:off x="7627288" y="985150"/>
            <a:ext cx="4500" cy="26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7"/>
          <p:cNvCxnSpPr/>
          <p:nvPr/>
        </p:nvCxnSpPr>
        <p:spPr>
          <a:xfrm>
            <a:off x="6850988" y="2167338"/>
            <a:ext cx="20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7"/>
          <p:cNvSpPr/>
          <p:nvPr/>
        </p:nvSpPr>
        <p:spPr>
          <a:xfrm>
            <a:off x="7051538" y="1941738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 Pay</a:t>
            </a:r>
            <a:endParaRPr/>
          </a:p>
        </p:txBody>
      </p:sp>
      <p:cxnSp>
        <p:nvCxnSpPr>
          <p:cNvPr id="171" name="Google Shape;171;p17"/>
          <p:cNvCxnSpPr>
            <a:stCxn id="172" idx="1"/>
          </p:cNvCxnSpPr>
          <p:nvPr/>
        </p:nvCxnSpPr>
        <p:spPr>
          <a:xfrm>
            <a:off x="4910625" y="1426675"/>
            <a:ext cx="23100" cy="147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7"/>
          <p:cNvSpPr/>
          <p:nvPr/>
        </p:nvSpPr>
        <p:spPr>
          <a:xfrm>
            <a:off x="4910625" y="1233925"/>
            <a:ext cx="1596300" cy="3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lot availability</a:t>
            </a:r>
            <a:endParaRPr/>
          </a:p>
        </p:txBody>
      </p:sp>
      <p:cxnSp>
        <p:nvCxnSpPr>
          <p:cNvPr id="173" name="Google Shape;173;p17"/>
          <p:cNvCxnSpPr/>
          <p:nvPr/>
        </p:nvCxnSpPr>
        <p:spPr>
          <a:xfrm>
            <a:off x="5706225" y="949600"/>
            <a:ext cx="0" cy="28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/>
          <p:nvPr/>
        </p:nvCxnSpPr>
        <p:spPr>
          <a:xfrm>
            <a:off x="4931250" y="2150613"/>
            <a:ext cx="315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/>
          <p:nvPr/>
        </p:nvSpPr>
        <p:spPr>
          <a:xfrm>
            <a:off x="5116213" y="1926513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Updates</a:t>
            </a:r>
            <a:endParaRPr/>
          </a:p>
        </p:txBody>
      </p:sp>
      <p:cxnSp>
        <p:nvCxnSpPr>
          <p:cNvPr id="176" name="Google Shape;176;p17"/>
          <p:cNvCxnSpPr/>
          <p:nvPr/>
        </p:nvCxnSpPr>
        <p:spPr>
          <a:xfrm>
            <a:off x="4931250" y="2836413"/>
            <a:ext cx="315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7"/>
          <p:cNvSpPr/>
          <p:nvPr/>
        </p:nvSpPr>
        <p:spPr>
          <a:xfrm>
            <a:off x="5116213" y="2612313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Presentation</a:t>
            </a:r>
            <a:endParaRPr/>
          </a:p>
        </p:txBody>
      </p:sp>
      <p:cxnSp>
        <p:nvCxnSpPr>
          <p:cNvPr id="178" name="Google Shape;178;p17"/>
          <p:cNvCxnSpPr>
            <a:endCxn id="179" idx="0"/>
          </p:cNvCxnSpPr>
          <p:nvPr/>
        </p:nvCxnSpPr>
        <p:spPr>
          <a:xfrm>
            <a:off x="5729025" y="3061250"/>
            <a:ext cx="0" cy="31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7"/>
          <p:cNvSpPr/>
          <p:nvPr/>
        </p:nvSpPr>
        <p:spPr>
          <a:xfrm>
            <a:off x="5120175" y="3374450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Information</a:t>
            </a:r>
            <a:endParaRPr/>
          </a:p>
        </p:txBody>
      </p:sp>
      <p:cxnSp>
        <p:nvCxnSpPr>
          <p:cNvPr id="180" name="Google Shape;180;p17"/>
          <p:cNvCxnSpPr/>
          <p:nvPr/>
        </p:nvCxnSpPr>
        <p:spPr>
          <a:xfrm>
            <a:off x="5729025" y="3816650"/>
            <a:ext cx="0" cy="31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7"/>
          <p:cNvSpPr/>
          <p:nvPr/>
        </p:nvSpPr>
        <p:spPr>
          <a:xfrm>
            <a:off x="5012775" y="4136575"/>
            <a:ext cx="1386900" cy="49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Map/Graphical </a:t>
            </a:r>
            <a:r>
              <a:rPr lang="en"/>
              <a:t>Information</a:t>
            </a:r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6853838" y="2797338"/>
            <a:ext cx="20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7"/>
          <p:cNvSpPr/>
          <p:nvPr/>
        </p:nvSpPr>
        <p:spPr>
          <a:xfrm>
            <a:off x="7054388" y="2571738"/>
            <a:ext cx="12177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Office Link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Server/back-end</a:t>
            </a:r>
            <a:endParaRPr/>
          </a:p>
        </p:txBody>
      </p:sp>
      <p:cxnSp>
        <p:nvCxnSpPr>
          <p:cNvPr id="189" name="Google Shape;189;p18"/>
          <p:cNvCxnSpPr/>
          <p:nvPr/>
        </p:nvCxnSpPr>
        <p:spPr>
          <a:xfrm>
            <a:off x="667550" y="945925"/>
            <a:ext cx="6000" cy="47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8"/>
          <p:cNvCxnSpPr/>
          <p:nvPr/>
        </p:nvCxnSpPr>
        <p:spPr>
          <a:xfrm rot="10800000">
            <a:off x="4563700" y="706525"/>
            <a:ext cx="0" cy="24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8"/>
          <p:cNvCxnSpPr/>
          <p:nvPr/>
        </p:nvCxnSpPr>
        <p:spPr>
          <a:xfrm>
            <a:off x="672450" y="933325"/>
            <a:ext cx="7421100" cy="2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8"/>
          <p:cNvSpPr/>
          <p:nvPr/>
        </p:nvSpPr>
        <p:spPr>
          <a:xfrm>
            <a:off x="344300" y="139670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DBMS</a:t>
            </a:r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>
            <a:off x="3600000" y="914150"/>
            <a:ext cx="6000" cy="47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8"/>
          <p:cNvSpPr/>
          <p:nvPr/>
        </p:nvSpPr>
        <p:spPr>
          <a:xfrm>
            <a:off x="2773500" y="139670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508400" y="19903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 able to hand 200 queries/sec</a:t>
            </a:r>
            <a:endParaRPr sz="1300"/>
          </a:p>
        </p:txBody>
      </p:sp>
      <p:cxnSp>
        <p:nvCxnSpPr>
          <p:cNvPr id="196" name="Google Shape;196;p18"/>
          <p:cNvCxnSpPr/>
          <p:nvPr/>
        </p:nvCxnSpPr>
        <p:spPr>
          <a:xfrm>
            <a:off x="350300" y="1747400"/>
            <a:ext cx="5400" cy="39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8"/>
          <p:cNvCxnSpPr/>
          <p:nvPr/>
        </p:nvCxnSpPr>
        <p:spPr>
          <a:xfrm>
            <a:off x="350300" y="2164213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8"/>
          <p:cNvCxnSpPr/>
          <p:nvPr/>
        </p:nvCxnSpPr>
        <p:spPr>
          <a:xfrm>
            <a:off x="350300" y="2146400"/>
            <a:ext cx="2700" cy="76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8"/>
          <p:cNvCxnSpPr/>
          <p:nvPr/>
        </p:nvCxnSpPr>
        <p:spPr>
          <a:xfrm>
            <a:off x="350300" y="2908388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8"/>
          <p:cNvSpPr/>
          <p:nvPr/>
        </p:nvSpPr>
        <p:spPr>
          <a:xfrm>
            <a:off x="508400" y="273455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Have a 99.999% data integrity rate</a:t>
            </a:r>
            <a:endParaRPr sz="1200"/>
          </a:p>
        </p:txBody>
      </p:sp>
      <p:cxnSp>
        <p:nvCxnSpPr>
          <p:cNvPr id="201" name="Google Shape;201;p18"/>
          <p:cNvCxnSpPr/>
          <p:nvPr/>
        </p:nvCxnSpPr>
        <p:spPr>
          <a:xfrm>
            <a:off x="344300" y="2907925"/>
            <a:ext cx="2700" cy="76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8"/>
          <p:cNvCxnSpPr/>
          <p:nvPr/>
        </p:nvCxnSpPr>
        <p:spPr>
          <a:xfrm>
            <a:off x="344300" y="3669913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8"/>
          <p:cNvSpPr/>
          <p:nvPr/>
        </p:nvSpPr>
        <p:spPr>
          <a:xfrm>
            <a:off x="502400" y="3496075"/>
            <a:ext cx="1596300" cy="5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 able to retrieve data in under .5 seconds</a:t>
            </a:r>
            <a:endParaRPr sz="1200"/>
          </a:p>
        </p:txBody>
      </p:sp>
      <p:cxnSp>
        <p:nvCxnSpPr>
          <p:cNvPr id="204" name="Google Shape;204;p18"/>
          <p:cNvCxnSpPr/>
          <p:nvPr/>
        </p:nvCxnSpPr>
        <p:spPr>
          <a:xfrm>
            <a:off x="2773500" y="1752350"/>
            <a:ext cx="0" cy="38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8"/>
          <p:cNvCxnSpPr/>
          <p:nvPr/>
        </p:nvCxnSpPr>
        <p:spPr>
          <a:xfrm>
            <a:off x="2773500" y="2110938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8"/>
          <p:cNvSpPr/>
          <p:nvPr/>
        </p:nvSpPr>
        <p:spPr>
          <a:xfrm>
            <a:off x="2931600" y="1937100"/>
            <a:ext cx="15963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Establish channel between host computer system and server</a:t>
            </a:r>
            <a:endParaRPr sz="1200"/>
          </a:p>
        </p:txBody>
      </p:sp>
      <p:cxnSp>
        <p:nvCxnSpPr>
          <p:cNvPr id="207" name="Google Shape;207;p18"/>
          <p:cNvCxnSpPr/>
          <p:nvPr/>
        </p:nvCxnSpPr>
        <p:spPr>
          <a:xfrm>
            <a:off x="2765150" y="2067925"/>
            <a:ext cx="11100" cy="103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8"/>
          <p:cNvCxnSpPr/>
          <p:nvPr/>
        </p:nvCxnSpPr>
        <p:spPr>
          <a:xfrm>
            <a:off x="2773500" y="3103063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18"/>
          <p:cNvSpPr/>
          <p:nvPr/>
        </p:nvSpPr>
        <p:spPr>
          <a:xfrm>
            <a:off x="2931600" y="2929225"/>
            <a:ext cx="1596300" cy="5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Establish channel between server and mobile app queries</a:t>
            </a:r>
            <a:endParaRPr sz="1200"/>
          </a:p>
        </p:txBody>
      </p:sp>
      <p:cxnSp>
        <p:nvCxnSpPr>
          <p:cNvPr id="210" name="Google Shape;210;p18"/>
          <p:cNvCxnSpPr/>
          <p:nvPr/>
        </p:nvCxnSpPr>
        <p:spPr>
          <a:xfrm>
            <a:off x="344300" y="3652575"/>
            <a:ext cx="2700" cy="76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8"/>
          <p:cNvCxnSpPr/>
          <p:nvPr/>
        </p:nvCxnSpPr>
        <p:spPr>
          <a:xfrm>
            <a:off x="344300" y="4414563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18"/>
          <p:cNvSpPr/>
          <p:nvPr/>
        </p:nvSpPr>
        <p:spPr>
          <a:xfrm>
            <a:off x="502400" y="4240725"/>
            <a:ext cx="15963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 able to maintain up to 100,000 unique entries</a:t>
            </a:r>
            <a:endParaRPr sz="1200"/>
          </a:p>
        </p:txBody>
      </p:sp>
      <p:cxnSp>
        <p:nvCxnSpPr>
          <p:cNvPr id="213" name="Google Shape;213;p18"/>
          <p:cNvCxnSpPr/>
          <p:nvPr/>
        </p:nvCxnSpPr>
        <p:spPr>
          <a:xfrm>
            <a:off x="6129850" y="945925"/>
            <a:ext cx="6000" cy="47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8"/>
          <p:cNvSpPr/>
          <p:nvPr/>
        </p:nvSpPr>
        <p:spPr>
          <a:xfrm>
            <a:off x="5806600" y="139670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5970700" y="1990375"/>
            <a:ext cx="17145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Create roles with appropriate levels of access to the server/data</a:t>
            </a:r>
            <a:endParaRPr sz="1100"/>
          </a:p>
        </p:txBody>
      </p:sp>
      <p:cxnSp>
        <p:nvCxnSpPr>
          <p:cNvPr id="216" name="Google Shape;216;p18"/>
          <p:cNvCxnSpPr/>
          <p:nvPr/>
        </p:nvCxnSpPr>
        <p:spPr>
          <a:xfrm flipH="1">
            <a:off x="5763700" y="1747400"/>
            <a:ext cx="48900" cy="138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8"/>
          <p:cNvCxnSpPr/>
          <p:nvPr/>
        </p:nvCxnSpPr>
        <p:spPr>
          <a:xfrm>
            <a:off x="5812600" y="2164213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8"/>
          <p:cNvSpPr/>
          <p:nvPr/>
        </p:nvSpPr>
        <p:spPr>
          <a:xfrm>
            <a:off x="5970700" y="2995350"/>
            <a:ext cx="17145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Establish firewall that prevents all access aside from authorized clients</a:t>
            </a:r>
            <a:endParaRPr sz="1100"/>
          </a:p>
        </p:txBody>
      </p:sp>
      <p:cxnSp>
        <p:nvCxnSpPr>
          <p:cNvPr id="219" name="Google Shape;219;p18"/>
          <p:cNvCxnSpPr/>
          <p:nvPr/>
        </p:nvCxnSpPr>
        <p:spPr>
          <a:xfrm>
            <a:off x="5812600" y="3169188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computer system</a:t>
            </a:r>
            <a:endParaRPr/>
          </a:p>
        </p:txBody>
      </p:sp>
      <p:cxnSp>
        <p:nvCxnSpPr>
          <p:cNvPr id="225" name="Google Shape;225;p19"/>
          <p:cNvCxnSpPr/>
          <p:nvPr/>
        </p:nvCxnSpPr>
        <p:spPr>
          <a:xfrm rot="10800000">
            <a:off x="4563700" y="706525"/>
            <a:ext cx="0" cy="24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9"/>
          <p:cNvCxnSpPr/>
          <p:nvPr/>
        </p:nvCxnSpPr>
        <p:spPr>
          <a:xfrm>
            <a:off x="672450" y="933325"/>
            <a:ext cx="7421100" cy="2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9"/>
          <p:cNvCxnSpPr/>
          <p:nvPr/>
        </p:nvCxnSpPr>
        <p:spPr>
          <a:xfrm>
            <a:off x="2111450" y="933325"/>
            <a:ext cx="6000" cy="47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9"/>
          <p:cNvSpPr/>
          <p:nvPr/>
        </p:nvSpPr>
        <p:spPr>
          <a:xfrm>
            <a:off x="1788200" y="138410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Recieve info</a:t>
            </a:r>
            <a:endParaRPr/>
          </a:p>
        </p:txBody>
      </p:sp>
      <p:cxnSp>
        <p:nvCxnSpPr>
          <p:cNvPr id="229" name="Google Shape;229;p19"/>
          <p:cNvCxnSpPr/>
          <p:nvPr/>
        </p:nvCxnSpPr>
        <p:spPr>
          <a:xfrm>
            <a:off x="1788200" y="1672425"/>
            <a:ext cx="6000" cy="47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19"/>
          <p:cNvSpPr/>
          <p:nvPr/>
        </p:nvSpPr>
        <p:spPr>
          <a:xfrm>
            <a:off x="1956275" y="2015575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 data</a:t>
            </a:r>
            <a:endParaRPr/>
          </a:p>
        </p:txBody>
      </p:sp>
      <p:cxnSp>
        <p:nvCxnSpPr>
          <p:cNvPr id="231" name="Google Shape;231;p19"/>
          <p:cNvCxnSpPr/>
          <p:nvPr/>
        </p:nvCxnSpPr>
        <p:spPr>
          <a:xfrm>
            <a:off x="1794200" y="2151613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9"/>
          <p:cNvCxnSpPr/>
          <p:nvPr/>
        </p:nvCxnSpPr>
        <p:spPr>
          <a:xfrm>
            <a:off x="1788200" y="2156225"/>
            <a:ext cx="6000" cy="47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19"/>
          <p:cNvSpPr/>
          <p:nvPr/>
        </p:nvSpPr>
        <p:spPr>
          <a:xfrm>
            <a:off x="1956275" y="2499375"/>
            <a:ext cx="1596300" cy="4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data to reflect new info</a:t>
            </a:r>
            <a:endParaRPr/>
          </a:p>
        </p:txBody>
      </p:sp>
      <p:cxnSp>
        <p:nvCxnSpPr>
          <p:cNvPr id="234" name="Google Shape;234;p19"/>
          <p:cNvCxnSpPr/>
          <p:nvPr/>
        </p:nvCxnSpPr>
        <p:spPr>
          <a:xfrm>
            <a:off x="1794200" y="2635413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9"/>
          <p:cNvCxnSpPr/>
          <p:nvPr/>
        </p:nvCxnSpPr>
        <p:spPr>
          <a:xfrm>
            <a:off x="6035725" y="933325"/>
            <a:ext cx="6000" cy="47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19"/>
          <p:cNvSpPr/>
          <p:nvPr/>
        </p:nvSpPr>
        <p:spPr>
          <a:xfrm>
            <a:off x="5712475" y="138410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info</a:t>
            </a:r>
            <a:endParaRPr/>
          </a:p>
        </p:txBody>
      </p:sp>
      <p:cxnSp>
        <p:nvCxnSpPr>
          <p:cNvPr id="237" name="Google Shape;237;p19"/>
          <p:cNvCxnSpPr/>
          <p:nvPr/>
        </p:nvCxnSpPr>
        <p:spPr>
          <a:xfrm flipH="1">
            <a:off x="2704500" y="2937675"/>
            <a:ext cx="900" cy="26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19"/>
          <p:cNvSpPr/>
          <p:nvPr/>
        </p:nvSpPr>
        <p:spPr>
          <a:xfrm>
            <a:off x="1956275" y="3198375"/>
            <a:ext cx="15963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less than .5 seconds</a:t>
            </a:r>
            <a:endParaRPr/>
          </a:p>
        </p:txBody>
      </p:sp>
      <p:cxnSp>
        <p:nvCxnSpPr>
          <p:cNvPr id="239" name="Google Shape;239;p19"/>
          <p:cNvCxnSpPr>
            <a:stCxn id="236" idx="1"/>
          </p:cNvCxnSpPr>
          <p:nvPr/>
        </p:nvCxnSpPr>
        <p:spPr>
          <a:xfrm>
            <a:off x="5712475" y="1559450"/>
            <a:ext cx="36600" cy="231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9"/>
          <p:cNvSpPr/>
          <p:nvPr/>
        </p:nvSpPr>
        <p:spPr>
          <a:xfrm>
            <a:off x="5880550" y="2073625"/>
            <a:ext cx="1596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Communicate with mobile app users</a:t>
            </a:r>
            <a:endParaRPr/>
          </a:p>
        </p:txBody>
      </p:sp>
      <p:cxnSp>
        <p:nvCxnSpPr>
          <p:cNvPr id="241" name="Google Shape;241;p19"/>
          <p:cNvCxnSpPr/>
          <p:nvPr/>
        </p:nvCxnSpPr>
        <p:spPr>
          <a:xfrm>
            <a:off x="5718475" y="2209663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9"/>
          <p:cNvCxnSpPr/>
          <p:nvPr/>
        </p:nvCxnSpPr>
        <p:spPr>
          <a:xfrm flipH="1">
            <a:off x="6628775" y="2687550"/>
            <a:ext cx="900" cy="26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19"/>
          <p:cNvSpPr/>
          <p:nvPr/>
        </p:nvSpPr>
        <p:spPr>
          <a:xfrm>
            <a:off x="5880550" y="2948250"/>
            <a:ext cx="15963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less than .5 seconds</a:t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912113" y="3713625"/>
            <a:ext cx="1596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Communicate with UTD database</a:t>
            </a:r>
            <a:endParaRPr/>
          </a:p>
        </p:txBody>
      </p:sp>
      <p:cxnSp>
        <p:nvCxnSpPr>
          <p:cNvPr id="245" name="Google Shape;245;p19"/>
          <p:cNvCxnSpPr/>
          <p:nvPr/>
        </p:nvCxnSpPr>
        <p:spPr>
          <a:xfrm>
            <a:off x="5750038" y="3849663"/>
            <a:ext cx="1581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9"/>
          <p:cNvCxnSpPr/>
          <p:nvPr/>
        </p:nvCxnSpPr>
        <p:spPr>
          <a:xfrm flipH="1">
            <a:off x="6660350" y="4318725"/>
            <a:ext cx="900" cy="26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9"/>
          <p:cNvSpPr/>
          <p:nvPr/>
        </p:nvSpPr>
        <p:spPr>
          <a:xfrm>
            <a:off x="5912125" y="4579425"/>
            <a:ext cx="15963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student registering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5303450" y="877875"/>
            <a:ext cx="21696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 technical design</a:t>
            </a:r>
            <a:endParaRPr sz="1200"/>
          </a:p>
        </p:txBody>
      </p:sp>
      <p:cxnSp>
        <p:nvCxnSpPr>
          <p:cNvPr id="254" name="Google Shape;254;p20"/>
          <p:cNvCxnSpPr/>
          <p:nvPr/>
        </p:nvCxnSpPr>
        <p:spPr>
          <a:xfrm flipH="1" rot="10800000">
            <a:off x="244925" y="719450"/>
            <a:ext cx="8036700" cy="1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0"/>
          <p:cNvSpPr/>
          <p:nvPr/>
        </p:nvSpPr>
        <p:spPr>
          <a:xfrm>
            <a:off x="1466900" y="877875"/>
            <a:ext cx="20022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Define UX/UI</a:t>
            </a:r>
            <a:endParaRPr sz="1200"/>
          </a:p>
        </p:txBody>
      </p:sp>
      <p:sp>
        <p:nvSpPr>
          <p:cNvPr id="256" name="Google Shape;256;p20"/>
          <p:cNvSpPr txBox="1"/>
          <p:nvPr/>
        </p:nvSpPr>
        <p:spPr>
          <a:xfrm>
            <a:off x="2093275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9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5792325" y="1503675"/>
            <a:ext cx="1108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3714750" y="101300"/>
            <a:ext cx="17145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user Interface</a:t>
            </a:r>
            <a:endParaRPr/>
          </a:p>
        </p:txBody>
      </p:sp>
      <p:cxnSp>
        <p:nvCxnSpPr>
          <p:cNvPr id="263" name="Google Shape;263;p21"/>
          <p:cNvCxnSpPr>
            <a:endCxn id="262" idx="2"/>
          </p:cNvCxnSpPr>
          <p:nvPr/>
        </p:nvCxnSpPr>
        <p:spPr>
          <a:xfrm rot="10800000">
            <a:off x="4572000" y="706400"/>
            <a:ext cx="8400" cy="15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1"/>
          <p:cNvCxnSpPr/>
          <p:nvPr/>
        </p:nvCxnSpPr>
        <p:spPr>
          <a:xfrm>
            <a:off x="848950" y="832475"/>
            <a:ext cx="75975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1"/>
          <p:cNvSpPr/>
          <p:nvPr/>
        </p:nvSpPr>
        <p:spPr>
          <a:xfrm>
            <a:off x="142325" y="109415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Login/logout page</a:t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2853575" y="109415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of campus</a:t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5564825" y="1052050"/>
            <a:ext cx="15963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page</a:t>
            </a:r>
            <a:endParaRPr/>
          </a:p>
        </p:txBody>
      </p:sp>
      <p:cxnSp>
        <p:nvCxnSpPr>
          <p:cNvPr id="268" name="Google Shape;268;p21"/>
          <p:cNvCxnSpPr>
            <a:endCxn id="265" idx="0"/>
          </p:cNvCxnSpPr>
          <p:nvPr/>
        </p:nvCxnSpPr>
        <p:spPr>
          <a:xfrm>
            <a:off x="932975" y="815750"/>
            <a:ext cx="7500" cy="27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1"/>
          <p:cNvCxnSpPr/>
          <p:nvPr/>
        </p:nvCxnSpPr>
        <p:spPr>
          <a:xfrm>
            <a:off x="176600" y="1446000"/>
            <a:ext cx="8400" cy="126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1"/>
          <p:cNvCxnSpPr/>
          <p:nvPr/>
        </p:nvCxnSpPr>
        <p:spPr>
          <a:xfrm>
            <a:off x="176600" y="18746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1"/>
          <p:cNvSpPr/>
          <p:nvPr/>
        </p:nvSpPr>
        <p:spPr>
          <a:xfrm>
            <a:off x="378750" y="170047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netID and password boxes</a:t>
            </a:r>
            <a:endParaRPr/>
          </a:p>
        </p:txBody>
      </p:sp>
      <p:cxnSp>
        <p:nvCxnSpPr>
          <p:cNvPr id="272" name="Google Shape;272;p21"/>
          <p:cNvCxnSpPr/>
          <p:nvPr/>
        </p:nvCxnSpPr>
        <p:spPr>
          <a:xfrm>
            <a:off x="191900" y="269937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1"/>
          <p:cNvSpPr/>
          <p:nvPr/>
        </p:nvSpPr>
        <p:spPr>
          <a:xfrm>
            <a:off x="394050" y="252522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“Forgot password” option</a:t>
            </a:r>
            <a:endParaRPr/>
          </a:p>
        </p:txBody>
      </p:sp>
      <p:cxnSp>
        <p:nvCxnSpPr>
          <p:cNvPr id="274" name="Google Shape;274;p21"/>
          <p:cNvCxnSpPr/>
          <p:nvPr/>
        </p:nvCxnSpPr>
        <p:spPr>
          <a:xfrm>
            <a:off x="3647975" y="815650"/>
            <a:ext cx="7500" cy="27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1"/>
          <p:cNvCxnSpPr/>
          <p:nvPr/>
        </p:nvCxnSpPr>
        <p:spPr>
          <a:xfrm>
            <a:off x="2853575" y="1446000"/>
            <a:ext cx="8400" cy="126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1"/>
          <p:cNvCxnSpPr/>
          <p:nvPr/>
        </p:nvCxnSpPr>
        <p:spPr>
          <a:xfrm>
            <a:off x="2853575" y="187462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1"/>
          <p:cNvSpPr/>
          <p:nvPr/>
        </p:nvSpPr>
        <p:spPr>
          <a:xfrm>
            <a:off x="3055725" y="170047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lots</a:t>
            </a:r>
            <a:endParaRPr/>
          </a:p>
        </p:txBody>
      </p:sp>
      <p:cxnSp>
        <p:nvCxnSpPr>
          <p:cNvPr id="278" name="Google Shape;278;p21"/>
          <p:cNvCxnSpPr/>
          <p:nvPr/>
        </p:nvCxnSpPr>
        <p:spPr>
          <a:xfrm>
            <a:off x="2853575" y="2480950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1"/>
          <p:cNvSpPr/>
          <p:nvPr/>
        </p:nvSpPr>
        <p:spPr>
          <a:xfrm>
            <a:off x="3055725" y="2306800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colored spots</a:t>
            </a:r>
            <a:endParaRPr/>
          </a:p>
        </p:txBody>
      </p:sp>
      <p:cxnSp>
        <p:nvCxnSpPr>
          <p:cNvPr id="280" name="Google Shape;280;p21"/>
          <p:cNvCxnSpPr>
            <a:endCxn id="267" idx="0"/>
          </p:cNvCxnSpPr>
          <p:nvPr/>
        </p:nvCxnSpPr>
        <p:spPr>
          <a:xfrm>
            <a:off x="6362075" y="840850"/>
            <a:ext cx="900" cy="21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1"/>
          <p:cNvCxnSpPr/>
          <p:nvPr/>
        </p:nvCxnSpPr>
        <p:spPr>
          <a:xfrm>
            <a:off x="5564825" y="1402750"/>
            <a:ext cx="8400" cy="126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1"/>
          <p:cNvCxnSpPr/>
          <p:nvPr/>
        </p:nvCxnSpPr>
        <p:spPr>
          <a:xfrm>
            <a:off x="5573225" y="1762875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1"/>
          <p:cNvSpPr/>
          <p:nvPr/>
        </p:nvSpPr>
        <p:spPr>
          <a:xfrm>
            <a:off x="5775375" y="1588725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information boxes</a:t>
            </a:r>
            <a:endParaRPr/>
          </a:p>
        </p:txBody>
      </p:sp>
      <p:cxnSp>
        <p:nvCxnSpPr>
          <p:cNvPr id="284" name="Google Shape;284;p21"/>
          <p:cNvCxnSpPr/>
          <p:nvPr/>
        </p:nvCxnSpPr>
        <p:spPr>
          <a:xfrm>
            <a:off x="5573225" y="2480950"/>
            <a:ext cx="2376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1"/>
          <p:cNvSpPr/>
          <p:nvPr/>
        </p:nvSpPr>
        <p:spPr>
          <a:xfrm>
            <a:off x="5775375" y="2306800"/>
            <a:ext cx="1596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Confirmation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