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h+AV1AppudY112r/UHv6UqZPGQ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50" d="100"/>
          <a:sy n="150" d="100"/>
        </p:scale>
        <p:origin x="108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0012" y="173831"/>
            <a:ext cx="585787" cy="207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Submit potential risk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5" name="Google Shape;85;p1"/>
          <p:cNvCxnSpPr>
            <a:stCxn id="84" idx="3"/>
            <a:endCxn id="86" idx="1"/>
          </p:cNvCxnSpPr>
          <p:nvPr/>
        </p:nvCxnSpPr>
        <p:spPr>
          <a:xfrm>
            <a:off x="685799" y="277416"/>
            <a:ext cx="17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859632" y="154781"/>
            <a:ext cx="611980" cy="245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Project manager evaluation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7" name="Google Shape;87;p1"/>
          <p:cNvCxnSpPr>
            <a:stCxn id="86" idx="3"/>
            <a:endCxn id="88" idx="1"/>
          </p:cNvCxnSpPr>
          <p:nvPr/>
        </p:nvCxnSpPr>
        <p:spPr>
          <a:xfrm>
            <a:off x="1471612" y="277416"/>
            <a:ext cx="15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/>
          <p:nvPr/>
        </p:nvSpPr>
        <p:spPr>
          <a:xfrm>
            <a:off x="1628775" y="48222"/>
            <a:ext cx="695326" cy="458387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it a risk?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9" name="Google Shape;89;p1"/>
          <p:cNvCxnSpPr>
            <a:stCxn id="88" idx="3"/>
            <a:endCxn id="90" idx="1"/>
          </p:cNvCxnSpPr>
          <p:nvPr/>
        </p:nvCxnSpPr>
        <p:spPr>
          <a:xfrm>
            <a:off x="2324101" y="277416"/>
            <a:ext cx="17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/>
          <p:nvPr/>
        </p:nvSpPr>
        <p:spPr>
          <a:xfrm>
            <a:off x="2495552" y="154780"/>
            <a:ext cx="611980" cy="245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Disregard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78857" y="147635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92" name="Google Shape;92;p1"/>
          <p:cNvCxnSpPr>
            <a:stCxn id="93" idx="0"/>
            <a:endCxn id="88" idx="2"/>
          </p:cNvCxnSpPr>
          <p:nvPr/>
        </p:nvCxnSpPr>
        <p:spPr>
          <a:xfrm rot="10800000">
            <a:off x="1976438" y="506483"/>
            <a:ext cx="0" cy="18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1915715" y="512507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729383" y="687683"/>
            <a:ext cx="494109" cy="245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Put on RAID sheet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95" name="Google Shape;95;p1"/>
          <p:cNvCxnSpPr>
            <a:stCxn id="93" idx="2"/>
            <a:endCxn id="96" idx="0"/>
          </p:cNvCxnSpPr>
          <p:nvPr/>
        </p:nvCxnSpPr>
        <p:spPr>
          <a:xfrm>
            <a:off x="1976438" y="932952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"/>
          <p:cNvSpPr/>
          <p:nvPr/>
        </p:nvSpPr>
        <p:spPr>
          <a:xfrm>
            <a:off x="1729382" y="1101223"/>
            <a:ext cx="494109" cy="245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Evaluate risk threat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582336" y="3594854"/>
            <a:ext cx="788196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it on the critical path?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98" name="Google Shape;98;p1"/>
          <p:cNvCxnSpPr>
            <a:stCxn id="96" idx="2"/>
            <a:endCxn id="99" idx="0"/>
          </p:cNvCxnSpPr>
          <p:nvPr/>
        </p:nvCxnSpPr>
        <p:spPr>
          <a:xfrm>
            <a:off x="1976437" y="1346492"/>
            <a:ext cx="0" cy="10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7" idx="2"/>
            <a:endCxn id="101" idx="0"/>
          </p:cNvCxnSpPr>
          <p:nvPr/>
        </p:nvCxnSpPr>
        <p:spPr>
          <a:xfrm flipH="1">
            <a:off x="1975834" y="4188584"/>
            <a:ext cx="600" cy="16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"/>
          <p:cNvCxnSpPr>
            <a:stCxn id="97" idx="3"/>
            <a:endCxn id="103" idx="1"/>
          </p:cNvCxnSpPr>
          <p:nvPr/>
        </p:nvCxnSpPr>
        <p:spPr>
          <a:xfrm>
            <a:off x="2370532" y="3891719"/>
            <a:ext cx="53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"/>
          <p:cNvSpPr/>
          <p:nvPr/>
        </p:nvSpPr>
        <p:spPr>
          <a:xfrm>
            <a:off x="1627286" y="4356314"/>
            <a:ext cx="696815" cy="4752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Meet with responsible employee(s) and hand-off employee(s) to discuss risk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505068" y="3739634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912734" y="4187578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95263" y="540544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07" name="Google Shape;107;p1"/>
          <p:cNvCxnSpPr>
            <a:stCxn id="106" idx="3"/>
            <a:endCxn id="84" idx="2"/>
          </p:cNvCxnSpPr>
          <p:nvPr/>
        </p:nvCxnSpPr>
        <p:spPr>
          <a:xfrm rot="10800000">
            <a:off x="392906" y="380944"/>
            <a:ext cx="0" cy="15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"/>
          <p:cNvSpPr/>
          <p:nvPr/>
        </p:nvSpPr>
        <p:spPr>
          <a:xfrm>
            <a:off x="1729383" y="1451189"/>
            <a:ext cx="494108" cy="3088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Assign risk to a task(s) or action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08" name="Google Shape;108;p1"/>
          <p:cNvCxnSpPr>
            <a:stCxn id="99" idx="2"/>
            <a:endCxn id="109" idx="0"/>
          </p:cNvCxnSpPr>
          <p:nvPr/>
        </p:nvCxnSpPr>
        <p:spPr>
          <a:xfrm>
            <a:off x="1976437" y="1760033"/>
            <a:ext cx="0" cy="9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"/>
          <p:cNvSpPr/>
          <p:nvPr/>
        </p:nvSpPr>
        <p:spPr>
          <a:xfrm>
            <a:off x="1582337" y="1850804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type of risk?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10" name="Google Shape;110;p1"/>
          <p:cNvCxnSpPr>
            <a:stCxn id="109" idx="1"/>
            <a:endCxn id="111" idx="3"/>
          </p:cNvCxnSpPr>
          <p:nvPr/>
        </p:nvCxnSpPr>
        <p:spPr>
          <a:xfrm flipH="1">
            <a:off x="1346837" y="2147669"/>
            <a:ext cx="2355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stCxn id="109" idx="2"/>
            <a:endCxn id="113" idx="0"/>
          </p:cNvCxnSpPr>
          <p:nvPr/>
        </p:nvCxnSpPr>
        <p:spPr>
          <a:xfrm>
            <a:off x="1976436" y="2444534"/>
            <a:ext cx="0" cy="2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>
            <a:stCxn id="109" idx="3"/>
            <a:endCxn id="115" idx="1"/>
          </p:cNvCxnSpPr>
          <p:nvPr/>
        </p:nvCxnSpPr>
        <p:spPr>
          <a:xfrm rot="10800000" flipH="1">
            <a:off x="2370534" y="2147369"/>
            <a:ext cx="330300" cy="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"/>
          <p:cNvSpPr txBox="1"/>
          <p:nvPr/>
        </p:nvSpPr>
        <p:spPr>
          <a:xfrm>
            <a:off x="1279521" y="1967740"/>
            <a:ext cx="35361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326473" y="1964672"/>
            <a:ext cx="4183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915715" y="2479056"/>
            <a:ext cx="46257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58785" y="1851778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Does the risk originate from the client?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19" name="Google Shape;119;p1"/>
          <p:cNvCxnSpPr>
            <a:cxnSpLocks/>
            <a:stCxn id="111" idx="2"/>
            <a:endCxn id="120" idx="0"/>
          </p:cNvCxnSpPr>
          <p:nvPr/>
        </p:nvCxnSpPr>
        <p:spPr>
          <a:xfrm>
            <a:off x="952884" y="2445508"/>
            <a:ext cx="1263" cy="2049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"/>
          <p:cNvCxnSpPr>
            <a:stCxn id="111" idx="1"/>
          </p:cNvCxnSpPr>
          <p:nvPr/>
        </p:nvCxnSpPr>
        <p:spPr>
          <a:xfrm rot="10800000">
            <a:off x="288785" y="2148643"/>
            <a:ext cx="27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"/>
          <p:cNvSpPr txBox="1"/>
          <p:nvPr/>
        </p:nvSpPr>
        <p:spPr>
          <a:xfrm>
            <a:off x="337747" y="1973589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962459" y="2402800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285556" y="2143734"/>
            <a:ext cx="1" cy="1781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"/>
          <p:cNvSpPr/>
          <p:nvPr/>
        </p:nvSpPr>
        <p:spPr>
          <a:xfrm>
            <a:off x="40876" y="2326808"/>
            <a:ext cx="513999" cy="245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Take task(s) out of schedule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22613" y="2650419"/>
            <a:ext cx="663067" cy="3629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 client submit formal change request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00012" y="271757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27" name="Google Shape;127;p1"/>
          <p:cNvCxnSpPr>
            <a:stCxn id="125" idx="2"/>
            <a:endCxn id="126" idx="3"/>
          </p:cNvCxnSpPr>
          <p:nvPr/>
        </p:nvCxnSpPr>
        <p:spPr>
          <a:xfrm flipH="1">
            <a:off x="297576" y="2572077"/>
            <a:ext cx="300" cy="145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"/>
          <p:cNvSpPr/>
          <p:nvPr/>
        </p:nvSpPr>
        <p:spPr>
          <a:xfrm>
            <a:off x="4173683" y="1850804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Will the risk make cash flow negative?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30" name="Google Shape;130;p1"/>
          <p:cNvCxnSpPr>
            <a:stCxn id="131" idx="2"/>
            <a:endCxn id="129" idx="0"/>
          </p:cNvCxnSpPr>
          <p:nvPr/>
        </p:nvCxnSpPr>
        <p:spPr>
          <a:xfrm>
            <a:off x="4567781" y="1690674"/>
            <a:ext cx="0" cy="16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stCxn id="129" idx="3"/>
            <a:endCxn id="133" idx="1"/>
          </p:cNvCxnSpPr>
          <p:nvPr/>
        </p:nvCxnSpPr>
        <p:spPr>
          <a:xfrm>
            <a:off x="4961880" y="2147669"/>
            <a:ext cx="23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"/>
          <p:cNvSpPr txBox="1"/>
          <p:nvPr/>
        </p:nvSpPr>
        <p:spPr>
          <a:xfrm>
            <a:off x="4942190" y="1992297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4580215" y="1720779"/>
            <a:ext cx="2692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287725" y="163115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7" name="Google Shape;137;p1"/>
          <p:cNvCxnSpPr>
            <a:stCxn id="136" idx="2"/>
            <a:endCxn id="90" idx="3"/>
          </p:cNvCxnSpPr>
          <p:nvPr/>
        </p:nvCxnSpPr>
        <p:spPr>
          <a:xfrm rot="10800000">
            <a:off x="3107425" y="277415"/>
            <a:ext cx="1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/>
          <p:cNvSpPr/>
          <p:nvPr/>
        </p:nvSpPr>
        <p:spPr>
          <a:xfrm>
            <a:off x="2700726" y="1967740"/>
            <a:ext cx="663067" cy="359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 up meeting with appropriate team leads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"/>
          <p:cNvCxnSpPr>
            <a:stCxn id="115" idx="3"/>
            <a:endCxn id="139" idx="1"/>
          </p:cNvCxnSpPr>
          <p:nvPr/>
        </p:nvCxnSpPr>
        <p:spPr>
          <a:xfrm rot="10800000" flipH="1">
            <a:off x="3363793" y="2146380"/>
            <a:ext cx="1269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/>
          <p:nvPr/>
        </p:nvSpPr>
        <p:spPr>
          <a:xfrm>
            <a:off x="1644901" y="2731124"/>
            <a:ext cx="663067" cy="30799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 up meeting with appropriate team leads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490760" y="1986011"/>
            <a:ext cx="558257" cy="3205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severity of impact on budget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1697305" y="3173124"/>
            <a:ext cx="558257" cy="3205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severity of impact to schedule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41" name="Google Shape;141;p1"/>
          <p:cNvCxnSpPr>
            <a:stCxn id="140" idx="0"/>
            <a:endCxn id="113" idx="2"/>
          </p:cNvCxnSpPr>
          <p:nvPr/>
        </p:nvCxnSpPr>
        <p:spPr>
          <a:xfrm rot="10800000">
            <a:off x="1976434" y="3039024"/>
            <a:ext cx="0" cy="13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stCxn id="129" idx="1"/>
            <a:endCxn id="139" idx="3"/>
          </p:cNvCxnSpPr>
          <p:nvPr/>
        </p:nvCxnSpPr>
        <p:spPr>
          <a:xfrm rot="10800000">
            <a:off x="4048883" y="2146169"/>
            <a:ext cx="1248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"/>
          <p:cNvSpPr/>
          <p:nvPr/>
        </p:nvSpPr>
        <p:spPr>
          <a:xfrm>
            <a:off x="4211341" y="1310279"/>
            <a:ext cx="712880" cy="3803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Update budget appropriately and monitor risk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370138" y="982644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44" name="Google Shape;144;p1"/>
          <p:cNvCxnSpPr>
            <a:stCxn id="143" idx="1"/>
            <a:endCxn id="131" idx="0"/>
          </p:cNvCxnSpPr>
          <p:nvPr/>
        </p:nvCxnSpPr>
        <p:spPr>
          <a:xfrm>
            <a:off x="4567780" y="1211244"/>
            <a:ext cx="0" cy="9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"/>
          <p:cNvSpPr/>
          <p:nvPr/>
        </p:nvSpPr>
        <p:spPr>
          <a:xfrm>
            <a:off x="5197236" y="1850804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Are reserve funds available?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45" name="Google Shape;145;p1"/>
          <p:cNvCxnSpPr>
            <a:stCxn id="146" idx="2"/>
            <a:endCxn id="133" idx="0"/>
          </p:cNvCxnSpPr>
          <p:nvPr/>
        </p:nvCxnSpPr>
        <p:spPr>
          <a:xfrm>
            <a:off x="5591334" y="1700715"/>
            <a:ext cx="0" cy="15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"/>
          <p:cNvCxnSpPr>
            <a:stCxn id="133" idx="3"/>
            <a:endCxn id="148" idx="1"/>
          </p:cNvCxnSpPr>
          <p:nvPr/>
        </p:nvCxnSpPr>
        <p:spPr>
          <a:xfrm rot="10800000" flipH="1">
            <a:off x="5985433" y="2146169"/>
            <a:ext cx="2280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"/>
          <p:cNvSpPr txBox="1"/>
          <p:nvPr/>
        </p:nvSpPr>
        <p:spPr>
          <a:xfrm>
            <a:off x="5938652" y="2001273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5540567" y="1697192"/>
            <a:ext cx="2692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6213388" y="1964671"/>
            <a:ext cx="619212" cy="36292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Pull money from reserves to cover costs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325351" y="2852592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52" name="Google Shape;152;p1"/>
          <p:cNvCxnSpPr>
            <a:cxnSpLocks/>
            <a:stCxn id="148" idx="2"/>
            <a:endCxn id="275" idx="0"/>
          </p:cNvCxnSpPr>
          <p:nvPr/>
        </p:nvCxnSpPr>
        <p:spPr>
          <a:xfrm>
            <a:off x="6522994" y="2327598"/>
            <a:ext cx="0" cy="1906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"/>
          <p:cNvSpPr/>
          <p:nvPr/>
        </p:nvSpPr>
        <p:spPr>
          <a:xfrm>
            <a:off x="5197236" y="1106985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is the risk coming from?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53" name="Google Shape;153;p1"/>
          <p:cNvCxnSpPr>
            <a:stCxn id="154" idx="2"/>
            <a:endCxn id="146" idx="0"/>
          </p:cNvCxnSpPr>
          <p:nvPr/>
        </p:nvCxnSpPr>
        <p:spPr>
          <a:xfrm>
            <a:off x="5591334" y="932427"/>
            <a:ext cx="0" cy="17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"/>
          <p:cNvCxnSpPr>
            <a:stCxn id="146" idx="3"/>
            <a:endCxn id="156" idx="1"/>
          </p:cNvCxnSpPr>
          <p:nvPr/>
        </p:nvCxnSpPr>
        <p:spPr>
          <a:xfrm>
            <a:off x="5985433" y="1403850"/>
            <a:ext cx="15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"/>
          <p:cNvSpPr txBox="1"/>
          <p:nvPr/>
        </p:nvSpPr>
        <p:spPr>
          <a:xfrm>
            <a:off x="6582733" y="1281911"/>
            <a:ext cx="36149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5581962" y="946148"/>
            <a:ext cx="42967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SUPPLIES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5197236" y="338697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 you negotiate an acceptable price?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59" name="Google Shape;159;p1"/>
          <p:cNvCxnSpPr>
            <a:endCxn id="154" idx="0"/>
          </p:cNvCxnSpPr>
          <p:nvPr/>
        </p:nvCxnSpPr>
        <p:spPr>
          <a:xfrm>
            <a:off x="5591334" y="199497"/>
            <a:ext cx="0" cy="13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1"/>
          <p:cNvCxnSpPr>
            <a:stCxn id="154" idx="3"/>
            <a:endCxn id="161" idx="1"/>
          </p:cNvCxnSpPr>
          <p:nvPr/>
        </p:nvCxnSpPr>
        <p:spPr>
          <a:xfrm>
            <a:off x="5985433" y="635562"/>
            <a:ext cx="11202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"/>
          <p:cNvSpPr txBox="1"/>
          <p:nvPr/>
        </p:nvSpPr>
        <p:spPr>
          <a:xfrm>
            <a:off x="6408448" y="480573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5295597" y="176261"/>
            <a:ext cx="28669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64" name="Google Shape;164;p1"/>
          <p:cNvCxnSpPr>
            <a:endCxn id="165" idx="1"/>
          </p:cNvCxnSpPr>
          <p:nvPr/>
        </p:nvCxnSpPr>
        <p:spPr>
          <a:xfrm>
            <a:off x="5591314" y="199576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1"/>
          <p:cNvSpPr/>
          <p:nvPr/>
        </p:nvSpPr>
        <p:spPr>
          <a:xfrm>
            <a:off x="5896114" y="9379"/>
            <a:ext cx="712880" cy="3803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Get updated price and update project budget accordingly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6725170" y="88312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67" name="Google Shape;167;p1"/>
          <p:cNvCxnSpPr>
            <a:stCxn id="166" idx="2"/>
            <a:endCxn id="165" idx="3"/>
          </p:cNvCxnSpPr>
          <p:nvPr/>
        </p:nvCxnSpPr>
        <p:spPr>
          <a:xfrm rot="10800000">
            <a:off x="6609070" y="199612"/>
            <a:ext cx="116100" cy="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1"/>
          <p:cNvSpPr/>
          <p:nvPr/>
        </p:nvSpPr>
        <p:spPr>
          <a:xfrm>
            <a:off x="7105560" y="340286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Are there cheaper alternatives?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68" name="Google Shape;168;p1"/>
          <p:cNvCxnSpPr>
            <a:stCxn id="161" idx="3"/>
            <a:endCxn id="169" idx="1"/>
          </p:cNvCxnSpPr>
          <p:nvPr/>
        </p:nvCxnSpPr>
        <p:spPr>
          <a:xfrm>
            <a:off x="7893757" y="637151"/>
            <a:ext cx="39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"/>
          <p:cNvCxnSpPr>
            <a:endCxn id="161" idx="0"/>
          </p:cNvCxnSpPr>
          <p:nvPr/>
        </p:nvCxnSpPr>
        <p:spPr>
          <a:xfrm>
            <a:off x="7499659" y="213086"/>
            <a:ext cx="0" cy="12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"/>
          <p:cNvSpPr txBox="1"/>
          <p:nvPr/>
        </p:nvSpPr>
        <p:spPr>
          <a:xfrm>
            <a:off x="7252632" y="192043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7967278" y="460772"/>
            <a:ext cx="2692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864989" y="23726"/>
            <a:ext cx="695595" cy="3787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Order from new supplier and update budget accordingly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74" name="Google Shape;174;p1"/>
          <p:cNvCxnSpPr>
            <a:endCxn id="173" idx="1"/>
          </p:cNvCxnSpPr>
          <p:nvPr/>
        </p:nvCxnSpPr>
        <p:spPr>
          <a:xfrm rot="10800000" flipH="1">
            <a:off x="7499589" y="213078"/>
            <a:ext cx="3654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"/>
          <p:cNvSpPr/>
          <p:nvPr/>
        </p:nvSpPr>
        <p:spPr>
          <a:xfrm>
            <a:off x="8684696" y="98778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76" name="Google Shape;176;p1"/>
          <p:cNvCxnSpPr>
            <a:stCxn id="175" idx="2"/>
            <a:endCxn id="173" idx="3"/>
          </p:cNvCxnSpPr>
          <p:nvPr/>
        </p:nvCxnSpPr>
        <p:spPr>
          <a:xfrm rot="10800000">
            <a:off x="8560496" y="213078"/>
            <a:ext cx="124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1"/>
          <p:cNvSpPr/>
          <p:nvPr/>
        </p:nvSpPr>
        <p:spPr>
          <a:xfrm>
            <a:off x="8285609" y="429255"/>
            <a:ext cx="695595" cy="4157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Discuss matter with appointed supervisor and come up with resolutions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9135546" y="52285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78" name="Google Shape;178;p1"/>
          <p:cNvCxnSpPr>
            <a:stCxn id="177" idx="2"/>
            <a:endCxn id="169" idx="3"/>
          </p:cNvCxnSpPr>
          <p:nvPr/>
        </p:nvCxnSpPr>
        <p:spPr>
          <a:xfrm rot="10800000">
            <a:off x="8981346" y="637151"/>
            <a:ext cx="154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"/>
          <p:cNvSpPr/>
          <p:nvPr/>
        </p:nvSpPr>
        <p:spPr>
          <a:xfrm>
            <a:off x="7541526" y="1106985"/>
            <a:ext cx="788197" cy="593730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 the task(s) duration be reduced?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8409960" y="1268694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7893757" y="1945314"/>
            <a:ext cx="2692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81" name="Google Shape;181;p1"/>
          <p:cNvCxnSpPr>
            <a:stCxn id="156" idx="2"/>
            <a:endCxn id="182" idx="0"/>
          </p:cNvCxnSpPr>
          <p:nvPr/>
        </p:nvCxnSpPr>
        <p:spPr>
          <a:xfrm flipH="1">
            <a:off x="7933824" y="1700715"/>
            <a:ext cx="1800" cy="62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stCxn id="156" idx="3"/>
            <a:endCxn id="184" idx="1"/>
          </p:cNvCxnSpPr>
          <p:nvPr/>
        </p:nvCxnSpPr>
        <p:spPr>
          <a:xfrm>
            <a:off x="8329723" y="1403850"/>
            <a:ext cx="453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"/>
          <p:cNvSpPr/>
          <p:nvPr/>
        </p:nvSpPr>
        <p:spPr>
          <a:xfrm>
            <a:off x="8783576" y="1229112"/>
            <a:ext cx="662843" cy="3494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Reduce duration of task to save on employee costs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9617128" y="1289550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86" name="Google Shape;186;p1"/>
          <p:cNvCxnSpPr>
            <a:stCxn id="185" idx="2"/>
            <a:endCxn id="184" idx="3"/>
          </p:cNvCxnSpPr>
          <p:nvPr/>
        </p:nvCxnSpPr>
        <p:spPr>
          <a:xfrm rot="10800000">
            <a:off x="9446428" y="1403850"/>
            <a:ext cx="17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"/>
          <p:cNvSpPr/>
          <p:nvPr/>
        </p:nvSpPr>
        <p:spPr>
          <a:xfrm>
            <a:off x="7499659" y="2321898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 either predecessors or dependencies be reduced?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87" name="Google Shape;187;p1"/>
          <p:cNvCxnSpPr>
            <a:stCxn id="182" idx="2"/>
          </p:cNvCxnSpPr>
          <p:nvPr/>
        </p:nvCxnSpPr>
        <p:spPr>
          <a:xfrm>
            <a:off x="7933876" y="3080471"/>
            <a:ext cx="0" cy="20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stCxn id="182" idx="3"/>
          </p:cNvCxnSpPr>
          <p:nvPr/>
        </p:nvCxnSpPr>
        <p:spPr>
          <a:xfrm>
            <a:off x="8368093" y="2701185"/>
            <a:ext cx="74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"/>
          <p:cNvSpPr txBox="1"/>
          <p:nvPr/>
        </p:nvSpPr>
        <p:spPr>
          <a:xfrm>
            <a:off x="8584992" y="2578960"/>
            <a:ext cx="27473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90" name="Google Shape;190;p1"/>
          <p:cNvCxnSpPr>
            <a:stCxn id="184" idx="2"/>
          </p:cNvCxnSpPr>
          <p:nvPr/>
        </p:nvCxnSpPr>
        <p:spPr>
          <a:xfrm>
            <a:off x="9114997" y="1578588"/>
            <a:ext cx="0" cy="112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"/>
          <p:cNvSpPr txBox="1"/>
          <p:nvPr/>
        </p:nvSpPr>
        <p:spPr>
          <a:xfrm>
            <a:off x="7902628" y="3097252"/>
            <a:ext cx="2692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92" name="Google Shape;192;p1"/>
          <p:cNvCxnSpPr>
            <a:endCxn id="193" idx="1"/>
          </p:cNvCxnSpPr>
          <p:nvPr/>
        </p:nvCxnSpPr>
        <p:spPr>
          <a:xfrm>
            <a:off x="7933746" y="3285819"/>
            <a:ext cx="120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"/>
          <p:cNvSpPr/>
          <p:nvPr/>
        </p:nvSpPr>
        <p:spPr>
          <a:xfrm>
            <a:off x="9135546" y="3077923"/>
            <a:ext cx="695595" cy="4157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Discuss matter with appointed supervisor and come up with resolutions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10093614" y="3171518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95" name="Google Shape;195;p1"/>
          <p:cNvCxnSpPr>
            <a:stCxn id="194" idx="2"/>
            <a:endCxn id="193" idx="3"/>
          </p:cNvCxnSpPr>
          <p:nvPr/>
        </p:nvCxnSpPr>
        <p:spPr>
          <a:xfrm rot="10800000">
            <a:off x="9831114" y="3285818"/>
            <a:ext cx="26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1"/>
          <p:cNvCxnSpPr>
            <a:stCxn id="97" idx="0"/>
            <a:endCxn id="140" idx="2"/>
          </p:cNvCxnSpPr>
          <p:nvPr/>
        </p:nvCxnSpPr>
        <p:spPr>
          <a:xfrm rot="10800000">
            <a:off x="1976434" y="3493754"/>
            <a:ext cx="0" cy="1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2901454" y="3512432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there enough slack to compensate?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97" name="Google Shape;197;p1"/>
          <p:cNvCxnSpPr>
            <a:stCxn id="103" idx="3"/>
            <a:endCxn id="198" idx="1"/>
          </p:cNvCxnSpPr>
          <p:nvPr/>
        </p:nvCxnSpPr>
        <p:spPr>
          <a:xfrm>
            <a:off x="3769888" y="3891719"/>
            <a:ext cx="450900" cy="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1"/>
          <p:cNvSpPr txBox="1"/>
          <p:nvPr/>
        </p:nvSpPr>
        <p:spPr>
          <a:xfrm>
            <a:off x="3879907" y="3721925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3281299" y="4271005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01" name="Google Shape;201;p1"/>
          <p:cNvCxnSpPr>
            <a:stCxn id="103" idx="2"/>
          </p:cNvCxnSpPr>
          <p:nvPr/>
        </p:nvCxnSpPr>
        <p:spPr>
          <a:xfrm>
            <a:off x="3335671" y="4271005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"/>
          <p:cNvSpPr/>
          <p:nvPr/>
        </p:nvSpPr>
        <p:spPr>
          <a:xfrm>
            <a:off x="4220653" y="3594854"/>
            <a:ext cx="681300" cy="60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Monitor task progression to ensure it does not fall behind schedule further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5145171" y="3777114"/>
            <a:ext cx="395400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03" name="Google Shape;203;p1"/>
          <p:cNvCxnSpPr>
            <a:stCxn id="198" idx="3"/>
            <a:endCxn id="202" idx="2"/>
          </p:cNvCxnSpPr>
          <p:nvPr/>
        </p:nvCxnSpPr>
        <p:spPr>
          <a:xfrm rot="10800000" flipH="1">
            <a:off x="4901953" y="3891554"/>
            <a:ext cx="2433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"/>
          <p:cNvCxnSpPr>
            <a:stCxn id="101" idx="3"/>
          </p:cNvCxnSpPr>
          <p:nvPr/>
        </p:nvCxnSpPr>
        <p:spPr>
          <a:xfrm>
            <a:off x="2324101" y="4593935"/>
            <a:ext cx="101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1"/>
          <p:cNvCxnSpPr>
            <a:stCxn id="206" idx="0"/>
            <a:endCxn id="101" idx="2"/>
          </p:cNvCxnSpPr>
          <p:nvPr/>
        </p:nvCxnSpPr>
        <p:spPr>
          <a:xfrm rot="10800000">
            <a:off x="1975609" y="4831625"/>
            <a:ext cx="0" cy="10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"/>
          <p:cNvSpPr/>
          <p:nvPr/>
        </p:nvSpPr>
        <p:spPr>
          <a:xfrm>
            <a:off x="1541392" y="493992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2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 the task be laddered  enough to ensure dependencies do not run late?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07" name="Google Shape;207;p1"/>
          <p:cNvCxnSpPr>
            <a:stCxn id="208" idx="3"/>
            <a:endCxn id="206" idx="1"/>
          </p:cNvCxnSpPr>
          <p:nvPr/>
        </p:nvCxnSpPr>
        <p:spPr>
          <a:xfrm>
            <a:off x="1235572" y="5319211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1"/>
          <p:cNvSpPr txBox="1"/>
          <p:nvPr/>
        </p:nvSpPr>
        <p:spPr>
          <a:xfrm>
            <a:off x="1245607" y="5179509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623497" y="5070607"/>
            <a:ext cx="612075" cy="4972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Ladder task deliverables so that dependencies start early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00010" y="520491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11" name="Google Shape;211;p1"/>
          <p:cNvCxnSpPr>
            <a:stCxn id="210" idx="0"/>
            <a:endCxn id="208" idx="1"/>
          </p:cNvCxnSpPr>
          <p:nvPr/>
        </p:nvCxnSpPr>
        <p:spPr>
          <a:xfrm>
            <a:off x="495295" y="5319211"/>
            <a:ext cx="12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stCxn id="206" idx="3"/>
            <a:endCxn id="213" idx="1"/>
          </p:cNvCxnSpPr>
          <p:nvPr/>
        </p:nvCxnSpPr>
        <p:spPr>
          <a:xfrm>
            <a:off x="2409826" y="5319211"/>
            <a:ext cx="335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"/>
          <p:cNvSpPr txBox="1"/>
          <p:nvPr/>
        </p:nvSpPr>
        <p:spPr>
          <a:xfrm>
            <a:off x="2434431" y="5177441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2744787" y="493992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is lacking to cause task to run late?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15" name="Google Shape;215;p1"/>
          <p:cNvCxnSpPr>
            <a:stCxn id="216" idx="0"/>
            <a:endCxn id="213" idx="2"/>
          </p:cNvCxnSpPr>
          <p:nvPr/>
        </p:nvCxnSpPr>
        <p:spPr>
          <a:xfrm rot="10800000">
            <a:off x="3179004" y="5698485"/>
            <a:ext cx="0" cy="19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stCxn id="218" idx="1"/>
            <a:endCxn id="213" idx="3"/>
          </p:cNvCxnSpPr>
          <p:nvPr/>
        </p:nvCxnSpPr>
        <p:spPr>
          <a:xfrm rot="10800000">
            <a:off x="3613256" y="5319211"/>
            <a:ext cx="46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"/>
          <p:cNvSpPr txBox="1"/>
          <p:nvPr/>
        </p:nvSpPr>
        <p:spPr>
          <a:xfrm>
            <a:off x="3125491" y="5710903"/>
            <a:ext cx="51233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3637828" y="5177441"/>
            <a:ext cx="34838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2744787" y="589258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Are you able to secure required resources?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2449004" y="6115570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2" name="Google Shape;222;p1"/>
          <p:cNvSpPr txBox="1"/>
          <p:nvPr/>
        </p:nvSpPr>
        <p:spPr>
          <a:xfrm>
            <a:off x="3984479" y="6133621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23" name="Google Shape;223;p1"/>
          <p:cNvCxnSpPr>
            <a:endCxn id="216" idx="3"/>
          </p:cNvCxnSpPr>
          <p:nvPr/>
        </p:nvCxnSpPr>
        <p:spPr>
          <a:xfrm rot="10800000">
            <a:off x="3613221" y="6271872"/>
            <a:ext cx="8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"/>
          <p:cNvCxnSpPr>
            <a:stCxn id="216" idx="1"/>
            <a:endCxn id="225" idx="3"/>
          </p:cNvCxnSpPr>
          <p:nvPr/>
        </p:nvCxnSpPr>
        <p:spPr>
          <a:xfrm flipH="1">
            <a:off x="2264787" y="6271872"/>
            <a:ext cx="480000" cy="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/>
          <p:nvPr/>
        </p:nvSpPr>
        <p:spPr>
          <a:xfrm>
            <a:off x="1652571" y="6027372"/>
            <a:ext cx="612075" cy="4972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Put in order for required resources and deliver when ready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1129084" y="6161676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27" name="Google Shape;227;p1"/>
          <p:cNvCxnSpPr>
            <a:stCxn id="226" idx="0"/>
            <a:endCxn id="225" idx="1"/>
          </p:cNvCxnSpPr>
          <p:nvPr/>
        </p:nvCxnSpPr>
        <p:spPr>
          <a:xfrm>
            <a:off x="1524369" y="6275976"/>
            <a:ext cx="12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1"/>
          <p:cNvSpPr/>
          <p:nvPr/>
        </p:nvSpPr>
        <p:spPr>
          <a:xfrm>
            <a:off x="4073756" y="493992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Is/are  employee(s) willing to work overtime or weekends?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8" name="Google Shape;228;p1"/>
          <p:cNvSpPr txBox="1"/>
          <p:nvPr/>
        </p:nvSpPr>
        <p:spPr>
          <a:xfrm>
            <a:off x="5642130" y="5710903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29" name="Google Shape;229;p1"/>
          <p:cNvCxnSpPr>
            <a:stCxn id="218" idx="0"/>
          </p:cNvCxnSpPr>
          <p:nvPr/>
        </p:nvCxnSpPr>
        <p:spPr>
          <a:xfrm rot="10800000">
            <a:off x="4507973" y="4620125"/>
            <a:ext cx="0" cy="31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1"/>
          <p:cNvCxnSpPr>
            <a:stCxn id="231" idx="1"/>
          </p:cNvCxnSpPr>
          <p:nvPr/>
        </p:nvCxnSpPr>
        <p:spPr>
          <a:xfrm rot="10800000">
            <a:off x="4507982" y="4620190"/>
            <a:ext cx="22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1"/>
          <p:cNvSpPr/>
          <p:nvPr/>
        </p:nvSpPr>
        <p:spPr>
          <a:xfrm>
            <a:off x="4728782" y="4420959"/>
            <a:ext cx="862553" cy="39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 employee(s) work overtime/weekends until caught up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5842782" y="450589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33" name="Google Shape;233;p1"/>
          <p:cNvCxnSpPr>
            <a:stCxn id="231" idx="3"/>
            <a:endCxn id="232" idx="2"/>
          </p:cNvCxnSpPr>
          <p:nvPr/>
        </p:nvCxnSpPr>
        <p:spPr>
          <a:xfrm>
            <a:off x="5591335" y="4620190"/>
            <a:ext cx="251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1"/>
          <p:cNvCxnSpPr>
            <a:stCxn id="235" idx="1"/>
            <a:endCxn id="218" idx="3"/>
          </p:cNvCxnSpPr>
          <p:nvPr/>
        </p:nvCxnSpPr>
        <p:spPr>
          <a:xfrm rot="10800000">
            <a:off x="4942140" y="5319211"/>
            <a:ext cx="52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1"/>
          <p:cNvSpPr txBox="1"/>
          <p:nvPr/>
        </p:nvSpPr>
        <p:spPr>
          <a:xfrm>
            <a:off x="5074051" y="5179286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5469240" y="493992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Are internal employees able to help with workload?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37" name="Google Shape;237;p1"/>
          <p:cNvCxnSpPr>
            <a:stCxn id="235" idx="2"/>
            <a:endCxn id="238" idx="0"/>
          </p:cNvCxnSpPr>
          <p:nvPr/>
        </p:nvCxnSpPr>
        <p:spPr>
          <a:xfrm>
            <a:off x="5903457" y="5698498"/>
            <a:ext cx="0" cy="21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"/>
          <p:cNvSpPr/>
          <p:nvPr/>
        </p:nvSpPr>
        <p:spPr>
          <a:xfrm>
            <a:off x="5472180" y="5916338"/>
            <a:ext cx="862553" cy="39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Shift employee(s) around to ensure risk does not become issue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5705813" y="644631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40" name="Google Shape;240;p1"/>
          <p:cNvCxnSpPr>
            <a:stCxn id="238" idx="2"/>
            <a:endCxn id="239" idx="3"/>
          </p:cNvCxnSpPr>
          <p:nvPr/>
        </p:nvCxnSpPr>
        <p:spPr>
          <a:xfrm>
            <a:off x="5903457" y="6314801"/>
            <a:ext cx="0" cy="13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1"/>
          <p:cNvCxnSpPr>
            <a:stCxn id="242" idx="1"/>
            <a:endCxn id="235" idx="3"/>
          </p:cNvCxnSpPr>
          <p:nvPr/>
        </p:nvCxnSpPr>
        <p:spPr>
          <a:xfrm rot="10800000">
            <a:off x="6337810" y="5319211"/>
            <a:ext cx="4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1"/>
          <p:cNvSpPr txBox="1"/>
          <p:nvPr/>
        </p:nvSpPr>
        <p:spPr>
          <a:xfrm>
            <a:off x="6402621" y="5177440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6765010" y="4939925"/>
            <a:ext cx="868434" cy="75857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 a subcontractor be hired to expedite work?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44" name="Google Shape;244;p1"/>
          <p:cNvCxnSpPr>
            <a:cxnSpLocks/>
            <a:stCxn id="242" idx="2"/>
            <a:endCxn id="245" idx="0"/>
          </p:cNvCxnSpPr>
          <p:nvPr/>
        </p:nvCxnSpPr>
        <p:spPr>
          <a:xfrm>
            <a:off x="7199227" y="5698498"/>
            <a:ext cx="2940" cy="2178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1"/>
          <p:cNvCxnSpPr>
            <a:stCxn id="242" idx="3"/>
            <a:endCxn id="247" idx="1"/>
          </p:cNvCxnSpPr>
          <p:nvPr/>
        </p:nvCxnSpPr>
        <p:spPr>
          <a:xfrm>
            <a:off x="7633444" y="5319211"/>
            <a:ext cx="50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"/>
          <p:cNvSpPr txBox="1"/>
          <p:nvPr/>
        </p:nvSpPr>
        <p:spPr>
          <a:xfrm>
            <a:off x="7722114" y="5183944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9" name="Google Shape;249;p1"/>
          <p:cNvSpPr txBox="1"/>
          <p:nvPr/>
        </p:nvSpPr>
        <p:spPr>
          <a:xfrm>
            <a:off x="4282030" y="4734491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50" name="Google Shape;250;p1"/>
          <p:cNvCxnSpPr>
            <a:cxnSpLocks/>
            <a:stCxn id="97" idx="3"/>
            <a:endCxn id="103" idx="1"/>
          </p:cNvCxnSpPr>
          <p:nvPr/>
        </p:nvCxnSpPr>
        <p:spPr>
          <a:xfrm>
            <a:off x="2370532" y="3891719"/>
            <a:ext cx="5309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"/>
          <p:cNvCxnSpPr>
            <a:endCxn id="218" idx="2"/>
          </p:cNvCxnSpPr>
          <p:nvPr/>
        </p:nvCxnSpPr>
        <p:spPr>
          <a:xfrm rot="10800000">
            <a:off x="4507973" y="5698498"/>
            <a:ext cx="0" cy="57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1"/>
          <p:cNvCxnSpPr>
            <a:stCxn id="218" idx="3"/>
            <a:endCxn id="235" idx="1"/>
          </p:cNvCxnSpPr>
          <p:nvPr/>
        </p:nvCxnSpPr>
        <p:spPr>
          <a:xfrm>
            <a:off x="4942190" y="5319211"/>
            <a:ext cx="52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1"/>
          <p:cNvSpPr txBox="1"/>
          <p:nvPr/>
        </p:nvSpPr>
        <p:spPr>
          <a:xfrm>
            <a:off x="6971420" y="5699927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6697350" y="5916338"/>
            <a:ext cx="1009634" cy="3865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Meet with appropriate team lead to explain situation.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8992607" y="599527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56" name="Google Shape;256;p1"/>
          <p:cNvCxnSpPr>
            <a:cxnSpLocks/>
            <a:stCxn id="245" idx="3"/>
            <a:endCxn id="268" idx="1"/>
          </p:cNvCxnSpPr>
          <p:nvPr/>
        </p:nvCxnSpPr>
        <p:spPr>
          <a:xfrm flipV="1">
            <a:off x="7706984" y="6109572"/>
            <a:ext cx="137504" cy="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1"/>
          <p:cNvCxnSpPr>
            <a:stCxn id="235" idx="3"/>
            <a:endCxn id="242" idx="1"/>
          </p:cNvCxnSpPr>
          <p:nvPr/>
        </p:nvCxnSpPr>
        <p:spPr>
          <a:xfrm>
            <a:off x="6337674" y="5319211"/>
            <a:ext cx="4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1"/>
          <p:cNvCxnSpPr>
            <a:stCxn id="154" idx="3"/>
            <a:endCxn id="161" idx="1"/>
          </p:cNvCxnSpPr>
          <p:nvPr/>
        </p:nvCxnSpPr>
        <p:spPr>
          <a:xfrm>
            <a:off x="5985433" y="635562"/>
            <a:ext cx="11202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1"/>
          <p:cNvCxnSpPr>
            <a:stCxn id="146" idx="3"/>
            <a:endCxn id="156" idx="1"/>
          </p:cNvCxnSpPr>
          <p:nvPr/>
        </p:nvCxnSpPr>
        <p:spPr>
          <a:xfrm>
            <a:off x="5985433" y="1403850"/>
            <a:ext cx="15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47;p1"/>
          <p:cNvSpPr/>
          <p:nvPr/>
        </p:nvSpPr>
        <p:spPr>
          <a:xfrm>
            <a:off x="8143263" y="5040287"/>
            <a:ext cx="808129" cy="557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Hold meeting with team leads explaining impact to schedule and brainstorm ways to solve issue in other project phases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10390662" y="5204911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61" name="Google Shape;261;p1"/>
          <p:cNvCxnSpPr>
            <a:stCxn id="247" idx="3"/>
            <a:endCxn id="262" idx="1"/>
          </p:cNvCxnSpPr>
          <p:nvPr/>
        </p:nvCxnSpPr>
        <p:spPr>
          <a:xfrm>
            <a:off x="8951392" y="5319211"/>
            <a:ext cx="378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"/>
          <p:cNvSpPr/>
          <p:nvPr/>
        </p:nvSpPr>
        <p:spPr>
          <a:xfrm>
            <a:off x="9329845" y="5150348"/>
            <a:ext cx="808129" cy="3377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Contact appointed supervisor to explain situation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63" name="Google Shape;263;p1"/>
          <p:cNvCxnSpPr>
            <a:stCxn id="260" idx="2"/>
            <a:endCxn id="262" idx="3"/>
          </p:cNvCxnSpPr>
          <p:nvPr/>
        </p:nvCxnSpPr>
        <p:spPr>
          <a:xfrm rot="10800000">
            <a:off x="10138062" y="5319211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59;p1">
            <a:extLst>
              <a:ext uri="{FF2B5EF4-FFF2-40B4-BE49-F238E27FC236}">
                <a16:creationId xmlns:a16="http://schemas.microsoft.com/office/drawing/2014/main" id="{D35EFF36-7A76-4F18-BA7E-BE4123F859CF}"/>
              </a:ext>
            </a:extLst>
          </p:cNvPr>
          <p:cNvCxnSpPr>
            <a:cxnSpLocks/>
            <a:stCxn id="129" idx="3"/>
            <a:endCxn id="133" idx="1"/>
          </p:cNvCxnSpPr>
          <p:nvPr/>
        </p:nvCxnSpPr>
        <p:spPr>
          <a:xfrm>
            <a:off x="4961880" y="2147669"/>
            <a:ext cx="2353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59;p1">
            <a:extLst>
              <a:ext uri="{FF2B5EF4-FFF2-40B4-BE49-F238E27FC236}">
                <a16:creationId xmlns:a16="http://schemas.microsoft.com/office/drawing/2014/main" id="{A45D79A9-1ED7-47B4-9DE9-39CFC843BD88}"/>
              </a:ext>
            </a:extLst>
          </p:cNvPr>
          <p:cNvCxnSpPr>
            <a:cxnSpLocks/>
            <a:stCxn id="156" idx="2"/>
            <a:endCxn id="182" idx="0"/>
          </p:cNvCxnSpPr>
          <p:nvPr/>
        </p:nvCxnSpPr>
        <p:spPr>
          <a:xfrm flipH="1">
            <a:off x="7933876" y="1700715"/>
            <a:ext cx="1749" cy="621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59;p1">
            <a:extLst>
              <a:ext uri="{FF2B5EF4-FFF2-40B4-BE49-F238E27FC236}">
                <a16:creationId xmlns:a16="http://schemas.microsoft.com/office/drawing/2014/main" id="{E3504FB9-C6D4-45A2-ACCC-4528F8ACF057}"/>
              </a:ext>
            </a:extLst>
          </p:cNvPr>
          <p:cNvCxnSpPr>
            <a:cxnSpLocks/>
            <a:stCxn id="146" idx="0"/>
            <a:endCxn id="154" idx="2"/>
          </p:cNvCxnSpPr>
          <p:nvPr/>
        </p:nvCxnSpPr>
        <p:spPr>
          <a:xfrm flipV="1">
            <a:off x="5591335" y="932427"/>
            <a:ext cx="0" cy="1745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9;p1">
            <a:extLst>
              <a:ext uri="{FF2B5EF4-FFF2-40B4-BE49-F238E27FC236}">
                <a16:creationId xmlns:a16="http://schemas.microsoft.com/office/drawing/2014/main" id="{770DD699-6305-4ECF-9B43-ECFCDBCE4768}"/>
              </a:ext>
            </a:extLst>
          </p:cNvPr>
          <p:cNvCxnSpPr>
            <a:cxnSpLocks/>
            <a:endCxn id="184" idx="2"/>
          </p:cNvCxnSpPr>
          <p:nvPr/>
        </p:nvCxnSpPr>
        <p:spPr>
          <a:xfrm flipV="1">
            <a:off x="9114998" y="1578588"/>
            <a:ext cx="0" cy="11225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59;p1">
            <a:extLst>
              <a:ext uri="{FF2B5EF4-FFF2-40B4-BE49-F238E27FC236}">
                <a16:creationId xmlns:a16="http://schemas.microsoft.com/office/drawing/2014/main" id="{3B93BF9A-3708-4FB0-8E86-CA233611E5D5}"/>
              </a:ext>
            </a:extLst>
          </p:cNvPr>
          <p:cNvCxnSpPr>
            <a:cxnSpLocks/>
            <a:endCxn id="101" idx="3"/>
          </p:cNvCxnSpPr>
          <p:nvPr/>
        </p:nvCxnSpPr>
        <p:spPr>
          <a:xfrm flipH="1">
            <a:off x="2324101" y="4593935"/>
            <a:ext cx="10115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45;p1">
            <a:extLst>
              <a:ext uri="{FF2B5EF4-FFF2-40B4-BE49-F238E27FC236}">
                <a16:creationId xmlns:a16="http://schemas.microsoft.com/office/drawing/2014/main" id="{C228B8D6-7845-4FF7-96A9-706C9F0439BE}"/>
              </a:ext>
            </a:extLst>
          </p:cNvPr>
          <p:cNvSpPr/>
          <p:nvPr/>
        </p:nvSpPr>
        <p:spPr>
          <a:xfrm>
            <a:off x="7844488" y="5916298"/>
            <a:ext cx="1009634" cy="3865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Hire subcontractor and update budget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70" name="Google Shape;256;p1">
            <a:extLst>
              <a:ext uri="{FF2B5EF4-FFF2-40B4-BE49-F238E27FC236}">
                <a16:creationId xmlns:a16="http://schemas.microsoft.com/office/drawing/2014/main" id="{A9BB5A1E-C666-439D-A46C-9FDD9DD85579}"/>
              </a:ext>
            </a:extLst>
          </p:cNvPr>
          <p:cNvCxnSpPr>
            <a:cxnSpLocks/>
            <a:stCxn id="268" idx="3"/>
            <a:endCxn id="255" idx="2"/>
          </p:cNvCxnSpPr>
          <p:nvPr/>
        </p:nvCxnSpPr>
        <p:spPr>
          <a:xfrm flipV="1">
            <a:off x="8854122" y="6109571"/>
            <a:ext cx="138485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148;p1">
            <a:extLst>
              <a:ext uri="{FF2B5EF4-FFF2-40B4-BE49-F238E27FC236}">
                <a16:creationId xmlns:a16="http://schemas.microsoft.com/office/drawing/2014/main" id="{DF3EC2CB-6F5D-46F7-A033-F865FBEB3A54}"/>
              </a:ext>
            </a:extLst>
          </p:cNvPr>
          <p:cNvSpPr/>
          <p:nvPr/>
        </p:nvSpPr>
        <p:spPr>
          <a:xfrm>
            <a:off x="6213388" y="2518209"/>
            <a:ext cx="619212" cy="1954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Update budget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76" name="Google Shape;152;p1">
            <a:extLst>
              <a:ext uri="{FF2B5EF4-FFF2-40B4-BE49-F238E27FC236}">
                <a16:creationId xmlns:a16="http://schemas.microsoft.com/office/drawing/2014/main" id="{9C24FEA7-914D-4798-AD6F-9416825E1371}"/>
              </a:ext>
            </a:extLst>
          </p:cNvPr>
          <p:cNvCxnSpPr>
            <a:cxnSpLocks/>
            <a:stCxn id="275" idx="2"/>
            <a:endCxn id="151" idx="3"/>
          </p:cNvCxnSpPr>
          <p:nvPr/>
        </p:nvCxnSpPr>
        <p:spPr>
          <a:xfrm>
            <a:off x="6522994" y="2713660"/>
            <a:ext cx="0" cy="138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119;p1">
            <a:extLst>
              <a:ext uri="{FF2B5EF4-FFF2-40B4-BE49-F238E27FC236}">
                <a16:creationId xmlns:a16="http://schemas.microsoft.com/office/drawing/2014/main" id="{AD9F6F7E-CEF8-4000-BF79-CD4AF0BC3071}"/>
              </a:ext>
            </a:extLst>
          </p:cNvPr>
          <p:cNvCxnSpPr>
            <a:cxnSpLocks/>
            <a:stCxn id="120" idx="2"/>
            <a:endCxn id="271" idx="0"/>
          </p:cNvCxnSpPr>
          <p:nvPr/>
        </p:nvCxnSpPr>
        <p:spPr>
          <a:xfrm flipH="1">
            <a:off x="952883" y="3013323"/>
            <a:ext cx="1264" cy="133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120;p1">
            <a:extLst>
              <a:ext uri="{FF2B5EF4-FFF2-40B4-BE49-F238E27FC236}">
                <a16:creationId xmlns:a16="http://schemas.microsoft.com/office/drawing/2014/main" id="{53F120CC-19FB-4CBA-A1C6-1C0F71FCE267}"/>
              </a:ext>
            </a:extLst>
          </p:cNvPr>
          <p:cNvSpPr/>
          <p:nvPr/>
        </p:nvSpPr>
        <p:spPr>
          <a:xfrm>
            <a:off x="621349" y="3146499"/>
            <a:ext cx="663067" cy="2654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Review change request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72" name="Google Shape;119;p1">
            <a:extLst>
              <a:ext uri="{FF2B5EF4-FFF2-40B4-BE49-F238E27FC236}">
                <a16:creationId xmlns:a16="http://schemas.microsoft.com/office/drawing/2014/main" id="{93D490B0-B0CB-409F-9FB9-4BDD3E650304}"/>
              </a:ext>
            </a:extLst>
          </p:cNvPr>
          <p:cNvCxnSpPr>
            <a:cxnSpLocks/>
            <a:stCxn id="274" idx="2"/>
            <a:endCxn id="273" idx="0"/>
          </p:cNvCxnSpPr>
          <p:nvPr/>
        </p:nvCxnSpPr>
        <p:spPr>
          <a:xfrm>
            <a:off x="952882" y="4194506"/>
            <a:ext cx="0" cy="2769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120;p1">
            <a:extLst>
              <a:ext uri="{FF2B5EF4-FFF2-40B4-BE49-F238E27FC236}">
                <a16:creationId xmlns:a16="http://schemas.microsoft.com/office/drawing/2014/main" id="{9FB33226-4D49-403C-8A40-7F52285373F2}"/>
              </a:ext>
            </a:extLst>
          </p:cNvPr>
          <p:cNvSpPr/>
          <p:nvPr/>
        </p:nvSpPr>
        <p:spPr>
          <a:xfrm>
            <a:off x="621348" y="4471501"/>
            <a:ext cx="663067" cy="360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Inform affected parties and update plan of record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4" name="Google Shape;97;p1">
            <a:extLst>
              <a:ext uri="{FF2B5EF4-FFF2-40B4-BE49-F238E27FC236}">
                <a16:creationId xmlns:a16="http://schemas.microsoft.com/office/drawing/2014/main" id="{1844AB03-F4EA-4ECF-A524-F30B34B94FF7}"/>
              </a:ext>
            </a:extLst>
          </p:cNvPr>
          <p:cNvSpPr/>
          <p:nvPr/>
        </p:nvSpPr>
        <p:spPr>
          <a:xfrm>
            <a:off x="513351" y="3543563"/>
            <a:ext cx="879062" cy="650943"/>
          </a:xfrm>
          <a:prstGeom prst="diamond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Approve change(s)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77" name="Google Shape;119;p1">
            <a:extLst>
              <a:ext uri="{FF2B5EF4-FFF2-40B4-BE49-F238E27FC236}">
                <a16:creationId xmlns:a16="http://schemas.microsoft.com/office/drawing/2014/main" id="{778F3A26-4A0F-4387-9AC1-8B3DC01FB18A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flipH="1">
            <a:off x="952882" y="3411940"/>
            <a:ext cx="1" cy="1316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105;p1">
            <a:extLst>
              <a:ext uri="{FF2B5EF4-FFF2-40B4-BE49-F238E27FC236}">
                <a16:creationId xmlns:a16="http://schemas.microsoft.com/office/drawing/2014/main" id="{A18C07AE-EC4D-49BC-B5A8-C8178FC3FE5A}"/>
              </a:ext>
            </a:extLst>
          </p:cNvPr>
          <p:cNvSpPr txBox="1"/>
          <p:nvPr/>
        </p:nvSpPr>
        <p:spPr>
          <a:xfrm>
            <a:off x="942702" y="4226087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79" name="Google Shape;210;p1">
            <a:extLst>
              <a:ext uri="{FF2B5EF4-FFF2-40B4-BE49-F238E27FC236}">
                <a16:creationId xmlns:a16="http://schemas.microsoft.com/office/drawing/2014/main" id="{2AA25F6F-B413-4DFC-8319-9D5305BB82AA}"/>
              </a:ext>
            </a:extLst>
          </p:cNvPr>
          <p:cNvSpPr/>
          <p:nvPr/>
        </p:nvSpPr>
        <p:spPr>
          <a:xfrm>
            <a:off x="84930" y="4537228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4B4B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80" name="Google Shape;211;p1">
            <a:extLst>
              <a:ext uri="{FF2B5EF4-FFF2-40B4-BE49-F238E27FC236}">
                <a16:creationId xmlns:a16="http://schemas.microsoft.com/office/drawing/2014/main" id="{29113B6E-6545-4A03-98FA-FBF4738CCF43}"/>
              </a:ext>
            </a:extLst>
          </p:cNvPr>
          <p:cNvCxnSpPr>
            <a:cxnSpLocks/>
            <a:stCxn id="279" idx="0"/>
            <a:endCxn id="273" idx="1"/>
          </p:cNvCxnSpPr>
          <p:nvPr/>
        </p:nvCxnSpPr>
        <p:spPr>
          <a:xfrm>
            <a:off x="480215" y="4651528"/>
            <a:ext cx="1411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119;p1">
            <a:extLst>
              <a:ext uri="{FF2B5EF4-FFF2-40B4-BE49-F238E27FC236}">
                <a16:creationId xmlns:a16="http://schemas.microsoft.com/office/drawing/2014/main" id="{8881F4BB-4980-405F-8397-3053D6156D9A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297576" y="3869035"/>
            <a:ext cx="215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105;p1">
            <a:extLst>
              <a:ext uri="{FF2B5EF4-FFF2-40B4-BE49-F238E27FC236}">
                <a16:creationId xmlns:a16="http://schemas.microsoft.com/office/drawing/2014/main" id="{512E3D89-46F7-463C-B4BD-9732F0CCA0B6}"/>
              </a:ext>
            </a:extLst>
          </p:cNvPr>
          <p:cNvSpPr txBox="1"/>
          <p:nvPr/>
        </p:nvSpPr>
        <p:spPr>
          <a:xfrm>
            <a:off x="293402" y="3923853"/>
            <a:ext cx="2857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E02EBB6A-6225-423E-B32F-CA71D20778BF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297655" y="2946171"/>
            <a:ext cx="0" cy="92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453</Words>
  <Application>Microsoft Office PowerPoint</Application>
  <PresentationFormat>Widescreen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Everett McCrea</dc:creator>
  <cp:lastModifiedBy>Everett McCrea</cp:lastModifiedBy>
  <cp:revision>15</cp:revision>
  <dcterms:created xsi:type="dcterms:W3CDTF">2020-03-05T20:55:18Z</dcterms:created>
  <dcterms:modified xsi:type="dcterms:W3CDTF">2020-03-11T12:49:11Z</dcterms:modified>
</cp:coreProperties>
</file>