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+AV1AppudY112r/UHv6UqZPGQ5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rea, Everett Nash" initials="MEN" lastIdx="1" clrIdx="0">
    <p:extLst>
      <p:ext uri="{19B8F6BF-5375-455C-9EA6-DF929625EA0E}">
        <p15:presenceInfo xmlns:p15="http://schemas.microsoft.com/office/powerpoint/2012/main" userId="McCrea, Everett Na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4" autoAdjust="0"/>
  </p:normalViewPr>
  <p:slideViewPr>
    <p:cSldViewPr snapToGrid="0">
      <p:cViewPr>
        <p:scale>
          <a:sx n="150" d="100"/>
          <a:sy n="150" d="100"/>
        </p:scale>
        <p:origin x="108" y="-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8DF9320E-9448-4B88-9B0F-194B980B3744}"/>
              </a:ext>
            </a:extLst>
          </p:cNvPr>
          <p:cNvSpPr/>
          <p:nvPr/>
        </p:nvSpPr>
        <p:spPr>
          <a:xfrm>
            <a:off x="100012" y="281781"/>
            <a:ext cx="585787" cy="20716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Submit potential risk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5" name="Google Shape;85;p1">
            <a:extLst>
              <a:ext uri="{FF2B5EF4-FFF2-40B4-BE49-F238E27FC236}">
                <a16:creationId xmlns:a16="http://schemas.microsoft.com/office/drawing/2014/main" id="{7C9B1EC7-7038-4A39-8AAC-C6C05916409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85799" y="385366"/>
            <a:ext cx="17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86;p1">
            <a:extLst>
              <a:ext uri="{FF2B5EF4-FFF2-40B4-BE49-F238E27FC236}">
                <a16:creationId xmlns:a16="http://schemas.microsoft.com/office/drawing/2014/main" id="{AC64B319-BE71-4191-931C-39EA3B79649D}"/>
              </a:ext>
            </a:extLst>
          </p:cNvPr>
          <p:cNvSpPr/>
          <p:nvPr/>
        </p:nvSpPr>
        <p:spPr>
          <a:xfrm>
            <a:off x="859632" y="262731"/>
            <a:ext cx="611980" cy="24526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Project manager evaluation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" name="Google Shape;106;p1">
            <a:extLst>
              <a:ext uri="{FF2B5EF4-FFF2-40B4-BE49-F238E27FC236}">
                <a16:creationId xmlns:a16="http://schemas.microsoft.com/office/drawing/2014/main" id="{8E43CB23-33F8-4ECA-B59D-E58E601CBA3B}"/>
              </a:ext>
            </a:extLst>
          </p:cNvPr>
          <p:cNvSpPr/>
          <p:nvPr/>
        </p:nvSpPr>
        <p:spPr>
          <a:xfrm>
            <a:off x="195263" y="648494"/>
            <a:ext cx="395285" cy="2286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8" name="Google Shape;107;p1">
            <a:extLst>
              <a:ext uri="{FF2B5EF4-FFF2-40B4-BE49-F238E27FC236}">
                <a16:creationId xmlns:a16="http://schemas.microsoft.com/office/drawing/2014/main" id="{F2FFF0ED-EE18-40DD-A403-EB4C3E32C86A}"/>
              </a:ext>
            </a:extLst>
          </p:cNvPr>
          <p:cNvCxnSpPr>
            <a:stCxn id="7" idx="3"/>
            <a:endCxn id="4" idx="2"/>
          </p:cNvCxnSpPr>
          <p:nvPr/>
        </p:nvCxnSpPr>
        <p:spPr>
          <a:xfrm rot="10800000">
            <a:off x="392906" y="488894"/>
            <a:ext cx="0" cy="15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85;p1">
            <a:extLst>
              <a:ext uri="{FF2B5EF4-FFF2-40B4-BE49-F238E27FC236}">
                <a16:creationId xmlns:a16="http://schemas.microsoft.com/office/drawing/2014/main" id="{8929E92C-325E-403E-A8B8-DD2FA3E17CBC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flipH="1">
            <a:off x="1471612" y="385365"/>
            <a:ext cx="173833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206;p1">
            <a:extLst>
              <a:ext uri="{FF2B5EF4-FFF2-40B4-BE49-F238E27FC236}">
                <a16:creationId xmlns:a16="http://schemas.microsoft.com/office/drawing/2014/main" id="{838F4AF1-AAFF-4B83-8743-F65E31FB3A7F}"/>
              </a:ext>
            </a:extLst>
          </p:cNvPr>
          <p:cNvSpPr/>
          <p:nvPr/>
        </p:nvSpPr>
        <p:spPr>
          <a:xfrm>
            <a:off x="1645445" y="52982"/>
            <a:ext cx="691343" cy="66476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it affect scope, budget, or schedule if it occurs?</a:t>
            </a:r>
            <a:endParaRPr sz="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Google Shape;85;p1">
            <a:extLst>
              <a:ext uri="{FF2B5EF4-FFF2-40B4-BE49-F238E27FC236}">
                <a16:creationId xmlns:a16="http://schemas.microsoft.com/office/drawing/2014/main" id="{2427A138-EF5A-4A28-A320-F8BBB0C5F530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2336788" y="385365"/>
            <a:ext cx="189721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A64D5A-DBC1-4ABE-8241-798E8E1FCCD2}"/>
              </a:ext>
            </a:extLst>
          </p:cNvPr>
          <p:cNvSpPr txBox="1"/>
          <p:nvPr/>
        </p:nvSpPr>
        <p:spPr>
          <a:xfrm>
            <a:off x="2286815" y="222299"/>
            <a:ext cx="2519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2B50D-E5FB-4813-B571-43149476B029}"/>
              </a:ext>
            </a:extLst>
          </p:cNvPr>
          <p:cNvSpPr txBox="1"/>
          <p:nvPr/>
        </p:nvSpPr>
        <p:spPr>
          <a:xfrm>
            <a:off x="1861112" y="760808"/>
            <a:ext cx="26000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3" name="Google Shape;86;p1">
            <a:extLst>
              <a:ext uri="{FF2B5EF4-FFF2-40B4-BE49-F238E27FC236}">
                <a16:creationId xmlns:a16="http://schemas.microsoft.com/office/drawing/2014/main" id="{352B14CB-CB86-4C0D-AE29-C63632A26765}"/>
              </a:ext>
            </a:extLst>
          </p:cNvPr>
          <p:cNvSpPr/>
          <p:nvPr/>
        </p:nvSpPr>
        <p:spPr>
          <a:xfrm>
            <a:off x="2526509" y="262731"/>
            <a:ext cx="611980" cy="24526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Not a risk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723F6E-2C2E-431C-9299-37B7A5BF7986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 rot="5400000">
            <a:off x="1536466" y="349218"/>
            <a:ext cx="86122" cy="8231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86;p1">
            <a:extLst>
              <a:ext uri="{FF2B5EF4-FFF2-40B4-BE49-F238E27FC236}">
                <a16:creationId xmlns:a16="http://schemas.microsoft.com/office/drawing/2014/main" id="{905FA317-ACF9-44C2-A365-2FB6CB5A120B}"/>
              </a:ext>
            </a:extLst>
          </p:cNvPr>
          <p:cNvSpPr/>
          <p:nvPr/>
        </p:nvSpPr>
        <p:spPr>
          <a:xfrm>
            <a:off x="805524" y="1175247"/>
            <a:ext cx="724826" cy="2452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meeting with person(s) who submitted risk</a:t>
            </a:r>
          </a:p>
        </p:txBody>
      </p:sp>
      <p:cxnSp>
        <p:nvCxnSpPr>
          <p:cNvPr id="50" name="Google Shape;85;p1">
            <a:extLst>
              <a:ext uri="{FF2B5EF4-FFF2-40B4-BE49-F238E27FC236}">
                <a16:creationId xmlns:a16="http://schemas.microsoft.com/office/drawing/2014/main" id="{E5222A6B-A94F-492C-96B5-A8A1CBBEC1D3}"/>
              </a:ext>
            </a:extLst>
          </p:cNvPr>
          <p:cNvCxnSpPr>
            <a:cxnSpLocks/>
            <a:stCxn id="41" idx="2"/>
            <a:endCxn id="348" idx="0"/>
          </p:cNvCxnSpPr>
          <p:nvPr/>
        </p:nvCxnSpPr>
        <p:spPr>
          <a:xfrm>
            <a:off x="1167937" y="1420517"/>
            <a:ext cx="1" cy="965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86;p1">
            <a:extLst>
              <a:ext uri="{FF2B5EF4-FFF2-40B4-BE49-F238E27FC236}">
                <a16:creationId xmlns:a16="http://schemas.microsoft.com/office/drawing/2014/main" id="{0A6F09E3-4F9F-4D20-B7A9-B94B41A5284E}"/>
              </a:ext>
            </a:extLst>
          </p:cNvPr>
          <p:cNvSpPr/>
          <p:nvPr/>
        </p:nvSpPr>
        <p:spPr>
          <a:xfrm>
            <a:off x="805524" y="803869"/>
            <a:ext cx="724826" cy="2452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Tentatively place risk in RAID sheet</a:t>
            </a:r>
          </a:p>
        </p:txBody>
      </p:sp>
      <p:cxnSp>
        <p:nvCxnSpPr>
          <p:cNvPr id="56" name="Google Shape;85;p1">
            <a:extLst>
              <a:ext uri="{FF2B5EF4-FFF2-40B4-BE49-F238E27FC236}">
                <a16:creationId xmlns:a16="http://schemas.microsoft.com/office/drawing/2014/main" id="{F4C20496-0A9F-4C43-BED1-6940D6FCDB1F}"/>
              </a:ext>
            </a:extLst>
          </p:cNvPr>
          <p:cNvCxnSpPr>
            <a:cxnSpLocks/>
            <a:stCxn id="55" idx="2"/>
            <a:endCxn id="41" idx="0"/>
          </p:cNvCxnSpPr>
          <p:nvPr/>
        </p:nvCxnSpPr>
        <p:spPr>
          <a:xfrm>
            <a:off x="1167937" y="1049139"/>
            <a:ext cx="0" cy="1261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86;p1">
            <a:extLst>
              <a:ext uri="{FF2B5EF4-FFF2-40B4-BE49-F238E27FC236}">
                <a16:creationId xmlns:a16="http://schemas.microsoft.com/office/drawing/2014/main" id="{F5C7181D-D5D5-44F2-A297-730E2D5ADBF8}"/>
              </a:ext>
            </a:extLst>
          </p:cNvPr>
          <p:cNvSpPr/>
          <p:nvPr/>
        </p:nvSpPr>
        <p:spPr>
          <a:xfrm>
            <a:off x="805524" y="2092124"/>
            <a:ext cx="724827" cy="2452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 risk with specific project task</a:t>
            </a:r>
          </a:p>
        </p:txBody>
      </p:sp>
      <p:cxnSp>
        <p:nvCxnSpPr>
          <p:cNvPr id="98" name="Google Shape;85;p1">
            <a:extLst>
              <a:ext uri="{FF2B5EF4-FFF2-40B4-BE49-F238E27FC236}">
                <a16:creationId xmlns:a16="http://schemas.microsoft.com/office/drawing/2014/main" id="{7FE1F542-A1E1-42F4-B396-2C0F51D6D7E5}"/>
              </a:ext>
            </a:extLst>
          </p:cNvPr>
          <p:cNvCxnSpPr>
            <a:cxnSpLocks/>
            <a:stCxn id="97" idx="2"/>
            <a:endCxn id="109" idx="0"/>
          </p:cNvCxnSpPr>
          <p:nvPr/>
        </p:nvCxnSpPr>
        <p:spPr>
          <a:xfrm flipH="1">
            <a:off x="1167582" y="2337394"/>
            <a:ext cx="356" cy="863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206;p1">
            <a:extLst>
              <a:ext uri="{FF2B5EF4-FFF2-40B4-BE49-F238E27FC236}">
                <a16:creationId xmlns:a16="http://schemas.microsoft.com/office/drawing/2014/main" id="{594B91D7-9BB7-41E4-8427-0B86680008A7}"/>
              </a:ext>
            </a:extLst>
          </p:cNvPr>
          <p:cNvSpPr/>
          <p:nvPr/>
        </p:nvSpPr>
        <p:spPr>
          <a:xfrm>
            <a:off x="747284" y="2423710"/>
            <a:ext cx="840596" cy="7467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lvl="0" algn="ctr">
              <a:lnSpc>
                <a:spcPct val="80000"/>
              </a:lnSpc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task have schedule slack to compensate for risk delaying delivery?</a:t>
            </a:r>
          </a:p>
        </p:txBody>
      </p:sp>
      <p:cxnSp>
        <p:nvCxnSpPr>
          <p:cNvPr id="115" name="Google Shape;85;p1">
            <a:extLst>
              <a:ext uri="{FF2B5EF4-FFF2-40B4-BE49-F238E27FC236}">
                <a16:creationId xmlns:a16="http://schemas.microsoft.com/office/drawing/2014/main" id="{E32C09D5-B158-4309-9485-18320B25D999}"/>
              </a:ext>
            </a:extLst>
          </p:cNvPr>
          <p:cNvCxnSpPr>
            <a:cxnSpLocks/>
            <a:stCxn id="109" idx="2"/>
            <a:endCxn id="244" idx="0"/>
          </p:cNvCxnSpPr>
          <p:nvPr/>
        </p:nvCxnSpPr>
        <p:spPr>
          <a:xfrm flipH="1">
            <a:off x="1165622" y="3170410"/>
            <a:ext cx="1960" cy="7646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85;p1">
            <a:extLst>
              <a:ext uri="{FF2B5EF4-FFF2-40B4-BE49-F238E27FC236}">
                <a16:creationId xmlns:a16="http://schemas.microsoft.com/office/drawing/2014/main" id="{56CC8550-7E19-4D17-B7E4-AE111FA21274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>
            <a:off x="1587880" y="2797060"/>
            <a:ext cx="23179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137D8E-0B8E-4568-B2E5-F414D438C885}"/>
              </a:ext>
            </a:extLst>
          </p:cNvPr>
          <p:cNvSpPr txBox="1"/>
          <p:nvPr/>
        </p:nvSpPr>
        <p:spPr>
          <a:xfrm>
            <a:off x="1629590" y="2707699"/>
            <a:ext cx="91691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32" name="Google Shape;206;p1">
            <a:extLst>
              <a:ext uri="{FF2B5EF4-FFF2-40B4-BE49-F238E27FC236}">
                <a16:creationId xmlns:a16="http://schemas.microsoft.com/office/drawing/2014/main" id="{B1D30757-7DBD-4396-B50C-CC2EA7905C5D}"/>
              </a:ext>
            </a:extLst>
          </p:cNvPr>
          <p:cNvSpPr/>
          <p:nvPr/>
        </p:nvSpPr>
        <p:spPr>
          <a:xfrm>
            <a:off x="1819671" y="2499404"/>
            <a:ext cx="611977" cy="595312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probability of the risk occurring?</a:t>
            </a:r>
            <a:endParaRPr sz="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5" name="Google Shape;85;p1">
            <a:extLst>
              <a:ext uri="{FF2B5EF4-FFF2-40B4-BE49-F238E27FC236}">
                <a16:creationId xmlns:a16="http://schemas.microsoft.com/office/drawing/2014/main" id="{B11623F3-4AAA-4AE2-BC52-2A4C96290781}"/>
              </a:ext>
            </a:extLst>
          </p:cNvPr>
          <p:cNvCxnSpPr>
            <a:cxnSpLocks/>
            <a:stCxn id="148" idx="2"/>
            <a:endCxn id="132" idx="0"/>
          </p:cNvCxnSpPr>
          <p:nvPr/>
        </p:nvCxnSpPr>
        <p:spPr>
          <a:xfrm flipH="1">
            <a:off x="2125660" y="2340032"/>
            <a:ext cx="1159" cy="1593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85;p1">
            <a:extLst>
              <a:ext uri="{FF2B5EF4-FFF2-40B4-BE49-F238E27FC236}">
                <a16:creationId xmlns:a16="http://schemas.microsoft.com/office/drawing/2014/main" id="{6E42DB18-A3CA-4DEC-9116-64D21F9134AE}"/>
              </a:ext>
            </a:extLst>
          </p:cNvPr>
          <p:cNvCxnSpPr>
            <a:cxnSpLocks/>
            <a:stCxn id="197" idx="0"/>
            <a:endCxn id="132" idx="2"/>
          </p:cNvCxnSpPr>
          <p:nvPr/>
        </p:nvCxnSpPr>
        <p:spPr>
          <a:xfrm flipV="1">
            <a:off x="2125660" y="3094716"/>
            <a:ext cx="0" cy="2653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85;p1">
            <a:extLst>
              <a:ext uri="{FF2B5EF4-FFF2-40B4-BE49-F238E27FC236}">
                <a16:creationId xmlns:a16="http://schemas.microsoft.com/office/drawing/2014/main" id="{74DA58AC-198B-48C0-B16F-8C9F8227C9B9}"/>
              </a:ext>
            </a:extLst>
          </p:cNvPr>
          <p:cNvCxnSpPr>
            <a:cxnSpLocks/>
            <a:stCxn id="184" idx="1"/>
            <a:endCxn id="132" idx="3"/>
          </p:cNvCxnSpPr>
          <p:nvPr/>
        </p:nvCxnSpPr>
        <p:spPr>
          <a:xfrm flipH="1">
            <a:off x="2431648" y="2797059"/>
            <a:ext cx="33370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881AFFE-4DB9-4331-B9BB-05D92D18928F}"/>
              </a:ext>
            </a:extLst>
          </p:cNvPr>
          <p:cNvSpPr txBox="1"/>
          <p:nvPr/>
        </p:nvSpPr>
        <p:spPr>
          <a:xfrm>
            <a:off x="2190241" y="3083780"/>
            <a:ext cx="1625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</a:p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(&lt;15%)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E5BA68D-A793-48AA-8126-1505A539C94B}"/>
              </a:ext>
            </a:extLst>
          </p:cNvPr>
          <p:cNvSpPr txBox="1"/>
          <p:nvPr/>
        </p:nvSpPr>
        <p:spPr>
          <a:xfrm>
            <a:off x="2420073" y="2641572"/>
            <a:ext cx="32189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</a:p>
          <a:p>
            <a:pPr algn="ctr"/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(15%&lt; x &lt;40%)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CCA6D74-24CD-43B6-920F-2167478FD736}"/>
              </a:ext>
            </a:extLst>
          </p:cNvPr>
          <p:cNvSpPr txBox="1"/>
          <p:nvPr/>
        </p:nvSpPr>
        <p:spPr>
          <a:xfrm>
            <a:off x="2168529" y="2376293"/>
            <a:ext cx="206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</a:p>
          <a:p>
            <a:pPr algn="ctr"/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(&gt;40%)</a:t>
            </a:r>
          </a:p>
        </p:txBody>
      </p:sp>
      <p:sp>
        <p:nvSpPr>
          <p:cNvPr id="148" name="Google Shape;86;p1">
            <a:extLst>
              <a:ext uri="{FF2B5EF4-FFF2-40B4-BE49-F238E27FC236}">
                <a16:creationId xmlns:a16="http://schemas.microsoft.com/office/drawing/2014/main" id="{75122874-CC41-4BD5-AE07-617CDE78C8AB}"/>
              </a:ext>
            </a:extLst>
          </p:cNvPr>
          <p:cNvSpPr/>
          <p:nvPr/>
        </p:nvSpPr>
        <p:spPr>
          <a:xfrm>
            <a:off x="1753681" y="2006327"/>
            <a:ext cx="746275" cy="33370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meeting with team where risk originates from to brainstorm mitigations/ contingencies</a:t>
            </a:r>
          </a:p>
        </p:txBody>
      </p:sp>
      <p:sp>
        <p:nvSpPr>
          <p:cNvPr id="151" name="Google Shape;86;p1">
            <a:extLst>
              <a:ext uri="{FF2B5EF4-FFF2-40B4-BE49-F238E27FC236}">
                <a16:creationId xmlns:a16="http://schemas.microsoft.com/office/drawing/2014/main" id="{A00083F7-C26B-48F9-97E1-3DB198A863FA}"/>
              </a:ext>
            </a:extLst>
          </p:cNvPr>
          <p:cNvSpPr/>
          <p:nvPr/>
        </p:nvSpPr>
        <p:spPr>
          <a:xfrm>
            <a:off x="1742920" y="1661142"/>
            <a:ext cx="767798" cy="24527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with severity, mitigation, and contingency</a:t>
            </a:r>
          </a:p>
        </p:txBody>
      </p:sp>
      <p:cxnSp>
        <p:nvCxnSpPr>
          <p:cNvPr id="152" name="Google Shape;85;p1">
            <a:extLst>
              <a:ext uri="{FF2B5EF4-FFF2-40B4-BE49-F238E27FC236}">
                <a16:creationId xmlns:a16="http://schemas.microsoft.com/office/drawing/2014/main" id="{D9371860-7C41-4739-B0C8-094B31D19878}"/>
              </a:ext>
            </a:extLst>
          </p:cNvPr>
          <p:cNvCxnSpPr>
            <a:cxnSpLocks/>
            <a:stCxn id="151" idx="2"/>
            <a:endCxn id="148" idx="0"/>
          </p:cNvCxnSpPr>
          <p:nvPr/>
        </p:nvCxnSpPr>
        <p:spPr>
          <a:xfrm>
            <a:off x="2126819" y="1906412"/>
            <a:ext cx="0" cy="999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85;p1">
            <a:extLst>
              <a:ext uri="{FF2B5EF4-FFF2-40B4-BE49-F238E27FC236}">
                <a16:creationId xmlns:a16="http://schemas.microsoft.com/office/drawing/2014/main" id="{A76876D0-4781-465A-A223-1FD34AAE864A}"/>
              </a:ext>
            </a:extLst>
          </p:cNvPr>
          <p:cNvCxnSpPr>
            <a:cxnSpLocks/>
            <a:stCxn id="151" idx="3"/>
            <a:endCxn id="173" idx="1"/>
          </p:cNvCxnSpPr>
          <p:nvPr/>
        </p:nvCxnSpPr>
        <p:spPr>
          <a:xfrm>
            <a:off x="2510718" y="1783777"/>
            <a:ext cx="8256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86;p1">
            <a:extLst>
              <a:ext uri="{FF2B5EF4-FFF2-40B4-BE49-F238E27FC236}">
                <a16:creationId xmlns:a16="http://schemas.microsoft.com/office/drawing/2014/main" id="{BBEAC03B-6DDC-4612-9C8D-9968AB437B18}"/>
              </a:ext>
            </a:extLst>
          </p:cNvPr>
          <p:cNvSpPr/>
          <p:nvPr/>
        </p:nvSpPr>
        <p:spPr>
          <a:xfrm>
            <a:off x="2593279" y="1570018"/>
            <a:ext cx="602676" cy="4275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employee(s) working on task come in on weekends to finish task on time</a:t>
            </a:r>
          </a:p>
        </p:txBody>
      </p:sp>
      <p:cxnSp>
        <p:nvCxnSpPr>
          <p:cNvPr id="176" name="Google Shape;85;p1">
            <a:extLst>
              <a:ext uri="{FF2B5EF4-FFF2-40B4-BE49-F238E27FC236}">
                <a16:creationId xmlns:a16="http://schemas.microsoft.com/office/drawing/2014/main" id="{6A1105A0-3508-4FFE-B59D-9FA36A4A71C1}"/>
              </a:ext>
            </a:extLst>
          </p:cNvPr>
          <p:cNvCxnSpPr>
            <a:cxnSpLocks/>
            <a:stCxn id="173" idx="3"/>
            <a:endCxn id="177" idx="1"/>
          </p:cNvCxnSpPr>
          <p:nvPr/>
        </p:nvCxnSpPr>
        <p:spPr>
          <a:xfrm>
            <a:off x="3195955" y="1783777"/>
            <a:ext cx="8256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86;p1">
            <a:extLst>
              <a:ext uri="{FF2B5EF4-FFF2-40B4-BE49-F238E27FC236}">
                <a16:creationId xmlns:a16="http://schemas.microsoft.com/office/drawing/2014/main" id="{C4C91524-84A5-4814-8C57-AAC8959604D7}"/>
              </a:ext>
            </a:extLst>
          </p:cNvPr>
          <p:cNvSpPr/>
          <p:nvPr/>
        </p:nvSpPr>
        <p:spPr>
          <a:xfrm>
            <a:off x="3278516" y="1570018"/>
            <a:ext cx="602676" cy="42751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risk daily and receive updates from team where risk originated</a:t>
            </a:r>
          </a:p>
        </p:txBody>
      </p:sp>
      <p:sp>
        <p:nvSpPr>
          <p:cNvPr id="184" name="Google Shape;86;p1">
            <a:extLst>
              <a:ext uri="{FF2B5EF4-FFF2-40B4-BE49-F238E27FC236}">
                <a16:creationId xmlns:a16="http://schemas.microsoft.com/office/drawing/2014/main" id="{FB39481A-0FB7-4CE9-8FAE-B7CE8C0F2E8A}"/>
              </a:ext>
            </a:extLst>
          </p:cNvPr>
          <p:cNvSpPr/>
          <p:nvPr/>
        </p:nvSpPr>
        <p:spPr>
          <a:xfrm>
            <a:off x="2765352" y="2423711"/>
            <a:ext cx="444244" cy="74669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meeting with team where risk originates from to brainstorm mitigations/ contingencies</a:t>
            </a:r>
          </a:p>
        </p:txBody>
      </p:sp>
      <p:sp>
        <p:nvSpPr>
          <p:cNvPr id="187" name="Google Shape;86;p1">
            <a:extLst>
              <a:ext uri="{FF2B5EF4-FFF2-40B4-BE49-F238E27FC236}">
                <a16:creationId xmlns:a16="http://schemas.microsoft.com/office/drawing/2014/main" id="{02F67A99-6ABA-4C2E-B1D8-7C8B8F6ACB37}"/>
              </a:ext>
            </a:extLst>
          </p:cNvPr>
          <p:cNvSpPr/>
          <p:nvPr/>
        </p:nvSpPr>
        <p:spPr>
          <a:xfrm>
            <a:off x="3266039" y="2423711"/>
            <a:ext cx="431120" cy="746696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with severity, mitigation, and contingency</a:t>
            </a:r>
          </a:p>
        </p:txBody>
      </p:sp>
      <p:cxnSp>
        <p:nvCxnSpPr>
          <p:cNvPr id="188" name="Google Shape;85;p1">
            <a:extLst>
              <a:ext uri="{FF2B5EF4-FFF2-40B4-BE49-F238E27FC236}">
                <a16:creationId xmlns:a16="http://schemas.microsoft.com/office/drawing/2014/main" id="{A20AAD73-67C7-4B55-86B3-6621E4FBA23E}"/>
              </a:ext>
            </a:extLst>
          </p:cNvPr>
          <p:cNvCxnSpPr>
            <a:cxnSpLocks/>
            <a:stCxn id="187" idx="1"/>
            <a:endCxn id="184" idx="3"/>
          </p:cNvCxnSpPr>
          <p:nvPr/>
        </p:nvCxnSpPr>
        <p:spPr>
          <a:xfrm flipH="1">
            <a:off x="3209596" y="2797059"/>
            <a:ext cx="564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85;p1">
            <a:extLst>
              <a:ext uri="{FF2B5EF4-FFF2-40B4-BE49-F238E27FC236}">
                <a16:creationId xmlns:a16="http://schemas.microsoft.com/office/drawing/2014/main" id="{895E511E-5DE3-4C48-8AD3-154717693353}"/>
              </a:ext>
            </a:extLst>
          </p:cNvPr>
          <p:cNvCxnSpPr>
            <a:cxnSpLocks/>
            <a:stCxn id="187" idx="3"/>
            <a:endCxn id="192" idx="1"/>
          </p:cNvCxnSpPr>
          <p:nvPr/>
        </p:nvCxnSpPr>
        <p:spPr>
          <a:xfrm>
            <a:off x="3697159" y="2797059"/>
            <a:ext cx="69802" cy="10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86;p1">
            <a:extLst>
              <a:ext uri="{FF2B5EF4-FFF2-40B4-BE49-F238E27FC236}">
                <a16:creationId xmlns:a16="http://schemas.microsoft.com/office/drawing/2014/main" id="{48CA0470-AE40-4992-B2CA-C48908D41514}"/>
              </a:ext>
            </a:extLst>
          </p:cNvPr>
          <p:cNvSpPr/>
          <p:nvPr/>
        </p:nvSpPr>
        <p:spPr>
          <a:xfrm>
            <a:off x="3766961" y="2424730"/>
            <a:ext cx="444244" cy="74669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employee(s) working on task to work extra 2 hours each weekday to ensure task finishes on time</a:t>
            </a:r>
          </a:p>
        </p:txBody>
      </p:sp>
      <p:sp>
        <p:nvSpPr>
          <p:cNvPr id="197" name="Google Shape;86;p1">
            <a:extLst>
              <a:ext uri="{FF2B5EF4-FFF2-40B4-BE49-F238E27FC236}">
                <a16:creationId xmlns:a16="http://schemas.microsoft.com/office/drawing/2014/main" id="{9B55445A-F42D-4055-8337-DC0E9C521633}"/>
              </a:ext>
            </a:extLst>
          </p:cNvPr>
          <p:cNvSpPr/>
          <p:nvPr/>
        </p:nvSpPr>
        <p:spPr>
          <a:xfrm>
            <a:off x="1752522" y="3360102"/>
            <a:ext cx="746275" cy="33370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manager should brainstorm mitigations/ contingencies for risk</a:t>
            </a:r>
          </a:p>
        </p:txBody>
      </p:sp>
      <p:cxnSp>
        <p:nvCxnSpPr>
          <p:cNvPr id="200" name="Google Shape;85;p1">
            <a:extLst>
              <a:ext uri="{FF2B5EF4-FFF2-40B4-BE49-F238E27FC236}">
                <a16:creationId xmlns:a16="http://schemas.microsoft.com/office/drawing/2014/main" id="{882BFDEC-6285-41F2-BCE1-0961FA589E69}"/>
              </a:ext>
            </a:extLst>
          </p:cNvPr>
          <p:cNvCxnSpPr>
            <a:cxnSpLocks/>
            <a:stCxn id="197" idx="3"/>
            <a:endCxn id="203" idx="1"/>
          </p:cNvCxnSpPr>
          <p:nvPr/>
        </p:nvCxnSpPr>
        <p:spPr>
          <a:xfrm flipV="1">
            <a:off x="2498797" y="3526954"/>
            <a:ext cx="152293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86;p1">
            <a:extLst>
              <a:ext uri="{FF2B5EF4-FFF2-40B4-BE49-F238E27FC236}">
                <a16:creationId xmlns:a16="http://schemas.microsoft.com/office/drawing/2014/main" id="{4573B023-EF4C-45AE-A1F6-1C4461122E4B}"/>
              </a:ext>
            </a:extLst>
          </p:cNvPr>
          <p:cNvSpPr/>
          <p:nvPr/>
        </p:nvSpPr>
        <p:spPr>
          <a:xfrm>
            <a:off x="2651090" y="3335698"/>
            <a:ext cx="558437" cy="382512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with severity, mitigation, and contingency</a:t>
            </a:r>
          </a:p>
        </p:txBody>
      </p:sp>
      <p:cxnSp>
        <p:nvCxnSpPr>
          <p:cNvPr id="210" name="Google Shape;85;p1">
            <a:extLst>
              <a:ext uri="{FF2B5EF4-FFF2-40B4-BE49-F238E27FC236}">
                <a16:creationId xmlns:a16="http://schemas.microsoft.com/office/drawing/2014/main" id="{CAB00A8A-E467-4611-B91B-CF980540A695}"/>
              </a:ext>
            </a:extLst>
          </p:cNvPr>
          <p:cNvCxnSpPr>
            <a:cxnSpLocks/>
            <a:stCxn id="532" idx="3"/>
            <a:endCxn id="211" idx="1"/>
          </p:cNvCxnSpPr>
          <p:nvPr/>
        </p:nvCxnSpPr>
        <p:spPr>
          <a:xfrm>
            <a:off x="3889369" y="3524698"/>
            <a:ext cx="2065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86;p1">
            <a:extLst>
              <a:ext uri="{FF2B5EF4-FFF2-40B4-BE49-F238E27FC236}">
                <a16:creationId xmlns:a16="http://schemas.microsoft.com/office/drawing/2014/main" id="{02DD53B8-8A89-45A2-BAB7-4D59371A19ED}"/>
              </a:ext>
            </a:extLst>
          </p:cNvPr>
          <p:cNvSpPr/>
          <p:nvPr/>
        </p:nvSpPr>
        <p:spPr>
          <a:xfrm>
            <a:off x="4095878" y="3206891"/>
            <a:ext cx="473334" cy="635614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risk bi-weekly by getting updates from the team lead responsible for the at-risk task(s)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38F57BF-5482-4BFC-A58B-029197792FAF}"/>
              </a:ext>
            </a:extLst>
          </p:cNvPr>
          <p:cNvSpPr txBox="1"/>
          <p:nvPr/>
        </p:nvSpPr>
        <p:spPr>
          <a:xfrm>
            <a:off x="1040235" y="3491158"/>
            <a:ext cx="104930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44" name="Google Shape;206;p1">
            <a:extLst>
              <a:ext uri="{FF2B5EF4-FFF2-40B4-BE49-F238E27FC236}">
                <a16:creationId xmlns:a16="http://schemas.microsoft.com/office/drawing/2014/main" id="{977F1CF7-E5C8-40BB-ABC1-6EF7A4216076}"/>
              </a:ext>
            </a:extLst>
          </p:cNvPr>
          <p:cNvSpPr/>
          <p:nvPr/>
        </p:nvSpPr>
        <p:spPr>
          <a:xfrm>
            <a:off x="772716" y="3935017"/>
            <a:ext cx="785812" cy="64768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the risk make the task go over its predicted budget?</a:t>
            </a:r>
            <a:endParaRPr sz="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5" name="Google Shape;85;p1">
            <a:extLst>
              <a:ext uri="{FF2B5EF4-FFF2-40B4-BE49-F238E27FC236}">
                <a16:creationId xmlns:a16="http://schemas.microsoft.com/office/drawing/2014/main" id="{F3003E55-42E2-48AB-A61E-6C4C928D065B}"/>
              </a:ext>
            </a:extLst>
          </p:cNvPr>
          <p:cNvCxnSpPr>
            <a:cxnSpLocks/>
            <a:stCxn id="244" idx="2"/>
            <a:endCxn id="250" idx="0"/>
          </p:cNvCxnSpPr>
          <p:nvPr/>
        </p:nvCxnSpPr>
        <p:spPr>
          <a:xfrm>
            <a:off x="1165622" y="4582704"/>
            <a:ext cx="0" cy="11578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85;p1">
            <a:extLst>
              <a:ext uri="{FF2B5EF4-FFF2-40B4-BE49-F238E27FC236}">
                <a16:creationId xmlns:a16="http://schemas.microsoft.com/office/drawing/2014/main" id="{62AF6524-24E7-41F5-A6D3-1B50D08F28C4}"/>
              </a:ext>
            </a:extLst>
          </p:cNvPr>
          <p:cNvCxnSpPr>
            <a:cxnSpLocks/>
            <a:stCxn id="244" idx="3"/>
            <a:endCxn id="452" idx="1"/>
          </p:cNvCxnSpPr>
          <p:nvPr/>
        </p:nvCxnSpPr>
        <p:spPr>
          <a:xfrm>
            <a:off x="1558528" y="4258861"/>
            <a:ext cx="3520251" cy="23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E42E22E1-31BC-4968-97C9-90C98396C4CE}"/>
              </a:ext>
            </a:extLst>
          </p:cNvPr>
          <p:cNvSpPr txBox="1"/>
          <p:nvPr/>
        </p:nvSpPr>
        <p:spPr>
          <a:xfrm>
            <a:off x="1011665" y="4709117"/>
            <a:ext cx="91691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988D4C0-2AA6-4FB4-BF42-3C555F79334A}"/>
              </a:ext>
            </a:extLst>
          </p:cNvPr>
          <p:cNvSpPr txBox="1"/>
          <p:nvPr/>
        </p:nvSpPr>
        <p:spPr>
          <a:xfrm>
            <a:off x="1646798" y="4128362"/>
            <a:ext cx="104930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50" name="Google Shape;206;p1">
            <a:extLst>
              <a:ext uri="{FF2B5EF4-FFF2-40B4-BE49-F238E27FC236}">
                <a16:creationId xmlns:a16="http://schemas.microsoft.com/office/drawing/2014/main" id="{AF000CBF-EB47-4336-A561-E34C8D0E7BC6}"/>
              </a:ext>
            </a:extLst>
          </p:cNvPr>
          <p:cNvSpPr/>
          <p:nvPr/>
        </p:nvSpPr>
        <p:spPr>
          <a:xfrm>
            <a:off x="772716" y="5740512"/>
            <a:ext cx="785812" cy="64768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risk change the project/task scope?</a:t>
            </a:r>
            <a:endParaRPr sz="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1" name="Google Shape;85;p1">
            <a:extLst>
              <a:ext uri="{FF2B5EF4-FFF2-40B4-BE49-F238E27FC236}">
                <a16:creationId xmlns:a16="http://schemas.microsoft.com/office/drawing/2014/main" id="{3F838AAE-9515-4AB9-808E-1ED0E9DA0055}"/>
              </a:ext>
            </a:extLst>
          </p:cNvPr>
          <p:cNvCxnSpPr>
            <a:cxnSpLocks/>
            <a:stCxn id="250" idx="2"/>
            <a:endCxn id="260" idx="0"/>
          </p:cNvCxnSpPr>
          <p:nvPr/>
        </p:nvCxnSpPr>
        <p:spPr>
          <a:xfrm>
            <a:off x="1165622" y="6388199"/>
            <a:ext cx="0" cy="844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85;p1">
            <a:extLst>
              <a:ext uri="{FF2B5EF4-FFF2-40B4-BE49-F238E27FC236}">
                <a16:creationId xmlns:a16="http://schemas.microsoft.com/office/drawing/2014/main" id="{F6216F2F-84E3-4822-998E-87288EB3AFEF}"/>
              </a:ext>
            </a:extLst>
          </p:cNvPr>
          <p:cNvCxnSpPr>
            <a:cxnSpLocks/>
            <a:stCxn id="250" idx="3"/>
            <a:endCxn id="668" idx="1"/>
          </p:cNvCxnSpPr>
          <p:nvPr/>
        </p:nvCxnSpPr>
        <p:spPr>
          <a:xfrm flipV="1">
            <a:off x="1558528" y="6064355"/>
            <a:ext cx="350563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8FE516F-90F9-44C3-88D0-291F7E8EF33E}"/>
              </a:ext>
            </a:extLst>
          </p:cNvPr>
          <p:cNvSpPr txBox="1"/>
          <p:nvPr/>
        </p:nvSpPr>
        <p:spPr>
          <a:xfrm>
            <a:off x="1011664" y="6359053"/>
            <a:ext cx="91691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311B633-7EB3-40A8-91C0-A85CBAF86940}"/>
              </a:ext>
            </a:extLst>
          </p:cNvPr>
          <p:cNvSpPr txBox="1"/>
          <p:nvPr/>
        </p:nvSpPr>
        <p:spPr>
          <a:xfrm>
            <a:off x="1645539" y="5937920"/>
            <a:ext cx="104930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60" name="Google Shape;86;p1">
            <a:extLst>
              <a:ext uri="{FF2B5EF4-FFF2-40B4-BE49-F238E27FC236}">
                <a16:creationId xmlns:a16="http://schemas.microsoft.com/office/drawing/2014/main" id="{9C75E91D-313D-4CA5-B009-2707E08E66DD}"/>
              </a:ext>
            </a:extLst>
          </p:cNvPr>
          <p:cNvSpPr/>
          <p:nvPr/>
        </p:nvSpPr>
        <p:spPr>
          <a:xfrm>
            <a:off x="803208" y="6472634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 to monitor and mitigate risks until they are resolved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E26AF834-287E-4628-9C69-D224E6B4594F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3881192" y="1783777"/>
            <a:ext cx="101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559B9D29-C44E-48D5-B5B7-7C0693360A43}"/>
              </a:ext>
            </a:extLst>
          </p:cNvPr>
          <p:cNvCxnSpPr>
            <a:cxnSpLocks/>
            <a:stCxn id="509" idx="1"/>
            <a:endCxn id="192" idx="3"/>
          </p:cNvCxnSpPr>
          <p:nvPr/>
        </p:nvCxnSpPr>
        <p:spPr>
          <a:xfrm flipH="1">
            <a:off x="4211205" y="2797059"/>
            <a:ext cx="104019" cy="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6AC091C-9507-4D3F-88C4-62D4127E0914}"/>
              </a:ext>
            </a:extLst>
          </p:cNvPr>
          <p:cNvCxnSpPr>
            <a:cxnSpLocks/>
            <a:endCxn id="211" idx="3"/>
          </p:cNvCxnSpPr>
          <p:nvPr/>
        </p:nvCxnSpPr>
        <p:spPr>
          <a:xfrm flipH="1">
            <a:off x="4569212" y="3524698"/>
            <a:ext cx="326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EE1F496-C8C6-4EB4-9D47-AEB5344019AD}"/>
              </a:ext>
            </a:extLst>
          </p:cNvPr>
          <p:cNvCxnSpPr>
            <a:cxnSpLocks/>
          </p:cNvCxnSpPr>
          <p:nvPr/>
        </p:nvCxnSpPr>
        <p:spPr>
          <a:xfrm flipV="1">
            <a:off x="4895850" y="1783776"/>
            <a:ext cx="0" cy="215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Google Shape;86;p1">
            <a:extLst>
              <a:ext uri="{FF2B5EF4-FFF2-40B4-BE49-F238E27FC236}">
                <a16:creationId xmlns:a16="http://schemas.microsoft.com/office/drawing/2014/main" id="{C8A59F32-1467-4FE7-AF1E-5813BBC1C379}"/>
              </a:ext>
            </a:extLst>
          </p:cNvPr>
          <p:cNvSpPr/>
          <p:nvPr/>
        </p:nvSpPr>
        <p:spPr>
          <a:xfrm>
            <a:off x="775991" y="1517115"/>
            <a:ext cx="783893" cy="42751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meeting with team lead who leads the project phase in which the risk was detected</a:t>
            </a:r>
          </a:p>
        </p:txBody>
      </p:sp>
      <p:cxnSp>
        <p:nvCxnSpPr>
          <p:cNvPr id="349" name="Google Shape;85;p1">
            <a:extLst>
              <a:ext uri="{FF2B5EF4-FFF2-40B4-BE49-F238E27FC236}">
                <a16:creationId xmlns:a16="http://schemas.microsoft.com/office/drawing/2014/main" id="{0F125D97-C84B-4169-9BDE-86D7A3BAA1BD}"/>
              </a:ext>
            </a:extLst>
          </p:cNvPr>
          <p:cNvCxnSpPr>
            <a:cxnSpLocks/>
            <a:stCxn id="348" idx="2"/>
            <a:endCxn id="97" idx="0"/>
          </p:cNvCxnSpPr>
          <p:nvPr/>
        </p:nvCxnSpPr>
        <p:spPr>
          <a:xfrm>
            <a:off x="1167938" y="1944633"/>
            <a:ext cx="0" cy="1474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7B767A08-4833-4EA0-8941-922F9DA99EC3}"/>
              </a:ext>
            </a:extLst>
          </p:cNvPr>
          <p:cNvCxnSpPr>
            <a:cxnSpLocks/>
            <a:endCxn id="244" idx="0"/>
          </p:cNvCxnSpPr>
          <p:nvPr/>
        </p:nvCxnSpPr>
        <p:spPr>
          <a:xfrm flipH="1">
            <a:off x="1165622" y="3935017"/>
            <a:ext cx="3730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Google Shape;206;p1">
            <a:extLst>
              <a:ext uri="{FF2B5EF4-FFF2-40B4-BE49-F238E27FC236}">
                <a16:creationId xmlns:a16="http://schemas.microsoft.com/office/drawing/2014/main" id="{B2434569-C70B-464D-A912-69524B31B5DF}"/>
              </a:ext>
            </a:extLst>
          </p:cNvPr>
          <p:cNvSpPr/>
          <p:nvPr/>
        </p:nvSpPr>
        <p:spPr>
          <a:xfrm>
            <a:off x="5078779" y="3939661"/>
            <a:ext cx="663582" cy="643043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risk make the project go cash flow negative?</a:t>
            </a:r>
            <a:endParaRPr sz="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71" name="Google Shape;85;p1">
            <a:extLst>
              <a:ext uri="{FF2B5EF4-FFF2-40B4-BE49-F238E27FC236}">
                <a16:creationId xmlns:a16="http://schemas.microsoft.com/office/drawing/2014/main" id="{D52D6023-0FB2-471D-A6E6-B3981A35302C}"/>
              </a:ext>
            </a:extLst>
          </p:cNvPr>
          <p:cNvCxnSpPr>
            <a:cxnSpLocks/>
            <a:stCxn id="480" idx="2"/>
            <a:endCxn id="452" idx="0"/>
          </p:cNvCxnSpPr>
          <p:nvPr/>
        </p:nvCxnSpPr>
        <p:spPr>
          <a:xfrm>
            <a:off x="5410570" y="3802767"/>
            <a:ext cx="0" cy="136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4" name="Google Shape;85;p1">
            <a:extLst>
              <a:ext uri="{FF2B5EF4-FFF2-40B4-BE49-F238E27FC236}">
                <a16:creationId xmlns:a16="http://schemas.microsoft.com/office/drawing/2014/main" id="{0402DE4E-0479-4921-9768-75D72E72FEE0}"/>
              </a:ext>
            </a:extLst>
          </p:cNvPr>
          <p:cNvCxnSpPr>
            <a:cxnSpLocks/>
            <a:stCxn id="545" idx="1"/>
            <a:endCxn id="452" idx="3"/>
          </p:cNvCxnSpPr>
          <p:nvPr/>
        </p:nvCxnSpPr>
        <p:spPr>
          <a:xfrm flipH="1">
            <a:off x="5742361" y="4261183"/>
            <a:ext cx="1898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B97EEF30-71B0-4AA9-93C1-1ABB534FF500}"/>
              </a:ext>
            </a:extLst>
          </p:cNvPr>
          <p:cNvSpPr txBox="1"/>
          <p:nvPr/>
        </p:nvSpPr>
        <p:spPr>
          <a:xfrm>
            <a:off x="5815213" y="4301101"/>
            <a:ext cx="91691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268712AA-A2E9-4354-8E9A-F9885462A01A}"/>
              </a:ext>
            </a:extLst>
          </p:cNvPr>
          <p:cNvSpPr txBox="1"/>
          <p:nvPr/>
        </p:nvSpPr>
        <p:spPr>
          <a:xfrm>
            <a:off x="5471536" y="3845006"/>
            <a:ext cx="104930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480" name="Google Shape;86;p1">
            <a:extLst>
              <a:ext uri="{FF2B5EF4-FFF2-40B4-BE49-F238E27FC236}">
                <a16:creationId xmlns:a16="http://schemas.microsoft.com/office/drawing/2014/main" id="{F4691F06-A6D8-4FCF-A345-38413EF8A674}"/>
              </a:ext>
            </a:extLst>
          </p:cNvPr>
          <p:cNvSpPr/>
          <p:nvPr/>
        </p:nvSpPr>
        <p:spPr>
          <a:xfrm>
            <a:off x="5037432" y="3491158"/>
            <a:ext cx="746275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– add severity, mitigation, and contingency</a:t>
            </a:r>
          </a:p>
        </p:txBody>
      </p:sp>
      <p:cxnSp>
        <p:nvCxnSpPr>
          <p:cNvPr id="484" name="Google Shape;85;p1">
            <a:extLst>
              <a:ext uri="{FF2B5EF4-FFF2-40B4-BE49-F238E27FC236}">
                <a16:creationId xmlns:a16="http://schemas.microsoft.com/office/drawing/2014/main" id="{C6460D1F-2DE9-4036-8F82-17C32AA02D2C}"/>
              </a:ext>
            </a:extLst>
          </p:cNvPr>
          <p:cNvCxnSpPr>
            <a:cxnSpLocks/>
            <a:stCxn id="497" idx="2"/>
            <a:endCxn id="480" idx="0"/>
          </p:cNvCxnSpPr>
          <p:nvPr/>
        </p:nvCxnSpPr>
        <p:spPr>
          <a:xfrm>
            <a:off x="5410324" y="3397758"/>
            <a:ext cx="246" cy="9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7" name="Google Shape;86;p1">
            <a:extLst>
              <a:ext uri="{FF2B5EF4-FFF2-40B4-BE49-F238E27FC236}">
                <a16:creationId xmlns:a16="http://schemas.microsoft.com/office/drawing/2014/main" id="{9DE27F56-660F-439E-888A-50812DCB236B}"/>
              </a:ext>
            </a:extLst>
          </p:cNvPr>
          <p:cNvSpPr/>
          <p:nvPr/>
        </p:nvSpPr>
        <p:spPr>
          <a:xfrm>
            <a:off x="5037186" y="3206891"/>
            <a:ext cx="746275" cy="190867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 back all superfluous resources working on task</a:t>
            </a:r>
          </a:p>
        </p:txBody>
      </p:sp>
      <p:sp>
        <p:nvSpPr>
          <p:cNvPr id="509" name="Google Shape;86;p1">
            <a:extLst>
              <a:ext uri="{FF2B5EF4-FFF2-40B4-BE49-F238E27FC236}">
                <a16:creationId xmlns:a16="http://schemas.microsoft.com/office/drawing/2014/main" id="{1775DD4E-F2AB-41AF-A461-517213A2B04B}"/>
              </a:ext>
            </a:extLst>
          </p:cNvPr>
          <p:cNvSpPr/>
          <p:nvPr/>
        </p:nvSpPr>
        <p:spPr>
          <a:xfrm>
            <a:off x="4315224" y="2423711"/>
            <a:ext cx="444244" cy="746695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risk weekly by getting updates from the team lead responsible for the at-risk task(s)</a:t>
            </a:r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675D53D-9D92-4418-81AC-87A351DD522D}"/>
              </a:ext>
            </a:extLst>
          </p:cNvPr>
          <p:cNvCxnSpPr>
            <a:cxnSpLocks/>
            <a:stCxn id="509" idx="3"/>
          </p:cNvCxnSpPr>
          <p:nvPr/>
        </p:nvCxnSpPr>
        <p:spPr>
          <a:xfrm>
            <a:off x="4759468" y="2797059"/>
            <a:ext cx="136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Google Shape;86;p1">
            <a:extLst>
              <a:ext uri="{FF2B5EF4-FFF2-40B4-BE49-F238E27FC236}">
                <a16:creationId xmlns:a16="http://schemas.microsoft.com/office/drawing/2014/main" id="{6E732990-9CB2-4D5F-8737-386775F9716E}"/>
              </a:ext>
            </a:extLst>
          </p:cNvPr>
          <p:cNvSpPr/>
          <p:nvPr/>
        </p:nvSpPr>
        <p:spPr>
          <a:xfrm>
            <a:off x="3416035" y="3206891"/>
            <a:ext cx="473334" cy="635614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employee(s) working on task to work 2 extra hours each week to ensure task finishes on time</a:t>
            </a:r>
          </a:p>
        </p:txBody>
      </p:sp>
      <p:cxnSp>
        <p:nvCxnSpPr>
          <p:cNvPr id="535" name="Google Shape;85;p1">
            <a:extLst>
              <a:ext uri="{FF2B5EF4-FFF2-40B4-BE49-F238E27FC236}">
                <a16:creationId xmlns:a16="http://schemas.microsoft.com/office/drawing/2014/main" id="{9BA6E30B-C5E3-40DD-95C5-2AAE1DA0B2E4}"/>
              </a:ext>
            </a:extLst>
          </p:cNvPr>
          <p:cNvCxnSpPr>
            <a:cxnSpLocks/>
            <a:stCxn id="532" idx="1"/>
            <a:endCxn id="203" idx="3"/>
          </p:cNvCxnSpPr>
          <p:nvPr/>
        </p:nvCxnSpPr>
        <p:spPr>
          <a:xfrm flipH="1">
            <a:off x="3209527" y="3524698"/>
            <a:ext cx="206508" cy="22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5" name="Google Shape;206;p1">
            <a:extLst>
              <a:ext uri="{FF2B5EF4-FFF2-40B4-BE49-F238E27FC236}">
                <a16:creationId xmlns:a16="http://schemas.microsoft.com/office/drawing/2014/main" id="{24A60A61-4232-4375-997C-17F7C2BB4DAA}"/>
              </a:ext>
            </a:extLst>
          </p:cNvPr>
          <p:cNvSpPr/>
          <p:nvPr/>
        </p:nvSpPr>
        <p:spPr>
          <a:xfrm>
            <a:off x="5932163" y="3939661"/>
            <a:ext cx="663582" cy="643043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percentage does the task go over budget?</a:t>
            </a:r>
            <a:endParaRPr sz="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8" name="Google Shape;85;p1">
            <a:extLst>
              <a:ext uri="{FF2B5EF4-FFF2-40B4-BE49-F238E27FC236}">
                <a16:creationId xmlns:a16="http://schemas.microsoft.com/office/drawing/2014/main" id="{D0EFBB63-96AD-4E52-BFC2-F4A6DDB6E720}"/>
              </a:ext>
            </a:extLst>
          </p:cNvPr>
          <p:cNvCxnSpPr>
            <a:cxnSpLocks/>
            <a:stCxn id="545" idx="0"/>
            <a:endCxn id="577" idx="2"/>
          </p:cNvCxnSpPr>
          <p:nvPr/>
        </p:nvCxnSpPr>
        <p:spPr>
          <a:xfrm flipV="1">
            <a:off x="6263954" y="3754708"/>
            <a:ext cx="0" cy="1849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9" name="Google Shape;85;p1">
            <a:extLst>
              <a:ext uri="{FF2B5EF4-FFF2-40B4-BE49-F238E27FC236}">
                <a16:creationId xmlns:a16="http://schemas.microsoft.com/office/drawing/2014/main" id="{BDC4C84C-FEEC-42DF-ACE2-69FAC90BE36D}"/>
              </a:ext>
            </a:extLst>
          </p:cNvPr>
          <p:cNvCxnSpPr>
            <a:cxnSpLocks/>
            <a:stCxn id="545" idx="2"/>
            <a:endCxn id="575" idx="0"/>
          </p:cNvCxnSpPr>
          <p:nvPr/>
        </p:nvCxnSpPr>
        <p:spPr>
          <a:xfrm flipH="1">
            <a:off x="6263953" y="4582704"/>
            <a:ext cx="1" cy="1657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0" name="Google Shape;85;p1">
            <a:extLst>
              <a:ext uri="{FF2B5EF4-FFF2-40B4-BE49-F238E27FC236}">
                <a16:creationId xmlns:a16="http://schemas.microsoft.com/office/drawing/2014/main" id="{361DD203-75CE-449D-961C-FA3FF581CC22}"/>
              </a:ext>
            </a:extLst>
          </p:cNvPr>
          <p:cNvCxnSpPr>
            <a:cxnSpLocks/>
            <a:stCxn id="545" idx="3"/>
            <a:endCxn id="576" idx="1"/>
          </p:cNvCxnSpPr>
          <p:nvPr/>
        </p:nvCxnSpPr>
        <p:spPr>
          <a:xfrm flipV="1">
            <a:off x="6595745" y="4258861"/>
            <a:ext cx="290444" cy="23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7" name="TextBox 556">
            <a:extLst>
              <a:ext uri="{FF2B5EF4-FFF2-40B4-BE49-F238E27FC236}">
                <a16:creationId xmlns:a16="http://schemas.microsoft.com/office/drawing/2014/main" id="{ADFBDEA5-BA8C-4E11-8A33-CA0F977A8BFC}"/>
              </a:ext>
            </a:extLst>
          </p:cNvPr>
          <p:cNvSpPr txBox="1"/>
          <p:nvPr/>
        </p:nvSpPr>
        <p:spPr>
          <a:xfrm>
            <a:off x="6292313" y="4599744"/>
            <a:ext cx="24659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b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&lt;25%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515A300C-6DD0-436F-B10A-A5F7783CDD40}"/>
              </a:ext>
            </a:extLst>
          </p:cNvPr>
          <p:cNvSpPr txBox="1"/>
          <p:nvPr/>
        </p:nvSpPr>
        <p:spPr>
          <a:xfrm>
            <a:off x="6595745" y="4110227"/>
            <a:ext cx="4553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b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25%&lt; x 45%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FB67A883-FCB7-4A19-9419-29CAE3AB3762}"/>
              </a:ext>
            </a:extLst>
          </p:cNvPr>
          <p:cNvSpPr txBox="1"/>
          <p:nvPr/>
        </p:nvSpPr>
        <p:spPr>
          <a:xfrm>
            <a:off x="6330240" y="3811903"/>
            <a:ext cx="4553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b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&gt;45%</a:t>
            </a:r>
          </a:p>
        </p:txBody>
      </p:sp>
      <p:cxnSp>
        <p:nvCxnSpPr>
          <p:cNvPr id="562" name="Google Shape;85;p1">
            <a:extLst>
              <a:ext uri="{FF2B5EF4-FFF2-40B4-BE49-F238E27FC236}">
                <a16:creationId xmlns:a16="http://schemas.microsoft.com/office/drawing/2014/main" id="{0058F870-D617-402E-84BA-3FDA15A64C0B}"/>
              </a:ext>
            </a:extLst>
          </p:cNvPr>
          <p:cNvCxnSpPr>
            <a:cxnSpLocks/>
            <a:stCxn id="563" idx="2"/>
            <a:endCxn id="497" idx="0"/>
          </p:cNvCxnSpPr>
          <p:nvPr/>
        </p:nvCxnSpPr>
        <p:spPr>
          <a:xfrm flipH="1">
            <a:off x="5410324" y="3124077"/>
            <a:ext cx="523" cy="8281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3" name="Google Shape;86;p1">
            <a:extLst>
              <a:ext uri="{FF2B5EF4-FFF2-40B4-BE49-F238E27FC236}">
                <a16:creationId xmlns:a16="http://schemas.microsoft.com/office/drawing/2014/main" id="{430568BE-9CC2-4D27-B527-1ADB80074517}"/>
              </a:ext>
            </a:extLst>
          </p:cNvPr>
          <p:cNvSpPr/>
          <p:nvPr/>
        </p:nvSpPr>
        <p:spPr>
          <a:xfrm>
            <a:off x="5006480" y="2812468"/>
            <a:ext cx="808733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risk daily and receive updates from team where risk originated weekly</a:t>
            </a:r>
          </a:p>
        </p:txBody>
      </p:sp>
      <p:sp>
        <p:nvSpPr>
          <p:cNvPr id="575" name="Google Shape;86;p1">
            <a:extLst>
              <a:ext uri="{FF2B5EF4-FFF2-40B4-BE49-F238E27FC236}">
                <a16:creationId xmlns:a16="http://schemas.microsoft.com/office/drawing/2014/main" id="{BB156323-3176-46DB-B8DF-CDEB012F21C4}"/>
              </a:ext>
            </a:extLst>
          </p:cNvPr>
          <p:cNvSpPr/>
          <p:nvPr/>
        </p:nvSpPr>
        <p:spPr>
          <a:xfrm>
            <a:off x="5890815" y="4748421"/>
            <a:ext cx="746275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– add severity, mitigation, and contingency</a:t>
            </a:r>
          </a:p>
        </p:txBody>
      </p:sp>
      <p:sp>
        <p:nvSpPr>
          <p:cNvPr id="576" name="Google Shape;86;p1">
            <a:extLst>
              <a:ext uri="{FF2B5EF4-FFF2-40B4-BE49-F238E27FC236}">
                <a16:creationId xmlns:a16="http://schemas.microsoft.com/office/drawing/2014/main" id="{0C4FD35F-35E3-4FE3-9AB5-EBD7A07997B2}"/>
              </a:ext>
            </a:extLst>
          </p:cNvPr>
          <p:cNvSpPr/>
          <p:nvPr/>
        </p:nvSpPr>
        <p:spPr>
          <a:xfrm>
            <a:off x="6886189" y="4103056"/>
            <a:ext cx="746275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– add severity, mitigation, and contingency</a:t>
            </a:r>
          </a:p>
        </p:txBody>
      </p:sp>
      <p:sp>
        <p:nvSpPr>
          <p:cNvPr id="577" name="Google Shape;86;p1">
            <a:extLst>
              <a:ext uri="{FF2B5EF4-FFF2-40B4-BE49-F238E27FC236}">
                <a16:creationId xmlns:a16="http://schemas.microsoft.com/office/drawing/2014/main" id="{15A2AFE5-F1F0-400F-9390-5DF44D763BAB}"/>
              </a:ext>
            </a:extLst>
          </p:cNvPr>
          <p:cNvSpPr/>
          <p:nvPr/>
        </p:nvSpPr>
        <p:spPr>
          <a:xfrm>
            <a:off x="5890816" y="3443099"/>
            <a:ext cx="746275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– add severity, mitigation, and contingency</a:t>
            </a:r>
          </a:p>
        </p:txBody>
      </p:sp>
      <p:cxnSp>
        <p:nvCxnSpPr>
          <p:cNvPr id="583" name="Google Shape;85;p1">
            <a:extLst>
              <a:ext uri="{FF2B5EF4-FFF2-40B4-BE49-F238E27FC236}">
                <a16:creationId xmlns:a16="http://schemas.microsoft.com/office/drawing/2014/main" id="{F8E33A27-39C5-4A1A-AE49-3DBDBE4D6C45}"/>
              </a:ext>
            </a:extLst>
          </p:cNvPr>
          <p:cNvCxnSpPr>
            <a:cxnSpLocks/>
            <a:stCxn id="575" idx="3"/>
            <a:endCxn id="604" idx="1"/>
          </p:cNvCxnSpPr>
          <p:nvPr/>
        </p:nvCxnSpPr>
        <p:spPr>
          <a:xfrm flipV="1">
            <a:off x="6637090" y="4904225"/>
            <a:ext cx="10387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6" name="Google Shape;85;p1">
            <a:extLst>
              <a:ext uri="{FF2B5EF4-FFF2-40B4-BE49-F238E27FC236}">
                <a16:creationId xmlns:a16="http://schemas.microsoft.com/office/drawing/2014/main" id="{A42A2631-3319-4753-9B17-63CE6D2BC00E}"/>
              </a:ext>
            </a:extLst>
          </p:cNvPr>
          <p:cNvCxnSpPr>
            <a:cxnSpLocks/>
            <a:stCxn id="592" idx="2"/>
            <a:endCxn id="577" idx="0"/>
          </p:cNvCxnSpPr>
          <p:nvPr/>
        </p:nvCxnSpPr>
        <p:spPr>
          <a:xfrm>
            <a:off x="6263954" y="3368943"/>
            <a:ext cx="0" cy="741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7" name="Google Shape;85;p1">
            <a:extLst>
              <a:ext uri="{FF2B5EF4-FFF2-40B4-BE49-F238E27FC236}">
                <a16:creationId xmlns:a16="http://schemas.microsoft.com/office/drawing/2014/main" id="{6519D7CC-243B-4781-916D-5B0E6386192C}"/>
              </a:ext>
            </a:extLst>
          </p:cNvPr>
          <p:cNvCxnSpPr>
            <a:cxnSpLocks/>
            <a:stCxn id="576" idx="3"/>
            <a:endCxn id="618" idx="1"/>
          </p:cNvCxnSpPr>
          <p:nvPr/>
        </p:nvCxnSpPr>
        <p:spPr>
          <a:xfrm>
            <a:off x="7632464" y="4258861"/>
            <a:ext cx="6653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2" name="Google Shape;86;p1">
            <a:extLst>
              <a:ext uri="{FF2B5EF4-FFF2-40B4-BE49-F238E27FC236}">
                <a16:creationId xmlns:a16="http://schemas.microsoft.com/office/drawing/2014/main" id="{5346571F-C866-495E-BCE7-C2E9C1FD307E}"/>
              </a:ext>
            </a:extLst>
          </p:cNvPr>
          <p:cNvSpPr/>
          <p:nvPr/>
        </p:nvSpPr>
        <p:spPr>
          <a:xfrm>
            <a:off x="5880164" y="3057334"/>
            <a:ext cx="767579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 back resources working on task by 65%</a:t>
            </a:r>
          </a:p>
        </p:txBody>
      </p:sp>
      <p:cxnSp>
        <p:nvCxnSpPr>
          <p:cNvPr id="598" name="Google Shape;85;p1">
            <a:extLst>
              <a:ext uri="{FF2B5EF4-FFF2-40B4-BE49-F238E27FC236}">
                <a16:creationId xmlns:a16="http://schemas.microsoft.com/office/drawing/2014/main" id="{4D1E5B30-732A-4FD0-B216-6D3B3D25AE26}"/>
              </a:ext>
            </a:extLst>
          </p:cNvPr>
          <p:cNvCxnSpPr>
            <a:cxnSpLocks/>
            <a:stCxn id="599" idx="2"/>
            <a:endCxn id="592" idx="0"/>
          </p:cNvCxnSpPr>
          <p:nvPr/>
        </p:nvCxnSpPr>
        <p:spPr>
          <a:xfrm>
            <a:off x="6263952" y="2979431"/>
            <a:ext cx="2" cy="779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9" name="Google Shape;86;p1">
            <a:extLst>
              <a:ext uri="{FF2B5EF4-FFF2-40B4-BE49-F238E27FC236}">
                <a16:creationId xmlns:a16="http://schemas.microsoft.com/office/drawing/2014/main" id="{A6B4784D-C954-4788-917B-79BC9E7DF842}"/>
              </a:ext>
            </a:extLst>
          </p:cNvPr>
          <p:cNvSpPr/>
          <p:nvPr/>
        </p:nvSpPr>
        <p:spPr>
          <a:xfrm>
            <a:off x="5848474" y="2667822"/>
            <a:ext cx="830955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risk daily and receive updates from team where risk originated weekly</a:t>
            </a:r>
          </a:p>
        </p:txBody>
      </p:sp>
      <p:sp>
        <p:nvSpPr>
          <p:cNvPr id="604" name="Google Shape;86;p1">
            <a:extLst>
              <a:ext uri="{FF2B5EF4-FFF2-40B4-BE49-F238E27FC236}">
                <a16:creationId xmlns:a16="http://schemas.microsoft.com/office/drawing/2014/main" id="{8DAE21DD-4A08-4551-9B01-D1FE668D026A}"/>
              </a:ext>
            </a:extLst>
          </p:cNvPr>
          <p:cNvSpPr/>
          <p:nvPr/>
        </p:nvSpPr>
        <p:spPr>
          <a:xfrm>
            <a:off x="6740967" y="4748420"/>
            <a:ext cx="764731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 back resources working on task by 10%</a:t>
            </a:r>
          </a:p>
        </p:txBody>
      </p:sp>
      <p:cxnSp>
        <p:nvCxnSpPr>
          <p:cNvPr id="608" name="Google Shape;85;p1">
            <a:extLst>
              <a:ext uri="{FF2B5EF4-FFF2-40B4-BE49-F238E27FC236}">
                <a16:creationId xmlns:a16="http://schemas.microsoft.com/office/drawing/2014/main" id="{B9752845-1C0B-41CE-A82C-0F3D5143F17C}"/>
              </a:ext>
            </a:extLst>
          </p:cNvPr>
          <p:cNvCxnSpPr>
            <a:cxnSpLocks/>
            <a:stCxn id="604" idx="3"/>
            <a:endCxn id="609" idx="1"/>
          </p:cNvCxnSpPr>
          <p:nvPr/>
        </p:nvCxnSpPr>
        <p:spPr>
          <a:xfrm flipV="1">
            <a:off x="7505698" y="4904224"/>
            <a:ext cx="10387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9" name="Google Shape;86;p1">
            <a:extLst>
              <a:ext uri="{FF2B5EF4-FFF2-40B4-BE49-F238E27FC236}">
                <a16:creationId xmlns:a16="http://schemas.microsoft.com/office/drawing/2014/main" id="{5A517EBF-0BD6-4C02-B7E2-58FD7EE10A6B}"/>
              </a:ext>
            </a:extLst>
          </p:cNvPr>
          <p:cNvSpPr/>
          <p:nvPr/>
        </p:nvSpPr>
        <p:spPr>
          <a:xfrm>
            <a:off x="7609575" y="4729929"/>
            <a:ext cx="764731" cy="34858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risk monthly and receive updates from team where risk originated monthly</a:t>
            </a:r>
          </a:p>
        </p:txBody>
      </p:sp>
      <p:sp>
        <p:nvSpPr>
          <p:cNvPr id="618" name="Google Shape;86;p1">
            <a:extLst>
              <a:ext uri="{FF2B5EF4-FFF2-40B4-BE49-F238E27FC236}">
                <a16:creationId xmlns:a16="http://schemas.microsoft.com/office/drawing/2014/main" id="{D58CF601-42BA-4650-A6C3-E3A4C85EF95E}"/>
              </a:ext>
            </a:extLst>
          </p:cNvPr>
          <p:cNvSpPr/>
          <p:nvPr/>
        </p:nvSpPr>
        <p:spPr>
          <a:xfrm>
            <a:off x="7698996" y="4103056"/>
            <a:ext cx="764731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 back resources working on task by 30%</a:t>
            </a:r>
          </a:p>
        </p:txBody>
      </p:sp>
      <p:sp>
        <p:nvSpPr>
          <p:cNvPr id="619" name="Google Shape;86;p1">
            <a:extLst>
              <a:ext uri="{FF2B5EF4-FFF2-40B4-BE49-F238E27FC236}">
                <a16:creationId xmlns:a16="http://schemas.microsoft.com/office/drawing/2014/main" id="{AE7104B9-EC04-4EDE-A4E9-3A0DDFCB9E74}"/>
              </a:ext>
            </a:extLst>
          </p:cNvPr>
          <p:cNvSpPr/>
          <p:nvPr/>
        </p:nvSpPr>
        <p:spPr>
          <a:xfrm>
            <a:off x="8530259" y="4103055"/>
            <a:ext cx="732353" cy="3116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risk weekly and receive updates from team where risk originated bi-weekly</a:t>
            </a:r>
          </a:p>
        </p:txBody>
      </p:sp>
      <p:cxnSp>
        <p:nvCxnSpPr>
          <p:cNvPr id="623" name="Google Shape;85;p1">
            <a:extLst>
              <a:ext uri="{FF2B5EF4-FFF2-40B4-BE49-F238E27FC236}">
                <a16:creationId xmlns:a16="http://schemas.microsoft.com/office/drawing/2014/main" id="{5DFB2035-8F75-431F-989D-5897C29FE315}"/>
              </a:ext>
            </a:extLst>
          </p:cNvPr>
          <p:cNvCxnSpPr>
            <a:cxnSpLocks/>
            <a:stCxn id="618" idx="3"/>
            <a:endCxn id="619" idx="1"/>
          </p:cNvCxnSpPr>
          <p:nvPr/>
        </p:nvCxnSpPr>
        <p:spPr>
          <a:xfrm flipV="1">
            <a:off x="8463727" y="4258860"/>
            <a:ext cx="66532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0" name="Google Shape;85;p1">
            <a:extLst>
              <a:ext uri="{FF2B5EF4-FFF2-40B4-BE49-F238E27FC236}">
                <a16:creationId xmlns:a16="http://schemas.microsoft.com/office/drawing/2014/main" id="{AB939F9E-1E39-4CB2-954B-865DBA5CC41E}"/>
              </a:ext>
            </a:extLst>
          </p:cNvPr>
          <p:cNvCxnSpPr>
            <a:cxnSpLocks/>
            <a:endCxn id="563" idx="0"/>
          </p:cNvCxnSpPr>
          <p:nvPr/>
        </p:nvCxnSpPr>
        <p:spPr>
          <a:xfrm>
            <a:off x="5410847" y="2605923"/>
            <a:ext cx="0" cy="2065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3" name="Google Shape;85;p1">
            <a:extLst>
              <a:ext uri="{FF2B5EF4-FFF2-40B4-BE49-F238E27FC236}">
                <a16:creationId xmlns:a16="http://schemas.microsoft.com/office/drawing/2014/main" id="{48718EF3-5C8D-4252-B7DB-7AC74E531D32}"/>
              </a:ext>
            </a:extLst>
          </p:cNvPr>
          <p:cNvCxnSpPr>
            <a:cxnSpLocks/>
            <a:stCxn id="599" idx="0"/>
          </p:cNvCxnSpPr>
          <p:nvPr/>
        </p:nvCxnSpPr>
        <p:spPr>
          <a:xfrm flipH="1" flipV="1">
            <a:off x="6263951" y="2605923"/>
            <a:ext cx="1" cy="618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41C53190-DE84-4648-B4C4-76FE53E3CABB}"/>
              </a:ext>
            </a:extLst>
          </p:cNvPr>
          <p:cNvCxnSpPr>
            <a:cxnSpLocks/>
          </p:cNvCxnSpPr>
          <p:nvPr/>
        </p:nvCxnSpPr>
        <p:spPr>
          <a:xfrm>
            <a:off x="5410323" y="2605923"/>
            <a:ext cx="3951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0A0BF363-5470-4B23-A730-0D5A86A721A7}"/>
              </a:ext>
            </a:extLst>
          </p:cNvPr>
          <p:cNvCxnSpPr>
            <a:cxnSpLocks/>
            <a:stCxn id="609" idx="3"/>
          </p:cNvCxnSpPr>
          <p:nvPr/>
        </p:nvCxnSpPr>
        <p:spPr>
          <a:xfrm flipV="1">
            <a:off x="8374306" y="4904223"/>
            <a:ext cx="9724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3CA554F3-4471-4A1B-9302-E3F4CE9D9E19}"/>
              </a:ext>
            </a:extLst>
          </p:cNvPr>
          <p:cNvCxnSpPr>
            <a:cxnSpLocks/>
            <a:stCxn id="619" idx="3"/>
          </p:cNvCxnSpPr>
          <p:nvPr/>
        </p:nvCxnSpPr>
        <p:spPr>
          <a:xfrm>
            <a:off x="9262612" y="4258860"/>
            <a:ext cx="89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FD6EB977-4971-45B8-B467-9CDABD539F1A}"/>
              </a:ext>
            </a:extLst>
          </p:cNvPr>
          <p:cNvCxnSpPr>
            <a:cxnSpLocks/>
          </p:cNvCxnSpPr>
          <p:nvPr/>
        </p:nvCxnSpPr>
        <p:spPr>
          <a:xfrm flipV="1">
            <a:off x="9344630" y="2605924"/>
            <a:ext cx="16892" cy="253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81CFB84F-444B-4F4D-8F26-3241A99E04EA}"/>
              </a:ext>
            </a:extLst>
          </p:cNvPr>
          <p:cNvCxnSpPr>
            <a:cxnSpLocks/>
          </p:cNvCxnSpPr>
          <p:nvPr/>
        </p:nvCxnSpPr>
        <p:spPr>
          <a:xfrm flipH="1">
            <a:off x="1165621" y="5145834"/>
            <a:ext cx="8179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Google Shape;86;p1">
            <a:extLst>
              <a:ext uri="{FF2B5EF4-FFF2-40B4-BE49-F238E27FC236}">
                <a16:creationId xmlns:a16="http://schemas.microsoft.com/office/drawing/2014/main" id="{623A1899-2320-4E3B-A482-F335BB07B5F1}"/>
              </a:ext>
            </a:extLst>
          </p:cNvPr>
          <p:cNvSpPr/>
          <p:nvPr/>
        </p:nvSpPr>
        <p:spPr>
          <a:xfrm>
            <a:off x="1909091" y="5880405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 meeting with Requirements Engineer team lead</a:t>
            </a:r>
          </a:p>
        </p:txBody>
      </p:sp>
      <p:cxnSp>
        <p:nvCxnSpPr>
          <p:cNvPr id="670" name="Google Shape;85;p1">
            <a:extLst>
              <a:ext uri="{FF2B5EF4-FFF2-40B4-BE49-F238E27FC236}">
                <a16:creationId xmlns:a16="http://schemas.microsoft.com/office/drawing/2014/main" id="{5E010D78-0788-4BED-ACEC-6C8FDB638177}"/>
              </a:ext>
            </a:extLst>
          </p:cNvPr>
          <p:cNvCxnSpPr>
            <a:cxnSpLocks/>
            <a:stCxn id="673" idx="1"/>
            <a:endCxn id="668" idx="3"/>
          </p:cNvCxnSpPr>
          <p:nvPr/>
        </p:nvCxnSpPr>
        <p:spPr>
          <a:xfrm flipH="1" flipV="1">
            <a:off x="2633918" y="6064355"/>
            <a:ext cx="360791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3" name="Google Shape;206;p1">
            <a:extLst>
              <a:ext uri="{FF2B5EF4-FFF2-40B4-BE49-F238E27FC236}">
                <a16:creationId xmlns:a16="http://schemas.microsoft.com/office/drawing/2014/main" id="{FB9BAC37-2CC6-4ACA-88B3-F96B3BDD94E4}"/>
              </a:ext>
            </a:extLst>
          </p:cNvPr>
          <p:cNvSpPr/>
          <p:nvPr/>
        </p:nvSpPr>
        <p:spPr>
          <a:xfrm>
            <a:off x="2994709" y="5740512"/>
            <a:ext cx="785812" cy="64768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much work does this risk add to the task?</a:t>
            </a:r>
            <a:endParaRPr sz="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5" name="Google Shape;85;p1">
            <a:extLst>
              <a:ext uri="{FF2B5EF4-FFF2-40B4-BE49-F238E27FC236}">
                <a16:creationId xmlns:a16="http://schemas.microsoft.com/office/drawing/2014/main" id="{9908F64A-7FE1-425A-884E-E592CB6C990A}"/>
              </a:ext>
            </a:extLst>
          </p:cNvPr>
          <p:cNvCxnSpPr>
            <a:cxnSpLocks/>
            <a:stCxn id="696" idx="1"/>
            <a:endCxn id="673" idx="3"/>
          </p:cNvCxnSpPr>
          <p:nvPr/>
        </p:nvCxnSpPr>
        <p:spPr>
          <a:xfrm flipH="1">
            <a:off x="3780521" y="6064355"/>
            <a:ext cx="330506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6" name="Google Shape;85;p1">
            <a:extLst>
              <a:ext uri="{FF2B5EF4-FFF2-40B4-BE49-F238E27FC236}">
                <a16:creationId xmlns:a16="http://schemas.microsoft.com/office/drawing/2014/main" id="{BCF5DB37-2037-4978-BA0E-6821A0E68A8A}"/>
              </a:ext>
            </a:extLst>
          </p:cNvPr>
          <p:cNvCxnSpPr>
            <a:cxnSpLocks/>
            <a:stCxn id="673" idx="0"/>
            <a:endCxn id="688" idx="2"/>
          </p:cNvCxnSpPr>
          <p:nvPr/>
        </p:nvCxnSpPr>
        <p:spPr>
          <a:xfrm flipV="1">
            <a:off x="3387615" y="5571393"/>
            <a:ext cx="0" cy="1691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676C42E7-445A-4EBE-B52D-0D7178D752B4}"/>
              </a:ext>
            </a:extLst>
          </p:cNvPr>
          <p:cNvSpPr txBox="1"/>
          <p:nvPr/>
        </p:nvSpPr>
        <p:spPr>
          <a:xfrm>
            <a:off x="3436061" y="6388199"/>
            <a:ext cx="14202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LOW &gt;10%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C56C4183-B3D0-4403-BC67-D73BB3B68B6E}"/>
              </a:ext>
            </a:extLst>
          </p:cNvPr>
          <p:cNvSpPr txBox="1"/>
          <p:nvPr/>
        </p:nvSpPr>
        <p:spPr>
          <a:xfrm>
            <a:off x="3781424" y="5907374"/>
            <a:ext cx="423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MEDIUM </a:t>
            </a:r>
          </a:p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10% &lt; x &lt; 25%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2A3003D9-CEF0-4FDA-AF2B-33C39B08FB2B}"/>
              </a:ext>
            </a:extLst>
          </p:cNvPr>
          <p:cNvSpPr txBox="1"/>
          <p:nvPr/>
        </p:nvSpPr>
        <p:spPr>
          <a:xfrm>
            <a:off x="3457207" y="5607452"/>
            <a:ext cx="14202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" dirty="0">
                <a:latin typeface="Calibri" panose="020F0502020204030204" pitchFamily="34" charset="0"/>
                <a:cs typeface="Calibri" panose="020F0502020204030204" pitchFamily="34" charset="0"/>
              </a:rPr>
              <a:t>HIGH &gt;25%</a:t>
            </a:r>
          </a:p>
        </p:txBody>
      </p:sp>
      <p:sp>
        <p:nvSpPr>
          <p:cNvPr id="688" name="Google Shape;86;p1">
            <a:extLst>
              <a:ext uri="{FF2B5EF4-FFF2-40B4-BE49-F238E27FC236}">
                <a16:creationId xmlns:a16="http://schemas.microsoft.com/office/drawing/2014/main" id="{63259F35-CED2-488C-B4EF-95CAA1E1E859}"/>
              </a:ext>
            </a:extLst>
          </p:cNvPr>
          <p:cNvSpPr/>
          <p:nvPr/>
        </p:nvSpPr>
        <p:spPr>
          <a:xfrm>
            <a:off x="3025201" y="5203493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– add severity, mitigation, and contingency</a:t>
            </a:r>
          </a:p>
        </p:txBody>
      </p:sp>
      <p:sp>
        <p:nvSpPr>
          <p:cNvPr id="691" name="Google Shape;86;p1">
            <a:extLst>
              <a:ext uri="{FF2B5EF4-FFF2-40B4-BE49-F238E27FC236}">
                <a16:creationId xmlns:a16="http://schemas.microsoft.com/office/drawing/2014/main" id="{EC9C9C9C-2484-4AE4-910B-7047DC6F7850}"/>
              </a:ext>
            </a:extLst>
          </p:cNvPr>
          <p:cNvSpPr/>
          <p:nvPr/>
        </p:nvSpPr>
        <p:spPr>
          <a:xfrm>
            <a:off x="3663694" y="6338077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– add severity, mitigation, and contingency</a:t>
            </a:r>
          </a:p>
        </p:txBody>
      </p:sp>
      <p:cxnSp>
        <p:nvCxnSpPr>
          <p:cNvPr id="693" name="Connector: Elbow 692">
            <a:extLst>
              <a:ext uri="{FF2B5EF4-FFF2-40B4-BE49-F238E27FC236}">
                <a16:creationId xmlns:a16="http://schemas.microsoft.com/office/drawing/2014/main" id="{16A476FB-E88F-410A-94ED-3219DEE87738}"/>
              </a:ext>
            </a:extLst>
          </p:cNvPr>
          <p:cNvCxnSpPr>
            <a:stCxn id="691" idx="1"/>
            <a:endCxn id="673" idx="2"/>
          </p:cNvCxnSpPr>
          <p:nvPr/>
        </p:nvCxnSpPr>
        <p:spPr>
          <a:xfrm rot="10800000">
            <a:off x="3387616" y="6388199"/>
            <a:ext cx="276079" cy="1338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Google Shape;86;p1">
            <a:extLst>
              <a:ext uri="{FF2B5EF4-FFF2-40B4-BE49-F238E27FC236}">
                <a16:creationId xmlns:a16="http://schemas.microsoft.com/office/drawing/2014/main" id="{1F7599EC-4E91-4251-B704-FC9800A98728}"/>
              </a:ext>
            </a:extLst>
          </p:cNvPr>
          <p:cNvSpPr/>
          <p:nvPr/>
        </p:nvSpPr>
        <p:spPr>
          <a:xfrm>
            <a:off x="4111027" y="5880405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RAID sheet – add severity, mitigation, and contingency</a:t>
            </a:r>
          </a:p>
        </p:txBody>
      </p:sp>
      <p:cxnSp>
        <p:nvCxnSpPr>
          <p:cNvPr id="699" name="Google Shape;85;p1">
            <a:extLst>
              <a:ext uri="{FF2B5EF4-FFF2-40B4-BE49-F238E27FC236}">
                <a16:creationId xmlns:a16="http://schemas.microsoft.com/office/drawing/2014/main" id="{63313C8B-A840-49F6-87B7-970E86F66A2A}"/>
              </a:ext>
            </a:extLst>
          </p:cNvPr>
          <p:cNvCxnSpPr>
            <a:cxnSpLocks/>
            <a:stCxn id="707" idx="1"/>
            <a:endCxn id="688" idx="3"/>
          </p:cNvCxnSpPr>
          <p:nvPr/>
        </p:nvCxnSpPr>
        <p:spPr>
          <a:xfrm flipH="1">
            <a:off x="3750028" y="5387443"/>
            <a:ext cx="1139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2" name="Google Shape;86;p1">
            <a:extLst>
              <a:ext uri="{FF2B5EF4-FFF2-40B4-BE49-F238E27FC236}">
                <a16:creationId xmlns:a16="http://schemas.microsoft.com/office/drawing/2014/main" id="{0296DB2B-946E-4E9E-B901-DA9E50FF2F14}"/>
              </a:ext>
            </a:extLst>
          </p:cNvPr>
          <p:cNvSpPr/>
          <p:nvPr/>
        </p:nvSpPr>
        <p:spPr>
          <a:xfrm>
            <a:off x="4732531" y="5203493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Allocate additional 25% of necessary resources to task</a:t>
            </a:r>
          </a:p>
        </p:txBody>
      </p:sp>
      <p:sp>
        <p:nvSpPr>
          <p:cNvPr id="707" name="Google Shape;86;p1">
            <a:extLst>
              <a:ext uri="{FF2B5EF4-FFF2-40B4-BE49-F238E27FC236}">
                <a16:creationId xmlns:a16="http://schemas.microsoft.com/office/drawing/2014/main" id="{A87C2502-7826-4427-9A4F-DAFA7D5D062A}"/>
              </a:ext>
            </a:extLst>
          </p:cNvPr>
          <p:cNvSpPr/>
          <p:nvPr/>
        </p:nvSpPr>
        <p:spPr>
          <a:xfrm>
            <a:off x="3863987" y="5203493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PMP to account for change in scope</a:t>
            </a:r>
          </a:p>
        </p:txBody>
      </p:sp>
      <p:cxnSp>
        <p:nvCxnSpPr>
          <p:cNvPr id="710" name="Google Shape;85;p1">
            <a:extLst>
              <a:ext uri="{FF2B5EF4-FFF2-40B4-BE49-F238E27FC236}">
                <a16:creationId xmlns:a16="http://schemas.microsoft.com/office/drawing/2014/main" id="{4BA009DB-F030-407F-AA07-ED08D8F8B14B}"/>
              </a:ext>
            </a:extLst>
          </p:cNvPr>
          <p:cNvCxnSpPr>
            <a:cxnSpLocks/>
            <a:stCxn id="702" idx="1"/>
            <a:endCxn id="707" idx="3"/>
          </p:cNvCxnSpPr>
          <p:nvPr/>
        </p:nvCxnSpPr>
        <p:spPr>
          <a:xfrm flipH="1">
            <a:off x="4588814" y="5387443"/>
            <a:ext cx="14371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8" name="Google Shape;85;p1">
            <a:extLst>
              <a:ext uri="{FF2B5EF4-FFF2-40B4-BE49-F238E27FC236}">
                <a16:creationId xmlns:a16="http://schemas.microsoft.com/office/drawing/2014/main" id="{136F1C1E-139B-43E2-8013-021943384606}"/>
              </a:ext>
            </a:extLst>
          </p:cNvPr>
          <p:cNvCxnSpPr>
            <a:cxnSpLocks/>
            <a:stCxn id="722" idx="1"/>
            <a:endCxn id="702" idx="3"/>
          </p:cNvCxnSpPr>
          <p:nvPr/>
        </p:nvCxnSpPr>
        <p:spPr>
          <a:xfrm flipH="1">
            <a:off x="5457358" y="5387443"/>
            <a:ext cx="15224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2" name="Google Shape;86;p1">
            <a:extLst>
              <a:ext uri="{FF2B5EF4-FFF2-40B4-BE49-F238E27FC236}">
                <a16:creationId xmlns:a16="http://schemas.microsoft.com/office/drawing/2014/main" id="{07A94C8D-6CA6-4F09-92A2-3A7A331EC651}"/>
              </a:ext>
            </a:extLst>
          </p:cNvPr>
          <p:cNvSpPr/>
          <p:nvPr/>
        </p:nvSpPr>
        <p:spPr>
          <a:xfrm>
            <a:off x="5609606" y="5203493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working team email PM updates weekly to monitor the development of the risk</a:t>
            </a:r>
          </a:p>
        </p:txBody>
      </p:sp>
      <p:cxnSp>
        <p:nvCxnSpPr>
          <p:cNvPr id="727" name="Google Shape;85;p1">
            <a:extLst>
              <a:ext uri="{FF2B5EF4-FFF2-40B4-BE49-F238E27FC236}">
                <a16:creationId xmlns:a16="http://schemas.microsoft.com/office/drawing/2014/main" id="{3DEE4BFA-FB9C-4AA4-9BA7-6119E03F63D2}"/>
              </a:ext>
            </a:extLst>
          </p:cNvPr>
          <p:cNvCxnSpPr>
            <a:cxnSpLocks/>
            <a:stCxn id="728" idx="1"/>
            <a:endCxn id="696" idx="3"/>
          </p:cNvCxnSpPr>
          <p:nvPr/>
        </p:nvCxnSpPr>
        <p:spPr>
          <a:xfrm flipH="1">
            <a:off x="4835854" y="6064355"/>
            <a:ext cx="7916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8" name="Google Shape;86;p1">
            <a:extLst>
              <a:ext uri="{FF2B5EF4-FFF2-40B4-BE49-F238E27FC236}">
                <a16:creationId xmlns:a16="http://schemas.microsoft.com/office/drawing/2014/main" id="{61F468AA-4C4C-4BE8-A4F1-9193DAD8A7D1}"/>
              </a:ext>
            </a:extLst>
          </p:cNvPr>
          <p:cNvSpPr/>
          <p:nvPr/>
        </p:nvSpPr>
        <p:spPr>
          <a:xfrm>
            <a:off x="4915023" y="5880405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PMP to account for change in scope</a:t>
            </a:r>
          </a:p>
        </p:txBody>
      </p:sp>
      <p:sp>
        <p:nvSpPr>
          <p:cNvPr id="732" name="Google Shape;86;p1">
            <a:extLst>
              <a:ext uri="{FF2B5EF4-FFF2-40B4-BE49-F238E27FC236}">
                <a16:creationId xmlns:a16="http://schemas.microsoft.com/office/drawing/2014/main" id="{6BC8D82B-2721-4D64-8B65-A134F1FE4E94}"/>
              </a:ext>
            </a:extLst>
          </p:cNvPr>
          <p:cNvSpPr/>
          <p:nvPr/>
        </p:nvSpPr>
        <p:spPr>
          <a:xfrm>
            <a:off x="4473440" y="6338077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PMP to account for change in scope</a:t>
            </a:r>
          </a:p>
        </p:txBody>
      </p:sp>
      <p:cxnSp>
        <p:nvCxnSpPr>
          <p:cNvPr id="733" name="Google Shape;85;p1">
            <a:extLst>
              <a:ext uri="{FF2B5EF4-FFF2-40B4-BE49-F238E27FC236}">
                <a16:creationId xmlns:a16="http://schemas.microsoft.com/office/drawing/2014/main" id="{DD92952A-21D9-4BDC-B809-2B021A21D6B3}"/>
              </a:ext>
            </a:extLst>
          </p:cNvPr>
          <p:cNvCxnSpPr>
            <a:cxnSpLocks/>
            <a:stCxn id="732" idx="1"/>
            <a:endCxn id="691" idx="3"/>
          </p:cNvCxnSpPr>
          <p:nvPr/>
        </p:nvCxnSpPr>
        <p:spPr>
          <a:xfrm flipH="1">
            <a:off x="4388521" y="6522027"/>
            <a:ext cx="849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7" name="Google Shape;85;p1">
            <a:extLst>
              <a:ext uri="{FF2B5EF4-FFF2-40B4-BE49-F238E27FC236}">
                <a16:creationId xmlns:a16="http://schemas.microsoft.com/office/drawing/2014/main" id="{2634391A-DCF6-450A-8497-C3F56C7DCB63}"/>
              </a:ext>
            </a:extLst>
          </p:cNvPr>
          <p:cNvCxnSpPr>
            <a:cxnSpLocks/>
            <a:stCxn id="738" idx="1"/>
            <a:endCxn id="728" idx="3"/>
          </p:cNvCxnSpPr>
          <p:nvPr/>
        </p:nvCxnSpPr>
        <p:spPr>
          <a:xfrm flipH="1">
            <a:off x="5639850" y="6064355"/>
            <a:ext cx="7916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8" name="Google Shape;86;p1">
            <a:extLst>
              <a:ext uri="{FF2B5EF4-FFF2-40B4-BE49-F238E27FC236}">
                <a16:creationId xmlns:a16="http://schemas.microsoft.com/office/drawing/2014/main" id="{4685D1DA-E6D2-4AA2-BE5D-C5942FF52E50}"/>
              </a:ext>
            </a:extLst>
          </p:cNvPr>
          <p:cNvSpPr/>
          <p:nvPr/>
        </p:nvSpPr>
        <p:spPr>
          <a:xfrm>
            <a:off x="5719019" y="5880405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working team come in on weekends to make up for additional work</a:t>
            </a:r>
          </a:p>
        </p:txBody>
      </p:sp>
      <p:cxnSp>
        <p:nvCxnSpPr>
          <p:cNvPr id="741" name="Google Shape;85;p1">
            <a:extLst>
              <a:ext uri="{FF2B5EF4-FFF2-40B4-BE49-F238E27FC236}">
                <a16:creationId xmlns:a16="http://schemas.microsoft.com/office/drawing/2014/main" id="{75A6F837-2B5D-490B-B27A-F30C26E32813}"/>
              </a:ext>
            </a:extLst>
          </p:cNvPr>
          <p:cNvCxnSpPr>
            <a:cxnSpLocks/>
            <a:stCxn id="742" idx="1"/>
            <a:endCxn id="738" idx="3"/>
          </p:cNvCxnSpPr>
          <p:nvPr/>
        </p:nvCxnSpPr>
        <p:spPr>
          <a:xfrm flipH="1">
            <a:off x="6443846" y="6064355"/>
            <a:ext cx="10830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2" name="Google Shape;86;p1">
            <a:extLst>
              <a:ext uri="{FF2B5EF4-FFF2-40B4-BE49-F238E27FC236}">
                <a16:creationId xmlns:a16="http://schemas.microsoft.com/office/drawing/2014/main" id="{351FF739-6C0C-4EDC-B65A-A20D156E08A2}"/>
              </a:ext>
            </a:extLst>
          </p:cNvPr>
          <p:cNvSpPr/>
          <p:nvPr/>
        </p:nvSpPr>
        <p:spPr>
          <a:xfrm>
            <a:off x="6552152" y="5880405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working team email PM updates bi-weekly to monitor development of risk</a:t>
            </a:r>
          </a:p>
        </p:txBody>
      </p:sp>
      <p:sp>
        <p:nvSpPr>
          <p:cNvPr id="744" name="Google Shape;86;p1">
            <a:extLst>
              <a:ext uri="{FF2B5EF4-FFF2-40B4-BE49-F238E27FC236}">
                <a16:creationId xmlns:a16="http://schemas.microsoft.com/office/drawing/2014/main" id="{A281C0F3-C296-4BAE-9C17-E59BFB4C2F5E}"/>
              </a:ext>
            </a:extLst>
          </p:cNvPr>
          <p:cNvSpPr/>
          <p:nvPr/>
        </p:nvSpPr>
        <p:spPr>
          <a:xfrm>
            <a:off x="5283186" y="6338077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working team spend 2 hours overtime on weekdays to account for additional work</a:t>
            </a:r>
          </a:p>
        </p:txBody>
      </p:sp>
      <p:cxnSp>
        <p:nvCxnSpPr>
          <p:cNvPr id="745" name="Google Shape;85;p1">
            <a:extLst>
              <a:ext uri="{FF2B5EF4-FFF2-40B4-BE49-F238E27FC236}">
                <a16:creationId xmlns:a16="http://schemas.microsoft.com/office/drawing/2014/main" id="{9FEAE799-1AFA-40AC-A4A5-CFAEBFCFC9F9}"/>
              </a:ext>
            </a:extLst>
          </p:cNvPr>
          <p:cNvCxnSpPr>
            <a:cxnSpLocks/>
            <a:stCxn id="744" idx="1"/>
            <a:endCxn id="732" idx="3"/>
          </p:cNvCxnSpPr>
          <p:nvPr/>
        </p:nvCxnSpPr>
        <p:spPr>
          <a:xfrm flipH="1">
            <a:off x="5198267" y="6522027"/>
            <a:ext cx="849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7" name="Google Shape;86;p1">
            <a:extLst>
              <a:ext uri="{FF2B5EF4-FFF2-40B4-BE49-F238E27FC236}">
                <a16:creationId xmlns:a16="http://schemas.microsoft.com/office/drawing/2014/main" id="{A672E9F7-52C9-4204-88F6-DC6EDD32B3DE}"/>
              </a:ext>
            </a:extLst>
          </p:cNvPr>
          <p:cNvSpPr/>
          <p:nvPr/>
        </p:nvSpPr>
        <p:spPr>
          <a:xfrm>
            <a:off x="6092932" y="6338077"/>
            <a:ext cx="724827" cy="3679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working team email PM updates monthly to monitor development of risk</a:t>
            </a:r>
          </a:p>
        </p:txBody>
      </p:sp>
      <p:cxnSp>
        <p:nvCxnSpPr>
          <p:cNvPr id="748" name="Google Shape;85;p1">
            <a:extLst>
              <a:ext uri="{FF2B5EF4-FFF2-40B4-BE49-F238E27FC236}">
                <a16:creationId xmlns:a16="http://schemas.microsoft.com/office/drawing/2014/main" id="{94F0852D-B819-4F6A-B660-F82FE1BDE938}"/>
              </a:ext>
            </a:extLst>
          </p:cNvPr>
          <p:cNvCxnSpPr>
            <a:cxnSpLocks/>
            <a:stCxn id="747" idx="1"/>
            <a:endCxn id="744" idx="3"/>
          </p:cNvCxnSpPr>
          <p:nvPr/>
        </p:nvCxnSpPr>
        <p:spPr>
          <a:xfrm flipH="1">
            <a:off x="6008013" y="6522027"/>
            <a:ext cx="849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1" name="Google Shape;85;p1">
            <a:extLst>
              <a:ext uri="{FF2B5EF4-FFF2-40B4-BE49-F238E27FC236}">
                <a16:creationId xmlns:a16="http://schemas.microsoft.com/office/drawing/2014/main" id="{3DB82525-E2A4-4C11-88D3-FA67C9DE39C4}"/>
              </a:ext>
            </a:extLst>
          </p:cNvPr>
          <p:cNvCxnSpPr>
            <a:cxnSpLocks/>
            <a:endCxn id="722" idx="3"/>
          </p:cNvCxnSpPr>
          <p:nvPr/>
        </p:nvCxnSpPr>
        <p:spPr>
          <a:xfrm flipH="1">
            <a:off x="6334433" y="5387443"/>
            <a:ext cx="109189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4" name="Google Shape;85;p1">
            <a:extLst>
              <a:ext uri="{FF2B5EF4-FFF2-40B4-BE49-F238E27FC236}">
                <a16:creationId xmlns:a16="http://schemas.microsoft.com/office/drawing/2014/main" id="{467D21F0-55EF-41E0-BF7C-5FBBBD63257F}"/>
              </a:ext>
            </a:extLst>
          </p:cNvPr>
          <p:cNvCxnSpPr>
            <a:cxnSpLocks/>
            <a:endCxn id="742" idx="3"/>
          </p:cNvCxnSpPr>
          <p:nvPr/>
        </p:nvCxnSpPr>
        <p:spPr>
          <a:xfrm flipH="1">
            <a:off x="7276979" y="6064355"/>
            <a:ext cx="14934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5" name="Google Shape;85;p1">
            <a:extLst>
              <a:ext uri="{FF2B5EF4-FFF2-40B4-BE49-F238E27FC236}">
                <a16:creationId xmlns:a16="http://schemas.microsoft.com/office/drawing/2014/main" id="{F1ABF5B6-31E7-45D4-82F5-DC19946F6757}"/>
              </a:ext>
            </a:extLst>
          </p:cNvPr>
          <p:cNvCxnSpPr>
            <a:cxnSpLocks/>
            <a:endCxn id="747" idx="3"/>
          </p:cNvCxnSpPr>
          <p:nvPr/>
        </p:nvCxnSpPr>
        <p:spPr>
          <a:xfrm flipH="1">
            <a:off x="6817759" y="6522027"/>
            <a:ext cx="60856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0" name="Google Shape;85;p1">
            <a:extLst>
              <a:ext uri="{FF2B5EF4-FFF2-40B4-BE49-F238E27FC236}">
                <a16:creationId xmlns:a16="http://schemas.microsoft.com/office/drawing/2014/main" id="{F96C07CB-CB41-48B1-A65B-B0135AEACA2C}"/>
              </a:ext>
            </a:extLst>
          </p:cNvPr>
          <p:cNvCxnSpPr>
            <a:cxnSpLocks/>
          </p:cNvCxnSpPr>
          <p:nvPr/>
        </p:nvCxnSpPr>
        <p:spPr>
          <a:xfrm>
            <a:off x="7426325" y="5387443"/>
            <a:ext cx="0" cy="135943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9" name="Straight Arrow Connector 768">
            <a:extLst>
              <a:ext uri="{FF2B5EF4-FFF2-40B4-BE49-F238E27FC236}">
                <a16:creationId xmlns:a16="http://schemas.microsoft.com/office/drawing/2014/main" id="{ED2C5744-E9E8-4546-B5BE-3AC00CF7226F}"/>
              </a:ext>
            </a:extLst>
          </p:cNvPr>
          <p:cNvCxnSpPr>
            <a:cxnSpLocks/>
          </p:cNvCxnSpPr>
          <p:nvPr/>
        </p:nvCxnSpPr>
        <p:spPr>
          <a:xfrm flipH="1">
            <a:off x="1528035" y="6743131"/>
            <a:ext cx="589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4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644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Everett McCrea</dc:creator>
  <cp:lastModifiedBy>McCrea, Everett Nash</cp:lastModifiedBy>
  <cp:revision>74</cp:revision>
  <dcterms:created xsi:type="dcterms:W3CDTF">2020-03-05T20:55:18Z</dcterms:created>
  <dcterms:modified xsi:type="dcterms:W3CDTF">2020-03-26T00:41:24Z</dcterms:modified>
</cp:coreProperties>
</file>