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A5A6-DA93-4C58-B540-60E86EC78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2C7C1-2E71-46CB-A3F5-79BD981D8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3731E-79D1-49EA-AF5C-C406004D23AC}"/>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CD4DC4D4-7410-453A-B56E-E606E6FFD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BD999-9F5A-4673-9AC0-AC57B819D3D6}"/>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170461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430D-BDC7-4EAD-AF37-B4E93991D1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FE2E3-6261-45D0-B740-48A916D256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0EB67-94E6-4AD5-ABDE-72AEEB5CF354}"/>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E360D469-F09F-4DDD-BF9A-16F325A63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2BB71-0963-48EC-BD15-71215DB3FDD4}"/>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50285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216D2-BF5C-4D7A-86CB-19D7ACEEE3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A3FFAB-6DB3-4F29-A159-EBD808DC0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EC639-F8BA-4408-B3C7-B0E06A309669}"/>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33631F8C-02F6-491D-850B-4744FE20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0EE4-722F-4A6B-8261-28CABE073D89}"/>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77822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B8FD-FFC9-4BE6-AC0E-69A43B2BD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6C500-411F-4563-91D8-A66260357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07CC8-B891-4DE9-BDD7-73FBF0D90E5A}"/>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D933D9E4-B956-4DD2-A050-3411FB4A3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90ECC-56DB-499F-84D8-082C32A09EAA}"/>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40948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6140-7171-4472-85F2-AE73CF6C95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03681-7950-4078-802A-422876E48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58F74-B38C-4ADB-83D3-909DA0BDC72C}"/>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F8498EEE-E23D-4E53-BD71-7FB20A7B4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348F8-DCBC-4031-A559-92E45C99EA4E}"/>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36549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669C-94CC-4A29-AB5B-61C0269BB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478A0-A74E-44C3-A66A-AB636C21A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1F310-5502-4FEA-9644-6486CC89B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DD192-06C2-46AA-B2DE-F32C6859E994}"/>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6" name="Footer Placeholder 5">
            <a:extLst>
              <a:ext uri="{FF2B5EF4-FFF2-40B4-BE49-F238E27FC236}">
                <a16:creationId xmlns:a16="http://schemas.microsoft.com/office/drawing/2014/main" id="{F9C24D65-428C-4794-8D4A-C7E7AFC66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356F4-ECE9-4C79-9574-A289C755FBC7}"/>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27984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2D25-6C84-41AD-B07B-D46D8139AA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5B9517-6DDC-4532-BD4F-70F8FB3AE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631F2-E400-4716-A3E3-AF954A51E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2BFA5F-390D-4BC4-A855-68ACFC085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77EE3-E7F5-4389-964D-63E036E93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D538B-EFFF-43F4-A61B-341751C6A114}"/>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8" name="Footer Placeholder 7">
            <a:extLst>
              <a:ext uri="{FF2B5EF4-FFF2-40B4-BE49-F238E27FC236}">
                <a16:creationId xmlns:a16="http://schemas.microsoft.com/office/drawing/2014/main" id="{7558DCE8-BBBB-4066-BF0B-052D927597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FBE16-24C4-4CA2-984D-E27928BE4187}"/>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318018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5617-158B-4D9D-8FDD-F1A64E332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C289E-A7D9-4D02-9F06-35B8DEA4E1DD}"/>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4" name="Footer Placeholder 3">
            <a:extLst>
              <a:ext uri="{FF2B5EF4-FFF2-40B4-BE49-F238E27FC236}">
                <a16:creationId xmlns:a16="http://schemas.microsoft.com/office/drawing/2014/main" id="{A7AF9315-9A66-46A1-9C0E-9FD7D15411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AE4D30-A406-43D5-9F80-7FF946B49E9D}"/>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75427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F8B0-5DD1-4054-979C-B0DC0FA56A09}"/>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3" name="Footer Placeholder 2">
            <a:extLst>
              <a:ext uri="{FF2B5EF4-FFF2-40B4-BE49-F238E27FC236}">
                <a16:creationId xmlns:a16="http://schemas.microsoft.com/office/drawing/2014/main" id="{E0043291-6B0A-42FC-AA3D-FAF8D4C31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3CDF5-2914-4D9E-822D-5998546D83C3}"/>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94697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7DEB-DD88-4619-9D4B-DEFA94B3E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10B9C3-B5ED-4D25-9825-68CF9F84F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CAFEB-E1D8-46C0-87E1-7D368C052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374D10-D5B5-4F40-B978-1F2C0B9EC327}"/>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6" name="Footer Placeholder 5">
            <a:extLst>
              <a:ext uri="{FF2B5EF4-FFF2-40B4-BE49-F238E27FC236}">
                <a16:creationId xmlns:a16="http://schemas.microsoft.com/office/drawing/2014/main" id="{D00BFEB0-5588-430E-9A91-258455925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1FB78-E7B5-4383-BE56-AC4F84F91DB6}"/>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69921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162F-1D34-4792-9EE1-121025B1D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084D3-D003-498C-9F30-5345C357B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0915B-9A4C-48C1-9D75-391A20CF9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D68BA-A954-40D6-835C-2EA0959F8EED}"/>
              </a:ext>
            </a:extLst>
          </p:cNvPr>
          <p:cNvSpPr>
            <a:spLocks noGrp="1"/>
          </p:cNvSpPr>
          <p:nvPr>
            <p:ph type="dt" sz="half" idx="10"/>
          </p:nvPr>
        </p:nvSpPr>
        <p:spPr/>
        <p:txBody>
          <a:bodyPr/>
          <a:lstStyle/>
          <a:p>
            <a:fld id="{6F459E2D-B395-4D96-BBF9-1E88FAEE2F1A}" type="datetimeFigureOut">
              <a:rPr lang="en-US" smtClean="0"/>
              <a:t>4/6/2020</a:t>
            </a:fld>
            <a:endParaRPr lang="en-US"/>
          </a:p>
        </p:txBody>
      </p:sp>
      <p:sp>
        <p:nvSpPr>
          <p:cNvPr id="6" name="Footer Placeholder 5">
            <a:extLst>
              <a:ext uri="{FF2B5EF4-FFF2-40B4-BE49-F238E27FC236}">
                <a16:creationId xmlns:a16="http://schemas.microsoft.com/office/drawing/2014/main" id="{A9B5A768-C4B8-49F0-9895-02C8249B5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F81D3-1B3D-4395-9ED6-33D2708CD4DE}"/>
              </a:ext>
            </a:extLst>
          </p:cNvPr>
          <p:cNvSpPr>
            <a:spLocks noGrp="1"/>
          </p:cNvSpPr>
          <p:nvPr>
            <p:ph type="sldNum" sz="quarter" idx="12"/>
          </p:nvPr>
        </p:nvSpPr>
        <p:spPr/>
        <p:txBody>
          <a:bodyPr/>
          <a:lstStyle/>
          <a:p>
            <a:fld id="{9D10AA87-D563-4D94-BC92-56A25D40C2FA}" type="slidenum">
              <a:rPr lang="en-US" smtClean="0"/>
              <a:t>‹#›</a:t>
            </a:fld>
            <a:endParaRPr lang="en-US"/>
          </a:p>
        </p:txBody>
      </p:sp>
    </p:spTree>
    <p:extLst>
      <p:ext uri="{BB962C8B-B14F-4D97-AF65-F5344CB8AC3E}">
        <p14:creationId xmlns:p14="http://schemas.microsoft.com/office/powerpoint/2010/main" val="285531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6AC4C-0FA7-40BF-9DDA-2DB906CE0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4ADAC-D28C-446A-81B7-B769A635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B80CC-F566-42B4-9F52-4A1371D87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59E2D-B395-4D96-BBF9-1E88FAEE2F1A}" type="datetimeFigureOut">
              <a:rPr lang="en-US" smtClean="0"/>
              <a:t>4/6/2020</a:t>
            </a:fld>
            <a:endParaRPr lang="en-US"/>
          </a:p>
        </p:txBody>
      </p:sp>
      <p:sp>
        <p:nvSpPr>
          <p:cNvPr id="5" name="Footer Placeholder 4">
            <a:extLst>
              <a:ext uri="{FF2B5EF4-FFF2-40B4-BE49-F238E27FC236}">
                <a16:creationId xmlns:a16="http://schemas.microsoft.com/office/drawing/2014/main" id="{E29CE326-C36A-4C70-AF05-0436A9589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02C07D-C57B-40D9-86C6-7058D3B0A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0AA87-D563-4D94-BC92-56A25D40C2FA}" type="slidenum">
              <a:rPr lang="en-US" smtClean="0"/>
              <a:t>‹#›</a:t>
            </a:fld>
            <a:endParaRPr lang="en-US"/>
          </a:p>
        </p:txBody>
      </p:sp>
    </p:spTree>
    <p:extLst>
      <p:ext uri="{BB962C8B-B14F-4D97-AF65-F5344CB8AC3E}">
        <p14:creationId xmlns:p14="http://schemas.microsoft.com/office/powerpoint/2010/main" val="319221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BD3441B-A5F7-4586-9A74-C6A1B5619CA2}"/>
              </a:ext>
            </a:extLst>
          </p:cNvPr>
          <p:cNvGraphicFramePr>
            <a:graphicFrameLocks noGrp="1"/>
          </p:cNvGraphicFramePr>
          <p:nvPr>
            <p:extLst>
              <p:ext uri="{D42A27DB-BD31-4B8C-83A1-F6EECF244321}">
                <p14:modId xmlns:p14="http://schemas.microsoft.com/office/powerpoint/2010/main" val="3237607913"/>
              </p:ext>
            </p:extLst>
          </p:nvPr>
        </p:nvGraphicFramePr>
        <p:xfrm>
          <a:off x="0" y="365449"/>
          <a:ext cx="12191999" cy="6127101"/>
        </p:xfrm>
        <a:graphic>
          <a:graphicData uri="http://schemas.openxmlformats.org/drawingml/2006/table">
            <a:tbl>
              <a:tblPr firstRow="1" bandRow="1">
                <a:tableStyleId>{5C22544A-7EE6-4342-B048-85BDC9FD1C3A}</a:tableStyleId>
              </a:tblPr>
              <a:tblGrid>
                <a:gridCol w="1794018">
                  <a:extLst>
                    <a:ext uri="{9D8B030D-6E8A-4147-A177-3AD203B41FA5}">
                      <a16:colId xmlns:a16="http://schemas.microsoft.com/office/drawing/2014/main" val="3672923503"/>
                    </a:ext>
                  </a:extLst>
                </a:gridCol>
                <a:gridCol w="1915869">
                  <a:extLst>
                    <a:ext uri="{9D8B030D-6E8A-4147-A177-3AD203B41FA5}">
                      <a16:colId xmlns:a16="http://schemas.microsoft.com/office/drawing/2014/main" val="3678971441"/>
                    </a:ext>
                  </a:extLst>
                </a:gridCol>
                <a:gridCol w="1983563">
                  <a:extLst>
                    <a:ext uri="{9D8B030D-6E8A-4147-A177-3AD203B41FA5}">
                      <a16:colId xmlns:a16="http://schemas.microsoft.com/office/drawing/2014/main" val="3934912147"/>
                    </a:ext>
                  </a:extLst>
                </a:gridCol>
                <a:gridCol w="1490885">
                  <a:extLst>
                    <a:ext uri="{9D8B030D-6E8A-4147-A177-3AD203B41FA5}">
                      <a16:colId xmlns:a16="http://schemas.microsoft.com/office/drawing/2014/main" val="3272503103"/>
                    </a:ext>
                  </a:extLst>
                </a:gridCol>
                <a:gridCol w="2246178">
                  <a:extLst>
                    <a:ext uri="{9D8B030D-6E8A-4147-A177-3AD203B41FA5}">
                      <a16:colId xmlns:a16="http://schemas.microsoft.com/office/drawing/2014/main" val="3453851758"/>
                    </a:ext>
                  </a:extLst>
                </a:gridCol>
                <a:gridCol w="2761486">
                  <a:extLst>
                    <a:ext uri="{9D8B030D-6E8A-4147-A177-3AD203B41FA5}">
                      <a16:colId xmlns:a16="http://schemas.microsoft.com/office/drawing/2014/main" val="2569863269"/>
                    </a:ext>
                  </a:extLst>
                </a:gridCol>
              </a:tblGrid>
              <a:tr h="389241">
                <a:tc>
                  <a:txBody>
                    <a:bodyPr/>
                    <a:lstStyle/>
                    <a:p>
                      <a:pPr algn="ctr"/>
                      <a:r>
                        <a:rPr lang="en-US" sz="1200" b="1" dirty="0"/>
                        <a:t>Stakeholder</a:t>
                      </a:r>
                    </a:p>
                  </a:txBody>
                  <a:tcPr anchor="ctr"/>
                </a:tc>
                <a:tc>
                  <a:txBody>
                    <a:bodyPr/>
                    <a:lstStyle/>
                    <a:p>
                      <a:pPr algn="ctr"/>
                      <a:r>
                        <a:rPr lang="en-US" sz="1200" b="1" dirty="0"/>
                        <a:t>Method of communication</a:t>
                      </a:r>
                    </a:p>
                  </a:txBody>
                  <a:tcPr anchor="ctr"/>
                </a:tc>
                <a:tc>
                  <a:txBody>
                    <a:bodyPr/>
                    <a:lstStyle/>
                    <a:p>
                      <a:pPr algn="ctr"/>
                      <a:r>
                        <a:rPr lang="en-US" sz="1200" b="1" dirty="0"/>
                        <a:t>Days Available</a:t>
                      </a:r>
                    </a:p>
                  </a:txBody>
                  <a:tcPr anchor="ctr"/>
                </a:tc>
                <a:tc>
                  <a:txBody>
                    <a:bodyPr/>
                    <a:lstStyle/>
                    <a:p>
                      <a:pPr algn="ctr"/>
                      <a:r>
                        <a:rPr lang="en-US" sz="1200" b="1" dirty="0"/>
                        <a:t>Times</a:t>
                      </a:r>
                    </a:p>
                  </a:txBody>
                  <a:tcPr anchor="ctr"/>
                </a:tc>
                <a:tc>
                  <a:txBody>
                    <a:bodyPr/>
                    <a:lstStyle/>
                    <a:p>
                      <a:pPr algn="ctr"/>
                      <a:r>
                        <a:rPr lang="en-US" sz="1200" b="1" dirty="0"/>
                        <a:t>Subjects</a:t>
                      </a:r>
                    </a:p>
                  </a:txBody>
                  <a:tcPr anchor="ctr"/>
                </a:tc>
                <a:tc>
                  <a:txBody>
                    <a:bodyPr/>
                    <a:lstStyle/>
                    <a:p>
                      <a:pPr algn="ctr"/>
                      <a:r>
                        <a:rPr lang="en-US" sz="1200" b="1" dirty="0"/>
                        <a:t>Description</a:t>
                      </a:r>
                    </a:p>
                  </a:txBody>
                  <a:tcPr anchor="ctr"/>
                </a:tc>
                <a:extLst>
                  <a:ext uri="{0D108BD9-81ED-4DB2-BD59-A6C34878D82A}">
                    <a16:rowId xmlns:a16="http://schemas.microsoft.com/office/drawing/2014/main" val="3577330876"/>
                  </a:ext>
                </a:extLst>
              </a:tr>
              <a:tr h="450758">
                <a:tc>
                  <a:txBody>
                    <a:bodyPr/>
                    <a:lstStyle/>
                    <a:p>
                      <a:pPr algn="l"/>
                      <a:r>
                        <a:rPr lang="en-US" sz="1200" b="1" dirty="0"/>
                        <a:t>Internal project manager</a:t>
                      </a:r>
                      <a:endParaRPr lang="en-US" sz="1200" dirty="0"/>
                    </a:p>
                  </a:txBody>
                  <a:tcPr anchor="ctr"/>
                </a:tc>
                <a:tc>
                  <a:txBody>
                    <a:bodyPr/>
                    <a:lstStyle/>
                    <a:p>
                      <a:pPr algn="ctr"/>
                      <a:r>
                        <a:rPr lang="en-US" sz="1200" b="0" dirty="0"/>
                        <a:t>email, meeting</a:t>
                      </a:r>
                      <a:endParaRPr lang="en-US" sz="1200" b="1" dirty="0"/>
                    </a:p>
                  </a:txBody>
                  <a:tcPr anchor="ctr"/>
                </a:tc>
                <a:tc>
                  <a:txBody>
                    <a:bodyPr/>
                    <a:lstStyle/>
                    <a:p>
                      <a:pPr algn="ctr"/>
                      <a:r>
                        <a:rPr lang="en-US" sz="1200" dirty="0"/>
                        <a:t>M | W | F | Sa</a:t>
                      </a:r>
                    </a:p>
                  </a:txBody>
                  <a:tcPr anchor="ctr"/>
                </a:tc>
                <a:tc>
                  <a:txBody>
                    <a:bodyPr/>
                    <a:lstStyle/>
                    <a:p>
                      <a:r>
                        <a:rPr lang="en-US" sz="1200" dirty="0"/>
                        <a:t>6:00 AM – 5: 00 PM</a:t>
                      </a:r>
                    </a:p>
                  </a:txBody>
                  <a:tcPr anchor="ctr"/>
                </a:tc>
                <a:tc>
                  <a:txBody>
                    <a:bodyPr/>
                    <a:lstStyle/>
                    <a:p>
                      <a:r>
                        <a:rPr lang="en-US" sz="1050" dirty="0"/>
                        <a:t>Risks, issues, conflicts, estimations, change requests, project updates, schedule forecast,</a:t>
                      </a:r>
                    </a:p>
                  </a:txBody>
                  <a:tcPr/>
                </a:tc>
                <a:tc>
                  <a:txBody>
                    <a:bodyPr/>
                    <a:lstStyle/>
                    <a:p>
                      <a:r>
                        <a:rPr lang="en-US" sz="1050" dirty="0"/>
                        <a:t>Project manager is point of contact for all external contacts and customers. All customer queries and project status updates should be directed to project manager first.</a:t>
                      </a:r>
                    </a:p>
                  </a:txBody>
                  <a:tcPr/>
                </a:tc>
                <a:extLst>
                  <a:ext uri="{0D108BD9-81ED-4DB2-BD59-A6C34878D82A}">
                    <a16:rowId xmlns:a16="http://schemas.microsoft.com/office/drawing/2014/main" val="3030362580"/>
                  </a:ext>
                </a:extLst>
              </a:tr>
              <a:tr h="450758">
                <a:tc>
                  <a:txBody>
                    <a:bodyPr/>
                    <a:lstStyle/>
                    <a:p>
                      <a:pPr algn="l"/>
                      <a:r>
                        <a:rPr lang="en-US" sz="1200" b="1" dirty="0"/>
                        <a:t>Design Team</a:t>
                      </a:r>
                      <a:endParaRPr lang="en-US" sz="1200" dirty="0"/>
                    </a:p>
                  </a:txBody>
                  <a:tcPr anchor="ctr"/>
                </a:tc>
                <a:tc>
                  <a:txBody>
                    <a:bodyPr/>
                    <a:lstStyle/>
                    <a:p>
                      <a:pPr algn="ctr"/>
                      <a:r>
                        <a:rPr lang="en-US" sz="1200" b="0" dirty="0"/>
                        <a:t>email, meeting</a:t>
                      </a:r>
                      <a:endParaRPr lang="en-US" sz="1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 | F</a:t>
                      </a:r>
                    </a:p>
                  </a:txBody>
                  <a:tcPr anchor="ctr"/>
                </a:tc>
                <a:tc>
                  <a:txBody>
                    <a:bodyPr/>
                    <a:lstStyle/>
                    <a:p>
                      <a:r>
                        <a:rPr lang="en-US" sz="1200" dirty="0"/>
                        <a:t>8:00 AM – 5:00 PM</a:t>
                      </a:r>
                    </a:p>
                  </a:txBody>
                  <a:tcPr anchor="ctr"/>
                </a:tc>
                <a:tc>
                  <a:txBody>
                    <a:bodyPr/>
                    <a:lstStyle/>
                    <a:p>
                      <a:r>
                        <a:rPr lang="en-US" sz="1050" dirty="0"/>
                        <a:t>Mitigation strategies, risks, issues, schedule changes, resource allocation, meeting times</a:t>
                      </a:r>
                    </a:p>
                  </a:txBody>
                  <a:tcPr/>
                </a:tc>
                <a:tc>
                  <a:txBody>
                    <a:bodyPr/>
                    <a:lstStyle/>
                    <a:p>
                      <a:r>
                        <a:rPr lang="en-US" sz="1050" dirty="0"/>
                        <a:t>Design Engineer Lead is point of contact for entire design team. Should information received be intended for specific design team member, Design Engineer Lead shall inform/forward that information to the employee.</a:t>
                      </a:r>
                    </a:p>
                  </a:txBody>
                  <a:tcPr/>
                </a:tc>
                <a:extLst>
                  <a:ext uri="{0D108BD9-81ED-4DB2-BD59-A6C34878D82A}">
                    <a16:rowId xmlns:a16="http://schemas.microsoft.com/office/drawing/2014/main" val="1597042395"/>
                  </a:ext>
                </a:extLst>
              </a:tr>
              <a:tr h="450758">
                <a:tc>
                  <a:txBody>
                    <a:bodyPr/>
                    <a:lstStyle/>
                    <a:p>
                      <a:pPr algn="l"/>
                      <a:r>
                        <a:rPr lang="en-US" sz="1200" b="1" dirty="0"/>
                        <a:t>Development team</a:t>
                      </a:r>
                      <a:endParaRPr lang="en-US" sz="1200" dirty="0"/>
                    </a:p>
                  </a:txBody>
                  <a:tcPr anchor="ctr"/>
                </a:tc>
                <a:tc>
                  <a:txBody>
                    <a:bodyPr/>
                    <a:lstStyle/>
                    <a:p>
                      <a:pPr algn="ctr"/>
                      <a:r>
                        <a:rPr lang="en-US" sz="1200" b="0" dirty="0"/>
                        <a:t>email, voicemail, meeting</a:t>
                      </a:r>
                      <a:endParaRPr lang="en-US" sz="1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 | F</a:t>
                      </a:r>
                    </a:p>
                  </a:txBody>
                  <a:tcPr anchor="ctr"/>
                </a:tc>
                <a:tc>
                  <a:txBody>
                    <a:bodyPr/>
                    <a:lstStyle/>
                    <a:p>
                      <a:r>
                        <a:rPr lang="en-US" sz="1200" dirty="0"/>
                        <a:t>8:00 AM – 5:00 PM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Mitigation strategies, risks, issues, schedule changes, resource allocation, meeting times</a:t>
                      </a:r>
                    </a:p>
                  </a:txBody>
                  <a:tcPr/>
                </a:tc>
                <a:tc>
                  <a:txBody>
                    <a:bodyPr/>
                    <a:lstStyle/>
                    <a:p>
                      <a:r>
                        <a:rPr lang="en-US" sz="1050" dirty="0"/>
                        <a:t>Development Engineer Lead is point of contact for the entire development team. Information regarding bug fixes should be provided each week. Should information received be intended for specific design team member, Design Engineer Lead shall inform/forward that information to the employee.</a:t>
                      </a:r>
                    </a:p>
                  </a:txBody>
                  <a:tcPr/>
                </a:tc>
                <a:extLst>
                  <a:ext uri="{0D108BD9-81ED-4DB2-BD59-A6C34878D82A}">
                    <a16:rowId xmlns:a16="http://schemas.microsoft.com/office/drawing/2014/main" val="1009249337"/>
                  </a:ext>
                </a:extLst>
              </a:tr>
              <a:tr h="450758">
                <a:tc>
                  <a:txBody>
                    <a:bodyPr/>
                    <a:lstStyle/>
                    <a:p>
                      <a:pPr algn="l"/>
                      <a:r>
                        <a:rPr lang="en-US" sz="1200" b="1" dirty="0"/>
                        <a:t>Testing/ QA team</a:t>
                      </a:r>
                      <a:endParaRPr lang="en-US" sz="1200" dirty="0"/>
                    </a:p>
                  </a:txBody>
                  <a:tcPr anchor="ctr"/>
                </a:tc>
                <a:tc>
                  <a:txBody>
                    <a:bodyPr/>
                    <a:lstStyle/>
                    <a:p>
                      <a:pPr algn="ctr"/>
                      <a:r>
                        <a:rPr lang="en-US" sz="1200" b="0" dirty="0"/>
                        <a:t>email, phone call</a:t>
                      </a:r>
                      <a:endParaRPr lang="en-US" sz="1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 | F</a:t>
                      </a:r>
                    </a:p>
                  </a:txBody>
                  <a:tcPr anchor="ctr"/>
                </a:tc>
                <a:tc>
                  <a:txBody>
                    <a:bodyPr/>
                    <a:lstStyle/>
                    <a:p>
                      <a:r>
                        <a:rPr lang="en-US" sz="1200" dirty="0"/>
                        <a:t>8:00 AM – 5:00 PM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Mitigation strategies, risks, issues, schedule changes, resource allocation, meeting times</a:t>
                      </a:r>
                    </a:p>
                  </a:txBody>
                  <a:tcPr/>
                </a:tc>
                <a:tc>
                  <a:txBody>
                    <a:bodyPr/>
                    <a:lstStyle/>
                    <a:p>
                      <a:r>
                        <a:rPr lang="en-US" sz="1050" dirty="0"/>
                        <a:t>Testing Engineer Lead is point of contact for the entire development team. Development Engineer Lead shall contact testing team with bug fixes made each week. Should information received be intended for specific design team member, Design Engineer Lead shall inform/forward that information to the employee.</a:t>
                      </a:r>
                    </a:p>
                  </a:txBody>
                  <a:tcPr/>
                </a:tc>
                <a:extLst>
                  <a:ext uri="{0D108BD9-81ED-4DB2-BD59-A6C34878D82A}">
                    <a16:rowId xmlns:a16="http://schemas.microsoft.com/office/drawing/2014/main" val="4034996106"/>
                  </a:ext>
                </a:extLst>
              </a:tr>
              <a:tr h="450758">
                <a:tc>
                  <a:txBody>
                    <a:bodyPr/>
                    <a:lstStyle/>
                    <a:p>
                      <a:pPr algn="l"/>
                      <a:r>
                        <a:rPr lang="en-US" sz="1200" b="1"/>
                        <a:t>Requirements team</a:t>
                      </a:r>
                      <a:endParaRPr lang="en-US" sz="1200" dirty="0"/>
                    </a:p>
                  </a:txBody>
                  <a:tcPr anchor="ctr"/>
                </a:tc>
                <a:tc>
                  <a:txBody>
                    <a:bodyPr/>
                    <a:lstStyle/>
                    <a:p>
                      <a:pPr algn="ctr"/>
                      <a:r>
                        <a:rPr lang="en-US" sz="1200" b="0" dirty="0"/>
                        <a:t>meeting, email, phone call</a:t>
                      </a:r>
                      <a:endParaRPr lang="en-US" sz="1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a:t>
                      </a:r>
                    </a:p>
                  </a:txBody>
                  <a:tcPr anchor="ctr"/>
                </a:tc>
                <a:tc>
                  <a:txBody>
                    <a:bodyPr/>
                    <a:lstStyle/>
                    <a:p>
                      <a:r>
                        <a:rPr lang="en-US" sz="1200" dirty="0"/>
                        <a:t>10:00 AM – 4:00 PM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Mitigation strategies, risks, issues, schedule changes, resource allocation, meeting times</a:t>
                      </a:r>
                    </a:p>
                  </a:txBody>
                  <a:tcPr/>
                </a:tc>
                <a:tc>
                  <a:txBody>
                    <a:bodyPr/>
                    <a:lstStyle/>
                    <a:p>
                      <a:r>
                        <a:rPr lang="en-US" sz="1050" dirty="0"/>
                        <a:t>Requirements Engineer Lead is point of contact for entire requirements team. Any changes in requirements or customer interviews should be communicated as soon as possible. Should information received be intended for specific design team member, Design Engineer Lead shall inform/forward that information to the employee.</a:t>
                      </a:r>
                    </a:p>
                  </a:txBody>
                  <a:tcPr/>
                </a:tc>
                <a:extLst>
                  <a:ext uri="{0D108BD9-81ED-4DB2-BD59-A6C34878D82A}">
                    <a16:rowId xmlns:a16="http://schemas.microsoft.com/office/drawing/2014/main" val="3834669498"/>
                  </a:ext>
                </a:extLst>
              </a:tr>
            </a:tbl>
          </a:graphicData>
        </a:graphic>
      </p:graphicFrame>
      <p:sp>
        <p:nvSpPr>
          <p:cNvPr id="2" name="TextBox 1">
            <a:extLst>
              <a:ext uri="{FF2B5EF4-FFF2-40B4-BE49-F238E27FC236}">
                <a16:creationId xmlns:a16="http://schemas.microsoft.com/office/drawing/2014/main" id="{27F48F03-A0B2-443D-B947-1C0AA963562D}"/>
              </a:ext>
            </a:extLst>
          </p:cNvPr>
          <p:cNvSpPr txBox="1"/>
          <p:nvPr/>
        </p:nvSpPr>
        <p:spPr>
          <a:xfrm>
            <a:off x="8046720" y="0"/>
            <a:ext cx="3822192" cy="369332"/>
          </a:xfrm>
          <a:prstGeom prst="rect">
            <a:avLst/>
          </a:prstGeom>
          <a:noFill/>
        </p:spPr>
        <p:txBody>
          <a:bodyPr wrap="square" rtlCol="0">
            <a:spAutoFit/>
          </a:bodyPr>
          <a:lstStyle/>
          <a:p>
            <a:r>
              <a:rPr lang="en-US" b="1" dirty="0">
                <a:solidFill>
                  <a:schemeClr val="accent2"/>
                </a:solidFill>
              </a:rPr>
              <a:t>Mohammad Asif, Dylan </a:t>
            </a:r>
            <a:r>
              <a:rPr lang="en-US" b="1" dirty="0" err="1">
                <a:solidFill>
                  <a:schemeClr val="accent2"/>
                </a:solidFill>
              </a:rPr>
              <a:t>Capece</a:t>
            </a:r>
            <a:endParaRPr lang="en-US" b="1" dirty="0">
              <a:solidFill>
                <a:schemeClr val="accent2"/>
              </a:solidFill>
            </a:endParaRPr>
          </a:p>
        </p:txBody>
      </p:sp>
    </p:spTree>
    <p:extLst>
      <p:ext uri="{BB962C8B-B14F-4D97-AF65-F5344CB8AC3E}">
        <p14:creationId xmlns:p14="http://schemas.microsoft.com/office/powerpoint/2010/main" val="5636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C72D802-6EC0-4DB6-A304-0C9F69977C0E}"/>
              </a:ext>
            </a:extLst>
          </p:cNvPr>
          <p:cNvGraphicFramePr>
            <a:graphicFrameLocks noGrp="1"/>
          </p:cNvGraphicFramePr>
          <p:nvPr>
            <p:extLst>
              <p:ext uri="{D42A27DB-BD31-4B8C-83A1-F6EECF244321}">
                <p14:modId xmlns:p14="http://schemas.microsoft.com/office/powerpoint/2010/main" val="2301242548"/>
              </p:ext>
            </p:extLst>
          </p:nvPr>
        </p:nvGraphicFramePr>
        <p:xfrm>
          <a:off x="0" y="574721"/>
          <a:ext cx="12192001" cy="5257800"/>
        </p:xfrm>
        <a:graphic>
          <a:graphicData uri="http://schemas.openxmlformats.org/drawingml/2006/table">
            <a:tbl>
              <a:tblPr firstRow="1" bandRow="1">
                <a:tableStyleId>{5C22544A-7EE6-4342-B048-85BDC9FD1C3A}</a:tableStyleId>
              </a:tblPr>
              <a:tblGrid>
                <a:gridCol w="1794018">
                  <a:extLst>
                    <a:ext uri="{9D8B030D-6E8A-4147-A177-3AD203B41FA5}">
                      <a16:colId xmlns:a16="http://schemas.microsoft.com/office/drawing/2014/main" val="3433219498"/>
                    </a:ext>
                  </a:extLst>
                </a:gridCol>
                <a:gridCol w="1915870">
                  <a:extLst>
                    <a:ext uri="{9D8B030D-6E8A-4147-A177-3AD203B41FA5}">
                      <a16:colId xmlns:a16="http://schemas.microsoft.com/office/drawing/2014/main" val="1344371238"/>
                    </a:ext>
                  </a:extLst>
                </a:gridCol>
                <a:gridCol w="1983565">
                  <a:extLst>
                    <a:ext uri="{9D8B030D-6E8A-4147-A177-3AD203B41FA5}">
                      <a16:colId xmlns:a16="http://schemas.microsoft.com/office/drawing/2014/main" val="469265459"/>
                    </a:ext>
                  </a:extLst>
                </a:gridCol>
                <a:gridCol w="1490885">
                  <a:extLst>
                    <a:ext uri="{9D8B030D-6E8A-4147-A177-3AD203B41FA5}">
                      <a16:colId xmlns:a16="http://schemas.microsoft.com/office/drawing/2014/main" val="4052155293"/>
                    </a:ext>
                  </a:extLst>
                </a:gridCol>
                <a:gridCol w="2246178">
                  <a:extLst>
                    <a:ext uri="{9D8B030D-6E8A-4147-A177-3AD203B41FA5}">
                      <a16:colId xmlns:a16="http://schemas.microsoft.com/office/drawing/2014/main" val="693635769"/>
                    </a:ext>
                  </a:extLst>
                </a:gridCol>
                <a:gridCol w="2761485">
                  <a:extLst>
                    <a:ext uri="{9D8B030D-6E8A-4147-A177-3AD203B41FA5}">
                      <a16:colId xmlns:a16="http://schemas.microsoft.com/office/drawing/2014/main" val="3633769828"/>
                    </a:ext>
                  </a:extLst>
                </a:gridCol>
              </a:tblGrid>
              <a:tr h="450758">
                <a:tc>
                  <a:txBody>
                    <a:bodyPr/>
                    <a:lstStyle/>
                    <a:p>
                      <a:pPr algn="l"/>
                      <a:r>
                        <a:rPr lang="en-US" sz="1200" b="1" dirty="0">
                          <a:solidFill>
                            <a:schemeClr val="tx1"/>
                          </a:solidFill>
                        </a:rPr>
                        <a:t>Deployment Team</a:t>
                      </a:r>
                      <a:endParaRPr lang="en-US" sz="1200" dirty="0">
                        <a:solidFill>
                          <a:schemeClr val="tx1"/>
                        </a:solidFill>
                      </a:endParaRPr>
                    </a:p>
                  </a:txBody>
                  <a:tcPr anchor="ctr">
                    <a:solidFill>
                      <a:srgbClr val="E9EBF5"/>
                    </a:solidFill>
                  </a:tcPr>
                </a:tc>
                <a:tc>
                  <a:txBody>
                    <a:bodyPr/>
                    <a:lstStyle/>
                    <a:p>
                      <a:pPr algn="ctr"/>
                      <a:r>
                        <a:rPr lang="en-US" sz="1200" b="0" dirty="0">
                          <a:solidFill>
                            <a:schemeClr val="tx1"/>
                          </a:solidFill>
                        </a:rPr>
                        <a:t>email, meeting, phone call</a:t>
                      </a:r>
                      <a:endParaRPr lang="en-US" sz="1200" b="1" dirty="0">
                        <a:solidFill>
                          <a:schemeClr val="tx1"/>
                        </a:solidFill>
                      </a:endParaRPr>
                    </a:p>
                  </a:txBody>
                  <a:tcPr anchor="ct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M | Tu | W | Th | Sa</a:t>
                      </a:r>
                    </a:p>
                  </a:txBody>
                  <a:tcPr anchor="ctr">
                    <a:solidFill>
                      <a:srgbClr val="E9EBF5"/>
                    </a:solidFill>
                  </a:tcPr>
                </a:tc>
                <a:tc>
                  <a:txBody>
                    <a:bodyPr/>
                    <a:lstStyle/>
                    <a:p>
                      <a:r>
                        <a:rPr lang="en-US" sz="1200" b="0" dirty="0">
                          <a:solidFill>
                            <a:schemeClr val="tx1"/>
                          </a:solidFill>
                        </a:rPr>
                        <a:t>8:30 AM – 3:30 PM</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rPr>
                        <a:t>Mitigation strategies, risks, issues, schedule changes, resource allocation, meeting times</a:t>
                      </a:r>
                    </a:p>
                  </a:txBody>
                  <a:tcPr>
                    <a:solidFill>
                      <a:srgbClr val="E9EBF5"/>
                    </a:solidFill>
                  </a:tcPr>
                </a:tc>
                <a:tc>
                  <a:txBody>
                    <a:bodyPr/>
                    <a:lstStyle/>
                    <a:p>
                      <a:r>
                        <a:rPr lang="en-US" sz="1050" b="0" dirty="0">
                          <a:solidFill>
                            <a:schemeClr val="tx1"/>
                          </a:solidFill>
                        </a:rPr>
                        <a:t>Deployment Engineer Lead is point of contact for deployment team. Any issues with installation dates or customer meetings should be reported immediately. Should information received be intended for specific design team member, Design Engineer Lead shall inform/forward that information to the employee.</a:t>
                      </a:r>
                    </a:p>
                  </a:txBody>
                  <a:tcPr>
                    <a:solidFill>
                      <a:srgbClr val="E9EBF5"/>
                    </a:solidFill>
                  </a:tcPr>
                </a:tc>
                <a:extLst>
                  <a:ext uri="{0D108BD9-81ED-4DB2-BD59-A6C34878D82A}">
                    <a16:rowId xmlns:a16="http://schemas.microsoft.com/office/drawing/2014/main" val="2771526562"/>
                  </a:ext>
                </a:extLst>
              </a:tr>
              <a:tr h="450758">
                <a:tc>
                  <a:txBody>
                    <a:bodyPr/>
                    <a:lstStyle/>
                    <a:p>
                      <a:pPr algn="l"/>
                      <a:r>
                        <a:rPr lang="en-US" sz="1200" b="1" dirty="0"/>
                        <a:t>UTD IT department</a:t>
                      </a:r>
                      <a:endParaRPr lang="en-US" sz="1200" dirty="0"/>
                    </a:p>
                  </a:txBody>
                  <a:tcPr anchor="ctr"/>
                </a:tc>
                <a:tc>
                  <a:txBody>
                    <a:bodyPr/>
                    <a:lstStyle/>
                    <a:p>
                      <a:pPr algn="ctr"/>
                      <a:r>
                        <a:rPr lang="en-US" sz="1200" b="0" dirty="0"/>
                        <a:t>Email, meeting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 | F | Sa | </a:t>
                      </a:r>
                      <a:r>
                        <a:rPr lang="en-US" sz="1200" dirty="0" err="1"/>
                        <a:t>Su</a:t>
                      </a:r>
                      <a:endParaRPr lang="en-US" sz="1200" dirty="0"/>
                    </a:p>
                  </a:txBody>
                  <a:tcPr anchor="ctr"/>
                </a:tc>
                <a:tc>
                  <a:txBody>
                    <a:bodyPr/>
                    <a:lstStyle/>
                    <a:p>
                      <a:r>
                        <a:rPr lang="en-US" sz="1200" dirty="0"/>
                        <a:t>9:00 AM – 4:00 PM</a:t>
                      </a:r>
                    </a:p>
                  </a:txBody>
                  <a:tcPr anchor="ctr"/>
                </a:tc>
                <a:tc>
                  <a:txBody>
                    <a:bodyPr/>
                    <a:lstStyle/>
                    <a:p>
                      <a:r>
                        <a:rPr lang="en-US" sz="1050" dirty="0"/>
                        <a:t>Technical queries, meeting times</a:t>
                      </a:r>
                    </a:p>
                  </a:txBody>
                  <a:tcPr/>
                </a:tc>
                <a:tc>
                  <a:txBody>
                    <a:bodyPr/>
                    <a:lstStyle/>
                    <a:p>
                      <a:r>
                        <a:rPr lang="en-US" sz="1050" dirty="0"/>
                        <a:t>Representative from the UTD IT department is selected as the point of contact for the project team to communicate with (cfm150430@utdallas.edu). Should any questions regarding the architecture or the UTD systems be needed, they should be forwarded here.</a:t>
                      </a:r>
                    </a:p>
                  </a:txBody>
                  <a:tcPr/>
                </a:tc>
                <a:extLst>
                  <a:ext uri="{0D108BD9-81ED-4DB2-BD59-A6C34878D82A}">
                    <a16:rowId xmlns:a16="http://schemas.microsoft.com/office/drawing/2014/main" val="2582127302"/>
                  </a:ext>
                </a:extLst>
              </a:tr>
              <a:tr h="450758">
                <a:tc>
                  <a:txBody>
                    <a:bodyPr/>
                    <a:lstStyle/>
                    <a:p>
                      <a:pPr algn="l"/>
                      <a:r>
                        <a:rPr lang="en-US" sz="1200" b="1" dirty="0"/>
                        <a:t>UTD database administrator</a:t>
                      </a:r>
                      <a:endParaRPr lang="en-US" sz="1200" dirty="0"/>
                    </a:p>
                  </a:txBody>
                  <a:tcPr anchor="ctr"/>
                </a:tc>
                <a:tc>
                  <a:txBody>
                    <a:bodyPr/>
                    <a:lstStyle/>
                    <a:p>
                      <a:pPr algn="ctr"/>
                      <a:r>
                        <a:rPr lang="en-US" sz="1200" b="0" dirty="0"/>
                        <a:t>email</a:t>
                      </a:r>
                    </a:p>
                  </a:txBody>
                  <a:tcPr anchor="ctr"/>
                </a:tc>
                <a:tc>
                  <a:txBody>
                    <a:bodyPr/>
                    <a:lstStyle/>
                    <a:p>
                      <a:pPr algn="ctr"/>
                      <a:r>
                        <a:rPr lang="en-US" sz="1200" dirty="0"/>
                        <a:t>M | Tu | W | F</a:t>
                      </a:r>
                    </a:p>
                  </a:txBody>
                  <a:tcPr anchor="ctr"/>
                </a:tc>
                <a:tc>
                  <a:txBody>
                    <a:bodyPr/>
                    <a:lstStyle/>
                    <a:p>
                      <a:r>
                        <a:rPr lang="en-US" sz="1200" dirty="0"/>
                        <a:t>9:30 AM – 4:30 PM</a:t>
                      </a:r>
                    </a:p>
                  </a:txBody>
                  <a:tcPr anchor="ctr"/>
                </a:tc>
                <a:tc>
                  <a:txBody>
                    <a:bodyPr/>
                    <a:lstStyle/>
                    <a:p>
                      <a:r>
                        <a:rPr lang="en-US" sz="1050" dirty="0"/>
                        <a:t>Technical queries, schema design questions</a:t>
                      </a:r>
                    </a:p>
                  </a:txBody>
                  <a:tcPr/>
                </a:tc>
                <a:tc>
                  <a:txBody>
                    <a:bodyPr/>
                    <a:lstStyle/>
                    <a:p>
                      <a:r>
                        <a:rPr lang="en-US" sz="1050" dirty="0"/>
                        <a:t>Key figure in determining what systems have access to UTD student information database. Development and deployment teams should communicate with DBA whenever information about the structure of the database is needed.</a:t>
                      </a:r>
                    </a:p>
                  </a:txBody>
                  <a:tcPr/>
                </a:tc>
                <a:extLst>
                  <a:ext uri="{0D108BD9-81ED-4DB2-BD59-A6C34878D82A}">
                    <a16:rowId xmlns:a16="http://schemas.microsoft.com/office/drawing/2014/main" val="1602148607"/>
                  </a:ext>
                </a:extLst>
              </a:tr>
              <a:tr h="450758">
                <a:tc>
                  <a:txBody>
                    <a:bodyPr/>
                    <a:lstStyle/>
                    <a:p>
                      <a:pPr algn="l"/>
                      <a:r>
                        <a:rPr lang="en-US" sz="1200" b="1" dirty="0"/>
                        <a:t>UTD network administrators</a:t>
                      </a:r>
                      <a:endParaRPr lang="en-US" sz="1200" dirty="0"/>
                    </a:p>
                  </a:txBody>
                  <a:tcPr anchor="ctr"/>
                </a:tc>
                <a:tc>
                  <a:txBody>
                    <a:bodyPr/>
                    <a:lstStyle/>
                    <a:p>
                      <a:pPr algn="ctr"/>
                      <a:r>
                        <a:rPr lang="en-US" sz="1200" b="0" dirty="0"/>
                        <a:t>Email, video meeting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W | Th | 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9:30 AM – 4:30 PM</a:t>
                      </a:r>
                    </a:p>
                  </a:txBody>
                  <a:tcPr anchor="ctr"/>
                </a:tc>
                <a:tc>
                  <a:txBody>
                    <a:bodyPr/>
                    <a:lstStyle/>
                    <a:p>
                      <a:r>
                        <a:rPr lang="en-US" sz="1050" dirty="0"/>
                        <a:t>Technical questions, port information</a:t>
                      </a:r>
                    </a:p>
                  </a:txBody>
                  <a:tcPr/>
                </a:tc>
                <a:tc>
                  <a:txBody>
                    <a:bodyPr/>
                    <a:lstStyle/>
                    <a:p>
                      <a:r>
                        <a:rPr lang="en-US" sz="1050" dirty="0"/>
                        <a:t>Key figure in determining what systems have access to the UTD networks. Development and deployment teams should establish communication whenever information about network design is needed.</a:t>
                      </a:r>
                    </a:p>
                  </a:txBody>
                  <a:tcPr/>
                </a:tc>
                <a:extLst>
                  <a:ext uri="{0D108BD9-81ED-4DB2-BD59-A6C34878D82A}">
                    <a16:rowId xmlns:a16="http://schemas.microsoft.com/office/drawing/2014/main" val="2895963800"/>
                  </a:ext>
                </a:extLst>
              </a:tr>
              <a:tr h="450758">
                <a:tc>
                  <a:txBody>
                    <a:bodyPr/>
                    <a:lstStyle/>
                    <a:p>
                      <a:pPr algn="l"/>
                      <a:r>
                        <a:rPr lang="en-US" sz="1200" b="1" dirty="0"/>
                        <a:t>UTD upper management</a:t>
                      </a:r>
                      <a:endParaRPr lang="en-US" sz="1200" dirty="0"/>
                    </a:p>
                  </a:txBody>
                  <a:tcPr anchor="ctr"/>
                </a:tc>
                <a:tc>
                  <a:txBody>
                    <a:bodyPr/>
                    <a:lstStyle/>
                    <a:p>
                      <a:pPr algn="ctr"/>
                      <a:r>
                        <a:rPr lang="en-US" sz="1200" b="0" dirty="0"/>
                        <a:t>Meeting, email, video meeting, phone 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W | Sa | </a:t>
                      </a:r>
                      <a:r>
                        <a:rPr lang="en-US" sz="1200" dirty="0" err="1"/>
                        <a:t>Su</a:t>
                      </a:r>
                      <a:endParaRPr lang="en-US" sz="1200" dirty="0"/>
                    </a:p>
                  </a:txBody>
                  <a:tcPr anchor="ctr"/>
                </a:tc>
                <a:tc>
                  <a:txBody>
                    <a:bodyPr/>
                    <a:lstStyle/>
                    <a:p>
                      <a:r>
                        <a:rPr lang="en-US" sz="1200" dirty="0"/>
                        <a:t>12:00 AM – 3:00 PM or by appointment</a:t>
                      </a:r>
                    </a:p>
                  </a:txBody>
                  <a:tcPr anchor="ctr"/>
                </a:tc>
                <a:tc>
                  <a:txBody>
                    <a:bodyPr/>
                    <a:lstStyle/>
                    <a:p>
                      <a:r>
                        <a:rPr lang="en-US" sz="1050" dirty="0"/>
                        <a:t>Project requirements questions, schedule questions, meeting times, project status reports</a:t>
                      </a:r>
                    </a:p>
                  </a:txBody>
                  <a:tcPr/>
                </a:tc>
                <a:tc>
                  <a:txBody>
                    <a:bodyPr/>
                    <a:lstStyle/>
                    <a:p>
                      <a:r>
                        <a:rPr lang="en-US" sz="1050" dirty="0"/>
                        <a:t>People in charge of paying for the project. Information regarding changes in overall project delivery schedule should be communicated to this party as soon as possible.</a:t>
                      </a:r>
                    </a:p>
                  </a:txBody>
                  <a:tcPr/>
                </a:tc>
                <a:extLst>
                  <a:ext uri="{0D108BD9-81ED-4DB2-BD59-A6C34878D82A}">
                    <a16:rowId xmlns:a16="http://schemas.microsoft.com/office/drawing/2014/main" val="3796592978"/>
                  </a:ext>
                </a:extLst>
              </a:tr>
            </a:tbl>
          </a:graphicData>
        </a:graphic>
      </p:graphicFrame>
    </p:spTree>
    <p:extLst>
      <p:ext uri="{BB962C8B-B14F-4D97-AF65-F5344CB8AC3E}">
        <p14:creationId xmlns:p14="http://schemas.microsoft.com/office/powerpoint/2010/main" val="335206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0D87ED9-5258-4AD0-9B7E-39E3C03DF75A}"/>
              </a:ext>
            </a:extLst>
          </p:cNvPr>
          <p:cNvGraphicFramePr>
            <a:graphicFrameLocks noGrp="1"/>
          </p:cNvGraphicFramePr>
          <p:nvPr>
            <p:extLst>
              <p:ext uri="{D42A27DB-BD31-4B8C-83A1-F6EECF244321}">
                <p14:modId xmlns:p14="http://schemas.microsoft.com/office/powerpoint/2010/main" val="716435672"/>
              </p:ext>
            </p:extLst>
          </p:nvPr>
        </p:nvGraphicFramePr>
        <p:xfrm>
          <a:off x="12193" y="1201321"/>
          <a:ext cx="12179807" cy="2834640"/>
        </p:xfrm>
        <a:graphic>
          <a:graphicData uri="http://schemas.openxmlformats.org/drawingml/2006/table">
            <a:tbl>
              <a:tblPr firstRow="1" bandRow="1">
                <a:tableStyleId>{5C22544A-7EE6-4342-B048-85BDC9FD1C3A}</a:tableStyleId>
              </a:tblPr>
              <a:tblGrid>
                <a:gridCol w="1792223">
                  <a:extLst>
                    <a:ext uri="{9D8B030D-6E8A-4147-A177-3AD203B41FA5}">
                      <a16:colId xmlns:a16="http://schemas.microsoft.com/office/drawing/2014/main" val="1904607583"/>
                    </a:ext>
                  </a:extLst>
                </a:gridCol>
                <a:gridCol w="1913954">
                  <a:extLst>
                    <a:ext uri="{9D8B030D-6E8A-4147-A177-3AD203B41FA5}">
                      <a16:colId xmlns:a16="http://schemas.microsoft.com/office/drawing/2014/main" val="1455212292"/>
                    </a:ext>
                  </a:extLst>
                </a:gridCol>
                <a:gridCol w="1981581">
                  <a:extLst>
                    <a:ext uri="{9D8B030D-6E8A-4147-A177-3AD203B41FA5}">
                      <a16:colId xmlns:a16="http://schemas.microsoft.com/office/drawing/2014/main" val="4234751190"/>
                    </a:ext>
                  </a:extLst>
                </a:gridCol>
                <a:gridCol w="1489393">
                  <a:extLst>
                    <a:ext uri="{9D8B030D-6E8A-4147-A177-3AD203B41FA5}">
                      <a16:colId xmlns:a16="http://schemas.microsoft.com/office/drawing/2014/main" val="799280874"/>
                    </a:ext>
                  </a:extLst>
                </a:gridCol>
                <a:gridCol w="2243932">
                  <a:extLst>
                    <a:ext uri="{9D8B030D-6E8A-4147-A177-3AD203B41FA5}">
                      <a16:colId xmlns:a16="http://schemas.microsoft.com/office/drawing/2014/main" val="3035572457"/>
                    </a:ext>
                  </a:extLst>
                </a:gridCol>
                <a:gridCol w="2758724">
                  <a:extLst>
                    <a:ext uri="{9D8B030D-6E8A-4147-A177-3AD203B41FA5}">
                      <a16:colId xmlns:a16="http://schemas.microsoft.com/office/drawing/2014/main" val="3678653738"/>
                    </a:ext>
                  </a:extLst>
                </a:gridCol>
              </a:tblGrid>
              <a:tr h="450758">
                <a:tc>
                  <a:txBody>
                    <a:bodyPr/>
                    <a:lstStyle/>
                    <a:p>
                      <a:pPr algn="l"/>
                      <a:r>
                        <a:rPr lang="en-US" sz="1200" b="1" dirty="0">
                          <a:solidFill>
                            <a:schemeClr val="tx1"/>
                          </a:solidFill>
                        </a:rPr>
                        <a:t>Internal upper management</a:t>
                      </a:r>
                      <a:endParaRPr lang="en-US" sz="1200" dirty="0">
                        <a:solidFill>
                          <a:schemeClr val="tx1"/>
                        </a:solidFill>
                      </a:endParaRPr>
                    </a:p>
                  </a:txBody>
                  <a:tcPr anchor="ctr">
                    <a:solidFill>
                      <a:srgbClr val="E9EBF5"/>
                    </a:solidFill>
                  </a:tcPr>
                </a:tc>
                <a:tc>
                  <a:txBody>
                    <a:bodyPr/>
                    <a:lstStyle/>
                    <a:p>
                      <a:pPr algn="ctr"/>
                      <a:r>
                        <a:rPr lang="en-US" sz="1200" b="0" dirty="0">
                          <a:solidFill>
                            <a:schemeClr val="tx1"/>
                          </a:solidFill>
                        </a:rPr>
                        <a:t>Email, voicemail</a:t>
                      </a:r>
                    </a:p>
                  </a:txBody>
                  <a:tcPr anchor="ct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Th | F | Sa</a:t>
                      </a:r>
                    </a:p>
                  </a:txBody>
                  <a:tcPr anchor="ctr">
                    <a:solidFill>
                      <a:srgbClr val="E9EBF5"/>
                    </a:solidFill>
                  </a:tcPr>
                </a:tc>
                <a:tc>
                  <a:txBody>
                    <a:bodyPr/>
                    <a:lstStyle/>
                    <a:p>
                      <a:r>
                        <a:rPr lang="en-US" sz="1200" b="0" dirty="0">
                          <a:solidFill>
                            <a:schemeClr val="tx1"/>
                          </a:solidFill>
                        </a:rPr>
                        <a:t>1:00 PM – 2:00 PM or by appointment</a:t>
                      </a:r>
                    </a:p>
                  </a:txBody>
                  <a:tcPr anchor="ctr">
                    <a:solidFill>
                      <a:srgbClr val="E9EBF5"/>
                    </a:solidFill>
                  </a:tcPr>
                </a:tc>
                <a:tc>
                  <a:txBody>
                    <a:bodyPr/>
                    <a:lstStyle/>
                    <a:p>
                      <a:r>
                        <a:rPr lang="en-US" sz="1050" b="0" dirty="0">
                          <a:solidFill>
                            <a:schemeClr val="tx1"/>
                          </a:solidFill>
                        </a:rPr>
                        <a:t>Meeting times, changes in schedule, budget impacts, issues, changes in scope, project status reports.</a:t>
                      </a:r>
                    </a:p>
                  </a:txBody>
                  <a:tcPr>
                    <a:solidFill>
                      <a:srgbClr val="E9EBF5"/>
                    </a:solidFill>
                  </a:tcPr>
                </a:tc>
                <a:tc>
                  <a:txBody>
                    <a:bodyPr/>
                    <a:lstStyle/>
                    <a:p>
                      <a:r>
                        <a:rPr lang="en-US" sz="1050" b="0" dirty="0">
                          <a:solidFill>
                            <a:schemeClr val="tx1"/>
                          </a:solidFill>
                        </a:rPr>
                        <a:t>Supervisor of entire project. Responsible for allocating funds to the project and is key factor in determining which projects are taken on. Project manager should communicate major issues with the project to the internal upper management when they arise.</a:t>
                      </a:r>
                    </a:p>
                  </a:txBody>
                  <a:tcPr>
                    <a:solidFill>
                      <a:srgbClr val="E9EBF5"/>
                    </a:solidFill>
                  </a:tcPr>
                </a:tc>
                <a:extLst>
                  <a:ext uri="{0D108BD9-81ED-4DB2-BD59-A6C34878D82A}">
                    <a16:rowId xmlns:a16="http://schemas.microsoft.com/office/drawing/2014/main" val="3858868620"/>
                  </a:ext>
                </a:extLst>
              </a:tr>
              <a:tr h="450758">
                <a:tc>
                  <a:txBody>
                    <a:bodyPr/>
                    <a:lstStyle/>
                    <a:p>
                      <a:pPr algn="l"/>
                      <a:r>
                        <a:rPr lang="en-US" sz="1200" b="1" dirty="0"/>
                        <a:t>Hardware development manager</a:t>
                      </a:r>
                      <a:endParaRPr lang="en-US" sz="1200" dirty="0"/>
                    </a:p>
                  </a:txBody>
                  <a:tcPr anchor="ctr"/>
                </a:tc>
                <a:tc>
                  <a:txBody>
                    <a:bodyPr/>
                    <a:lstStyle/>
                    <a:p>
                      <a:pPr algn="ctr"/>
                      <a:r>
                        <a:rPr lang="en-US" sz="1200" b="0" dirty="0"/>
                        <a:t>Meeting, phone 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 | Tu | Th | F</a:t>
                      </a:r>
                    </a:p>
                  </a:txBody>
                  <a:tcPr anchor="ctr"/>
                </a:tc>
                <a:tc>
                  <a:txBody>
                    <a:bodyPr/>
                    <a:lstStyle/>
                    <a:p>
                      <a:r>
                        <a:rPr lang="en-US" sz="1200" dirty="0"/>
                        <a:t>3:00 PM – 6:00 PM</a:t>
                      </a:r>
                    </a:p>
                  </a:txBody>
                  <a:tcPr anchor="ctr"/>
                </a:tc>
                <a:tc>
                  <a:txBody>
                    <a:bodyPr/>
                    <a:lstStyle/>
                    <a:p>
                      <a:r>
                        <a:rPr lang="en-US" sz="1050" dirty="0"/>
                        <a:t>Meeting times, project development reports, technical queries</a:t>
                      </a:r>
                    </a:p>
                  </a:txBody>
                  <a:tcPr/>
                </a:tc>
                <a:tc>
                  <a:txBody>
                    <a:bodyPr/>
                    <a:lstStyle/>
                    <a:p>
                      <a:r>
                        <a:rPr lang="en-US" sz="1050" dirty="0"/>
                        <a:t>Responsible for overseeing the development of gate hardware. Communication should be established between Development Team to ensure that codebase is developed to work properly with chosen hardware.</a:t>
                      </a:r>
                    </a:p>
                  </a:txBody>
                  <a:tcPr/>
                </a:tc>
                <a:extLst>
                  <a:ext uri="{0D108BD9-81ED-4DB2-BD59-A6C34878D82A}">
                    <a16:rowId xmlns:a16="http://schemas.microsoft.com/office/drawing/2014/main" val="2431425811"/>
                  </a:ext>
                </a:extLst>
              </a:tr>
              <a:tr h="450758">
                <a:tc>
                  <a:txBody>
                    <a:bodyPr/>
                    <a:lstStyle/>
                    <a:p>
                      <a:pPr algn="l"/>
                      <a:r>
                        <a:rPr lang="en-US" sz="1200" b="1" dirty="0"/>
                        <a:t>Purchasing/ procurement department</a:t>
                      </a:r>
                      <a:endParaRPr lang="en-US" sz="1200" dirty="0"/>
                    </a:p>
                  </a:txBody>
                  <a:tcPr anchor="ctr"/>
                </a:tc>
                <a:tc>
                  <a:txBody>
                    <a:bodyPr/>
                    <a:lstStyle/>
                    <a:p>
                      <a:pPr algn="ctr"/>
                      <a:r>
                        <a:rPr lang="en-US" sz="1200" b="0" dirty="0"/>
                        <a:t>Meeting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 W | Th | F | Sa</a:t>
                      </a:r>
                    </a:p>
                  </a:txBody>
                  <a:tcPr anchor="ctr"/>
                </a:tc>
                <a:tc>
                  <a:txBody>
                    <a:bodyPr/>
                    <a:lstStyle/>
                    <a:p>
                      <a:r>
                        <a:rPr lang="en-US" sz="1200" dirty="0"/>
                        <a:t>7:00 AM – 5:00 PM</a:t>
                      </a:r>
                    </a:p>
                  </a:txBody>
                  <a:tcPr anchor="ctr"/>
                </a:tc>
                <a:tc>
                  <a:txBody>
                    <a:bodyPr/>
                    <a:lstStyle/>
                    <a:p>
                      <a:r>
                        <a:rPr lang="en-US" sz="1050" dirty="0"/>
                        <a:t>Meeting times, purchase requests</a:t>
                      </a:r>
                    </a:p>
                  </a:txBody>
                  <a:tcPr/>
                </a:tc>
                <a:tc>
                  <a:txBody>
                    <a:bodyPr/>
                    <a:lstStyle/>
                    <a:p>
                      <a:r>
                        <a:rPr lang="en-US" sz="1050" dirty="0"/>
                        <a:t>Party responsible for obtaining necessary equipment needed to complete project tasks. Meeting should be established early in project life cycle to ensure timely delivery of equipment.</a:t>
                      </a:r>
                    </a:p>
                  </a:txBody>
                  <a:tcPr/>
                </a:tc>
                <a:extLst>
                  <a:ext uri="{0D108BD9-81ED-4DB2-BD59-A6C34878D82A}">
                    <a16:rowId xmlns:a16="http://schemas.microsoft.com/office/drawing/2014/main" val="3155874426"/>
                  </a:ext>
                </a:extLst>
              </a:tr>
            </a:tbl>
          </a:graphicData>
        </a:graphic>
      </p:graphicFrame>
    </p:spTree>
    <p:extLst>
      <p:ext uri="{BB962C8B-B14F-4D97-AF65-F5344CB8AC3E}">
        <p14:creationId xmlns:p14="http://schemas.microsoft.com/office/powerpoint/2010/main" val="75711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932</Words>
  <Application>Microsoft Office PowerPoint</Application>
  <PresentationFormat>Widescreen</PresentationFormat>
  <Paragraphs>85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McCrea, Everett Nash</dc:creator>
  <cp:lastModifiedBy>McCrea, Everett Nash</cp:lastModifiedBy>
  <cp:revision>24</cp:revision>
  <dcterms:created xsi:type="dcterms:W3CDTF">2020-04-01T22:16:05Z</dcterms:created>
  <dcterms:modified xsi:type="dcterms:W3CDTF">2020-04-06T16:37:20Z</dcterms:modified>
</cp:coreProperties>
</file>