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hi95jwtn2DR1+Vt93nTRBBIgJ0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053D98E-24D0-4254-8BB7-8DBDC15F8F81}">
  <a:tblStyle styleId="{5053D98E-24D0-4254-8BB7-8DBDC15F8F8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a:tcStyle>
        <a:fill>
          <a:solidFill>
            <a:srgbClr val="D4E2CE"/>
          </a:solidFill>
        </a:fill>
      </a:tcStyle>
    </a:band1H>
    <a:band2H>
      <a:tcTxStyle/>
    </a:band2H>
    <a:band1V>
      <a:tcTxStyle/>
      <a:tcStyle>
        <a:fill>
          <a:solidFill>
            <a:srgbClr val="D4E2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 styleId="{BF53A30D-F767-4D71-946D-689CD692B5E2}"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C5EFF24D-980E-4205-933A-572E2E2F7A32}"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83B53D53-83A7-4F6D-8218-FE1BE15E5FAF}" styleName="Table_3">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EA3989B-A3EC-4530-89C1-06D15DB61A75}" styleName="Table_4">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CE7"/>
          </a:solidFill>
        </a:fill>
      </a:tcStyle>
    </a:wholeTbl>
    <a:band1H>
      <a:tcTxStyle/>
      <a:tcStyle>
        <a:fill>
          <a:solidFill>
            <a:srgbClr val="F8D6CC"/>
          </a:solidFill>
        </a:fill>
      </a:tcStyle>
    </a:band1H>
    <a:band2H>
      <a:tcTxStyle/>
    </a:band2H>
    <a:band1V>
      <a:tcTxStyle/>
      <a:tcStyle>
        <a:fill>
          <a:solidFill>
            <a:srgbClr val="F8D6CC"/>
          </a:solidFill>
        </a:fill>
      </a:tcStyle>
    </a:band1V>
    <a:band2V>
      <a:tcTxStyle/>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 styleId="{D6D4C051-C7BF-4629-B04E-4D361AAF5D1E}" styleName="Table_5">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5"/>
          </a:solidFill>
        </a:fill>
      </a:tcStyle>
    </a:lastCol>
    <a:firstCol>
      <a:tcTxStyle b="on" i="off">
        <a:font>
          <a:latin typeface="Calibri"/>
          <a:ea typeface="Calibri"/>
          <a:cs typeface="Calibri"/>
        </a:font>
        <a:schemeClr val="lt1"/>
      </a:tcTxStyle>
      <a:tcStyle>
        <a:fill>
          <a:solidFill>
            <a:schemeClr val="accent5"/>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p:nvPr/>
        </p:nvSpPr>
        <p:spPr>
          <a:xfrm>
            <a:off x="3200400" y="996696"/>
            <a:ext cx="5806440" cy="5020056"/>
          </a:xfrm>
          <a:prstGeom prst="rect">
            <a:avLst/>
          </a:prstGeom>
          <a:solidFill>
            <a:srgbClr val="FF5D5D"/>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a:off x="3600344" y="1342966"/>
            <a:ext cx="4976728" cy="4253161"/>
          </a:xfrm>
          <a:prstGeom prst="rect">
            <a:avLst/>
          </a:prstGeom>
          <a:solidFill>
            <a:srgbClr val="FF5D5D"/>
          </a:solidFill>
          <a:ln cap="flat" cmpd="sng" w="571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ph type="ctrTitle"/>
          </p:nvPr>
        </p:nvSpPr>
        <p:spPr>
          <a:xfrm>
            <a:off x="3675888" y="1848867"/>
            <a:ext cx="4802912" cy="2112400"/>
          </a:xfrm>
          <a:prstGeom prst="rect">
            <a:avLst/>
          </a:prstGeom>
          <a:noFill/>
          <a:ln>
            <a:noFill/>
          </a:ln>
        </p:spPr>
        <p:txBody>
          <a:bodyPr anchorCtr="0" anchor="ctr" bIns="121900" lIns="121900" spcFirstLastPara="1" rIns="121900" wrap="square" tIns="121900">
            <a:noAutofit/>
          </a:bodyPr>
          <a:lstStyle/>
          <a:p>
            <a:pPr indent="0" lvl="0" marL="0" rtl="0" algn="ctr">
              <a:lnSpc>
                <a:spcPct val="90000"/>
              </a:lnSpc>
              <a:spcBef>
                <a:spcPts val="0"/>
              </a:spcBef>
              <a:spcAft>
                <a:spcPts val="0"/>
              </a:spcAft>
              <a:buClr>
                <a:schemeClr val="lt1"/>
              </a:buClr>
              <a:buSzPts val="4800"/>
              <a:buFont typeface="Arial"/>
              <a:buNone/>
            </a:pPr>
            <a:r>
              <a:rPr b="1" lang="en-US" sz="4800">
                <a:solidFill>
                  <a:schemeClr val="lt1"/>
                </a:solidFill>
                <a:latin typeface="Arial"/>
                <a:ea typeface="Arial"/>
                <a:cs typeface="Arial"/>
                <a:sym typeface="Arial"/>
              </a:rPr>
              <a:t>Campus Parking Availability App</a:t>
            </a:r>
            <a:br>
              <a:rPr lang="en-US" sz="1600">
                <a:solidFill>
                  <a:schemeClr val="lt1"/>
                </a:solidFill>
                <a:latin typeface="Arial"/>
                <a:ea typeface="Arial"/>
                <a:cs typeface="Arial"/>
                <a:sym typeface="Arial"/>
              </a:rPr>
            </a:br>
            <a:r>
              <a:rPr lang="en-US" sz="1600">
                <a:solidFill>
                  <a:schemeClr val="lt1"/>
                </a:solidFill>
                <a:latin typeface="Arial"/>
                <a:ea typeface="Arial"/>
                <a:cs typeface="Arial"/>
                <a:sym typeface="Arial"/>
              </a:rPr>
              <a:t>KLY Inc.</a:t>
            </a:r>
            <a:endParaRPr sz="4800">
              <a:solidFill>
                <a:schemeClr val="lt1"/>
              </a:solidFill>
              <a:latin typeface="Arial"/>
              <a:ea typeface="Arial"/>
              <a:cs typeface="Arial"/>
              <a:sym typeface="Arial"/>
            </a:endParaRPr>
          </a:p>
        </p:txBody>
      </p:sp>
      <p:sp>
        <p:nvSpPr>
          <p:cNvPr id="91" name="Google Shape;91;p1"/>
          <p:cNvSpPr txBox="1"/>
          <p:nvPr>
            <p:ph idx="1" type="subTitle"/>
          </p:nvPr>
        </p:nvSpPr>
        <p:spPr>
          <a:xfrm>
            <a:off x="4128384" y="4138866"/>
            <a:ext cx="3935200" cy="1279661"/>
          </a:xfrm>
          <a:prstGeom prst="rect">
            <a:avLst/>
          </a:prstGeom>
          <a:noFill/>
          <a:ln>
            <a:noFill/>
          </a:ln>
        </p:spPr>
        <p:txBody>
          <a:bodyPr anchorCtr="0" anchor="b" bIns="121900" lIns="121900" spcFirstLastPara="1" rIns="121900" wrap="square" tIns="121900">
            <a:noAutofit/>
          </a:bodyPr>
          <a:lstStyle/>
          <a:p>
            <a:pPr indent="0" lvl="0" marL="0" rtl="0" algn="l">
              <a:lnSpc>
                <a:spcPct val="90000"/>
              </a:lnSpc>
              <a:spcBef>
                <a:spcPts val="0"/>
              </a:spcBef>
              <a:spcAft>
                <a:spcPts val="0"/>
              </a:spcAft>
              <a:buClr>
                <a:schemeClr val="lt1"/>
              </a:buClr>
              <a:buSzPts val="1300"/>
              <a:buNone/>
            </a:pPr>
            <a:r>
              <a:rPr lang="en-US" sz="1300">
                <a:solidFill>
                  <a:schemeClr val="lt1"/>
                </a:solidFill>
                <a:latin typeface="Arial"/>
                <a:ea typeface="Arial"/>
                <a:cs typeface="Arial"/>
                <a:sym typeface="Arial"/>
              </a:rPr>
              <a:t>Presented by:</a:t>
            </a:r>
            <a:r>
              <a:rPr b="1" lang="en-US" sz="1300">
                <a:solidFill>
                  <a:schemeClr val="lt1"/>
                </a:solidFill>
                <a:latin typeface="Arial"/>
                <a:ea typeface="Arial"/>
                <a:cs typeface="Arial"/>
                <a:sym typeface="Arial"/>
              </a:rPr>
              <a:t> Mohammad Asif, Dylan Capece, Luke Padgett, Everett McCrea, Blake Stroud</a:t>
            </a:r>
            <a:endParaRPr b="1" sz="1300">
              <a:solidFill>
                <a:schemeClr val="lt1"/>
              </a:solidFill>
              <a:latin typeface="Arial"/>
              <a:ea typeface="Arial"/>
              <a:cs typeface="Arial"/>
              <a:sym typeface="Arial"/>
            </a:endParaRPr>
          </a:p>
          <a:p>
            <a:pPr indent="0" lvl="0" marL="0" rtl="0" algn="l">
              <a:lnSpc>
                <a:spcPct val="90000"/>
              </a:lnSpc>
              <a:spcBef>
                <a:spcPts val="0"/>
              </a:spcBef>
              <a:spcAft>
                <a:spcPts val="0"/>
              </a:spcAft>
              <a:buClr>
                <a:schemeClr val="dk1"/>
              </a:buClr>
              <a:buSzPts val="1333"/>
              <a:buNone/>
            </a:pPr>
            <a:r>
              <a:t/>
            </a:r>
            <a:endParaRPr sz="1333">
              <a:solidFill>
                <a:schemeClr val="lt1"/>
              </a:solidFill>
              <a:latin typeface="Arial"/>
              <a:ea typeface="Arial"/>
              <a:cs typeface="Arial"/>
              <a:sym typeface="Arial"/>
            </a:endParaRPr>
          </a:p>
          <a:p>
            <a:pPr indent="0" lvl="0" marL="0" rtl="0" algn="l">
              <a:lnSpc>
                <a:spcPct val="90000"/>
              </a:lnSpc>
              <a:spcBef>
                <a:spcPts val="0"/>
              </a:spcBef>
              <a:spcAft>
                <a:spcPts val="0"/>
              </a:spcAft>
              <a:buClr>
                <a:schemeClr val="lt1"/>
              </a:buClr>
              <a:buSzPts val="1333"/>
              <a:buNone/>
            </a:pPr>
            <a:r>
              <a:rPr lang="en-US" sz="1333">
                <a:solidFill>
                  <a:schemeClr val="lt1"/>
                </a:solidFill>
                <a:latin typeface="Arial"/>
                <a:ea typeface="Arial"/>
                <a:cs typeface="Arial"/>
                <a:sym typeface="Arial"/>
              </a:rPr>
              <a:t>Group 08</a:t>
            </a:r>
            <a:endParaRPr/>
          </a:p>
          <a:p>
            <a:pPr indent="0" lvl="0" marL="0" rtl="0" algn="l">
              <a:lnSpc>
                <a:spcPct val="90000"/>
              </a:lnSpc>
              <a:spcBef>
                <a:spcPts val="0"/>
              </a:spcBef>
              <a:spcAft>
                <a:spcPts val="0"/>
              </a:spcAft>
              <a:buClr>
                <a:schemeClr val="dk1"/>
              </a:buClr>
              <a:buSzPts val="1333"/>
              <a:buNone/>
            </a:pPr>
            <a:r>
              <a:t/>
            </a:r>
            <a:endParaRPr sz="1333">
              <a:solidFill>
                <a:schemeClr val="lt1"/>
              </a:solidFill>
              <a:latin typeface="Arial"/>
              <a:ea typeface="Arial"/>
              <a:cs typeface="Arial"/>
              <a:sym typeface="Arial"/>
            </a:endParaRPr>
          </a:p>
          <a:p>
            <a:pPr indent="0" lvl="0" marL="0" rtl="0" algn="l">
              <a:lnSpc>
                <a:spcPct val="90000"/>
              </a:lnSpc>
              <a:spcBef>
                <a:spcPts val="0"/>
              </a:spcBef>
              <a:spcAft>
                <a:spcPts val="0"/>
              </a:spcAft>
              <a:buClr>
                <a:schemeClr val="lt1"/>
              </a:buClr>
              <a:buSzPts val="1333"/>
              <a:buNone/>
            </a:pPr>
            <a:r>
              <a:rPr lang="en-US" sz="1333">
                <a:solidFill>
                  <a:schemeClr val="lt1"/>
                </a:solidFill>
                <a:latin typeface="Arial"/>
                <a:ea typeface="Arial"/>
                <a:cs typeface="Arial"/>
                <a:sym typeface="Arial"/>
              </a:rPr>
              <a:t>Date: September 4, 2020</a:t>
            </a:r>
            <a:endParaRPr sz="1333">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graphicFrame>
        <p:nvGraphicFramePr>
          <p:cNvPr id="97" name="Google Shape;97;p2"/>
          <p:cNvGraphicFramePr/>
          <p:nvPr/>
        </p:nvGraphicFramePr>
        <p:xfrm>
          <a:off x="231140" y="701560"/>
          <a:ext cx="3000000" cy="3000000"/>
        </p:xfrm>
        <a:graphic>
          <a:graphicData uri="http://schemas.openxmlformats.org/drawingml/2006/table">
            <a:tbl>
              <a:tblPr bandRow="1" firstRow="1">
                <a:noFill/>
                <a:tableStyleId>{5053D98E-24D0-4254-8BB7-8DBDC15F8F81}</a:tableStyleId>
              </a:tblPr>
              <a:tblGrid>
                <a:gridCol w="4223300"/>
                <a:gridCol w="4223300"/>
                <a:gridCol w="3283125"/>
              </a:tblGrid>
              <a:tr h="262100">
                <a:tc>
                  <a:txBody>
                    <a:bodyPr/>
                    <a:lstStyle/>
                    <a:p>
                      <a:pPr indent="0" lvl="0" marL="0" marR="0" rtl="0" algn="ctr">
                        <a:spcBef>
                          <a:spcPts val="0"/>
                        </a:spcBef>
                        <a:spcAft>
                          <a:spcPts val="0"/>
                        </a:spcAft>
                        <a:buNone/>
                      </a:pPr>
                      <a:r>
                        <a:rPr b="1" lang="en-US" sz="1800" u="none" cap="none" strike="noStrike"/>
                        <a:t>Summary – Everett McCrea</a:t>
                      </a:r>
                      <a:endParaRPr/>
                    </a:p>
                  </a:txBody>
                  <a:tcPr marT="45725" marB="45725" marR="91450" marL="91450" anchor="ctr"/>
                </a:tc>
                <a:tc>
                  <a:txBody>
                    <a:bodyPr/>
                    <a:lstStyle/>
                    <a:p>
                      <a:pPr indent="0" lvl="0" marL="0" marR="0" rtl="0" algn="ctr">
                        <a:spcBef>
                          <a:spcPts val="0"/>
                        </a:spcBef>
                        <a:spcAft>
                          <a:spcPts val="0"/>
                        </a:spcAft>
                        <a:buNone/>
                      </a:pPr>
                      <a:r>
                        <a:rPr b="1" lang="en-US" sz="1800" u="none" cap="none" strike="noStrike"/>
                        <a:t>Current Project Status – Everett McCrea</a:t>
                      </a:r>
                      <a:endParaRPr/>
                    </a:p>
                  </a:txBody>
                  <a:tcPr marT="45725" marB="45725" marR="91450" marL="91450" anchor="ctr"/>
                </a:tc>
                <a:tc>
                  <a:txBody>
                    <a:bodyPr/>
                    <a:lstStyle/>
                    <a:p>
                      <a:pPr indent="0" lvl="0" marL="0" marR="0" rtl="0" algn="ctr">
                        <a:spcBef>
                          <a:spcPts val="0"/>
                        </a:spcBef>
                        <a:spcAft>
                          <a:spcPts val="0"/>
                        </a:spcAft>
                        <a:buNone/>
                      </a:pPr>
                      <a:r>
                        <a:rPr b="1" lang="en-US" sz="1400" u="none" cap="none" strike="noStrike"/>
                        <a:t>Financials (internal) – Everett McCrea</a:t>
                      </a:r>
                      <a:endParaRPr/>
                    </a:p>
                  </a:txBody>
                  <a:tcPr marT="45725" marB="45725" marR="91450" marL="91450" anchor="ctr"/>
                </a:tc>
              </a:tr>
              <a:tr h="1113900">
                <a:tc>
                  <a:txBody>
                    <a:bodyPr/>
                    <a:lstStyle/>
                    <a:p>
                      <a:pPr indent="0" lvl="0" marL="0" marR="0" rtl="0" algn="l">
                        <a:spcBef>
                          <a:spcPts val="0"/>
                        </a:spcBef>
                        <a:spcAft>
                          <a:spcPts val="0"/>
                        </a:spcAft>
                        <a:buNone/>
                      </a:pPr>
                      <a:r>
                        <a:rPr lang="en-US" sz="1200" u="none" cap="none" strike="noStrike"/>
                        <a:t>KLY Inc. is working on an app that keeps track of available parking on the UTD campus. This includes showing how many colored parking spots are available at each parking lot by scanning a car’s UTD parking sticker and transmitting that information to a host computer system. Information is aggregated at this host computer system and relayed back to the user via a GUI map that gives a breakdown of available parking at each lot.</a:t>
                      </a:r>
                      <a:endParaRPr/>
                    </a:p>
                    <a:p>
                      <a:pPr indent="0" lvl="0" marL="0" marR="0" rtl="0" algn="l">
                        <a:spcBef>
                          <a:spcPts val="0"/>
                        </a:spcBef>
                        <a:spcAft>
                          <a:spcPts val="0"/>
                        </a:spcAft>
                        <a:buNone/>
                      </a:pPr>
                      <a:r>
                        <a:rPr b="1" lang="en-US" sz="1200"/>
                        <a:t>PM: Everett McCrea</a:t>
                      </a:r>
                      <a:endParaRPr/>
                    </a:p>
                  </a:txBody>
                  <a:tcPr marT="45725" marB="45725" marR="91450" marL="91450">
                    <a:solidFill>
                      <a:srgbClr val="D8D8D8"/>
                    </a:solidFill>
                  </a:tcPr>
                </a:tc>
                <a:tc>
                  <a:txBody>
                    <a:bodyPr/>
                    <a:lstStyle/>
                    <a:p>
                      <a:pPr indent="0" lvl="0" marL="0" marR="0" rtl="0" algn="l">
                        <a:spcBef>
                          <a:spcPts val="0"/>
                        </a:spcBef>
                        <a:spcAft>
                          <a:spcPts val="0"/>
                        </a:spcAft>
                        <a:buNone/>
                      </a:pPr>
                      <a:r>
                        <a:rPr lang="en-US" sz="1200" u="none">
                          <a:solidFill>
                            <a:srgbClr val="4472C4"/>
                          </a:solidFill>
                        </a:rPr>
                        <a:t>Late task completion in development phase has led to late delivery of development document (milestone 03). Late task completion in testing phases threaten to delay delivery of milestones 04. Project has also faced with risk of not completing deployment tasks on time due to employee leaving company unexpectedly. Currently expediting work by enforcing overtime and actively looking for new candidate to fill role of deployment engineer.</a:t>
                      </a:r>
                      <a:endParaRPr/>
                    </a:p>
                  </a:txBody>
                  <a:tcPr marT="45725" marB="45725" marR="91450" marL="91450">
                    <a:solidFill>
                      <a:srgbClr val="D8D8D8"/>
                    </a:solidFill>
                  </a:tcPr>
                </a:tc>
                <a:tc>
                  <a:txBody>
                    <a:bodyPr/>
                    <a:lstStyle/>
                    <a:p>
                      <a:pPr indent="-171450" lvl="0" marL="171450" marR="0" rtl="0" algn="l">
                        <a:spcBef>
                          <a:spcPts val="0"/>
                        </a:spcBef>
                        <a:spcAft>
                          <a:spcPts val="0"/>
                        </a:spcAft>
                        <a:buClr>
                          <a:schemeClr val="dk1"/>
                        </a:buClr>
                        <a:buSzPts val="1400"/>
                        <a:buFont typeface="Arial"/>
                        <a:buChar char="•"/>
                      </a:pPr>
                      <a:r>
                        <a:rPr lang="en-US" sz="1400"/>
                        <a:t>Price to customer: </a:t>
                      </a:r>
                      <a:r>
                        <a:rPr b="1" lang="en-US" sz="1400"/>
                        <a:t>$1,078,745.00</a:t>
                      </a:r>
                      <a:endParaRPr/>
                    </a:p>
                    <a:p>
                      <a:pPr indent="-171450" lvl="0" marL="171450" marR="0" rtl="0" algn="l">
                        <a:spcBef>
                          <a:spcPts val="0"/>
                        </a:spcBef>
                        <a:spcAft>
                          <a:spcPts val="0"/>
                        </a:spcAft>
                        <a:buClr>
                          <a:schemeClr val="dk1"/>
                        </a:buClr>
                        <a:buSzPts val="1400"/>
                        <a:buFont typeface="Arial"/>
                        <a:buChar char="•"/>
                      </a:pPr>
                      <a:r>
                        <a:rPr lang="en-US" sz="1400"/>
                        <a:t>Original budget: </a:t>
                      </a:r>
                      <a:r>
                        <a:rPr b="1" lang="en-US" sz="1400"/>
                        <a:t>$791,665</a:t>
                      </a:r>
                      <a:endParaRPr/>
                    </a:p>
                    <a:p>
                      <a:pPr indent="-171450" lvl="0" marL="171450" marR="0" rtl="0" algn="l">
                        <a:spcBef>
                          <a:spcPts val="0"/>
                        </a:spcBef>
                        <a:spcAft>
                          <a:spcPts val="0"/>
                        </a:spcAft>
                        <a:buClr>
                          <a:schemeClr val="dk1"/>
                        </a:buClr>
                        <a:buSzPts val="1400"/>
                        <a:buFont typeface="Arial"/>
                        <a:buChar char="•"/>
                      </a:pPr>
                      <a:r>
                        <a:rPr lang="en-US" sz="1400"/>
                        <a:t>Original margin: </a:t>
                      </a:r>
                      <a:r>
                        <a:rPr b="1" lang="en-US" sz="1400"/>
                        <a:t>$287,080</a:t>
                      </a:r>
                      <a:endParaRPr/>
                    </a:p>
                    <a:p>
                      <a:pPr indent="-171450" lvl="0" marL="171450" marR="0" rtl="0" algn="l">
                        <a:spcBef>
                          <a:spcPts val="0"/>
                        </a:spcBef>
                        <a:spcAft>
                          <a:spcPts val="0"/>
                        </a:spcAft>
                        <a:buClr>
                          <a:schemeClr val="dk1"/>
                        </a:buClr>
                        <a:buSzPts val="1400"/>
                        <a:buFont typeface="Arial"/>
                        <a:buChar char="•"/>
                      </a:pPr>
                      <a:r>
                        <a:rPr lang="en-US" sz="1400"/>
                        <a:t>Actual cost to date:</a:t>
                      </a:r>
                      <a:r>
                        <a:rPr b="1" lang="en-US" sz="1400">
                          <a:solidFill>
                            <a:srgbClr val="4472C4"/>
                          </a:solidFill>
                        </a:rPr>
                        <a:t> $639,924.40</a:t>
                      </a:r>
                      <a:endParaRPr b="1" sz="1400"/>
                    </a:p>
                    <a:p>
                      <a:pPr indent="-171450" lvl="0" marL="171450" marR="0" rtl="0" algn="l">
                        <a:spcBef>
                          <a:spcPts val="0"/>
                        </a:spcBef>
                        <a:spcAft>
                          <a:spcPts val="0"/>
                        </a:spcAft>
                        <a:buClr>
                          <a:schemeClr val="dk1"/>
                        </a:buClr>
                        <a:buSzPts val="1400"/>
                        <a:buFont typeface="Arial"/>
                        <a:buChar char="•"/>
                      </a:pPr>
                      <a:r>
                        <a:rPr lang="en-US" sz="1400"/>
                        <a:t>Remaining cost: </a:t>
                      </a:r>
                      <a:r>
                        <a:rPr b="1" lang="en-US" sz="1400">
                          <a:solidFill>
                            <a:srgbClr val="4472C4"/>
                          </a:solidFill>
                        </a:rPr>
                        <a:t>$174,836.20</a:t>
                      </a:r>
                      <a:endParaRPr b="1" sz="1400"/>
                    </a:p>
                    <a:p>
                      <a:pPr indent="-171450" lvl="0" marL="171450" marR="0" rtl="0" algn="l">
                        <a:spcBef>
                          <a:spcPts val="0"/>
                        </a:spcBef>
                        <a:spcAft>
                          <a:spcPts val="0"/>
                        </a:spcAft>
                        <a:buClr>
                          <a:schemeClr val="dk1"/>
                        </a:buClr>
                        <a:buSzPts val="1400"/>
                        <a:buFont typeface="Arial"/>
                        <a:buChar char="•"/>
                      </a:pPr>
                      <a:r>
                        <a:rPr lang="en-US" sz="1400"/>
                        <a:t>Estimate at completion: </a:t>
                      </a:r>
                      <a:r>
                        <a:rPr b="1" lang="en-US" sz="1400">
                          <a:solidFill>
                            <a:srgbClr val="4472C4"/>
                          </a:solidFill>
                        </a:rPr>
                        <a:t>$811,760.60</a:t>
                      </a:r>
                      <a:endParaRPr b="1" sz="1400"/>
                    </a:p>
                    <a:p>
                      <a:pPr indent="-171450" lvl="0" marL="171450" marR="0" rtl="0" algn="l">
                        <a:spcBef>
                          <a:spcPts val="0"/>
                        </a:spcBef>
                        <a:spcAft>
                          <a:spcPts val="0"/>
                        </a:spcAft>
                        <a:buClr>
                          <a:schemeClr val="dk1"/>
                        </a:buClr>
                        <a:buSzPts val="1400"/>
                        <a:buFont typeface="Arial"/>
                        <a:buChar char="•"/>
                      </a:pPr>
                      <a:r>
                        <a:rPr lang="en-US" sz="1400"/>
                        <a:t>Current margin: </a:t>
                      </a:r>
                      <a:r>
                        <a:rPr b="1" lang="en-US" sz="1400">
                          <a:solidFill>
                            <a:srgbClr val="4472C4"/>
                          </a:solidFill>
                        </a:rPr>
                        <a:t>$266,984.40</a:t>
                      </a:r>
                      <a:endParaRPr b="1" sz="1400"/>
                    </a:p>
                  </a:txBody>
                  <a:tcPr marT="45725" marB="45725" marR="91450" marL="91450">
                    <a:solidFill>
                      <a:srgbClr val="D8D8D8"/>
                    </a:solidFill>
                  </a:tcPr>
                </a:tc>
              </a:tr>
            </a:tbl>
          </a:graphicData>
        </a:graphic>
      </p:graphicFrame>
      <p:sp>
        <p:nvSpPr>
          <p:cNvPr id="98" name="Google Shape;98;p2"/>
          <p:cNvSpPr txBox="1"/>
          <p:nvPr/>
        </p:nvSpPr>
        <p:spPr>
          <a:xfrm>
            <a:off x="231140" y="-69828"/>
            <a:ext cx="385394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400" u="none" cap="none" strike="noStrike">
                <a:solidFill>
                  <a:schemeClr val="dk1"/>
                </a:solidFill>
                <a:latin typeface="Verdana"/>
                <a:ea typeface="Verdana"/>
                <a:cs typeface="Verdana"/>
                <a:sym typeface="Verdana"/>
              </a:rPr>
              <a:t>Overview</a:t>
            </a:r>
            <a:endParaRPr/>
          </a:p>
        </p:txBody>
      </p:sp>
      <p:sp>
        <p:nvSpPr>
          <p:cNvPr id="99" name="Google Shape;99;p2"/>
          <p:cNvSpPr/>
          <p:nvPr/>
        </p:nvSpPr>
        <p:spPr>
          <a:xfrm>
            <a:off x="4660391" y="127675"/>
            <a:ext cx="539306" cy="528324"/>
          </a:xfrm>
          <a:prstGeom prst="ellipse">
            <a:avLst/>
          </a:prstGeom>
          <a:solidFill>
            <a:srgbClr val="FF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0" name="Google Shape;100;p2"/>
          <p:cNvSpPr txBox="1"/>
          <p:nvPr/>
        </p:nvSpPr>
        <p:spPr>
          <a:xfrm>
            <a:off x="5204515" y="77576"/>
            <a:ext cx="6856421" cy="528324"/>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Current project status: High risk (red)</a:t>
            </a:r>
            <a:endParaRPr/>
          </a:p>
          <a:p>
            <a:pPr indent="0" lvl="0" marL="0" marR="0" rtl="0" algn="l">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Criteria to reach GREEN: </a:t>
            </a:r>
            <a:r>
              <a:rPr lang="en-US" sz="1200">
                <a:solidFill>
                  <a:srgbClr val="4472C4"/>
                </a:solidFill>
                <a:latin typeface="Calibri"/>
                <a:ea typeface="Calibri"/>
                <a:cs typeface="Calibri"/>
                <a:sym typeface="Calibri"/>
              </a:rPr>
              <a:t>Expedite work on remaining development and testing phase tasks.</a:t>
            </a:r>
            <a:endParaRPr sz="1200">
              <a:solidFill>
                <a:schemeClr val="dk1"/>
              </a:solidFill>
              <a:latin typeface="Calibri"/>
              <a:ea typeface="Calibri"/>
              <a:cs typeface="Calibri"/>
              <a:sym typeface="Calibri"/>
            </a:endParaRPr>
          </a:p>
        </p:txBody>
      </p:sp>
      <p:graphicFrame>
        <p:nvGraphicFramePr>
          <p:cNvPr id="101" name="Google Shape;101;p2"/>
          <p:cNvGraphicFramePr/>
          <p:nvPr/>
        </p:nvGraphicFramePr>
        <p:xfrm>
          <a:off x="231140" y="2901407"/>
          <a:ext cx="3000000" cy="3000000"/>
        </p:xfrm>
        <a:graphic>
          <a:graphicData uri="http://schemas.openxmlformats.org/drawingml/2006/table">
            <a:tbl>
              <a:tblPr bandRow="1" firstRow="1">
                <a:noFill/>
                <a:tableStyleId>{BF53A30D-F767-4D71-946D-689CD692B5E2}</a:tableStyleId>
              </a:tblPr>
              <a:tblGrid>
                <a:gridCol w="2941825"/>
                <a:gridCol w="2923025"/>
                <a:gridCol w="2932425"/>
                <a:gridCol w="2932425"/>
              </a:tblGrid>
              <a:tr h="100000">
                <a:tc>
                  <a:txBody>
                    <a:bodyPr/>
                    <a:lstStyle/>
                    <a:p>
                      <a:pPr indent="0" lvl="0" marL="0" marR="0" rtl="0" algn="ctr">
                        <a:spcBef>
                          <a:spcPts val="0"/>
                        </a:spcBef>
                        <a:spcAft>
                          <a:spcPts val="0"/>
                        </a:spcAft>
                        <a:buNone/>
                      </a:pPr>
                      <a:r>
                        <a:rPr lang="en-US" sz="1400"/>
                        <a:t>Key Achievements – Blake Stroud</a:t>
                      </a:r>
                      <a:endParaRPr/>
                    </a:p>
                  </a:txBody>
                  <a:tcPr marT="45725" marB="45725" marR="91450" marL="91450" anchor="ctr">
                    <a:solidFill>
                      <a:schemeClr val="accent2"/>
                    </a:solidFill>
                  </a:tcPr>
                </a:tc>
                <a:tc>
                  <a:txBody>
                    <a:bodyPr/>
                    <a:lstStyle/>
                    <a:p>
                      <a:pPr indent="0" lvl="0" marL="0" marR="0" rtl="0" algn="ctr">
                        <a:spcBef>
                          <a:spcPts val="0"/>
                        </a:spcBef>
                        <a:spcAft>
                          <a:spcPts val="0"/>
                        </a:spcAft>
                        <a:buNone/>
                      </a:pPr>
                      <a:r>
                        <a:rPr lang="en-US" sz="1200"/>
                        <a:t>Planned Activities – Mohammad Asif</a:t>
                      </a:r>
                      <a:endParaRPr/>
                    </a:p>
                  </a:txBody>
                  <a:tcPr marT="45725" marB="45725" marR="91450" marL="91450" anchor="ctr">
                    <a:solidFill>
                      <a:srgbClr val="2F5496"/>
                    </a:solidFill>
                  </a:tcPr>
                </a:tc>
                <a:tc>
                  <a:txBody>
                    <a:bodyPr/>
                    <a:lstStyle/>
                    <a:p>
                      <a:pPr indent="0" lvl="0" marL="0" marR="0" rtl="0" algn="ctr">
                        <a:spcBef>
                          <a:spcPts val="0"/>
                        </a:spcBef>
                        <a:spcAft>
                          <a:spcPts val="0"/>
                        </a:spcAft>
                        <a:buNone/>
                      </a:pPr>
                      <a:r>
                        <a:rPr lang="en-US" sz="1400"/>
                        <a:t>Issues/Risks – Dylan Capece</a:t>
                      </a:r>
                      <a:endParaRPr sz="1400"/>
                    </a:p>
                  </a:txBody>
                  <a:tcPr marT="45725" marB="45725" marR="91450" marL="91450" anchor="ctr">
                    <a:solidFill>
                      <a:srgbClr val="7030A0"/>
                    </a:solidFill>
                  </a:tcPr>
                </a:tc>
                <a:tc>
                  <a:txBody>
                    <a:bodyPr/>
                    <a:lstStyle/>
                    <a:p>
                      <a:pPr indent="0" lvl="0" marL="0" marR="0" rtl="0" algn="ctr">
                        <a:spcBef>
                          <a:spcPts val="0"/>
                        </a:spcBef>
                        <a:spcAft>
                          <a:spcPts val="0"/>
                        </a:spcAft>
                        <a:buNone/>
                      </a:pPr>
                      <a:r>
                        <a:rPr lang="en-US" sz="1200"/>
                        <a:t>Major Milestones Achieved – Luke Padgett</a:t>
                      </a:r>
                      <a:endParaRPr sz="1800"/>
                    </a:p>
                  </a:txBody>
                  <a:tcPr marT="45725" marB="45725" marR="91450" marL="91450" anchor="ctr">
                    <a:solidFill>
                      <a:srgbClr val="C00000"/>
                    </a:solidFill>
                  </a:tcPr>
                </a:tc>
              </a:tr>
              <a:tr h="3747375">
                <a:tc>
                  <a:txBody>
                    <a:bodyPr/>
                    <a:lstStyle/>
                    <a:p>
                      <a:pPr indent="-285750" lvl="0" marL="285750" marR="0" rtl="0" algn="l">
                        <a:lnSpc>
                          <a:spcPct val="120000"/>
                        </a:lnSpc>
                        <a:spcBef>
                          <a:spcPts val="0"/>
                        </a:spcBef>
                        <a:spcAft>
                          <a:spcPts val="0"/>
                        </a:spcAft>
                        <a:buClr>
                          <a:schemeClr val="accent1"/>
                        </a:buClr>
                        <a:buSzPts val="1400"/>
                        <a:buFont typeface="Arial"/>
                        <a:buChar char="•"/>
                      </a:pPr>
                      <a:r>
                        <a:rPr b="0" i="0" lang="en-US" sz="1400" u="none" cap="none" strike="noStrike">
                          <a:solidFill>
                            <a:schemeClr val="accent1"/>
                          </a:solidFill>
                          <a:latin typeface="Calibri"/>
                          <a:ea typeface="Calibri"/>
                          <a:cs typeface="Calibri"/>
                          <a:sym typeface="Calibri"/>
                        </a:rPr>
                        <a:t>Review of development document (milestone 03) officially begun (Aug. 26)</a:t>
                      </a:r>
                      <a:endParaRPr/>
                    </a:p>
                    <a:p>
                      <a:pPr indent="-285750" lvl="0" marL="285750" marR="0" rtl="0" algn="l">
                        <a:lnSpc>
                          <a:spcPct val="120000"/>
                        </a:lnSpc>
                        <a:spcBef>
                          <a:spcPts val="0"/>
                        </a:spcBef>
                        <a:spcAft>
                          <a:spcPts val="0"/>
                        </a:spcAft>
                        <a:buClr>
                          <a:srgbClr val="000000"/>
                        </a:buClr>
                        <a:buSzPts val="1400"/>
                        <a:buFont typeface="Arial"/>
                        <a:buChar char="•"/>
                      </a:pPr>
                      <a:r>
                        <a:rPr b="0" i="0" lang="en-US" sz="1400" u="none" cap="none" strike="noStrike">
                          <a:solidFill>
                            <a:srgbClr val="000000"/>
                          </a:solidFill>
                          <a:latin typeface="Calibri"/>
                          <a:ea typeface="Calibri"/>
                          <a:cs typeface="Calibri"/>
                          <a:sym typeface="Calibri"/>
                        </a:rPr>
                        <a:t>Testing phase officially begun (Apr. 29)</a:t>
                      </a:r>
                      <a:endParaRPr/>
                    </a:p>
                    <a:p>
                      <a:pPr indent="-285750" lvl="0" marL="285750" marR="0" rtl="0" algn="l">
                        <a:lnSpc>
                          <a:spcPct val="120000"/>
                        </a:lnSpc>
                        <a:spcBef>
                          <a:spcPts val="0"/>
                        </a:spcBef>
                        <a:spcAft>
                          <a:spcPts val="0"/>
                        </a:spcAft>
                        <a:buClr>
                          <a:schemeClr val="accent1"/>
                        </a:buClr>
                        <a:buSzPts val="1400"/>
                        <a:buFont typeface="Arial"/>
                        <a:buChar char="•"/>
                      </a:pPr>
                      <a:r>
                        <a:rPr b="0" i="0" lang="en-US" sz="1400" u="none" cap="none" strike="noStrike">
                          <a:solidFill>
                            <a:schemeClr val="accent1"/>
                          </a:solidFill>
                          <a:latin typeface="Calibri"/>
                          <a:ea typeface="Calibri"/>
                          <a:cs typeface="Calibri"/>
                          <a:sym typeface="Calibri"/>
                        </a:rPr>
                        <a:t>Deployment phase officially begun (Jul. 16)</a:t>
                      </a:r>
                      <a:endParaRPr/>
                    </a:p>
                    <a:p>
                      <a:pPr indent="-285750" lvl="0" marL="285750" marR="0" rtl="0" algn="l">
                        <a:lnSpc>
                          <a:spcPct val="120000"/>
                        </a:lnSpc>
                        <a:spcBef>
                          <a:spcPts val="0"/>
                        </a:spcBef>
                        <a:spcAft>
                          <a:spcPts val="0"/>
                        </a:spcAft>
                        <a:buClr>
                          <a:schemeClr val="accent1"/>
                        </a:buClr>
                        <a:buSzPts val="1400"/>
                        <a:buFont typeface="Arial"/>
                        <a:buChar char="•"/>
                      </a:pPr>
                      <a:r>
                        <a:rPr b="0" i="0" lang="en-US" sz="1400" u="none" cap="none" strike="noStrike">
                          <a:solidFill>
                            <a:schemeClr val="accent1"/>
                          </a:solidFill>
                          <a:latin typeface="Calibri"/>
                          <a:ea typeface="Calibri"/>
                          <a:cs typeface="Calibri"/>
                          <a:sym typeface="Calibri"/>
                        </a:rPr>
                        <a:t>Finished regression testing (Jul. 20)</a:t>
                      </a:r>
                      <a:endParaRPr/>
                    </a:p>
                    <a:p>
                      <a:pPr indent="-285750" lvl="0" marL="285750" marR="0" rtl="0" algn="l">
                        <a:lnSpc>
                          <a:spcPct val="120000"/>
                        </a:lnSpc>
                        <a:spcBef>
                          <a:spcPts val="0"/>
                        </a:spcBef>
                        <a:spcAft>
                          <a:spcPts val="0"/>
                        </a:spcAft>
                        <a:buClr>
                          <a:schemeClr val="accent1"/>
                        </a:buClr>
                        <a:buSzPts val="1400"/>
                        <a:buFont typeface="Arial"/>
                        <a:buChar char="•"/>
                      </a:pPr>
                      <a:r>
                        <a:rPr b="0" i="0" lang="en-US" sz="1400" u="none" cap="none" strike="noStrike">
                          <a:solidFill>
                            <a:schemeClr val="accent1"/>
                          </a:solidFill>
                          <a:latin typeface="Calibri"/>
                          <a:ea typeface="Calibri"/>
                          <a:cs typeface="Calibri"/>
                          <a:sym typeface="Calibri"/>
                        </a:rPr>
                        <a:t>Finished testing of DB schema (Aug. 26)</a:t>
                      </a:r>
                      <a:endParaRPr/>
                    </a:p>
                    <a:p>
                      <a:pPr indent="-285750" lvl="0" marL="285750" marR="0" rtl="0" algn="l">
                        <a:lnSpc>
                          <a:spcPct val="120000"/>
                        </a:lnSpc>
                        <a:spcBef>
                          <a:spcPts val="0"/>
                        </a:spcBef>
                        <a:spcAft>
                          <a:spcPts val="0"/>
                        </a:spcAft>
                        <a:buClr>
                          <a:schemeClr val="accent1"/>
                        </a:buClr>
                        <a:buSzPts val="1400"/>
                        <a:buFont typeface="Arial"/>
                        <a:buChar char="•"/>
                      </a:pPr>
                      <a:r>
                        <a:rPr b="0" i="0" lang="en-US" sz="1400" u="none" cap="none" strike="noStrike">
                          <a:solidFill>
                            <a:schemeClr val="accent1"/>
                          </a:solidFill>
                          <a:latin typeface="Calibri"/>
                          <a:ea typeface="Calibri"/>
                          <a:cs typeface="Calibri"/>
                          <a:sym typeface="Calibri"/>
                        </a:rPr>
                        <a:t>Officially concluded setup of host computer system for client (Jul. 22)</a:t>
                      </a:r>
                      <a:endParaRPr/>
                    </a:p>
                  </a:txBody>
                  <a:tcPr marT="45725" marB="45725" marR="91450" marL="91450">
                    <a:solidFill>
                      <a:srgbClr val="D8D8D8"/>
                    </a:solidFill>
                  </a:tcPr>
                </a:tc>
                <a:tc>
                  <a:txBody>
                    <a:bodyPr/>
                    <a:lstStyle/>
                    <a:p>
                      <a:pPr indent="-171450" lvl="0" marL="171450" marR="0" rtl="0" algn="l">
                        <a:lnSpc>
                          <a:spcPct val="100000"/>
                        </a:lnSpc>
                        <a:spcBef>
                          <a:spcPts val="0"/>
                        </a:spcBef>
                        <a:spcAft>
                          <a:spcPts val="0"/>
                        </a:spcAft>
                        <a:buClr>
                          <a:schemeClr val="accent1"/>
                        </a:buClr>
                        <a:buSzPts val="1400"/>
                        <a:buFont typeface="Arial"/>
                        <a:buChar char="•"/>
                      </a:pPr>
                      <a:r>
                        <a:rPr b="0" i="0" lang="en-US" sz="1400" u="none" cap="none" strike="noStrike">
                          <a:solidFill>
                            <a:schemeClr val="accent1"/>
                          </a:solidFill>
                          <a:latin typeface="Calibri"/>
                          <a:ea typeface="Calibri"/>
                          <a:cs typeface="Calibri"/>
                          <a:sym typeface="Calibri"/>
                        </a:rPr>
                        <a:t>Connection of system components (Sep. 29)</a:t>
                      </a:r>
                      <a:endParaRPr/>
                    </a:p>
                    <a:p>
                      <a:pPr indent="-171450" lvl="0" marL="171450" marR="0" rtl="0" algn="l">
                        <a:lnSpc>
                          <a:spcPct val="100000"/>
                        </a:lnSpc>
                        <a:spcBef>
                          <a:spcPts val="0"/>
                        </a:spcBef>
                        <a:spcAft>
                          <a:spcPts val="0"/>
                        </a:spcAft>
                        <a:buClr>
                          <a:schemeClr val="accent1"/>
                        </a:buClr>
                        <a:buSzPts val="1400"/>
                        <a:buFont typeface="Arial"/>
                        <a:buChar char="•"/>
                      </a:pPr>
                      <a:r>
                        <a:rPr b="0" i="0" lang="en-US" sz="1400" u="none" cap="none" strike="noStrike">
                          <a:solidFill>
                            <a:schemeClr val="accent1"/>
                          </a:solidFill>
                          <a:latin typeface="Calibri"/>
                          <a:ea typeface="Calibri"/>
                          <a:cs typeface="Calibri"/>
                          <a:sym typeface="Calibri"/>
                        </a:rPr>
                        <a:t>Launch of database (Sep. 7)</a:t>
                      </a:r>
                      <a:endParaRPr/>
                    </a:p>
                    <a:p>
                      <a:pPr indent="-171450" lvl="0" marL="171450" marR="0" rtl="0" algn="l">
                        <a:lnSpc>
                          <a:spcPct val="100000"/>
                        </a:lnSpc>
                        <a:spcBef>
                          <a:spcPts val="0"/>
                        </a:spcBef>
                        <a:spcAft>
                          <a:spcPts val="0"/>
                        </a:spcAft>
                        <a:buClr>
                          <a:schemeClr val="accent1"/>
                        </a:buClr>
                        <a:buSzPts val="1400"/>
                        <a:buFont typeface="Arial"/>
                        <a:buChar char="•"/>
                      </a:pPr>
                      <a:r>
                        <a:rPr b="0" i="0" lang="en-US" sz="1400" u="none" cap="none" strike="noStrike">
                          <a:solidFill>
                            <a:schemeClr val="accent1"/>
                          </a:solidFill>
                          <a:latin typeface="Calibri"/>
                          <a:ea typeface="Calibri"/>
                          <a:cs typeface="Calibri"/>
                          <a:sym typeface="Calibri"/>
                        </a:rPr>
                        <a:t>Training camp with client to teach them the system (Oct. 22)</a:t>
                      </a:r>
                      <a:endParaRPr/>
                    </a:p>
                    <a:p>
                      <a:pPr indent="-171450" lvl="0" marL="171450" marR="0" rtl="0" algn="l">
                        <a:lnSpc>
                          <a:spcPct val="100000"/>
                        </a:lnSpc>
                        <a:spcBef>
                          <a:spcPts val="0"/>
                        </a:spcBef>
                        <a:spcAft>
                          <a:spcPts val="0"/>
                        </a:spcAft>
                        <a:buClr>
                          <a:schemeClr val="accent1"/>
                        </a:buClr>
                        <a:buSzPts val="1400"/>
                        <a:buFont typeface="Arial"/>
                        <a:buChar char="•"/>
                      </a:pPr>
                      <a:r>
                        <a:rPr b="0" i="0" lang="en-US" sz="1400" u="none" cap="none" strike="noStrike">
                          <a:solidFill>
                            <a:schemeClr val="accent1"/>
                          </a:solidFill>
                          <a:latin typeface="Calibri"/>
                          <a:ea typeface="Calibri"/>
                          <a:cs typeface="Calibri"/>
                          <a:sym typeface="Calibri"/>
                        </a:rPr>
                        <a:t>Begin drafting testing finalization document (Sep. 21)</a:t>
                      </a:r>
                      <a:endParaRPr b="0" i="0" sz="1400" u="none" cap="none" strike="noStrike">
                        <a:solidFill>
                          <a:schemeClr val="accent1"/>
                        </a:solidFill>
                        <a:latin typeface="Calibri"/>
                        <a:ea typeface="Calibri"/>
                        <a:cs typeface="Calibri"/>
                        <a:sym typeface="Calibri"/>
                      </a:endParaRPr>
                    </a:p>
                    <a:p>
                      <a:pPr indent="-171450" lvl="0" marL="171450" marR="0" rtl="0" algn="l">
                        <a:lnSpc>
                          <a:spcPct val="100000"/>
                        </a:lnSpc>
                        <a:spcBef>
                          <a:spcPts val="0"/>
                        </a:spcBef>
                        <a:spcAft>
                          <a:spcPts val="0"/>
                        </a:spcAft>
                        <a:buClr>
                          <a:schemeClr val="accent1"/>
                        </a:buClr>
                        <a:buSzPts val="1400"/>
                        <a:buFont typeface="Arial"/>
                        <a:buChar char="•"/>
                      </a:pPr>
                      <a:r>
                        <a:rPr b="0" i="0" lang="en-US" sz="1400" u="none" cap="none" strike="noStrike">
                          <a:solidFill>
                            <a:schemeClr val="accent1"/>
                          </a:solidFill>
                          <a:latin typeface="Calibri"/>
                          <a:ea typeface="Calibri"/>
                          <a:cs typeface="Calibri"/>
                          <a:sym typeface="Calibri"/>
                        </a:rPr>
                        <a:t>Finalize testing phase (Sep. 25)</a:t>
                      </a:r>
                      <a:endParaRPr/>
                    </a:p>
                    <a:p>
                      <a:pPr indent="-171450" lvl="0" marL="171450" marR="0" rtl="0" algn="l">
                        <a:lnSpc>
                          <a:spcPct val="100000"/>
                        </a:lnSpc>
                        <a:spcBef>
                          <a:spcPts val="0"/>
                        </a:spcBef>
                        <a:spcAft>
                          <a:spcPts val="0"/>
                        </a:spcAft>
                        <a:buClr>
                          <a:schemeClr val="accent1"/>
                        </a:buClr>
                        <a:buSzPts val="1400"/>
                        <a:buFont typeface="Arial"/>
                        <a:buChar char="•"/>
                      </a:pPr>
                      <a:r>
                        <a:rPr b="0" i="0" lang="en-US" sz="1400" u="none" cap="none" strike="noStrike">
                          <a:solidFill>
                            <a:schemeClr val="accent1"/>
                          </a:solidFill>
                          <a:latin typeface="Calibri"/>
                          <a:ea typeface="Calibri"/>
                          <a:cs typeface="Calibri"/>
                          <a:sym typeface="Calibri"/>
                        </a:rPr>
                        <a:t>Begin defect testing (Sep. 7)</a:t>
                      </a:r>
                      <a:endParaRPr/>
                    </a:p>
                    <a:p>
                      <a:pPr indent="-171450" lvl="0" marL="171450" marR="0" rtl="0" algn="l">
                        <a:lnSpc>
                          <a:spcPct val="100000"/>
                        </a:lnSpc>
                        <a:spcBef>
                          <a:spcPts val="0"/>
                        </a:spcBef>
                        <a:spcAft>
                          <a:spcPts val="0"/>
                        </a:spcAft>
                        <a:buClr>
                          <a:schemeClr val="accent1"/>
                        </a:buClr>
                        <a:buSzPts val="1400"/>
                        <a:buFont typeface="Arial"/>
                        <a:buChar char="•"/>
                      </a:pPr>
                      <a:r>
                        <a:rPr b="0" i="0" lang="en-US" sz="1400" u="none" cap="none" strike="noStrike">
                          <a:solidFill>
                            <a:schemeClr val="accent1"/>
                          </a:solidFill>
                          <a:latin typeface="Calibri"/>
                          <a:ea typeface="Calibri"/>
                          <a:cs typeface="Calibri"/>
                          <a:sym typeface="Calibri"/>
                        </a:rPr>
                        <a:t>Begin capturing car information from parking lot gates (Sep. 28)</a:t>
                      </a:r>
                      <a:endParaRPr/>
                    </a:p>
                    <a:p>
                      <a:pPr indent="-171450" lvl="0" marL="171450" marR="0" rtl="0" algn="l">
                        <a:lnSpc>
                          <a:spcPct val="100000"/>
                        </a:lnSpc>
                        <a:spcBef>
                          <a:spcPts val="0"/>
                        </a:spcBef>
                        <a:spcAft>
                          <a:spcPts val="0"/>
                        </a:spcAft>
                        <a:buClr>
                          <a:schemeClr val="accent1"/>
                        </a:buClr>
                        <a:buSzPts val="1400"/>
                        <a:buFont typeface="Arial"/>
                        <a:buChar char="•"/>
                      </a:pPr>
                      <a:r>
                        <a:rPr b="0" i="0" lang="en-US" sz="1400" u="none" cap="none" strike="noStrike">
                          <a:solidFill>
                            <a:schemeClr val="accent1"/>
                          </a:solidFill>
                          <a:latin typeface="Calibri"/>
                          <a:ea typeface="Calibri"/>
                          <a:cs typeface="Calibri"/>
                          <a:sym typeface="Calibri"/>
                        </a:rPr>
                        <a:t>Begin drafting of final deployment document (Nov. 11)</a:t>
                      </a:r>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accent1"/>
                        </a:solidFill>
                        <a:latin typeface="Calibri"/>
                        <a:ea typeface="Calibri"/>
                        <a:cs typeface="Calibri"/>
                        <a:sym typeface="Calibri"/>
                      </a:endParaRPr>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chemeClr val="dk1"/>
                        </a:buClr>
                        <a:buSzPts val="1050"/>
                        <a:buFont typeface="Calibri"/>
                        <a:buNone/>
                      </a:pPr>
                      <a:r>
                        <a:rPr lang="en-US" sz="1050" u="sng"/>
                        <a:t>Issues</a:t>
                      </a:r>
                      <a:r>
                        <a:rPr lang="en-US" sz="1050" u="none"/>
                        <a:t>: </a:t>
                      </a:r>
                      <a:endParaRPr/>
                    </a:p>
                    <a:p>
                      <a:pPr indent="-171450" lvl="0" marL="171450" marR="0" rtl="0" algn="l">
                        <a:lnSpc>
                          <a:spcPct val="100000"/>
                        </a:lnSpc>
                        <a:spcBef>
                          <a:spcPts val="0"/>
                        </a:spcBef>
                        <a:spcAft>
                          <a:spcPts val="0"/>
                        </a:spcAft>
                        <a:buClr>
                          <a:srgbClr val="0070C0"/>
                        </a:buClr>
                        <a:buSzPts val="1000"/>
                        <a:buFont typeface="Arial"/>
                        <a:buChar char="•"/>
                      </a:pPr>
                      <a:r>
                        <a:rPr lang="en-US" sz="1000" u="none">
                          <a:solidFill>
                            <a:srgbClr val="0070C0"/>
                          </a:solidFill>
                        </a:rPr>
                        <a:t>Testing of service tier applications may not finish on time due to late delivery of supplies. This has caused the finalization of the server/back-end testing to start past deadline</a:t>
                      </a:r>
                      <a:br>
                        <a:rPr lang="en-US" sz="1000" u="none">
                          <a:solidFill>
                            <a:srgbClr val="0070C0"/>
                          </a:solidFill>
                        </a:rPr>
                      </a:br>
                      <a:r>
                        <a:rPr b="1" lang="en-US" sz="1000" u="none">
                          <a:solidFill>
                            <a:srgbClr val="0070C0"/>
                          </a:solidFill>
                        </a:rPr>
                        <a:t>Resolution:</a:t>
                      </a:r>
                      <a:r>
                        <a:rPr b="0" lang="en-US" sz="1000" u="none">
                          <a:solidFill>
                            <a:srgbClr val="0070C0"/>
                          </a:solidFill>
                        </a:rPr>
                        <a:t> Testing Engineer 3 shall work overtime to compensate for late delivery. </a:t>
                      </a:r>
                      <a:endParaRPr/>
                    </a:p>
                    <a:p>
                      <a:pPr indent="0" lvl="0" marL="0" marR="0" rtl="0" algn="l">
                        <a:lnSpc>
                          <a:spcPct val="100000"/>
                        </a:lnSpc>
                        <a:spcBef>
                          <a:spcPts val="0"/>
                        </a:spcBef>
                        <a:spcAft>
                          <a:spcPts val="0"/>
                        </a:spcAft>
                        <a:buClr>
                          <a:schemeClr val="dk1"/>
                        </a:buClr>
                        <a:buSzPts val="1050"/>
                        <a:buFont typeface="Arial"/>
                        <a:buNone/>
                      </a:pPr>
                      <a:r>
                        <a:rPr lang="en-US" sz="1050" u="sng"/>
                        <a:t>Risks</a:t>
                      </a:r>
                      <a:r>
                        <a:rPr lang="en-US" sz="1050" u="none"/>
                        <a:t>:</a:t>
                      </a:r>
                      <a:endParaRPr/>
                    </a:p>
                    <a:p>
                      <a:pPr indent="-171450" lvl="0" marL="171450" marR="0" rtl="0" algn="l">
                        <a:lnSpc>
                          <a:spcPct val="100000"/>
                        </a:lnSpc>
                        <a:spcBef>
                          <a:spcPts val="0"/>
                        </a:spcBef>
                        <a:spcAft>
                          <a:spcPts val="0"/>
                        </a:spcAft>
                        <a:buClr>
                          <a:srgbClr val="0070C0"/>
                        </a:buClr>
                        <a:buSzPts val="1050"/>
                        <a:buFont typeface="Arial"/>
                        <a:buChar char="•"/>
                      </a:pPr>
                      <a:r>
                        <a:rPr lang="en-US" sz="1050" u="none">
                          <a:solidFill>
                            <a:srgbClr val="0070C0"/>
                          </a:solidFill>
                        </a:rPr>
                        <a:t>Training clients on system may be delayed due to employee leaving company unexpectedly. This may cause the drafting of the deployment document to be delivered late.</a:t>
                      </a:r>
                      <a:br>
                        <a:rPr lang="en-US" sz="1050" u="none">
                          <a:solidFill>
                            <a:srgbClr val="0070C0"/>
                          </a:solidFill>
                        </a:rPr>
                      </a:br>
                      <a:r>
                        <a:rPr b="1" lang="en-US" sz="1050" u="none">
                          <a:solidFill>
                            <a:srgbClr val="0070C0"/>
                          </a:solidFill>
                        </a:rPr>
                        <a:t>Mitigation:</a:t>
                      </a:r>
                      <a:r>
                        <a:rPr b="0" lang="en-US" sz="1050" u="none">
                          <a:solidFill>
                            <a:srgbClr val="0070C0"/>
                          </a:solidFill>
                        </a:rPr>
                        <a:t> Borrow Deployment Engineer from another project within KLY Inc.</a:t>
                      </a:r>
                      <a:endParaRPr/>
                    </a:p>
                    <a:p>
                      <a:pPr indent="-171450" lvl="0" marL="171450" marR="0" rtl="0" algn="l">
                        <a:lnSpc>
                          <a:spcPct val="100000"/>
                        </a:lnSpc>
                        <a:spcBef>
                          <a:spcPts val="0"/>
                        </a:spcBef>
                        <a:spcAft>
                          <a:spcPts val="0"/>
                        </a:spcAft>
                        <a:buClr>
                          <a:srgbClr val="0070C0"/>
                        </a:buClr>
                        <a:buSzPts val="1050"/>
                        <a:buFont typeface="Arial"/>
                        <a:buChar char="•"/>
                      </a:pPr>
                      <a:r>
                        <a:rPr lang="en-US" sz="1050" u="none">
                          <a:solidFill>
                            <a:srgbClr val="0070C0"/>
                          </a:solidFill>
                        </a:rPr>
                        <a:t>Connection between UTD database and mobile app database may be delayed due to late start of prerequisite task. This may cause the connection of system components to be delayed.</a:t>
                      </a:r>
                      <a:br>
                        <a:rPr lang="en-US" sz="1050" u="none">
                          <a:solidFill>
                            <a:srgbClr val="0070C0"/>
                          </a:solidFill>
                        </a:rPr>
                      </a:br>
                      <a:r>
                        <a:rPr b="1" lang="en-US" sz="1050" u="none">
                          <a:solidFill>
                            <a:srgbClr val="0070C0"/>
                          </a:solidFill>
                        </a:rPr>
                        <a:t>Mitigation:</a:t>
                      </a:r>
                      <a:r>
                        <a:rPr b="0" lang="en-US" sz="1050" u="none">
                          <a:solidFill>
                            <a:srgbClr val="0070C0"/>
                          </a:solidFill>
                        </a:rPr>
                        <a:t> Have the Testing Engineer Lead train and help with workload to ensure speedy delivery.</a:t>
                      </a:r>
                      <a:endParaRPr sz="1050" u="none">
                        <a:solidFill>
                          <a:srgbClr val="0070C0"/>
                        </a:solidFill>
                      </a:endParaRPr>
                    </a:p>
                  </a:txBody>
                  <a:tcPr marT="45725" marB="45725" marR="91450" marL="91450">
                    <a:solidFill>
                      <a:srgbClr val="D8D8D8"/>
                    </a:solidFill>
                  </a:tcPr>
                </a:tc>
                <a:tc>
                  <a:txBody>
                    <a:bodyPr/>
                    <a:lstStyle/>
                    <a:p>
                      <a:pPr indent="0" lvl="0" marL="0" marR="0" rtl="0" algn="l">
                        <a:spcBef>
                          <a:spcPts val="0"/>
                        </a:spcBef>
                        <a:spcAft>
                          <a:spcPts val="0"/>
                        </a:spcAft>
                        <a:buNone/>
                      </a:pPr>
                      <a:r>
                        <a:rPr b="1" lang="en-US" sz="1400"/>
                        <a:t>Current milestones</a:t>
                      </a:r>
                      <a:endParaRPr/>
                    </a:p>
                    <a:p>
                      <a:pPr indent="-285750" lvl="0" marL="285750" marR="0" rtl="0" algn="l">
                        <a:spcBef>
                          <a:spcPts val="0"/>
                        </a:spcBef>
                        <a:spcAft>
                          <a:spcPts val="0"/>
                        </a:spcAft>
                        <a:buClr>
                          <a:schemeClr val="dk1"/>
                        </a:buClr>
                        <a:buSzPts val="1400"/>
                        <a:buFont typeface="Arial"/>
                        <a:buChar char="•"/>
                      </a:pPr>
                      <a:r>
                        <a:rPr b="0" lang="en-US" sz="1400"/>
                        <a:t>Finalized Requirements document delivered and design phase began (Apr. 1)</a:t>
                      </a:r>
                      <a:endParaRPr/>
                    </a:p>
                    <a:p>
                      <a:pPr indent="-285750" lvl="0" marL="285750" marR="0" rtl="0" algn="l">
                        <a:spcBef>
                          <a:spcPts val="0"/>
                        </a:spcBef>
                        <a:spcAft>
                          <a:spcPts val="0"/>
                        </a:spcAft>
                        <a:buClr>
                          <a:schemeClr val="dk1"/>
                        </a:buClr>
                        <a:buSzPts val="1400"/>
                        <a:buFont typeface="Arial"/>
                        <a:buChar char="•"/>
                      </a:pPr>
                      <a:r>
                        <a:rPr b="0" lang="en-US" sz="1400"/>
                        <a:t>Finalized Design document delivered and development and testing initialized (May 10)</a:t>
                      </a:r>
                      <a:endParaRPr/>
                    </a:p>
                    <a:p>
                      <a:pPr indent="0" lvl="0" marL="0" marR="0" rtl="0" algn="l">
                        <a:spcBef>
                          <a:spcPts val="0"/>
                        </a:spcBef>
                        <a:spcAft>
                          <a:spcPts val="0"/>
                        </a:spcAft>
                        <a:buClr>
                          <a:schemeClr val="dk1"/>
                        </a:buClr>
                        <a:buSzPts val="1400"/>
                        <a:buFont typeface="Arial"/>
                        <a:buNone/>
                      </a:pPr>
                      <a:r>
                        <a:rPr b="1" lang="en-US" sz="1400"/>
                        <a:t>In progress</a:t>
                      </a:r>
                      <a:endParaRPr b="0" sz="1400"/>
                    </a:p>
                    <a:p>
                      <a:pPr indent="-285750" lvl="0" marL="285750" marR="0" rtl="0" algn="l">
                        <a:spcBef>
                          <a:spcPts val="0"/>
                        </a:spcBef>
                        <a:spcAft>
                          <a:spcPts val="0"/>
                        </a:spcAft>
                        <a:buClr>
                          <a:schemeClr val="dk1"/>
                        </a:buClr>
                        <a:buSzPts val="1400"/>
                        <a:buFont typeface="Arial"/>
                        <a:buChar char="•"/>
                      </a:pPr>
                      <a:r>
                        <a:rPr b="0" lang="en-US" sz="1400"/>
                        <a:t>Delivery of finalized testing document (Sep. 24)</a:t>
                      </a:r>
                      <a:endParaRPr/>
                    </a:p>
                    <a:p>
                      <a:pPr indent="-285750" lvl="0" marL="285750" marR="0" rtl="0" algn="l">
                        <a:spcBef>
                          <a:spcPts val="0"/>
                        </a:spcBef>
                        <a:spcAft>
                          <a:spcPts val="0"/>
                        </a:spcAft>
                        <a:buClr>
                          <a:schemeClr val="dk1"/>
                        </a:buClr>
                        <a:buSzPts val="1400"/>
                        <a:buFont typeface="Arial"/>
                        <a:buChar char="•"/>
                      </a:pPr>
                      <a:r>
                        <a:rPr b="0" lang="en-US" sz="1400"/>
                        <a:t>Delivery of finalized deployment document (Nov. 9)</a:t>
                      </a:r>
                      <a:endParaRPr/>
                    </a:p>
                    <a:p>
                      <a:pPr indent="-285750" lvl="0" marL="285750" marR="0" rtl="0" algn="l">
                        <a:spcBef>
                          <a:spcPts val="0"/>
                        </a:spcBef>
                        <a:spcAft>
                          <a:spcPts val="0"/>
                        </a:spcAft>
                        <a:buClr>
                          <a:srgbClr val="4472C4"/>
                        </a:buClr>
                        <a:buSzPts val="1400"/>
                        <a:buFont typeface="Arial"/>
                        <a:buChar char="•"/>
                      </a:pPr>
                      <a:r>
                        <a:rPr b="0" lang="en-US" sz="1400">
                          <a:solidFill>
                            <a:srgbClr val="4472C4"/>
                          </a:solidFill>
                        </a:rPr>
                        <a:t>Review of development document (Aug. 26)</a:t>
                      </a:r>
                      <a:endParaRPr/>
                    </a:p>
                  </a:txBody>
                  <a:tcPr marT="45725" marB="45725" marR="91450" marL="91450">
                    <a:solidFill>
                      <a:srgbClr val="D8D8D8"/>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3"/>
          <p:cNvSpPr txBox="1"/>
          <p:nvPr/>
        </p:nvSpPr>
        <p:spPr>
          <a:xfrm>
            <a:off x="231140" y="0"/>
            <a:ext cx="972667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dk1"/>
                </a:solidFill>
                <a:latin typeface="Verdana"/>
                <a:ea typeface="Verdana"/>
                <a:cs typeface="Verdana"/>
                <a:sym typeface="Verdana"/>
              </a:rPr>
              <a:t>Key Milestones </a:t>
            </a:r>
            <a:r>
              <a:rPr lang="en-US" sz="1400">
                <a:solidFill>
                  <a:schemeClr val="dk1"/>
                </a:solidFill>
                <a:latin typeface="Verdana"/>
                <a:ea typeface="Verdana"/>
                <a:cs typeface="Verdana"/>
                <a:sym typeface="Verdana"/>
              </a:rPr>
              <a:t>Luke Padgett, Blake Stroud</a:t>
            </a:r>
            <a:endParaRPr b="1" sz="3200">
              <a:solidFill>
                <a:schemeClr val="dk1"/>
              </a:solidFill>
              <a:latin typeface="Verdana"/>
              <a:ea typeface="Verdana"/>
              <a:cs typeface="Verdana"/>
              <a:sym typeface="Verdana"/>
            </a:endParaRPr>
          </a:p>
        </p:txBody>
      </p:sp>
      <p:graphicFrame>
        <p:nvGraphicFramePr>
          <p:cNvPr id="107" name="Google Shape;107;p3"/>
          <p:cNvGraphicFramePr/>
          <p:nvPr/>
        </p:nvGraphicFramePr>
        <p:xfrm>
          <a:off x="231140" y="769441"/>
          <a:ext cx="3000000" cy="3000000"/>
        </p:xfrm>
        <a:graphic>
          <a:graphicData uri="http://schemas.openxmlformats.org/drawingml/2006/table">
            <a:tbl>
              <a:tblPr bandRow="1" firstRow="1">
                <a:noFill/>
                <a:tableStyleId>{C5EFF24D-980E-4205-933A-572E2E2F7A32}</a:tableStyleId>
              </a:tblPr>
              <a:tblGrid>
                <a:gridCol w="2955050"/>
                <a:gridCol w="812825"/>
                <a:gridCol w="1466175"/>
                <a:gridCol w="987225"/>
                <a:gridCol w="948125"/>
                <a:gridCol w="948125"/>
                <a:gridCol w="977450"/>
                <a:gridCol w="2634750"/>
              </a:tblGrid>
              <a:tr h="922475">
                <a:tc>
                  <a:txBody>
                    <a:bodyPr/>
                    <a:lstStyle/>
                    <a:p>
                      <a:pPr indent="0" lvl="0" marL="0" marR="0" rtl="0" algn="ctr">
                        <a:spcBef>
                          <a:spcPts val="0"/>
                        </a:spcBef>
                        <a:spcAft>
                          <a:spcPts val="0"/>
                        </a:spcAft>
                        <a:buNone/>
                      </a:pPr>
                      <a:r>
                        <a:rPr b="1" lang="en-US" sz="1400"/>
                        <a:t>Milestone</a:t>
                      </a:r>
                      <a:endParaRPr/>
                    </a:p>
                  </a:txBody>
                  <a:tcPr marT="45725" marB="45725" marR="91450" marL="91450" anchor="ctr"/>
                </a:tc>
                <a:tc>
                  <a:txBody>
                    <a:bodyPr/>
                    <a:lstStyle/>
                    <a:p>
                      <a:pPr indent="0" lvl="0" marL="0" marR="0" rtl="0" algn="ctr">
                        <a:spcBef>
                          <a:spcPts val="0"/>
                        </a:spcBef>
                        <a:spcAft>
                          <a:spcPts val="0"/>
                        </a:spcAft>
                        <a:buNone/>
                      </a:pPr>
                      <a:r>
                        <a:rPr b="1" lang="en-US" sz="1400"/>
                        <a:t>Status</a:t>
                      </a:r>
                      <a:endParaRPr/>
                    </a:p>
                  </a:txBody>
                  <a:tcPr marT="45725" marB="45725" marR="91450" marL="91450" anchor="ctr"/>
                </a:tc>
                <a:tc>
                  <a:txBody>
                    <a:bodyPr/>
                    <a:lstStyle/>
                    <a:p>
                      <a:pPr indent="0" lvl="0" marL="0" marR="0" rtl="0" algn="ctr">
                        <a:spcBef>
                          <a:spcPts val="0"/>
                        </a:spcBef>
                        <a:spcAft>
                          <a:spcPts val="0"/>
                        </a:spcAft>
                        <a:buNone/>
                      </a:pPr>
                      <a:r>
                        <a:rPr b="1" lang="en-US" sz="1400"/>
                        <a:t>% Complete</a:t>
                      </a:r>
                      <a:endParaRPr/>
                    </a:p>
                  </a:txBody>
                  <a:tcPr marT="45725" marB="45725" marR="91450" marL="91450" anchor="ctr"/>
                </a:tc>
                <a:tc>
                  <a:txBody>
                    <a:bodyPr/>
                    <a:lstStyle/>
                    <a:p>
                      <a:pPr indent="0" lvl="0" marL="0" marR="0" rtl="0" algn="ctr">
                        <a:spcBef>
                          <a:spcPts val="0"/>
                        </a:spcBef>
                        <a:spcAft>
                          <a:spcPts val="0"/>
                        </a:spcAft>
                        <a:buNone/>
                      </a:pPr>
                      <a:r>
                        <a:rPr b="1" lang="en-US" sz="1400"/>
                        <a:t>Planned Start</a:t>
                      </a:r>
                      <a:endParaRPr/>
                    </a:p>
                  </a:txBody>
                  <a:tcPr marT="45725" marB="45725" marR="91450" marL="91450" anchor="ctr"/>
                </a:tc>
                <a:tc>
                  <a:txBody>
                    <a:bodyPr/>
                    <a:lstStyle/>
                    <a:p>
                      <a:pPr indent="0" lvl="0" marL="0" marR="0" rtl="0" algn="ctr">
                        <a:spcBef>
                          <a:spcPts val="0"/>
                        </a:spcBef>
                        <a:spcAft>
                          <a:spcPts val="0"/>
                        </a:spcAft>
                        <a:buNone/>
                      </a:pPr>
                      <a:r>
                        <a:rPr b="1" lang="en-US" sz="1400"/>
                        <a:t>Actual Start</a:t>
                      </a:r>
                      <a:endParaRPr/>
                    </a:p>
                  </a:txBody>
                  <a:tcPr marT="45725" marB="45725" marR="91450" marL="91450" anchor="ctr"/>
                </a:tc>
                <a:tc>
                  <a:txBody>
                    <a:bodyPr/>
                    <a:lstStyle/>
                    <a:p>
                      <a:pPr indent="0" lvl="0" marL="0" marR="0" rtl="0" algn="ctr">
                        <a:spcBef>
                          <a:spcPts val="0"/>
                        </a:spcBef>
                        <a:spcAft>
                          <a:spcPts val="0"/>
                        </a:spcAft>
                        <a:buNone/>
                      </a:pPr>
                      <a:r>
                        <a:rPr b="1" lang="en-US" sz="1400"/>
                        <a:t>Planned Finish</a:t>
                      </a:r>
                      <a:endParaRPr/>
                    </a:p>
                  </a:txBody>
                  <a:tcPr marT="45725" marB="45725" marR="91450" marL="91450" anchor="ctr"/>
                </a:tc>
                <a:tc>
                  <a:txBody>
                    <a:bodyPr/>
                    <a:lstStyle/>
                    <a:p>
                      <a:pPr indent="0" lvl="0" marL="0" marR="0" rtl="0" algn="ctr">
                        <a:spcBef>
                          <a:spcPts val="0"/>
                        </a:spcBef>
                        <a:spcAft>
                          <a:spcPts val="0"/>
                        </a:spcAft>
                        <a:buNone/>
                      </a:pPr>
                      <a:r>
                        <a:rPr b="1" lang="en-US" sz="1400"/>
                        <a:t>Actual Finish</a:t>
                      </a:r>
                      <a:endParaRPr/>
                    </a:p>
                  </a:txBody>
                  <a:tcPr marT="45725" marB="45725" marR="91450" marL="91450" anchor="ctr"/>
                </a:tc>
                <a:tc>
                  <a:txBody>
                    <a:bodyPr/>
                    <a:lstStyle/>
                    <a:p>
                      <a:pPr indent="0" lvl="0" marL="0" marR="0" rtl="0" algn="ctr">
                        <a:spcBef>
                          <a:spcPts val="0"/>
                        </a:spcBef>
                        <a:spcAft>
                          <a:spcPts val="0"/>
                        </a:spcAft>
                        <a:buNone/>
                      </a:pPr>
                      <a:r>
                        <a:rPr b="1" lang="en-US" sz="2000"/>
                        <a:t>Comments</a:t>
                      </a:r>
                      <a:endParaRPr/>
                    </a:p>
                  </a:txBody>
                  <a:tcPr marT="45725" marB="45725" marR="91450" marL="91450" anchor="ctr"/>
                </a:tc>
              </a:tr>
              <a:tr h="922475">
                <a:tc>
                  <a:txBody>
                    <a:bodyPr/>
                    <a:lstStyle/>
                    <a:p>
                      <a:pPr indent="0" lvl="0" marL="0" marR="0" rtl="0" algn="l">
                        <a:spcBef>
                          <a:spcPts val="0"/>
                        </a:spcBef>
                        <a:spcAft>
                          <a:spcPts val="0"/>
                        </a:spcAft>
                        <a:buNone/>
                      </a:pPr>
                      <a:r>
                        <a:rPr lang="en-US" sz="1800"/>
                        <a:t>Finalized Requirements Document</a:t>
                      </a:r>
                      <a:endParaRPr/>
                    </a:p>
                  </a:txBody>
                  <a:tcPr marT="45725" marB="45725" marR="91450" marL="91450"/>
                </a:tc>
                <a:tc>
                  <a:txBody>
                    <a:bodyPr/>
                    <a:lstStyle/>
                    <a:p>
                      <a:pPr indent="0" lvl="0" marL="0" marR="0" rtl="0" algn="ctr">
                        <a:spcBef>
                          <a:spcPts val="0"/>
                        </a:spcBef>
                        <a:spcAft>
                          <a:spcPts val="0"/>
                        </a:spcAft>
                        <a:buNone/>
                      </a:pPr>
                      <a:r>
                        <a:rPr b="1" lang="en-US" sz="1800"/>
                        <a:t>C</a:t>
                      </a:r>
                      <a:endParaRPr/>
                    </a:p>
                  </a:txBody>
                  <a:tcPr marT="45725" marB="45725" marR="91450" marL="91450" anchor="ctr">
                    <a:solidFill>
                      <a:srgbClr val="8DA9DB"/>
                    </a:solidFill>
                  </a:tcPr>
                </a:tc>
                <a:tc>
                  <a:txBody>
                    <a:bodyPr/>
                    <a:lstStyle/>
                    <a:p>
                      <a:pPr indent="0" lvl="0" marL="0" marR="0" rtl="0" algn="ctr">
                        <a:spcBef>
                          <a:spcPts val="0"/>
                        </a:spcBef>
                        <a:spcAft>
                          <a:spcPts val="0"/>
                        </a:spcAft>
                        <a:buNone/>
                      </a:pPr>
                      <a:r>
                        <a:rPr lang="en-US" sz="1800"/>
                        <a:t>100%</a:t>
                      </a:r>
                      <a:endParaRPr/>
                    </a:p>
                  </a:txBody>
                  <a:tcPr marT="45725" marB="45725" marR="91450" marL="91450" anchor="ctr"/>
                </a:tc>
                <a:tc>
                  <a:txBody>
                    <a:bodyPr/>
                    <a:lstStyle/>
                    <a:p>
                      <a:pPr indent="0" lvl="0" marL="0" marR="0" rtl="0" algn="ctr">
                        <a:spcBef>
                          <a:spcPts val="0"/>
                        </a:spcBef>
                        <a:spcAft>
                          <a:spcPts val="0"/>
                        </a:spcAft>
                        <a:buNone/>
                      </a:pPr>
                      <a:r>
                        <a:rPr lang="en-US" sz="1800"/>
                        <a:t>Feb. 19</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Feb. 19</a:t>
                      </a:r>
                      <a:endParaRPr/>
                    </a:p>
                  </a:txBody>
                  <a:tcPr marT="45725" marB="45725" marR="91450" marL="91450" anchor="ctr"/>
                </a:tc>
                <a:tc>
                  <a:txBody>
                    <a:bodyPr/>
                    <a:lstStyle/>
                    <a:p>
                      <a:pPr indent="0" lvl="0" marL="0" marR="0" rtl="0" algn="ctr">
                        <a:spcBef>
                          <a:spcPts val="0"/>
                        </a:spcBef>
                        <a:spcAft>
                          <a:spcPts val="0"/>
                        </a:spcAft>
                        <a:buNone/>
                      </a:pPr>
                      <a:r>
                        <a:rPr lang="en-US" sz="1800"/>
                        <a:t>Apr. 1</a:t>
                      </a:r>
                      <a:endParaRPr/>
                    </a:p>
                  </a:txBody>
                  <a:tcPr marT="45725" marB="45725" marR="91450" marL="91450" anchor="ctr"/>
                </a:tc>
                <a:tc>
                  <a:txBody>
                    <a:bodyPr/>
                    <a:lstStyle/>
                    <a:p>
                      <a:pPr indent="0" lvl="0" marL="0" marR="0" rtl="0" algn="ctr">
                        <a:spcBef>
                          <a:spcPts val="0"/>
                        </a:spcBef>
                        <a:spcAft>
                          <a:spcPts val="0"/>
                        </a:spcAft>
                        <a:buNone/>
                      </a:pPr>
                      <a:r>
                        <a:rPr lang="en-US" sz="1800"/>
                        <a:t>Apr. 3</a:t>
                      </a:r>
                      <a:endParaRPr/>
                    </a:p>
                  </a:txBody>
                  <a:tcPr marT="45725" marB="45725" marR="91450" marL="91450" anchor="ctr"/>
                </a:tc>
                <a:tc>
                  <a:txBody>
                    <a:bodyPr/>
                    <a:lstStyle/>
                    <a:p>
                      <a:pPr indent="0" lvl="0" marL="0" marR="0" rtl="0" algn="l">
                        <a:spcBef>
                          <a:spcPts val="0"/>
                        </a:spcBef>
                        <a:spcAft>
                          <a:spcPts val="0"/>
                        </a:spcAft>
                        <a:buNone/>
                      </a:pPr>
                      <a:r>
                        <a:rPr lang="en-US" sz="1200"/>
                        <a:t>Customer interviews delayed by two days due to late completion of interview questions. Meetings conducted online through video sharing program</a:t>
                      </a:r>
                      <a:endParaRPr/>
                    </a:p>
                  </a:txBody>
                  <a:tcPr marT="45725" marB="45725" marR="91450" marL="91450"/>
                </a:tc>
              </a:tr>
              <a:tr h="922475">
                <a:tc>
                  <a:txBody>
                    <a:bodyPr/>
                    <a:lstStyle/>
                    <a:p>
                      <a:pPr indent="0" lvl="0" marL="0" marR="0" rtl="0" algn="l">
                        <a:spcBef>
                          <a:spcPts val="0"/>
                        </a:spcBef>
                        <a:spcAft>
                          <a:spcPts val="0"/>
                        </a:spcAft>
                        <a:buNone/>
                      </a:pPr>
                      <a:r>
                        <a:rPr lang="en-US" sz="1800"/>
                        <a:t>Finalized Design Document</a:t>
                      </a:r>
                      <a:endParaRPr/>
                    </a:p>
                  </a:txBody>
                  <a:tcPr marT="45725" marB="45725" marR="91450" marL="91450"/>
                </a:tc>
                <a:tc>
                  <a:txBody>
                    <a:bodyPr/>
                    <a:lstStyle/>
                    <a:p>
                      <a:pPr indent="0" lvl="0" marL="0" marR="0" rtl="0" algn="ctr">
                        <a:spcBef>
                          <a:spcPts val="0"/>
                        </a:spcBef>
                        <a:spcAft>
                          <a:spcPts val="0"/>
                        </a:spcAft>
                        <a:buNone/>
                      </a:pPr>
                      <a:r>
                        <a:rPr b="1" lang="en-US" sz="1800"/>
                        <a:t>C</a:t>
                      </a:r>
                      <a:endParaRPr/>
                    </a:p>
                  </a:txBody>
                  <a:tcPr marT="45725" marB="45725" marR="91450" marL="91450" anchor="ctr">
                    <a:solidFill>
                      <a:srgbClr val="8DA9DB"/>
                    </a:solidFill>
                  </a:tcPr>
                </a:tc>
                <a:tc>
                  <a:txBody>
                    <a:bodyPr/>
                    <a:lstStyle/>
                    <a:p>
                      <a:pPr indent="0" lvl="0" marL="0" marR="0" rtl="0" algn="ctr">
                        <a:spcBef>
                          <a:spcPts val="0"/>
                        </a:spcBef>
                        <a:spcAft>
                          <a:spcPts val="0"/>
                        </a:spcAft>
                        <a:buNone/>
                      </a:pPr>
                      <a:r>
                        <a:rPr lang="en-US" sz="1800"/>
                        <a:t>100%</a:t>
                      </a:r>
                      <a:endParaRPr/>
                    </a:p>
                  </a:txBody>
                  <a:tcPr marT="45725" marB="45725" marR="91450" marL="91450" anchor="ctr"/>
                </a:tc>
                <a:tc>
                  <a:txBody>
                    <a:bodyPr/>
                    <a:lstStyle/>
                    <a:p>
                      <a:pPr indent="0" lvl="0" marL="0" marR="0" rtl="0" algn="ctr">
                        <a:spcBef>
                          <a:spcPts val="0"/>
                        </a:spcBef>
                        <a:spcAft>
                          <a:spcPts val="0"/>
                        </a:spcAft>
                        <a:buNone/>
                      </a:pPr>
                      <a:r>
                        <a:rPr lang="en-US" sz="1800"/>
                        <a:t>Apr. 2</a:t>
                      </a:r>
                      <a:endParaRPr/>
                    </a:p>
                  </a:txBody>
                  <a:tcPr marT="45725" marB="45725" marR="91450" marL="91450" anchor="ctr"/>
                </a:tc>
                <a:tc>
                  <a:txBody>
                    <a:bodyPr/>
                    <a:lstStyle/>
                    <a:p>
                      <a:pPr indent="0" lvl="0" marL="0" marR="0" rtl="0" algn="ctr">
                        <a:spcBef>
                          <a:spcPts val="0"/>
                        </a:spcBef>
                        <a:spcAft>
                          <a:spcPts val="0"/>
                        </a:spcAft>
                        <a:buNone/>
                      </a:pPr>
                      <a:r>
                        <a:rPr lang="en-US" sz="1800"/>
                        <a:t>Apr. 4</a:t>
                      </a:r>
                      <a:endParaRPr/>
                    </a:p>
                  </a:txBody>
                  <a:tcPr marT="45725" marB="45725" marR="91450" marL="91450" anchor="ctr"/>
                </a:tc>
                <a:tc>
                  <a:txBody>
                    <a:bodyPr/>
                    <a:lstStyle/>
                    <a:p>
                      <a:pPr indent="0" lvl="0" marL="0" marR="0" rtl="0" algn="ctr">
                        <a:spcBef>
                          <a:spcPts val="0"/>
                        </a:spcBef>
                        <a:spcAft>
                          <a:spcPts val="0"/>
                        </a:spcAft>
                        <a:buNone/>
                      </a:pPr>
                      <a:r>
                        <a:rPr lang="en-US" sz="1800"/>
                        <a:t>May 8</a:t>
                      </a:r>
                      <a:endParaRPr/>
                    </a:p>
                  </a:txBody>
                  <a:tcPr marT="45725" marB="45725" marR="91450" marL="91450" anchor="ctr"/>
                </a:tc>
                <a:tc>
                  <a:txBody>
                    <a:bodyPr/>
                    <a:lstStyle/>
                    <a:p>
                      <a:pPr indent="0" lvl="0" marL="0" marR="0" rtl="0" algn="ctr">
                        <a:spcBef>
                          <a:spcPts val="0"/>
                        </a:spcBef>
                        <a:spcAft>
                          <a:spcPts val="0"/>
                        </a:spcAft>
                        <a:buNone/>
                      </a:pPr>
                      <a:r>
                        <a:rPr lang="en-US" sz="1800"/>
                        <a:t>May 11</a:t>
                      </a:r>
                      <a:endParaRPr/>
                    </a:p>
                  </a:txBody>
                  <a:tcPr marT="45725" marB="45725" marR="91450" marL="91450" anchor="ctr"/>
                </a:tc>
                <a:tc>
                  <a:txBody>
                    <a:bodyPr/>
                    <a:lstStyle/>
                    <a:p>
                      <a:pPr indent="0" lvl="0" marL="0" marR="0" rtl="0" algn="l">
                        <a:spcBef>
                          <a:spcPts val="0"/>
                        </a:spcBef>
                        <a:spcAft>
                          <a:spcPts val="0"/>
                        </a:spcAft>
                        <a:buNone/>
                      </a:pPr>
                      <a:r>
                        <a:rPr lang="en-US" sz="1200"/>
                        <a:t>Design began late due to late finishing of requirements phase. Worked quickly to try and keep on schedule.</a:t>
                      </a:r>
                      <a:endParaRPr/>
                    </a:p>
                  </a:txBody>
                  <a:tcPr marT="45725" marB="45725" marR="91450" marL="91450"/>
                </a:tc>
              </a:tr>
              <a:tr h="922475">
                <a:tc>
                  <a:txBody>
                    <a:bodyPr/>
                    <a:lstStyle/>
                    <a:p>
                      <a:pPr indent="0" lvl="0" marL="0" marR="0" rtl="0" algn="l">
                        <a:spcBef>
                          <a:spcPts val="0"/>
                        </a:spcBef>
                        <a:spcAft>
                          <a:spcPts val="0"/>
                        </a:spcAft>
                        <a:buNone/>
                      </a:pPr>
                      <a:r>
                        <a:rPr lang="en-US" sz="1800"/>
                        <a:t>Finalized Development Document</a:t>
                      </a:r>
                      <a:endParaRPr/>
                    </a:p>
                  </a:txBody>
                  <a:tcPr marT="45725" marB="45725" marR="91450" marL="91450"/>
                </a:tc>
                <a:tc>
                  <a:txBody>
                    <a:bodyPr/>
                    <a:lstStyle/>
                    <a:p>
                      <a:pPr indent="0" lvl="0" marL="0" marR="0" rtl="0" algn="ctr">
                        <a:spcBef>
                          <a:spcPts val="0"/>
                        </a:spcBef>
                        <a:spcAft>
                          <a:spcPts val="0"/>
                        </a:spcAft>
                        <a:buNone/>
                      </a:pPr>
                      <a:r>
                        <a:rPr b="1" lang="en-US" sz="1800"/>
                        <a:t>R</a:t>
                      </a:r>
                      <a:endParaRPr/>
                    </a:p>
                  </a:txBody>
                  <a:tcPr marT="45725" marB="45725" marR="91450" marL="91450" anchor="ctr">
                    <a:solidFill>
                      <a:srgbClr val="FF0000"/>
                    </a:solidFill>
                  </a:tcPr>
                </a:tc>
                <a:tc>
                  <a:txBody>
                    <a:bodyPr/>
                    <a:lstStyle/>
                    <a:p>
                      <a:pPr indent="0" lvl="0" marL="0" marR="0" rtl="0" algn="ctr">
                        <a:spcBef>
                          <a:spcPts val="0"/>
                        </a:spcBef>
                        <a:spcAft>
                          <a:spcPts val="0"/>
                        </a:spcAft>
                        <a:buNone/>
                      </a:pPr>
                      <a:r>
                        <a:rPr lang="en-US" sz="1800"/>
                        <a:t>99%</a:t>
                      </a:r>
                      <a:endParaRPr/>
                    </a:p>
                  </a:txBody>
                  <a:tcPr marT="45725" marB="45725" marR="91450" marL="91450" anchor="ctr"/>
                </a:tc>
                <a:tc>
                  <a:txBody>
                    <a:bodyPr/>
                    <a:lstStyle/>
                    <a:p>
                      <a:pPr indent="0" lvl="0" marL="0" marR="0" rtl="0" algn="ctr">
                        <a:spcBef>
                          <a:spcPts val="0"/>
                        </a:spcBef>
                        <a:spcAft>
                          <a:spcPts val="0"/>
                        </a:spcAft>
                        <a:buNone/>
                      </a:pPr>
                      <a:r>
                        <a:rPr lang="en-US" sz="1800"/>
                        <a:t>Apr. 9</a:t>
                      </a:r>
                      <a:endParaRPr/>
                    </a:p>
                  </a:txBody>
                  <a:tcPr marT="45725" marB="45725" marR="91450" marL="91450" anchor="ctr"/>
                </a:tc>
                <a:tc>
                  <a:txBody>
                    <a:bodyPr/>
                    <a:lstStyle/>
                    <a:p>
                      <a:pPr indent="0" lvl="0" marL="0" marR="0" rtl="0" algn="ctr">
                        <a:spcBef>
                          <a:spcPts val="0"/>
                        </a:spcBef>
                        <a:spcAft>
                          <a:spcPts val="0"/>
                        </a:spcAft>
                        <a:buNone/>
                      </a:pPr>
                      <a:r>
                        <a:rPr lang="en-US" sz="1800"/>
                        <a:t>Apr. 10</a:t>
                      </a:r>
                      <a:endParaRPr/>
                    </a:p>
                  </a:txBody>
                  <a:tcPr marT="45725" marB="45725" marR="91450" marL="91450" anchor="ctr"/>
                </a:tc>
                <a:tc>
                  <a:txBody>
                    <a:bodyPr/>
                    <a:lstStyle/>
                    <a:p>
                      <a:pPr indent="0" lvl="0" marL="0" marR="0" rtl="0" algn="ctr">
                        <a:spcBef>
                          <a:spcPts val="0"/>
                        </a:spcBef>
                        <a:spcAft>
                          <a:spcPts val="0"/>
                        </a:spcAft>
                        <a:buNone/>
                      </a:pPr>
                      <a:r>
                        <a:rPr lang="en-US" sz="1800"/>
                        <a:t>Sep. 1</a:t>
                      </a:r>
                      <a:endParaRPr/>
                    </a:p>
                  </a:txBody>
                  <a:tcPr marT="45725" marB="45725" marR="91450" marL="91450" anchor="ctr"/>
                </a:tc>
                <a:tc>
                  <a:txBody>
                    <a:bodyPr/>
                    <a:lstStyle/>
                    <a:p>
                      <a:pPr indent="0" lvl="0" marL="0" marR="0" rtl="0" algn="ctr">
                        <a:spcBef>
                          <a:spcPts val="0"/>
                        </a:spcBef>
                        <a:spcAft>
                          <a:spcPts val="0"/>
                        </a:spcAft>
                        <a:buNone/>
                      </a:pPr>
                      <a:r>
                        <a:rPr lang="en-US" sz="1800">
                          <a:solidFill>
                            <a:schemeClr val="dk1"/>
                          </a:solidFill>
                        </a:rPr>
                        <a:t>N/A</a:t>
                      </a:r>
                      <a:endParaRPr/>
                    </a:p>
                  </a:txBody>
                  <a:tcPr marT="45725" marB="45725" marR="91450" marL="91450" anchor="ctr"/>
                </a:tc>
                <a:tc>
                  <a:txBody>
                    <a:bodyPr/>
                    <a:lstStyle/>
                    <a:p>
                      <a:pPr indent="0" lvl="0" marL="0" marR="0" rtl="0" algn="l">
                        <a:spcBef>
                          <a:spcPts val="0"/>
                        </a:spcBef>
                        <a:spcAft>
                          <a:spcPts val="0"/>
                        </a:spcAft>
                        <a:buNone/>
                      </a:pPr>
                      <a:r>
                        <a:rPr lang="en-US" sz="1200">
                          <a:solidFill>
                            <a:schemeClr val="accent1"/>
                          </a:solidFill>
                        </a:rPr>
                        <a:t>Development phase has ran over expected deadline. Shifting all available development engineers into overtime to expedite tasks.</a:t>
                      </a:r>
                      <a:endParaRPr/>
                    </a:p>
                  </a:txBody>
                  <a:tcPr marT="45725" marB="45725" marR="91450" marL="91450"/>
                </a:tc>
              </a:tr>
              <a:tr h="922475">
                <a:tc>
                  <a:txBody>
                    <a:bodyPr/>
                    <a:lstStyle/>
                    <a:p>
                      <a:pPr indent="0" lvl="0" marL="0" marR="0" rtl="0" algn="l">
                        <a:spcBef>
                          <a:spcPts val="0"/>
                        </a:spcBef>
                        <a:spcAft>
                          <a:spcPts val="0"/>
                        </a:spcAft>
                        <a:buNone/>
                      </a:pPr>
                      <a:r>
                        <a:rPr lang="en-US" sz="1800"/>
                        <a:t>Finalized Testing Document</a:t>
                      </a:r>
                      <a:endParaRPr/>
                    </a:p>
                  </a:txBody>
                  <a:tcPr marT="45725" marB="45725" marR="91450" marL="91450"/>
                </a:tc>
                <a:tc>
                  <a:txBody>
                    <a:bodyPr/>
                    <a:lstStyle/>
                    <a:p>
                      <a:pPr indent="0" lvl="0" marL="0" marR="0" rtl="0" algn="ctr">
                        <a:spcBef>
                          <a:spcPts val="0"/>
                        </a:spcBef>
                        <a:spcAft>
                          <a:spcPts val="0"/>
                        </a:spcAft>
                        <a:buNone/>
                      </a:pPr>
                      <a:r>
                        <a:rPr b="1" lang="en-US" sz="1800"/>
                        <a:t>Y</a:t>
                      </a:r>
                      <a:endParaRPr/>
                    </a:p>
                  </a:txBody>
                  <a:tcPr marT="45725" marB="45725" marR="91450" marL="91450" anchor="ctr">
                    <a:solidFill>
                      <a:srgbClr val="FFFF00"/>
                    </a:solidFill>
                  </a:tcPr>
                </a:tc>
                <a:tc>
                  <a:txBody>
                    <a:bodyPr/>
                    <a:lstStyle/>
                    <a:p>
                      <a:pPr indent="0" lvl="0" marL="0" marR="0" rtl="0" algn="ctr">
                        <a:spcBef>
                          <a:spcPts val="0"/>
                        </a:spcBef>
                        <a:spcAft>
                          <a:spcPts val="0"/>
                        </a:spcAft>
                        <a:buNone/>
                      </a:pPr>
                      <a:r>
                        <a:rPr lang="en-US" sz="1800"/>
                        <a:t>91%</a:t>
                      </a:r>
                      <a:endParaRPr/>
                    </a:p>
                  </a:txBody>
                  <a:tcPr marT="45725" marB="45725" marR="91450" marL="91450" anchor="ctr"/>
                </a:tc>
                <a:tc>
                  <a:txBody>
                    <a:bodyPr/>
                    <a:lstStyle/>
                    <a:p>
                      <a:pPr indent="0" lvl="0" marL="0" marR="0" rtl="0" algn="ctr">
                        <a:spcBef>
                          <a:spcPts val="0"/>
                        </a:spcBef>
                        <a:spcAft>
                          <a:spcPts val="0"/>
                        </a:spcAft>
                        <a:buNone/>
                      </a:pPr>
                      <a:r>
                        <a:rPr lang="en-US" sz="1800"/>
                        <a:t>Apr. 29</a:t>
                      </a:r>
                      <a:endParaRPr/>
                    </a:p>
                  </a:txBody>
                  <a:tcPr marT="45725" marB="45725" marR="91450" marL="91450" anchor="ctr"/>
                </a:tc>
                <a:tc>
                  <a:txBody>
                    <a:bodyPr/>
                    <a:lstStyle/>
                    <a:p>
                      <a:pPr indent="0" lvl="0" marL="0" marR="0" rtl="0" algn="ctr">
                        <a:spcBef>
                          <a:spcPts val="0"/>
                        </a:spcBef>
                        <a:spcAft>
                          <a:spcPts val="0"/>
                        </a:spcAft>
                        <a:buNone/>
                      </a:pPr>
                      <a:r>
                        <a:rPr lang="en-US" sz="1800"/>
                        <a:t>Apr. 29</a:t>
                      </a:r>
                      <a:endParaRPr/>
                    </a:p>
                  </a:txBody>
                  <a:tcPr marT="45725" marB="45725" marR="91450" marL="91450" anchor="ctr"/>
                </a:tc>
                <a:tc>
                  <a:txBody>
                    <a:bodyPr/>
                    <a:lstStyle/>
                    <a:p>
                      <a:pPr indent="0" lvl="0" marL="0" marR="0" rtl="0" algn="ctr">
                        <a:spcBef>
                          <a:spcPts val="0"/>
                        </a:spcBef>
                        <a:spcAft>
                          <a:spcPts val="0"/>
                        </a:spcAft>
                        <a:buNone/>
                      </a:pPr>
                      <a:r>
                        <a:rPr lang="en-US" sz="1800"/>
                        <a:t>Sep. 25</a:t>
                      </a:r>
                      <a:endParaRPr/>
                    </a:p>
                  </a:txBody>
                  <a:tcPr marT="45725" marB="45725" marR="91450" marL="91450" anchor="ctr"/>
                </a:tc>
                <a:tc>
                  <a:txBody>
                    <a:bodyPr/>
                    <a:lstStyle/>
                    <a:p>
                      <a:pPr indent="0" lvl="0" marL="0" marR="0" rtl="0" algn="ctr">
                        <a:spcBef>
                          <a:spcPts val="0"/>
                        </a:spcBef>
                        <a:spcAft>
                          <a:spcPts val="0"/>
                        </a:spcAft>
                        <a:buNone/>
                      </a:pPr>
                      <a:r>
                        <a:rPr lang="en-US" sz="1800"/>
                        <a:t>N/A</a:t>
                      </a:r>
                      <a:endParaRPr/>
                    </a:p>
                  </a:txBody>
                  <a:tcPr marT="45725" marB="45725" marR="91450" marL="91450" anchor="ctr"/>
                </a:tc>
                <a:tc>
                  <a:txBody>
                    <a:bodyPr/>
                    <a:lstStyle/>
                    <a:p>
                      <a:pPr indent="0" lvl="0" marL="0" marR="0" rtl="0" algn="l">
                        <a:spcBef>
                          <a:spcPts val="0"/>
                        </a:spcBef>
                        <a:spcAft>
                          <a:spcPts val="0"/>
                        </a:spcAft>
                        <a:buNone/>
                      </a:pPr>
                      <a:r>
                        <a:rPr lang="en-US" sz="1200">
                          <a:solidFill>
                            <a:schemeClr val="accent1"/>
                          </a:solidFill>
                        </a:rPr>
                        <a:t>New risks have spawned due to late completion of server/back-end testing. This could cause testing phase to deliver late. Actively assigning more resources to ensure timely delivery.</a:t>
                      </a:r>
                      <a:endParaRPr/>
                    </a:p>
                  </a:txBody>
                  <a:tcPr marT="45725" marB="45725" marR="91450" marL="91450"/>
                </a:tc>
              </a:tr>
              <a:tr h="922475">
                <a:tc>
                  <a:txBody>
                    <a:bodyPr/>
                    <a:lstStyle/>
                    <a:p>
                      <a:pPr indent="0" lvl="0" marL="0" marR="0" rtl="0" algn="l">
                        <a:spcBef>
                          <a:spcPts val="0"/>
                        </a:spcBef>
                        <a:spcAft>
                          <a:spcPts val="0"/>
                        </a:spcAft>
                        <a:buNone/>
                      </a:pPr>
                      <a:r>
                        <a:rPr lang="en-US" sz="1800"/>
                        <a:t>Finalized Deployment Document</a:t>
                      </a:r>
                      <a:endParaRPr/>
                    </a:p>
                  </a:txBody>
                  <a:tcPr marT="45725" marB="45725" marR="91450" marL="91450"/>
                </a:tc>
                <a:tc>
                  <a:txBody>
                    <a:bodyPr/>
                    <a:lstStyle/>
                    <a:p>
                      <a:pPr indent="0" lvl="0" marL="0" marR="0" rtl="0" algn="ctr">
                        <a:spcBef>
                          <a:spcPts val="0"/>
                        </a:spcBef>
                        <a:spcAft>
                          <a:spcPts val="0"/>
                        </a:spcAft>
                        <a:buNone/>
                      </a:pPr>
                      <a:r>
                        <a:rPr b="1" lang="en-US" sz="1800"/>
                        <a:t>Y</a:t>
                      </a:r>
                      <a:endParaRPr/>
                    </a:p>
                  </a:txBody>
                  <a:tcPr marT="45725" marB="45725" marR="91450" marL="91450" anchor="ctr">
                    <a:solidFill>
                      <a:srgbClr val="FFFF00"/>
                    </a:solidFill>
                  </a:tcPr>
                </a:tc>
                <a:tc>
                  <a:txBody>
                    <a:bodyPr/>
                    <a:lstStyle/>
                    <a:p>
                      <a:pPr indent="0" lvl="0" marL="0" marR="0" rtl="0" algn="ctr">
                        <a:spcBef>
                          <a:spcPts val="0"/>
                        </a:spcBef>
                        <a:spcAft>
                          <a:spcPts val="0"/>
                        </a:spcAft>
                        <a:buNone/>
                      </a:pPr>
                      <a:r>
                        <a:rPr lang="en-US" sz="1800"/>
                        <a:t>14%</a:t>
                      </a:r>
                      <a:endParaRPr/>
                    </a:p>
                  </a:txBody>
                  <a:tcPr marT="45725" marB="45725" marR="91450" marL="91450" anchor="ctr"/>
                </a:tc>
                <a:tc>
                  <a:txBody>
                    <a:bodyPr/>
                    <a:lstStyle/>
                    <a:p>
                      <a:pPr indent="0" lvl="0" marL="0" marR="0" rtl="0" algn="ctr">
                        <a:spcBef>
                          <a:spcPts val="0"/>
                        </a:spcBef>
                        <a:spcAft>
                          <a:spcPts val="0"/>
                        </a:spcAft>
                        <a:buNone/>
                      </a:pPr>
                      <a:r>
                        <a:rPr lang="en-US" sz="1800"/>
                        <a:t>Jul. 16</a:t>
                      </a:r>
                      <a:endParaRPr/>
                    </a:p>
                  </a:txBody>
                  <a:tcPr marT="45725" marB="45725" marR="91450" marL="91450" anchor="ctr"/>
                </a:tc>
                <a:tc>
                  <a:txBody>
                    <a:bodyPr/>
                    <a:lstStyle/>
                    <a:p>
                      <a:pPr indent="0" lvl="0" marL="0" marR="0" rtl="0" algn="ctr">
                        <a:spcBef>
                          <a:spcPts val="0"/>
                        </a:spcBef>
                        <a:spcAft>
                          <a:spcPts val="0"/>
                        </a:spcAft>
                        <a:buNone/>
                      </a:pPr>
                      <a:r>
                        <a:rPr lang="en-US" sz="1800">
                          <a:solidFill>
                            <a:schemeClr val="accent1"/>
                          </a:solidFill>
                        </a:rPr>
                        <a:t>Jul. 16</a:t>
                      </a:r>
                      <a:endParaRPr/>
                    </a:p>
                  </a:txBody>
                  <a:tcPr marT="45725" marB="45725" marR="91450" marL="91450" anchor="ctr"/>
                </a:tc>
                <a:tc>
                  <a:txBody>
                    <a:bodyPr/>
                    <a:lstStyle/>
                    <a:p>
                      <a:pPr indent="0" lvl="0" marL="0" marR="0" rtl="0" algn="ctr">
                        <a:spcBef>
                          <a:spcPts val="0"/>
                        </a:spcBef>
                        <a:spcAft>
                          <a:spcPts val="0"/>
                        </a:spcAft>
                        <a:buNone/>
                      </a:pPr>
                      <a:r>
                        <a:rPr lang="en-US" sz="1800"/>
                        <a:t>Nov. 9</a:t>
                      </a:r>
                      <a:endParaRPr/>
                    </a:p>
                  </a:txBody>
                  <a:tcPr marT="45725" marB="45725" marR="91450" marL="91450" anchor="ctr"/>
                </a:tc>
                <a:tc>
                  <a:txBody>
                    <a:bodyPr/>
                    <a:lstStyle/>
                    <a:p>
                      <a:pPr indent="0" lvl="0" marL="0" marR="0" rtl="0" algn="ctr">
                        <a:spcBef>
                          <a:spcPts val="0"/>
                        </a:spcBef>
                        <a:spcAft>
                          <a:spcPts val="0"/>
                        </a:spcAft>
                        <a:buNone/>
                      </a:pPr>
                      <a:r>
                        <a:rPr lang="en-US" sz="1800"/>
                        <a:t>N/A</a:t>
                      </a:r>
                      <a:endParaRPr/>
                    </a:p>
                  </a:txBody>
                  <a:tcPr marT="45725" marB="45725" marR="91450" marL="91450" anchor="ctr"/>
                </a:tc>
                <a:tc>
                  <a:txBody>
                    <a:bodyPr/>
                    <a:lstStyle/>
                    <a:p>
                      <a:pPr indent="0" lvl="0" marL="0" marR="0" rtl="0" algn="l">
                        <a:spcBef>
                          <a:spcPts val="0"/>
                        </a:spcBef>
                        <a:spcAft>
                          <a:spcPts val="0"/>
                        </a:spcAft>
                        <a:buNone/>
                      </a:pPr>
                      <a:r>
                        <a:rPr lang="en-US" sz="1200">
                          <a:solidFill>
                            <a:schemeClr val="accent1"/>
                          </a:solidFill>
                        </a:rPr>
                        <a:t>Initial tasks completed. Waiting on completion of testing phase before bulk of work can begin. Employee leaving project has created risk – currently searching for suitable replacement.</a:t>
                      </a:r>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graphicFrame>
        <p:nvGraphicFramePr>
          <p:cNvPr id="112" name="Google Shape;112;p4"/>
          <p:cNvGraphicFramePr/>
          <p:nvPr/>
        </p:nvGraphicFramePr>
        <p:xfrm>
          <a:off x="308867" y="852254"/>
          <a:ext cx="3000000" cy="3000000"/>
        </p:xfrm>
        <a:graphic>
          <a:graphicData uri="http://schemas.openxmlformats.org/drawingml/2006/table">
            <a:tbl>
              <a:tblPr bandRow="1" firstRow="1">
                <a:noFill/>
                <a:tableStyleId>{83B53D53-83A7-4F6D-8218-FE1BE15E5FAF}</a:tableStyleId>
              </a:tblPr>
              <a:tblGrid>
                <a:gridCol w="1593075"/>
                <a:gridCol w="822950"/>
                <a:gridCol w="960125"/>
                <a:gridCol w="950975"/>
                <a:gridCol w="933900"/>
                <a:gridCol w="876625"/>
                <a:gridCol w="1227800"/>
                <a:gridCol w="1052200"/>
                <a:gridCol w="1052200"/>
                <a:gridCol w="1052200"/>
                <a:gridCol w="1052200"/>
              </a:tblGrid>
              <a:tr h="867400">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t>Feb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t>Mar</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t>Apr</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t>May</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t>Jun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t>Jul</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t>Aug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t>Sep</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t>Oct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t>Nov</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67400">
                <a:tc>
                  <a:txBody>
                    <a:bodyPr/>
                    <a:lstStyle/>
                    <a:p>
                      <a:pPr indent="0" lvl="0" marL="0" marR="0" rtl="0" algn="ctr">
                        <a:spcBef>
                          <a:spcPts val="0"/>
                        </a:spcBef>
                        <a:spcAft>
                          <a:spcPts val="0"/>
                        </a:spcAft>
                        <a:buNone/>
                      </a:pPr>
                      <a:r>
                        <a:rPr lang="en-US" sz="1800"/>
                        <a:t>Requirements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67400">
                <a:tc>
                  <a:txBody>
                    <a:bodyPr/>
                    <a:lstStyle/>
                    <a:p>
                      <a:pPr indent="0" lvl="0" marL="0" marR="0" rtl="0" algn="ctr">
                        <a:spcBef>
                          <a:spcPts val="0"/>
                        </a:spcBef>
                        <a:spcAft>
                          <a:spcPts val="0"/>
                        </a:spcAft>
                        <a:buNone/>
                      </a:pPr>
                      <a:r>
                        <a:rPr lang="en-US" sz="1800"/>
                        <a:t>Design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67400">
                <a:tc>
                  <a:txBody>
                    <a:bodyPr/>
                    <a:lstStyle/>
                    <a:p>
                      <a:pPr indent="0" lvl="0" marL="0" marR="0" rtl="0" algn="ctr">
                        <a:spcBef>
                          <a:spcPts val="0"/>
                        </a:spcBef>
                        <a:spcAft>
                          <a:spcPts val="0"/>
                        </a:spcAft>
                        <a:buNone/>
                      </a:pPr>
                      <a:r>
                        <a:rPr lang="en-US" sz="1800"/>
                        <a:t>Development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67400">
                <a:tc>
                  <a:txBody>
                    <a:bodyPr/>
                    <a:lstStyle/>
                    <a:p>
                      <a:pPr indent="0" lvl="0" marL="0" marR="0" rtl="0" algn="ctr">
                        <a:spcBef>
                          <a:spcPts val="0"/>
                        </a:spcBef>
                        <a:spcAft>
                          <a:spcPts val="0"/>
                        </a:spcAft>
                        <a:buNone/>
                      </a:pPr>
                      <a:r>
                        <a:rPr lang="en-US" sz="1800"/>
                        <a:t>Testing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67400">
                <a:tc>
                  <a:txBody>
                    <a:bodyPr/>
                    <a:lstStyle/>
                    <a:p>
                      <a:pPr indent="0" lvl="0" marL="0" marR="0" rtl="0" algn="ctr">
                        <a:spcBef>
                          <a:spcPts val="0"/>
                        </a:spcBef>
                        <a:spcAft>
                          <a:spcPts val="0"/>
                        </a:spcAft>
                        <a:buNone/>
                      </a:pPr>
                      <a:r>
                        <a:rPr lang="en-US" sz="1800"/>
                        <a:t>Deployment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13" name="Google Shape;113;p4"/>
          <p:cNvSpPr txBox="1"/>
          <p:nvPr/>
        </p:nvSpPr>
        <p:spPr>
          <a:xfrm>
            <a:off x="231140" y="0"/>
            <a:ext cx="452374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dk1"/>
                </a:solidFill>
                <a:latin typeface="Verdana"/>
                <a:ea typeface="Verdana"/>
                <a:cs typeface="Verdana"/>
                <a:sym typeface="Verdana"/>
              </a:rPr>
              <a:t>Timeline</a:t>
            </a:r>
            <a:r>
              <a:rPr lang="en-US" sz="4400">
                <a:solidFill>
                  <a:schemeClr val="dk1"/>
                </a:solidFill>
                <a:latin typeface="Verdana"/>
                <a:ea typeface="Verdana"/>
                <a:cs typeface="Verdana"/>
                <a:sym typeface="Verdana"/>
              </a:rPr>
              <a:t> </a:t>
            </a:r>
            <a:r>
              <a:rPr lang="en-US" sz="1200">
                <a:solidFill>
                  <a:schemeClr val="dk1"/>
                </a:solidFill>
                <a:latin typeface="Verdana"/>
                <a:ea typeface="Verdana"/>
                <a:cs typeface="Verdana"/>
                <a:sym typeface="Verdana"/>
              </a:rPr>
              <a:t>Dylan Capece</a:t>
            </a:r>
            <a:endParaRPr b="1" sz="4400">
              <a:solidFill>
                <a:schemeClr val="dk1"/>
              </a:solidFill>
              <a:latin typeface="Verdana"/>
              <a:ea typeface="Verdana"/>
              <a:cs typeface="Verdana"/>
              <a:sym typeface="Verdana"/>
            </a:endParaRPr>
          </a:p>
        </p:txBody>
      </p:sp>
      <p:sp>
        <p:nvSpPr>
          <p:cNvPr id="114" name="Google Shape;114;p4"/>
          <p:cNvSpPr/>
          <p:nvPr/>
        </p:nvSpPr>
        <p:spPr>
          <a:xfrm>
            <a:off x="2350009" y="1728916"/>
            <a:ext cx="1344167" cy="78638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4"/>
          <p:cNvSpPr/>
          <p:nvPr/>
        </p:nvSpPr>
        <p:spPr>
          <a:xfrm>
            <a:off x="3694176" y="2528316"/>
            <a:ext cx="1060704" cy="822961"/>
          </a:xfrm>
          <a:prstGeom prst="rect">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4"/>
          <p:cNvSpPr/>
          <p:nvPr/>
        </p:nvSpPr>
        <p:spPr>
          <a:xfrm>
            <a:off x="3819640" y="3351277"/>
            <a:ext cx="4898656" cy="914399"/>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4"/>
          <p:cNvSpPr/>
          <p:nvPr/>
        </p:nvSpPr>
        <p:spPr>
          <a:xfrm>
            <a:off x="4614676" y="4265676"/>
            <a:ext cx="4968237" cy="914399"/>
          </a:xfrm>
          <a:prstGeom prst="rect">
            <a:avLst/>
          </a:prstGeom>
          <a:solidFill>
            <a:srgbClr val="D30EF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4"/>
          <p:cNvSpPr/>
          <p:nvPr/>
        </p:nvSpPr>
        <p:spPr>
          <a:xfrm>
            <a:off x="8819896" y="5180075"/>
            <a:ext cx="1967615" cy="91439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4"/>
          <p:cNvSpPr txBox="1"/>
          <p:nvPr/>
        </p:nvSpPr>
        <p:spPr>
          <a:xfrm>
            <a:off x="7098794" y="6303758"/>
            <a:ext cx="3886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Verdana"/>
                <a:ea typeface="Verdana"/>
                <a:cs typeface="Verdana"/>
                <a:sym typeface="Verdana"/>
              </a:rPr>
              <a:t>Current position (9/4/2020) </a:t>
            </a:r>
            <a:endParaRPr/>
          </a:p>
        </p:txBody>
      </p:sp>
      <p:sp>
        <p:nvSpPr>
          <p:cNvPr id="120" name="Google Shape;120;p4"/>
          <p:cNvSpPr/>
          <p:nvPr/>
        </p:nvSpPr>
        <p:spPr>
          <a:xfrm>
            <a:off x="7089651" y="5180075"/>
            <a:ext cx="405383" cy="91439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4"/>
          <p:cNvSpPr/>
          <p:nvPr/>
        </p:nvSpPr>
        <p:spPr>
          <a:xfrm>
            <a:off x="8718296" y="3351275"/>
            <a:ext cx="221489" cy="8907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2" name="Google Shape;122;p4"/>
          <p:cNvCxnSpPr/>
          <p:nvPr/>
        </p:nvCxnSpPr>
        <p:spPr>
          <a:xfrm>
            <a:off x="8939785" y="852254"/>
            <a:ext cx="0" cy="5415958"/>
          </a:xfrm>
          <a:prstGeom prst="straightConnector1">
            <a:avLst/>
          </a:prstGeom>
          <a:noFill/>
          <a:ln cap="flat" cmpd="sng" w="38100">
            <a:solidFill>
              <a:schemeClr val="dk1"/>
            </a:solidFill>
            <a:prstDash val="dot"/>
            <a:miter lim="800000"/>
            <a:headEnd len="sm" w="sm" type="none"/>
            <a:tailEnd len="sm" w="sm" type="none"/>
          </a:ln>
        </p:spPr>
      </p:cxnSp>
      <p:sp>
        <p:nvSpPr>
          <p:cNvPr id="123" name="Google Shape;123;p4"/>
          <p:cNvSpPr/>
          <p:nvPr/>
        </p:nvSpPr>
        <p:spPr>
          <a:xfrm>
            <a:off x="7877320" y="207344"/>
            <a:ext cx="388855" cy="40233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4"/>
          <p:cNvSpPr txBox="1"/>
          <p:nvPr/>
        </p:nvSpPr>
        <p:spPr>
          <a:xfrm>
            <a:off x="8266175" y="240348"/>
            <a:ext cx="20396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Delay due to issues</a:t>
            </a:r>
            <a:endParaRPr/>
          </a:p>
        </p:txBody>
      </p:sp>
      <p:cxnSp>
        <p:nvCxnSpPr>
          <p:cNvPr id="125" name="Google Shape;125;p4"/>
          <p:cNvCxnSpPr/>
          <p:nvPr/>
        </p:nvCxnSpPr>
        <p:spPr>
          <a:xfrm>
            <a:off x="3413761" y="1728916"/>
            <a:ext cx="0" cy="1014284"/>
          </a:xfrm>
          <a:prstGeom prst="straightConnector1">
            <a:avLst/>
          </a:prstGeom>
          <a:noFill/>
          <a:ln cap="flat" cmpd="sng" w="19050">
            <a:solidFill>
              <a:schemeClr val="dk1"/>
            </a:solidFill>
            <a:prstDash val="solid"/>
            <a:miter lim="800000"/>
            <a:headEnd len="sm" w="sm" type="none"/>
            <a:tailEnd len="sm" w="sm" type="none"/>
          </a:ln>
        </p:spPr>
      </p:cxnSp>
      <p:sp>
        <p:nvSpPr>
          <p:cNvPr id="126" name="Google Shape;126;p4"/>
          <p:cNvSpPr txBox="1"/>
          <p:nvPr/>
        </p:nvSpPr>
        <p:spPr>
          <a:xfrm>
            <a:off x="1950842" y="2704946"/>
            <a:ext cx="19993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Verdana"/>
                <a:ea typeface="Verdana"/>
                <a:cs typeface="Verdana"/>
                <a:sym typeface="Verdana"/>
              </a:rPr>
              <a:t>Customer interviews concluded (3/17/20)</a:t>
            </a:r>
            <a:endParaRPr/>
          </a:p>
        </p:txBody>
      </p:sp>
      <p:cxnSp>
        <p:nvCxnSpPr>
          <p:cNvPr id="127" name="Google Shape;127;p4"/>
          <p:cNvCxnSpPr/>
          <p:nvPr/>
        </p:nvCxnSpPr>
        <p:spPr>
          <a:xfrm>
            <a:off x="6096000" y="3135833"/>
            <a:ext cx="0" cy="1129843"/>
          </a:xfrm>
          <a:prstGeom prst="straightConnector1">
            <a:avLst/>
          </a:prstGeom>
          <a:noFill/>
          <a:ln cap="flat" cmpd="sng" w="19050">
            <a:solidFill>
              <a:schemeClr val="dk1"/>
            </a:solidFill>
            <a:prstDash val="solid"/>
            <a:miter lim="800000"/>
            <a:headEnd len="sm" w="sm" type="none"/>
            <a:tailEnd len="sm" w="sm" type="none"/>
          </a:ln>
        </p:spPr>
      </p:cxnSp>
      <p:sp>
        <p:nvSpPr>
          <p:cNvPr id="128" name="Google Shape;128;p4"/>
          <p:cNvSpPr txBox="1"/>
          <p:nvPr/>
        </p:nvSpPr>
        <p:spPr>
          <a:xfrm>
            <a:off x="4847966" y="2799103"/>
            <a:ext cx="19993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Verdana"/>
                <a:ea typeface="Verdana"/>
                <a:cs typeface="Verdana"/>
                <a:sym typeface="Verdana"/>
              </a:rPr>
              <a:t>Schema officially built (6/18/20)</a:t>
            </a:r>
            <a:endParaRPr/>
          </a:p>
        </p:txBody>
      </p:sp>
      <p:cxnSp>
        <p:nvCxnSpPr>
          <p:cNvPr id="129" name="Google Shape;129;p4"/>
          <p:cNvCxnSpPr/>
          <p:nvPr/>
        </p:nvCxnSpPr>
        <p:spPr>
          <a:xfrm>
            <a:off x="8358844" y="3135833"/>
            <a:ext cx="0" cy="2044242"/>
          </a:xfrm>
          <a:prstGeom prst="straightConnector1">
            <a:avLst/>
          </a:prstGeom>
          <a:noFill/>
          <a:ln cap="flat" cmpd="sng" w="19050">
            <a:solidFill>
              <a:schemeClr val="dk1"/>
            </a:solidFill>
            <a:prstDash val="solid"/>
            <a:miter lim="800000"/>
            <a:headEnd len="sm" w="sm" type="none"/>
            <a:tailEnd len="sm" w="sm" type="none"/>
          </a:ln>
        </p:spPr>
      </p:cxnSp>
      <p:sp>
        <p:nvSpPr>
          <p:cNvPr id="130" name="Google Shape;130;p4"/>
          <p:cNvSpPr txBox="1"/>
          <p:nvPr/>
        </p:nvSpPr>
        <p:spPr>
          <a:xfrm>
            <a:off x="6864600" y="2799103"/>
            <a:ext cx="19993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Verdana"/>
                <a:ea typeface="Verdana"/>
                <a:cs typeface="Verdana"/>
                <a:sym typeface="Verdana"/>
              </a:rPr>
              <a:t>Completed schema testing (8/26/20)</a:t>
            </a:r>
            <a:endParaRPr/>
          </a:p>
        </p:txBody>
      </p:sp>
      <p:cxnSp>
        <p:nvCxnSpPr>
          <p:cNvPr id="131" name="Google Shape;131;p4"/>
          <p:cNvCxnSpPr/>
          <p:nvPr/>
        </p:nvCxnSpPr>
        <p:spPr>
          <a:xfrm>
            <a:off x="7459357" y="5175563"/>
            <a:ext cx="0" cy="1014284"/>
          </a:xfrm>
          <a:prstGeom prst="straightConnector1">
            <a:avLst/>
          </a:prstGeom>
          <a:noFill/>
          <a:ln cap="flat" cmpd="sng" w="19050">
            <a:solidFill>
              <a:schemeClr val="dk1"/>
            </a:solidFill>
            <a:prstDash val="solid"/>
            <a:miter lim="800000"/>
            <a:headEnd len="sm" w="sm" type="none"/>
            <a:tailEnd len="sm" w="sm" type="none"/>
          </a:ln>
        </p:spPr>
      </p:cxnSp>
      <p:sp>
        <p:nvSpPr>
          <p:cNvPr id="132" name="Google Shape;132;p4"/>
          <p:cNvSpPr txBox="1"/>
          <p:nvPr/>
        </p:nvSpPr>
        <p:spPr>
          <a:xfrm>
            <a:off x="4564204" y="5957284"/>
            <a:ext cx="1999366"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Verdana"/>
                <a:ea typeface="Verdana"/>
                <a:cs typeface="Verdana"/>
                <a:sym typeface="Verdana"/>
              </a:rPr>
              <a:t>Complete setup of host computer system for client (7/22/20)</a:t>
            </a:r>
            <a:endParaRPr/>
          </a:p>
        </p:txBody>
      </p:sp>
      <p:cxnSp>
        <p:nvCxnSpPr>
          <p:cNvPr id="133" name="Google Shape;133;p4"/>
          <p:cNvCxnSpPr/>
          <p:nvPr/>
        </p:nvCxnSpPr>
        <p:spPr>
          <a:xfrm>
            <a:off x="6563570" y="6189847"/>
            <a:ext cx="895787" cy="0"/>
          </a:xfrm>
          <a:prstGeom prst="straightConnector1">
            <a:avLst/>
          </a:prstGeom>
          <a:noFill/>
          <a:ln cap="flat" cmpd="sng" w="19050">
            <a:solidFill>
              <a:schemeClr val="dk1"/>
            </a:solidFill>
            <a:prstDash val="solid"/>
            <a:miter lim="800000"/>
            <a:headEnd len="sm" w="sm" type="none"/>
            <a:tailEnd len="sm" w="sm" type="none"/>
          </a:ln>
        </p:spPr>
      </p:cxnSp>
      <p:cxnSp>
        <p:nvCxnSpPr>
          <p:cNvPr id="134" name="Google Shape;134;p4"/>
          <p:cNvCxnSpPr/>
          <p:nvPr/>
        </p:nvCxnSpPr>
        <p:spPr>
          <a:xfrm>
            <a:off x="10772473" y="4654296"/>
            <a:ext cx="0" cy="1421666"/>
          </a:xfrm>
          <a:prstGeom prst="straightConnector1">
            <a:avLst/>
          </a:prstGeom>
          <a:noFill/>
          <a:ln cap="flat" cmpd="sng" w="19050">
            <a:solidFill>
              <a:schemeClr val="dk1"/>
            </a:solidFill>
            <a:prstDash val="solid"/>
            <a:miter lim="800000"/>
            <a:headEnd len="sm" w="sm" type="none"/>
            <a:tailEnd len="sm" w="sm" type="none"/>
          </a:ln>
        </p:spPr>
      </p:cxnSp>
      <p:sp>
        <p:nvSpPr>
          <p:cNvPr id="135" name="Google Shape;135;p4"/>
          <p:cNvSpPr txBox="1"/>
          <p:nvPr/>
        </p:nvSpPr>
        <p:spPr>
          <a:xfrm>
            <a:off x="10305795" y="3965594"/>
            <a:ext cx="1999366"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Verdana"/>
                <a:ea typeface="Verdana"/>
                <a:cs typeface="Verdana"/>
                <a:sym typeface="Verdana"/>
              </a:rPr>
              <a:t>System go-live and project conclusion (11/20/20)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5"/>
          <p:cNvSpPr txBox="1"/>
          <p:nvPr/>
        </p:nvSpPr>
        <p:spPr>
          <a:xfrm>
            <a:off x="231140" y="0"/>
            <a:ext cx="972667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dk1"/>
                </a:solidFill>
                <a:latin typeface="Verdana"/>
                <a:ea typeface="Verdana"/>
                <a:cs typeface="Verdana"/>
                <a:sym typeface="Verdana"/>
              </a:rPr>
              <a:t>Key risks </a:t>
            </a:r>
            <a:r>
              <a:rPr lang="en-US" sz="1200">
                <a:solidFill>
                  <a:schemeClr val="dk1"/>
                </a:solidFill>
                <a:latin typeface="Verdana"/>
                <a:ea typeface="Verdana"/>
                <a:cs typeface="Verdana"/>
                <a:sym typeface="Verdana"/>
              </a:rPr>
              <a:t>Mohammad Asif, Luke Padgett, Blake Stroud, Dylan Capece, Everett McCrea</a:t>
            </a:r>
            <a:endParaRPr b="1" sz="3200">
              <a:solidFill>
                <a:schemeClr val="dk1"/>
              </a:solidFill>
              <a:latin typeface="Verdana"/>
              <a:ea typeface="Verdana"/>
              <a:cs typeface="Verdana"/>
              <a:sym typeface="Verdana"/>
            </a:endParaRPr>
          </a:p>
        </p:txBody>
      </p:sp>
      <p:graphicFrame>
        <p:nvGraphicFramePr>
          <p:cNvPr id="141" name="Google Shape;141;p5"/>
          <p:cNvGraphicFramePr/>
          <p:nvPr/>
        </p:nvGraphicFramePr>
        <p:xfrm>
          <a:off x="136036" y="738831"/>
          <a:ext cx="3000000" cy="3000000"/>
        </p:xfrm>
        <a:graphic>
          <a:graphicData uri="http://schemas.openxmlformats.org/drawingml/2006/table">
            <a:tbl>
              <a:tblPr>
                <a:noFill/>
                <a:tableStyleId>{BF53A30D-F767-4D71-946D-689CD692B5E2}</a:tableStyleId>
              </a:tblPr>
              <a:tblGrid>
                <a:gridCol w="500375"/>
                <a:gridCol w="539500"/>
                <a:gridCol w="2609700"/>
                <a:gridCol w="3077875"/>
                <a:gridCol w="2980950"/>
                <a:gridCol w="713225"/>
                <a:gridCol w="1403200"/>
              </a:tblGrid>
              <a:tr h="829925">
                <a:tc>
                  <a:txBody>
                    <a:bodyPr/>
                    <a:lstStyle/>
                    <a:p>
                      <a:pPr indent="0" lvl="0" marL="0" marR="0" rtl="0" algn="ctr">
                        <a:spcBef>
                          <a:spcPts val="0"/>
                        </a:spcBef>
                        <a:spcAft>
                          <a:spcPts val="0"/>
                        </a:spcAft>
                        <a:buNone/>
                      </a:pPr>
                      <a:r>
                        <a:rPr b="1" i="0" lang="en-US" sz="1600" u="none" strike="noStrike">
                          <a:solidFill>
                            <a:srgbClr val="000000"/>
                          </a:solidFill>
                          <a:latin typeface="Calibri"/>
                          <a:ea typeface="Calibri"/>
                          <a:cs typeface="Calibri"/>
                          <a:sym typeface="Calibri"/>
                        </a:rPr>
                        <a:t>ITEM</a:t>
                      </a:r>
                      <a:endParaRPr/>
                    </a:p>
                  </a:txBody>
                  <a:tcPr marT="6175" marB="0" marR="6175" marL="6175" anchor="ctr">
                    <a:solidFill>
                      <a:srgbClr val="9CC2E5"/>
                    </a:solidFill>
                  </a:tcPr>
                </a:tc>
                <a:tc>
                  <a:txBody>
                    <a:bodyPr/>
                    <a:lstStyle/>
                    <a:p>
                      <a:pPr indent="0" lvl="0" marL="0" marR="0" rtl="0" algn="ctr">
                        <a:spcBef>
                          <a:spcPts val="0"/>
                        </a:spcBef>
                        <a:spcAft>
                          <a:spcPts val="0"/>
                        </a:spcAft>
                        <a:buNone/>
                      </a:pPr>
                      <a:r>
                        <a:rPr b="1" i="0" lang="en-US" sz="1600" u="none" strike="noStrike">
                          <a:solidFill>
                            <a:srgbClr val="000000"/>
                          </a:solidFill>
                          <a:latin typeface="Calibri"/>
                          <a:ea typeface="Calibri"/>
                          <a:cs typeface="Calibri"/>
                          <a:sym typeface="Calibri"/>
                        </a:rPr>
                        <a:t>ISSUE/RISK</a:t>
                      </a:r>
                      <a:endParaRPr/>
                    </a:p>
                  </a:txBody>
                  <a:tcPr marT="6175" marB="0" marR="6175" marL="6175" anchor="ctr">
                    <a:solidFill>
                      <a:srgbClr val="9CC2E5"/>
                    </a:solidFill>
                  </a:tcPr>
                </a:tc>
                <a:tc>
                  <a:txBody>
                    <a:bodyPr/>
                    <a:lstStyle/>
                    <a:p>
                      <a:pPr indent="0" lvl="0" marL="0" marR="0" rtl="0" algn="ctr">
                        <a:spcBef>
                          <a:spcPts val="0"/>
                        </a:spcBef>
                        <a:spcAft>
                          <a:spcPts val="0"/>
                        </a:spcAft>
                        <a:buNone/>
                      </a:pPr>
                      <a:r>
                        <a:rPr b="1" i="0" lang="en-US" sz="2000" u="none" strike="noStrike">
                          <a:solidFill>
                            <a:srgbClr val="000000"/>
                          </a:solidFill>
                          <a:latin typeface="Calibri"/>
                          <a:ea typeface="Calibri"/>
                          <a:cs typeface="Calibri"/>
                          <a:sym typeface="Calibri"/>
                        </a:rPr>
                        <a:t>WORK STREAM</a:t>
                      </a:r>
                      <a:endParaRPr/>
                    </a:p>
                  </a:txBody>
                  <a:tcPr marT="6175" marB="0" marR="6175" marL="6175" anchor="ctr">
                    <a:solidFill>
                      <a:srgbClr val="9CC2E5"/>
                    </a:solidFill>
                  </a:tcPr>
                </a:tc>
                <a:tc>
                  <a:txBody>
                    <a:bodyPr/>
                    <a:lstStyle/>
                    <a:p>
                      <a:pPr indent="0" lvl="0" marL="0" marR="0" rtl="0" algn="ctr">
                        <a:spcBef>
                          <a:spcPts val="0"/>
                        </a:spcBef>
                        <a:spcAft>
                          <a:spcPts val="0"/>
                        </a:spcAft>
                        <a:buNone/>
                      </a:pPr>
                      <a:r>
                        <a:rPr b="1" i="0" lang="en-US" sz="2000" u="none" strike="noStrike">
                          <a:solidFill>
                            <a:srgbClr val="000000"/>
                          </a:solidFill>
                          <a:latin typeface="Calibri"/>
                          <a:ea typeface="Calibri"/>
                          <a:cs typeface="Calibri"/>
                          <a:sym typeface="Calibri"/>
                        </a:rPr>
                        <a:t>DESCRIPTION</a:t>
                      </a:r>
                      <a:endParaRPr/>
                    </a:p>
                  </a:txBody>
                  <a:tcPr marT="6175" marB="0" marR="6175" marL="6175" anchor="ctr">
                    <a:solidFill>
                      <a:srgbClr val="9CC2E5"/>
                    </a:solidFill>
                  </a:tcPr>
                </a:tc>
                <a:tc>
                  <a:txBody>
                    <a:bodyPr/>
                    <a:lstStyle/>
                    <a:p>
                      <a:pPr indent="0" lvl="0" marL="0" marR="0" rtl="0" algn="ctr">
                        <a:spcBef>
                          <a:spcPts val="0"/>
                        </a:spcBef>
                        <a:spcAft>
                          <a:spcPts val="0"/>
                        </a:spcAft>
                        <a:buNone/>
                      </a:pPr>
                      <a:r>
                        <a:rPr b="1" i="0" lang="en-US" sz="1800" u="none" strike="noStrike">
                          <a:solidFill>
                            <a:srgbClr val="000000"/>
                          </a:solidFill>
                          <a:latin typeface="Calibri"/>
                          <a:ea typeface="Calibri"/>
                          <a:cs typeface="Calibri"/>
                          <a:sym typeface="Calibri"/>
                        </a:rPr>
                        <a:t>RESOLUTION/MITIGATION</a:t>
                      </a:r>
                      <a:endParaRPr/>
                    </a:p>
                  </a:txBody>
                  <a:tcPr marT="6175" marB="0" marR="6175" marL="6175" anchor="ctr">
                    <a:solidFill>
                      <a:srgbClr val="9CC2E5"/>
                    </a:solidFill>
                  </a:tcPr>
                </a:tc>
                <a:tc>
                  <a:txBody>
                    <a:bodyPr/>
                    <a:lstStyle/>
                    <a:p>
                      <a:pPr indent="0" lvl="0" marL="0" marR="0" rtl="0" algn="ctr">
                        <a:spcBef>
                          <a:spcPts val="0"/>
                        </a:spcBef>
                        <a:spcAft>
                          <a:spcPts val="0"/>
                        </a:spcAft>
                        <a:buNone/>
                      </a:pPr>
                      <a:r>
                        <a:rPr b="1" i="0" lang="en-US" sz="1600" u="none" strike="noStrike">
                          <a:solidFill>
                            <a:srgbClr val="000000"/>
                          </a:solidFill>
                          <a:latin typeface="Calibri"/>
                          <a:ea typeface="Calibri"/>
                          <a:cs typeface="Calibri"/>
                          <a:sym typeface="Calibri"/>
                        </a:rPr>
                        <a:t>DUE DATE</a:t>
                      </a:r>
                      <a:endParaRPr/>
                    </a:p>
                  </a:txBody>
                  <a:tcPr marT="6175" marB="0" marR="6175" marL="6175" anchor="ctr">
                    <a:solidFill>
                      <a:srgbClr val="9CC2E5"/>
                    </a:solidFill>
                  </a:tcPr>
                </a:tc>
                <a:tc>
                  <a:txBody>
                    <a:bodyPr/>
                    <a:lstStyle/>
                    <a:p>
                      <a:pPr indent="0" lvl="0" marL="0" marR="0" rtl="0" algn="ctr">
                        <a:spcBef>
                          <a:spcPts val="0"/>
                        </a:spcBef>
                        <a:spcAft>
                          <a:spcPts val="0"/>
                        </a:spcAft>
                        <a:buNone/>
                      </a:pPr>
                      <a:r>
                        <a:rPr b="1" i="0" lang="en-US" sz="2000" u="none" strike="noStrike">
                          <a:solidFill>
                            <a:srgbClr val="000000"/>
                          </a:solidFill>
                          <a:latin typeface="Calibri"/>
                          <a:ea typeface="Calibri"/>
                          <a:cs typeface="Calibri"/>
                          <a:sym typeface="Calibri"/>
                        </a:rPr>
                        <a:t>OWNER</a:t>
                      </a:r>
                      <a:endParaRPr/>
                    </a:p>
                  </a:txBody>
                  <a:tcPr marT="6175" marB="0" marR="6175" marL="6175" anchor="ctr">
                    <a:solidFill>
                      <a:srgbClr val="9CC2E5"/>
                    </a:solidFill>
                  </a:tcPr>
                </a:tc>
              </a:tr>
              <a:tr h="829925">
                <a:tc>
                  <a:txBody>
                    <a:bodyPr/>
                    <a:lstStyle/>
                    <a:p>
                      <a:pPr indent="0" lvl="0" marL="0" marR="0" rtl="0" algn="ctr">
                        <a:spcBef>
                          <a:spcPts val="0"/>
                        </a:spcBef>
                        <a:spcAft>
                          <a:spcPts val="0"/>
                        </a:spcAft>
                        <a:buNone/>
                      </a:pPr>
                      <a:r>
                        <a:rPr b="1" i="0" lang="en-US" sz="1100" u="none" strike="noStrike">
                          <a:solidFill>
                            <a:srgbClr val="000000"/>
                          </a:solidFill>
                          <a:latin typeface="Calibri"/>
                          <a:ea typeface="Calibri"/>
                          <a:cs typeface="Calibri"/>
                          <a:sym typeface="Calibri"/>
                        </a:rPr>
                        <a:t>R-12</a:t>
                      </a:r>
                      <a:endParaRPr/>
                    </a:p>
                  </a:txBody>
                  <a:tcPr marT="9525" marB="0" marR="9525" marL="9525" anchor="ctr">
                    <a:solidFill>
                      <a:srgbClr val="FFFF00"/>
                    </a:solidFill>
                  </a:tcPr>
                </a:tc>
                <a:tc>
                  <a:txBody>
                    <a:bodyPr/>
                    <a:lstStyle/>
                    <a:p>
                      <a:pPr indent="0" lvl="0" marL="0" marR="0" rtl="0" algn="ctr">
                        <a:spcBef>
                          <a:spcPts val="0"/>
                        </a:spcBef>
                        <a:spcAft>
                          <a:spcPts val="0"/>
                        </a:spcAft>
                        <a:buNone/>
                      </a:pPr>
                      <a:r>
                        <a:rPr b="0" i="0" lang="en-US" sz="1100" u="none" strike="noStrike">
                          <a:solidFill>
                            <a:srgbClr val="0070C0"/>
                          </a:solidFill>
                          <a:latin typeface="Calibri"/>
                          <a:ea typeface="Calibri"/>
                          <a:cs typeface="Calibri"/>
                          <a:sym typeface="Calibri"/>
                        </a:rPr>
                        <a:t>Risk</a:t>
                      </a:r>
                      <a:endParaRPr/>
                    </a:p>
                  </a:txBody>
                  <a:tcPr marT="9525" marB="0" marR="9525" marL="9525" anchor="ctr"/>
                </a:tc>
                <a:tc>
                  <a:txBody>
                    <a:bodyPr/>
                    <a:lstStyle/>
                    <a:p>
                      <a:pPr indent="0" lvl="0" marL="0" marR="0" rtl="0" algn="ctr">
                        <a:spcBef>
                          <a:spcPts val="0"/>
                        </a:spcBef>
                        <a:spcAft>
                          <a:spcPts val="0"/>
                        </a:spcAft>
                        <a:buNone/>
                      </a:pPr>
                      <a:r>
                        <a:rPr b="0" i="0" lang="en-US" sz="1050" u="none" strike="noStrike">
                          <a:solidFill>
                            <a:srgbClr val="0070C0"/>
                          </a:solidFill>
                          <a:latin typeface="Calibri"/>
                          <a:ea typeface="Calibri"/>
                          <a:cs typeface="Calibri"/>
                          <a:sym typeface="Calibri"/>
                        </a:rPr>
                        <a:t>Launch of database may be late due to testing engineer 3 having not started prerequisite task of finalizing server/back-end testing on time. This may delay the connection of systems components.</a:t>
                      </a:r>
                      <a:endParaRPr/>
                    </a:p>
                  </a:txBody>
                  <a:tcPr marT="9525" marB="0" marR="9525" marL="9525" anchor="ctr"/>
                </a:tc>
                <a:tc>
                  <a:txBody>
                    <a:bodyPr/>
                    <a:lstStyle/>
                    <a:p>
                      <a:pPr indent="0" lvl="0" marL="0" marR="0" rtl="0" algn="l">
                        <a:spcBef>
                          <a:spcPts val="0"/>
                        </a:spcBef>
                        <a:spcAft>
                          <a:spcPts val="0"/>
                        </a:spcAft>
                        <a:buNone/>
                      </a:pPr>
                      <a:r>
                        <a:rPr b="0" i="0" lang="en-US" sz="1000" u="none" strike="noStrike">
                          <a:solidFill>
                            <a:srgbClr val="0070C0"/>
                          </a:solidFill>
                          <a:latin typeface="Calibri"/>
                          <a:ea typeface="Calibri"/>
                          <a:cs typeface="Calibri"/>
                          <a:sym typeface="Calibri"/>
                        </a:rPr>
                        <a:t>1) Have Testing Engineer 3 work overtime to complete prerequisite task so that the launch of database can occur on schedule                                                                                                                                                                                                                                                                     2) Assign Testing Engineer Lead to help with the finalization of server/back-end testing</a:t>
                      </a:r>
                      <a:endParaRPr/>
                    </a:p>
                  </a:txBody>
                  <a:tcPr marT="9525" marB="0" marR="9525" marL="9525"/>
                </a:tc>
                <a:tc>
                  <a:txBody>
                    <a:bodyPr/>
                    <a:lstStyle/>
                    <a:p>
                      <a:pPr indent="0" lvl="0" marL="0" marR="0" rtl="0" algn="l">
                        <a:spcBef>
                          <a:spcPts val="0"/>
                        </a:spcBef>
                        <a:spcAft>
                          <a:spcPts val="0"/>
                        </a:spcAft>
                        <a:buNone/>
                      </a:pPr>
                      <a:r>
                        <a:rPr b="0" i="0" lang="en-US" sz="1000" u="none" strike="noStrike">
                          <a:solidFill>
                            <a:srgbClr val="0070C0"/>
                          </a:solidFill>
                          <a:latin typeface="Calibri"/>
                          <a:ea typeface="Calibri"/>
                          <a:cs typeface="Calibri"/>
                          <a:sym typeface="Calibri"/>
                        </a:rPr>
                        <a:t>1) Have Deployment engineer 3 work overtime to launch database as soon as possible                                                                                                                                                                                                                                                                      2) Have Deployment Engineer 1 work with Deployment Engineer 3 to expedite work</a:t>
                      </a:r>
                      <a:endParaRPr/>
                    </a:p>
                  </a:txBody>
                  <a:tcPr marT="9525" marB="0" marR="9525" marL="9525"/>
                </a:tc>
                <a:tc>
                  <a:txBody>
                    <a:bodyPr/>
                    <a:lstStyle/>
                    <a:p>
                      <a:pPr indent="0" lvl="0" marL="0" marR="0" rtl="0" algn="ctr">
                        <a:spcBef>
                          <a:spcPts val="0"/>
                        </a:spcBef>
                        <a:spcAft>
                          <a:spcPts val="0"/>
                        </a:spcAft>
                        <a:buNone/>
                      </a:pPr>
                      <a:r>
                        <a:rPr b="0" i="0" lang="en-US" sz="1100" u="none" strike="noStrike">
                          <a:solidFill>
                            <a:srgbClr val="0070C0"/>
                          </a:solidFill>
                          <a:latin typeface="Calibri"/>
                          <a:ea typeface="Calibri"/>
                          <a:cs typeface="Calibri"/>
                          <a:sym typeface="Calibri"/>
                        </a:rPr>
                        <a:t>9/9/2020</a:t>
                      </a:r>
                      <a:endParaRPr/>
                    </a:p>
                  </a:txBody>
                  <a:tcPr marT="9525" marB="0" marR="9525" marL="9525" anchor="ctr"/>
                </a:tc>
                <a:tc>
                  <a:txBody>
                    <a:bodyPr/>
                    <a:lstStyle/>
                    <a:p>
                      <a:pPr indent="0" lvl="0" marL="0" marR="0" rtl="0" algn="ctr">
                        <a:spcBef>
                          <a:spcPts val="0"/>
                        </a:spcBef>
                        <a:spcAft>
                          <a:spcPts val="0"/>
                        </a:spcAft>
                        <a:buNone/>
                      </a:pPr>
                      <a:r>
                        <a:rPr b="0" i="0" lang="en-US" sz="1400" u="none" strike="noStrike">
                          <a:solidFill>
                            <a:srgbClr val="0070C0"/>
                          </a:solidFill>
                          <a:latin typeface="Calibri"/>
                          <a:ea typeface="Calibri"/>
                          <a:cs typeface="Calibri"/>
                          <a:sym typeface="Calibri"/>
                        </a:rPr>
                        <a:t>Testing Engineer 3</a:t>
                      </a:r>
                      <a:endParaRPr/>
                    </a:p>
                  </a:txBody>
                  <a:tcPr marT="9525" marB="0" marR="9525" marL="9525" anchor="ctr"/>
                </a:tc>
              </a:tr>
              <a:tr h="726350">
                <a:tc>
                  <a:txBody>
                    <a:bodyPr/>
                    <a:lstStyle/>
                    <a:p>
                      <a:pPr indent="0" lvl="0" marL="0" marR="0" rtl="0" algn="ctr">
                        <a:spcBef>
                          <a:spcPts val="0"/>
                        </a:spcBef>
                        <a:spcAft>
                          <a:spcPts val="0"/>
                        </a:spcAft>
                        <a:buNone/>
                      </a:pPr>
                      <a:r>
                        <a:rPr b="1" i="0" lang="en-US" sz="1100" u="none" strike="noStrike">
                          <a:solidFill>
                            <a:srgbClr val="000000"/>
                          </a:solidFill>
                          <a:latin typeface="Calibri"/>
                          <a:ea typeface="Calibri"/>
                          <a:cs typeface="Calibri"/>
                          <a:sym typeface="Calibri"/>
                        </a:rPr>
                        <a:t>R-11</a:t>
                      </a:r>
                      <a:endParaRPr/>
                    </a:p>
                  </a:txBody>
                  <a:tcPr marT="9525" marB="0" marR="9525" marL="9525" anchor="ctr">
                    <a:solidFill>
                      <a:srgbClr val="FFFF00"/>
                    </a:solidFill>
                  </a:tcPr>
                </a:tc>
                <a:tc>
                  <a:txBody>
                    <a:bodyPr/>
                    <a:lstStyle/>
                    <a:p>
                      <a:pPr indent="0" lvl="0" marL="0" marR="0" rtl="0" algn="ctr">
                        <a:spcBef>
                          <a:spcPts val="0"/>
                        </a:spcBef>
                        <a:spcAft>
                          <a:spcPts val="0"/>
                        </a:spcAft>
                        <a:buNone/>
                      </a:pPr>
                      <a:r>
                        <a:rPr b="0" i="0" lang="en-US" sz="1100" u="none" strike="noStrike">
                          <a:solidFill>
                            <a:srgbClr val="0070C0"/>
                          </a:solidFill>
                          <a:latin typeface="Calibri"/>
                          <a:ea typeface="Calibri"/>
                          <a:cs typeface="Calibri"/>
                          <a:sym typeface="Calibri"/>
                        </a:rPr>
                        <a:t>Risk</a:t>
                      </a:r>
                      <a:endParaRPr/>
                    </a:p>
                  </a:txBody>
                  <a:tcPr marT="9525" marB="0" marR="9525" marL="9525" anchor="ctr"/>
                </a:tc>
                <a:tc>
                  <a:txBody>
                    <a:bodyPr/>
                    <a:lstStyle/>
                    <a:p>
                      <a:pPr indent="0" lvl="0" marL="0" marR="0" rtl="0" algn="ctr">
                        <a:spcBef>
                          <a:spcPts val="0"/>
                        </a:spcBef>
                        <a:spcAft>
                          <a:spcPts val="0"/>
                        </a:spcAft>
                        <a:buNone/>
                      </a:pPr>
                      <a:r>
                        <a:rPr b="0" i="0" lang="en-US" sz="1050" u="none" strike="noStrike">
                          <a:solidFill>
                            <a:srgbClr val="0070C0"/>
                          </a:solidFill>
                          <a:latin typeface="Calibri"/>
                          <a:ea typeface="Calibri"/>
                          <a:cs typeface="Calibri"/>
                          <a:sym typeface="Calibri"/>
                        </a:rPr>
                        <a:t>Defect testing may finish late due to test engineer 3 not starting prerequisite task of finalizing server/back-end testing on time. This may cause the drafting of the final testing document to run late.</a:t>
                      </a:r>
                      <a:endParaRPr/>
                    </a:p>
                  </a:txBody>
                  <a:tcPr marT="9525" marB="0" marR="9525" marL="9525" anchor="ctr"/>
                </a:tc>
                <a:tc>
                  <a:txBody>
                    <a:bodyPr/>
                    <a:lstStyle/>
                    <a:p>
                      <a:pPr indent="0" lvl="0" marL="0" marR="0" rtl="0" algn="l">
                        <a:spcBef>
                          <a:spcPts val="0"/>
                        </a:spcBef>
                        <a:spcAft>
                          <a:spcPts val="0"/>
                        </a:spcAft>
                        <a:buNone/>
                      </a:pPr>
                      <a:r>
                        <a:rPr b="0" i="0" lang="en-US" sz="1000" u="none" strike="noStrike">
                          <a:solidFill>
                            <a:srgbClr val="0070C0"/>
                          </a:solidFill>
                          <a:latin typeface="Calibri"/>
                          <a:ea typeface="Calibri"/>
                          <a:cs typeface="Calibri"/>
                          <a:sym typeface="Calibri"/>
                        </a:rPr>
                        <a:t>1) Have Testing Engineers 1 &amp; 4 help with finalizing the server/back-end document                                                                                                                                                                                                                                                                      2) Assign additional employees to defect testing (testing engineers 5, 10, and 11) to expedite the work and shorten the schedule</a:t>
                      </a:r>
                      <a:endParaRPr/>
                    </a:p>
                  </a:txBody>
                  <a:tcPr marT="9525" marB="0" marR="9525" marL="9525"/>
                </a:tc>
                <a:tc>
                  <a:txBody>
                    <a:bodyPr/>
                    <a:lstStyle/>
                    <a:p>
                      <a:pPr indent="0" lvl="0" marL="0" marR="0" rtl="0" algn="l">
                        <a:spcBef>
                          <a:spcPts val="0"/>
                        </a:spcBef>
                        <a:spcAft>
                          <a:spcPts val="0"/>
                        </a:spcAft>
                        <a:buNone/>
                      </a:pPr>
                      <a:r>
                        <a:rPr b="0" i="0" lang="en-US" sz="1000" u="none" strike="noStrike">
                          <a:solidFill>
                            <a:srgbClr val="0070C0"/>
                          </a:solidFill>
                          <a:latin typeface="Calibri"/>
                          <a:ea typeface="Calibri"/>
                          <a:cs typeface="Calibri"/>
                          <a:sym typeface="Calibri"/>
                        </a:rPr>
                        <a:t>1) Assign Testing Engineer Lead to both the prerequisite task (finalizing server/back-end testing) and defect testing to help with workload                                                                                                                                                                                                                                                                      2) Have Testing Engineer 1, 4, 6, 8, and 9 work overtime on defect testing to ensure it completes on time</a:t>
                      </a:r>
                      <a:endParaRPr/>
                    </a:p>
                  </a:txBody>
                  <a:tcPr marT="9525" marB="0" marR="9525" marL="9525"/>
                </a:tc>
                <a:tc>
                  <a:txBody>
                    <a:bodyPr/>
                    <a:lstStyle/>
                    <a:p>
                      <a:pPr indent="0" lvl="0" marL="0" marR="0" rtl="0" algn="ctr">
                        <a:spcBef>
                          <a:spcPts val="0"/>
                        </a:spcBef>
                        <a:spcAft>
                          <a:spcPts val="0"/>
                        </a:spcAft>
                        <a:buNone/>
                      </a:pPr>
                      <a:r>
                        <a:rPr b="0" i="0" lang="en-US" sz="1100" u="none" strike="noStrike">
                          <a:solidFill>
                            <a:srgbClr val="0070C0"/>
                          </a:solidFill>
                          <a:latin typeface="Calibri"/>
                          <a:ea typeface="Calibri"/>
                          <a:cs typeface="Calibri"/>
                          <a:sym typeface="Calibri"/>
                        </a:rPr>
                        <a:t>9/18/2020</a:t>
                      </a:r>
                      <a:endParaRPr/>
                    </a:p>
                  </a:txBody>
                  <a:tcPr marT="9525" marB="0" marR="9525" marL="9525" anchor="ctr"/>
                </a:tc>
                <a:tc>
                  <a:txBody>
                    <a:bodyPr/>
                    <a:lstStyle/>
                    <a:p>
                      <a:pPr indent="0" lvl="0" marL="0" marR="0" rtl="0" algn="ctr">
                        <a:spcBef>
                          <a:spcPts val="0"/>
                        </a:spcBef>
                        <a:spcAft>
                          <a:spcPts val="0"/>
                        </a:spcAft>
                        <a:buNone/>
                      </a:pPr>
                      <a:r>
                        <a:rPr b="0" i="0" lang="en-US" sz="1400" u="none" strike="noStrike">
                          <a:solidFill>
                            <a:srgbClr val="0070C0"/>
                          </a:solidFill>
                          <a:latin typeface="Calibri"/>
                          <a:ea typeface="Calibri"/>
                          <a:cs typeface="Calibri"/>
                          <a:sym typeface="Calibri"/>
                        </a:rPr>
                        <a:t>Testing Engineer 3</a:t>
                      </a:r>
                      <a:endParaRPr/>
                    </a:p>
                  </a:txBody>
                  <a:tcPr marT="9525" marB="0" marR="9525" marL="9525" anchor="ctr"/>
                </a:tc>
              </a:tr>
              <a:tr h="1037400">
                <a:tc>
                  <a:txBody>
                    <a:bodyPr/>
                    <a:lstStyle/>
                    <a:p>
                      <a:pPr indent="0" lvl="0" marL="0" marR="0" rtl="0" algn="ctr">
                        <a:spcBef>
                          <a:spcPts val="0"/>
                        </a:spcBef>
                        <a:spcAft>
                          <a:spcPts val="0"/>
                        </a:spcAft>
                        <a:buNone/>
                      </a:pPr>
                      <a:r>
                        <a:rPr b="1" i="0" lang="en-US" sz="1100" u="none" strike="noStrike">
                          <a:solidFill>
                            <a:srgbClr val="000000"/>
                          </a:solidFill>
                          <a:latin typeface="Calibri"/>
                          <a:ea typeface="Calibri"/>
                          <a:cs typeface="Calibri"/>
                          <a:sym typeface="Calibri"/>
                        </a:rPr>
                        <a:t>R-15</a:t>
                      </a:r>
                      <a:endParaRPr/>
                    </a:p>
                  </a:txBody>
                  <a:tcPr marT="9525" marB="0" marR="9525" marL="9525" anchor="ctr">
                    <a:solidFill>
                      <a:srgbClr val="FF0000"/>
                    </a:solidFill>
                  </a:tcPr>
                </a:tc>
                <a:tc>
                  <a:txBody>
                    <a:bodyPr/>
                    <a:lstStyle/>
                    <a:p>
                      <a:pPr indent="0" lvl="0" marL="0" marR="0" rtl="0" algn="ctr">
                        <a:spcBef>
                          <a:spcPts val="0"/>
                        </a:spcBef>
                        <a:spcAft>
                          <a:spcPts val="0"/>
                        </a:spcAft>
                        <a:buNone/>
                      </a:pPr>
                      <a:r>
                        <a:rPr b="0" i="0" lang="en-US" sz="1100" u="none" strike="noStrike">
                          <a:solidFill>
                            <a:srgbClr val="0070C0"/>
                          </a:solidFill>
                          <a:latin typeface="Calibri"/>
                          <a:ea typeface="Calibri"/>
                          <a:cs typeface="Calibri"/>
                          <a:sym typeface="Calibri"/>
                        </a:rPr>
                        <a:t>Risk</a:t>
                      </a:r>
                      <a:endParaRPr/>
                    </a:p>
                  </a:txBody>
                  <a:tcPr marT="9525" marB="0" marR="9525" marL="9525" anchor="ctr"/>
                </a:tc>
                <a:tc>
                  <a:txBody>
                    <a:bodyPr/>
                    <a:lstStyle/>
                    <a:p>
                      <a:pPr indent="0" lvl="0" marL="0" marR="0" rtl="0" algn="ctr">
                        <a:spcBef>
                          <a:spcPts val="0"/>
                        </a:spcBef>
                        <a:spcAft>
                          <a:spcPts val="0"/>
                        </a:spcAft>
                        <a:buNone/>
                      </a:pPr>
                      <a:r>
                        <a:rPr b="0" i="0" lang="en-US" sz="1050" u="none" strike="noStrike">
                          <a:solidFill>
                            <a:srgbClr val="0070C0"/>
                          </a:solidFill>
                          <a:latin typeface="Calibri"/>
                          <a:ea typeface="Calibri"/>
                          <a:cs typeface="Calibri"/>
                          <a:sym typeface="Calibri"/>
                        </a:rPr>
                        <a:t>Capturing of car information from parking lot gates may be late due to Deployment Engineer 4 unexpectedly terminating employment. This may cause the connection of  system components to run late due to lack of employee resources.</a:t>
                      </a:r>
                      <a:endParaRPr/>
                    </a:p>
                  </a:txBody>
                  <a:tcPr marT="9525" marB="0" marR="9525" marL="9525" anchor="ctr"/>
                </a:tc>
                <a:tc>
                  <a:txBody>
                    <a:bodyPr/>
                    <a:lstStyle/>
                    <a:p>
                      <a:pPr indent="0" lvl="0" marL="0" marR="0" rtl="0" algn="l">
                        <a:spcBef>
                          <a:spcPts val="0"/>
                        </a:spcBef>
                        <a:spcAft>
                          <a:spcPts val="0"/>
                        </a:spcAft>
                        <a:buNone/>
                      </a:pPr>
                      <a:r>
                        <a:rPr b="0" i="0" lang="en-US" sz="1000" u="none" strike="noStrike">
                          <a:solidFill>
                            <a:srgbClr val="4472C4"/>
                          </a:solidFill>
                          <a:latin typeface="Calibri"/>
                          <a:ea typeface="Calibri"/>
                          <a:cs typeface="Calibri"/>
                          <a:sym typeface="Calibri"/>
                        </a:rPr>
                        <a:t>1) Begin searching for permanent replacement employee to take on responsibilities of Deployment Engineer 4                                                                                                                                                                                                                                                                      2) Give workload to Deployment Engineer 1                                                                                                                                                                                                                                                                                                                                    3) Contract temporary worker to fill in for Deployment Engineer 4                                                                                                                                                                                                                                                                                                                                                                                                                                                                                                                           </a:t>
                      </a:r>
                      <a:endParaRPr/>
                    </a:p>
                  </a:txBody>
                  <a:tcPr marT="9525" marB="0" marR="9525" marL="9525"/>
                </a:tc>
                <a:tc>
                  <a:txBody>
                    <a:bodyPr/>
                    <a:lstStyle/>
                    <a:p>
                      <a:pPr indent="0" lvl="0" marL="0" marR="0" rtl="0" algn="l">
                        <a:spcBef>
                          <a:spcPts val="0"/>
                        </a:spcBef>
                        <a:spcAft>
                          <a:spcPts val="0"/>
                        </a:spcAft>
                        <a:buNone/>
                      </a:pPr>
                      <a:r>
                        <a:rPr b="0" i="0" lang="en-US" sz="1000" u="none" strike="noStrike">
                          <a:solidFill>
                            <a:srgbClr val="0070C0"/>
                          </a:solidFill>
                          <a:latin typeface="Calibri"/>
                          <a:ea typeface="Calibri"/>
                          <a:cs typeface="Calibri"/>
                          <a:sym typeface="Calibri"/>
                        </a:rPr>
                        <a:t>1) Request for additional employee working on another project within the company                                                                                                                                                                                                                                                                        2) Have Deployment Engineer 1 work weekends and overtime to catch up on the work left behind by Deployment Engineer 4</a:t>
                      </a:r>
                      <a:endParaRPr/>
                    </a:p>
                  </a:txBody>
                  <a:tcPr marT="9525" marB="0" marR="9525" marL="9525"/>
                </a:tc>
                <a:tc>
                  <a:txBody>
                    <a:bodyPr/>
                    <a:lstStyle/>
                    <a:p>
                      <a:pPr indent="0" lvl="0" marL="0" marR="0" rtl="0" algn="ctr">
                        <a:spcBef>
                          <a:spcPts val="0"/>
                        </a:spcBef>
                        <a:spcAft>
                          <a:spcPts val="0"/>
                        </a:spcAft>
                        <a:buNone/>
                      </a:pPr>
                      <a:r>
                        <a:rPr b="0" i="0" lang="en-US" sz="1100" u="none" strike="noStrike">
                          <a:solidFill>
                            <a:srgbClr val="0070C0"/>
                          </a:solidFill>
                          <a:latin typeface="Calibri"/>
                          <a:ea typeface="Calibri"/>
                          <a:cs typeface="Calibri"/>
                          <a:sym typeface="Calibri"/>
                        </a:rPr>
                        <a:t>9/28/2020</a:t>
                      </a:r>
                      <a:endParaRPr/>
                    </a:p>
                  </a:txBody>
                  <a:tcPr marT="9525" marB="0" marR="9525" marL="9525" anchor="ctr"/>
                </a:tc>
                <a:tc>
                  <a:txBody>
                    <a:bodyPr/>
                    <a:lstStyle/>
                    <a:p>
                      <a:pPr indent="0" lvl="0" marL="0" marR="0" rtl="0" algn="ctr">
                        <a:spcBef>
                          <a:spcPts val="0"/>
                        </a:spcBef>
                        <a:spcAft>
                          <a:spcPts val="0"/>
                        </a:spcAft>
                        <a:buNone/>
                      </a:pPr>
                      <a:r>
                        <a:rPr b="0" i="0" lang="en-US" sz="1400" u="none" strike="noStrike">
                          <a:solidFill>
                            <a:srgbClr val="0070C0"/>
                          </a:solidFill>
                          <a:latin typeface="Calibri"/>
                          <a:ea typeface="Calibri"/>
                          <a:cs typeface="Calibri"/>
                          <a:sym typeface="Calibri"/>
                        </a:rPr>
                        <a:t>PM</a:t>
                      </a:r>
                      <a:endParaRPr/>
                    </a:p>
                  </a:txBody>
                  <a:tcPr marT="9525" marB="0" marR="9525" marL="9525" anchor="ctr"/>
                </a:tc>
              </a:tr>
              <a:tr h="871425">
                <a:tc>
                  <a:txBody>
                    <a:bodyPr/>
                    <a:lstStyle/>
                    <a:p>
                      <a:pPr indent="0" lvl="0" marL="0" marR="0" rtl="0" algn="ctr">
                        <a:spcBef>
                          <a:spcPts val="0"/>
                        </a:spcBef>
                        <a:spcAft>
                          <a:spcPts val="0"/>
                        </a:spcAft>
                        <a:buNone/>
                      </a:pPr>
                      <a:r>
                        <a:rPr b="1" i="0" lang="en-US" sz="1100" u="none" strike="noStrike">
                          <a:solidFill>
                            <a:srgbClr val="000000"/>
                          </a:solidFill>
                          <a:latin typeface="Calibri"/>
                          <a:ea typeface="Calibri"/>
                          <a:cs typeface="Calibri"/>
                          <a:sym typeface="Calibri"/>
                        </a:rPr>
                        <a:t>R-16</a:t>
                      </a:r>
                      <a:endParaRPr/>
                    </a:p>
                  </a:txBody>
                  <a:tcPr marT="9525" marB="0" marR="9525" marL="9525" anchor="ctr">
                    <a:solidFill>
                      <a:srgbClr val="FFFF00"/>
                    </a:solidFill>
                  </a:tcPr>
                </a:tc>
                <a:tc>
                  <a:txBody>
                    <a:bodyPr/>
                    <a:lstStyle/>
                    <a:p>
                      <a:pPr indent="0" lvl="0" marL="0" marR="0" rtl="0" algn="ctr">
                        <a:spcBef>
                          <a:spcPts val="0"/>
                        </a:spcBef>
                        <a:spcAft>
                          <a:spcPts val="0"/>
                        </a:spcAft>
                        <a:buNone/>
                      </a:pPr>
                      <a:r>
                        <a:rPr b="0" i="0" lang="en-US" sz="1100" u="none" strike="noStrike">
                          <a:solidFill>
                            <a:srgbClr val="0070C0"/>
                          </a:solidFill>
                          <a:latin typeface="Calibri"/>
                          <a:ea typeface="Calibri"/>
                          <a:cs typeface="Calibri"/>
                          <a:sym typeface="Calibri"/>
                        </a:rPr>
                        <a:t>Risk</a:t>
                      </a:r>
                      <a:endParaRPr/>
                    </a:p>
                  </a:txBody>
                  <a:tcPr marT="9525" marB="0" marR="9525" marL="9525" anchor="ctr"/>
                </a:tc>
                <a:tc>
                  <a:txBody>
                    <a:bodyPr/>
                    <a:lstStyle/>
                    <a:p>
                      <a:pPr indent="0" lvl="0" marL="0" marR="0" rtl="0" algn="ctr">
                        <a:spcBef>
                          <a:spcPts val="0"/>
                        </a:spcBef>
                        <a:spcAft>
                          <a:spcPts val="0"/>
                        </a:spcAft>
                        <a:buNone/>
                      </a:pPr>
                      <a:r>
                        <a:rPr b="0" i="0" lang="en-US" sz="1050" u="none" strike="noStrike">
                          <a:solidFill>
                            <a:srgbClr val="0070C0"/>
                          </a:solidFill>
                          <a:latin typeface="Calibri"/>
                          <a:ea typeface="Calibri"/>
                          <a:cs typeface="Calibri"/>
                          <a:sym typeface="Calibri"/>
                        </a:rPr>
                        <a:t>Connection of system components may be delivered late due to Deployment Engineer 4 unexpectedly terminating employment. This may cause a delay in training the clients on the system.</a:t>
                      </a:r>
                      <a:endParaRPr/>
                    </a:p>
                  </a:txBody>
                  <a:tcPr marT="9525" marB="0" marR="9525" marL="9525" anchor="ctr"/>
                </a:tc>
                <a:tc>
                  <a:txBody>
                    <a:bodyPr/>
                    <a:lstStyle/>
                    <a:p>
                      <a:pPr indent="0" lvl="0" marL="0" marR="0" rtl="0" algn="l">
                        <a:spcBef>
                          <a:spcPts val="0"/>
                        </a:spcBef>
                        <a:spcAft>
                          <a:spcPts val="0"/>
                        </a:spcAft>
                        <a:buNone/>
                      </a:pPr>
                      <a:r>
                        <a:rPr b="0" i="0" lang="en-US" sz="1000" u="none" strike="noStrike">
                          <a:solidFill>
                            <a:srgbClr val="0070C0"/>
                          </a:solidFill>
                          <a:latin typeface="Calibri"/>
                          <a:ea typeface="Calibri"/>
                          <a:cs typeface="Calibri"/>
                          <a:sym typeface="Calibri"/>
                        </a:rPr>
                        <a:t>1) Begin searching for replacement employee                                                                                                                                                                                                                                                                      2) Give workload to Deployment Engineer 2                                                                                                                                                                                                                                                                      3) Have Deployment Engineer Lead work weekends on his tasks as well as tasks left behind by Deployment Engineer 4                                                                                                                                                                                                                                                                      </a:t>
                      </a:r>
                      <a:endParaRPr/>
                    </a:p>
                  </a:txBody>
                  <a:tcPr marT="9525" marB="0" marR="9525" marL="9525"/>
                </a:tc>
                <a:tc>
                  <a:txBody>
                    <a:bodyPr/>
                    <a:lstStyle/>
                    <a:p>
                      <a:pPr indent="0" lvl="0" marL="0" marR="0" rtl="0" algn="l">
                        <a:spcBef>
                          <a:spcPts val="0"/>
                        </a:spcBef>
                        <a:spcAft>
                          <a:spcPts val="0"/>
                        </a:spcAft>
                        <a:buNone/>
                      </a:pPr>
                      <a:r>
                        <a:rPr b="0" i="0" lang="en-US" sz="1000" u="none" strike="noStrike">
                          <a:solidFill>
                            <a:srgbClr val="0070C0"/>
                          </a:solidFill>
                          <a:latin typeface="Calibri"/>
                          <a:ea typeface="Calibri"/>
                          <a:cs typeface="Calibri"/>
                          <a:sym typeface="Calibri"/>
                        </a:rPr>
                        <a:t>1) Begin connection of system components immediately with subcomponents that have already been delivered so that work can begin earlier than expected                                                                                                                                                     2) Request for additional employee working on another project within the company </a:t>
                      </a:r>
                      <a:endParaRPr/>
                    </a:p>
                  </a:txBody>
                  <a:tcPr marT="9525" marB="0" marR="9525" marL="9525"/>
                </a:tc>
                <a:tc>
                  <a:txBody>
                    <a:bodyPr/>
                    <a:lstStyle/>
                    <a:p>
                      <a:pPr indent="0" lvl="0" marL="0" marR="0" rtl="0" algn="ctr">
                        <a:spcBef>
                          <a:spcPts val="0"/>
                        </a:spcBef>
                        <a:spcAft>
                          <a:spcPts val="0"/>
                        </a:spcAft>
                        <a:buNone/>
                      </a:pPr>
                      <a:r>
                        <a:rPr b="0" i="0" lang="en-US" sz="1100" u="none" strike="noStrike">
                          <a:solidFill>
                            <a:srgbClr val="0070C0"/>
                          </a:solidFill>
                          <a:latin typeface="Calibri"/>
                          <a:ea typeface="Calibri"/>
                          <a:cs typeface="Calibri"/>
                          <a:sym typeface="Calibri"/>
                        </a:rPr>
                        <a:t>10/20/2020</a:t>
                      </a:r>
                      <a:endParaRPr/>
                    </a:p>
                  </a:txBody>
                  <a:tcPr marT="9525" marB="0" marR="9525" marL="9525" anchor="ctr"/>
                </a:tc>
                <a:tc>
                  <a:txBody>
                    <a:bodyPr/>
                    <a:lstStyle/>
                    <a:p>
                      <a:pPr indent="0" lvl="0" marL="0" marR="0" rtl="0" algn="ctr">
                        <a:spcBef>
                          <a:spcPts val="0"/>
                        </a:spcBef>
                        <a:spcAft>
                          <a:spcPts val="0"/>
                        </a:spcAft>
                        <a:buNone/>
                      </a:pPr>
                      <a:r>
                        <a:rPr b="0" i="0" lang="en-US" sz="1400" u="none" strike="noStrike">
                          <a:solidFill>
                            <a:srgbClr val="0070C0"/>
                          </a:solidFill>
                          <a:latin typeface="Calibri"/>
                          <a:ea typeface="Calibri"/>
                          <a:cs typeface="Calibri"/>
                          <a:sym typeface="Calibri"/>
                        </a:rPr>
                        <a:t>PM</a:t>
                      </a:r>
                      <a:endParaRPr/>
                    </a:p>
                  </a:txBody>
                  <a:tcPr marT="9525" marB="0" marR="9525" marL="9525" anchor="ctr"/>
                </a:tc>
              </a:tr>
              <a:tr h="871425">
                <a:tc>
                  <a:txBody>
                    <a:bodyPr/>
                    <a:lstStyle/>
                    <a:p>
                      <a:pPr indent="0" lvl="0" marL="0" marR="0" rtl="0" algn="ctr">
                        <a:spcBef>
                          <a:spcPts val="0"/>
                        </a:spcBef>
                        <a:spcAft>
                          <a:spcPts val="0"/>
                        </a:spcAft>
                        <a:buNone/>
                      </a:pPr>
                      <a:r>
                        <a:rPr b="1" i="0" lang="en-US" sz="1100" u="none" strike="noStrike">
                          <a:solidFill>
                            <a:srgbClr val="000000"/>
                          </a:solidFill>
                          <a:latin typeface="Calibri"/>
                          <a:ea typeface="Calibri"/>
                          <a:cs typeface="Calibri"/>
                          <a:sym typeface="Calibri"/>
                        </a:rPr>
                        <a:t>R-20</a:t>
                      </a:r>
                      <a:endParaRPr/>
                    </a:p>
                  </a:txBody>
                  <a:tcPr marT="9525" marB="0" marR="9525" marL="9525" anchor="ctr">
                    <a:solidFill>
                      <a:srgbClr val="92D050"/>
                    </a:solidFill>
                  </a:tcPr>
                </a:tc>
                <a:tc>
                  <a:txBody>
                    <a:bodyPr/>
                    <a:lstStyle/>
                    <a:p>
                      <a:pPr indent="0" lvl="0" marL="0" marR="0" rtl="0" algn="ctr">
                        <a:spcBef>
                          <a:spcPts val="0"/>
                        </a:spcBef>
                        <a:spcAft>
                          <a:spcPts val="0"/>
                        </a:spcAft>
                        <a:buNone/>
                      </a:pPr>
                      <a:r>
                        <a:rPr b="0" i="0" lang="en-US" sz="1100" u="none" strike="noStrike">
                          <a:solidFill>
                            <a:srgbClr val="0070C0"/>
                          </a:solidFill>
                          <a:latin typeface="Calibri"/>
                          <a:ea typeface="Calibri"/>
                          <a:cs typeface="Calibri"/>
                          <a:sym typeface="Calibri"/>
                        </a:rPr>
                        <a:t>Risk</a:t>
                      </a:r>
                      <a:endParaRPr/>
                    </a:p>
                  </a:txBody>
                  <a:tcPr marT="9525" marB="0" marR="9525" marL="9525" anchor="ctr"/>
                </a:tc>
                <a:tc>
                  <a:txBody>
                    <a:bodyPr/>
                    <a:lstStyle/>
                    <a:p>
                      <a:pPr indent="0" lvl="0" marL="0" marR="0" rtl="0" algn="ctr">
                        <a:spcBef>
                          <a:spcPts val="0"/>
                        </a:spcBef>
                        <a:spcAft>
                          <a:spcPts val="0"/>
                        </a:spcAft>
                        <a:buNone/>
                      </a:pPr>
                      <a:r>
                        <a:rPr b="0" i="0" lang="en-US" sz="1050" u="none" strike="noStrike">
                          <a:solidFill>
                            <a:srgbClr val="0070C0"/>
                          </a:solidFill>
                          <a:latin typeface="Calibri"/>
                          <a:ea typeface="Calibri"/>
                          <a:cs typeface="Calibri"/>
                          <a:sym typeface="Calibri"/>
                        </a:rPr>
                        <a:t>Release of the mobile application on to the Apple App Store may be late due to unexpectedly long waiting time for a response back from Apple representative. This may cause the training of the clients to start and end late.</a:t>
                      </a:r>
                      <a:endParaRPr/>
                    </a:p>
                  </a:txBody>
                  <a:tcPr marT="9525" marB="0" marR="9525" marL="9525" anchor="ctr"/>
                </a:tc>
                <a:tc>
                  <a:txBody>
                    <a:bodyPr/>
                    <a:lstStyle/>
                    <a:p>
                      <a:pPr indent="0" lvl="0" marL="0" marR="0" rtl="0" algn="l">
                        <a:spcBef>
                          <a:spcPts val="0"/>
                        </a:spcBef>
                        <a:spcAft>
                          <a:spcPts val="0"/>
                        </a:spcAft>
                        <a:buNone/>
                      </a:pPr>
                      <a:r>
                        <a:rPr b="0" i="0" lang="en-US" sz="1000" u="none" strike="noStrike">
                          <a:solidFill>
                            <a:srgbClr val="0070C0"/>
                          </a:solidFill>
                          <a:latin typeface="Calibri"/>
                          <a:ea typeface="Calibri"/>
                          <a:cs typeface="Calibri"/>
                          <a:sym typeface="Calibri"/>
                        </a:rPr>
                        <a:t>1) Have Deployment Engineer 3 call Apple weekly to get a response                                                                                                                                                                                                                                                                      2) Set up video meeting between Deployment Engineer 3, PM, and an Apple representative to move along the process of publishing project's mobile application to the Apple App Store</a:t>
                      </a:r>
                      <a:endParaRPr/>
                    </a:p>
                  </a:txBody>
                  <a:tcPr marT="9525" marB="0" marR="9525" marL="9525"/>
                </a:tc>
                <a:tc>
                  <a:txBody>
                    <a:bodyPr/>
                    <a:lstStyle/>
                    <a:p>
                      <a:pPr indent="0" lvl="0" marL="0" marR="0" rtl="0" algn="l">
                        <a:spcBef>
                          <a:spcPts val="0"/>
                        </a:spcBef>
                        <a:spcAft>
                          <a:spcPts val="0"/>
                        </a:spcAft>
                        <a:buNone/>
                      </a:pPr>
                      <a:r>
                        <a:rPr b="0" i="0" lang="en-US" sz="1000" u="none" strike="noStrike">
                          <a:solidFill>
                            <a:srgbClr val="0070C0"/>
                          </a:solidFill>
                          <a:latin typeface="Calibri"/>
                          <a:ea typeface="Calibri"/>
                          <a:cs typeface="Calibri"/>
                          <a:sym typeface="Calibri"/>
                        </a:rPr>
                        <a:t>1) Have internal upper management attempt to get a hold of Apple representative using their connections at the company                                                                                                                                                                                                                                                                      2) Send formal letter to Apple with request of publishing an App on their Apple App Store</a:t>
                      </a:r>
                      <a:endParaRPr/>
                    </a:p>
                  </a:txBody>
                  <a:tcPr marT="9525" marB="0" marR="9525" marL="9525"/>
                </a:tc>
                <a:tc>
                  <a:txBody>
                    <a:bodyPr/>
                    <a:lstStyle/>
                    <a:p>
                      <a:pPr indent="0" lvl="0" marL="0" marR="0" rtl="0" algn="ctr">
                        <a:spcBef>
                          <a:spcPts val="0"/>
                        </a:spcBef>
                        <a:spcAft>
                          <a:spcPts val="0"/>
                        </a:spcAft>
                        <a:buNone/>
                      </a:pPr>
                      <a:r>
                        <a:rPr b="0" i="0" lang="en-US" sz="1100" u="none" strike="noStrike">
                          <a:solidFill>
                            <a:srgbClr val="0070C0"/>
                          </a:solidFill>
                          <a:latin typeface="Calibri"/>
                          <a:ea typeface="Calibri"/>
                          <a:cs typeface="Calibri"/>
                          <a:sym typeface="Calibri"/>
                        </a:rPr>
                        <a:t>10/21/2020</a:t>
                      </a:r>
                      <a:endParaRPr/>
                    </a:p>
                  </a:txBody>
                  <a:tcPr marT="9525" marB="0" marR="9525" marL="9525" anchor="ctr"/>
                </a:tc>
                <a:tc>
                  <a:txBody>
                    <a:bodyPr/>
                    <a:lstStyle/>
                    <a:p>
                      <a:pPr indent="0" lvl="0" marL="0" marR="0" rtl="0" algn="ctr">
                        <a:spcBef>
                          <a:spcPts val="0"/>
                        </a:spcBef>
                        <a:spcAft>
                          <a:spcPts val="0"/>
                        </a:spcAft>
                        <a:buNone/>
                      </a:pPr>
                      <a:r>
                        <a:rPr b="0" i="0" lang="en-US" sz="1400" u="none" strike="noStrike">
                          <a:solidFill>
                            <a:srgbClr val="0070C0"/>
                          </a:solidFill>
                          <a:latin typeface="Calibri"/>
                          <a:ea typeface="Calibri"/>
                          <a:cs typeface="Calibri"/>
                          <a:sym typeface="Calibri"/>
                        </a:rPr>
                        <a:t>Deployment Engineer 3</a:t>
                      </a:r>
                      <a:endParaRPr/>
                    </a:p>
                  </a:txBody>
                  <a:tcPr marT="9525" marB="0" marR="9525" marL="9525" anchor="ctr"/>
                </a:tc>
              </a:tr>
            </a:tbl>
          </a:graphicData>
        </a:graphic>
      </p:graphicFrame>
      <p:sp>
        <p:nvSpPr>
          <p:cNvPr id="142" name="Google Shape;142;p5"/>
          <p:cNvSpPr/>
          <p:nvPr/>
        </p:nvSpPr>
        <p:spPr>
          <a:xfrm>
            <a:off x="10049256" y="73152"/>
            <a:ext cx="179832" cy="18288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5"/>
          <p:cNvSpPr/>
          <p:nvPr/>
        </p:nvSpPr>
        <p:spPr>
          <a:xfrm>
            <a:off x="10049256" y="308520"/>
            <a:ext cx="179832" cy="18288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5"/>
          <p:cNvSpPr/>
          <p:nvPr/>
        </p:nvSpPr>
        <p:spPr>
          <a:xfrm>
            <a:off x="10049256" y="543888"/>
            <a:ext cx="179832" cy="18288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5"/>
          <p:cNvSpPr txBox="1"/>
          <p:nvPr/>
        </p:nvSpPr>
        <p:spPr>
          <a:xfrm>
            <a:off x="10229088" y="41297"/>
            <a:ext cx="963168"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Low risk</a:t>
            </a:r>
            <a:endParaRPr/>
          </a:p>
        </p:txBody>
      </p:sp>
      <p:sp>
        <p:nvSpPr>
          <p:cNvPr id="146" name="Google Shape;146;p5"/>
          <p:cNvSpPr txBox="1"/>
          <p:nvPr/>
        </p:nvSpPr>
        <p:spPr>
          <a:xfrm>
            <a:off x="10229088" y="276665"/>
            <a:ext cx="1404946"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Medium risk</a:t>
            </a:r>
            <a:endParaRPr/>
          </a:p>
        </p:txBody>
      </p:sp>
      <p:sp>
        <p:nvSpPr>
          <p:cNvPr id="147" name="Google Shape;147;p5"/>
          <p:cNvSpPr txBox="1"/>
          <p:nvPr/>
        </p:nvSpPr>
        <p:spPr>
          <a:xfrm>
            <a:off x="10229088" y="503463"/>
            <a:ext cx="963168"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High risk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6"/>
          <p:cNvSpPr txBox="1"/>
          <p:nvPr/>
        </p:nvSpPr>
        <p:spPr>
          <a:xfrm>
            <a:off x="231140" y="0"/>
            <a:ext cx="1021130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dk1"/>
                </a:solidFill>
                <a:latin typeface="Verdana"/>
                <a:ea typeface="Verdana"/>
                <a:cs typeface="Verdana"/>
                <a:sym typeface="Verdana"/>
              </a:rPr>
              <a:t>Key Actions </a:t>
            </a:r>
            <a:r>
              <a:rPr lang="en-US" sz="1200">
                <a:solidFill>
                  <a:schemeClr val="dk1"/>
                </a:solidFill>
                <a:latin typeface="Verdana"/>
                <a:ea typeface="Verdana"/>
                <a:cs typeface="Verdana"/>
                <a:sym typeface="Verdana"/>
              </a:rPr>
              <a:t>Mohammad Asif, Dylan Capece</a:t>
            </a:r>
            <a:endParaRPr b="1" sz="3200">
              <a:solidFill>
                <a:schemeClr val="dk1"/>
              </a:solidFill>
              <a:latin typeface="Verdana"/>
              <a:ea typeface="Verdana"/>
              <a:cs typeface="Verdana"/>
              <a:sym typeface="Verdana"/>
            </a:endParaRPr>
          </a:p>
        </p:txBody>
      </p:sp>
      <p:graphicFrame>
        <p:nvGraphicFramePr>
          <p:cNvPr id="153" name="Google Shape;153;p6"/>
          <p:cNvGraphicFramePr/>
          <p:nvPr/>
        </p:nvGraphicFramePr>
        <p:xfrm>
          <a:off x="231140" y="769441"/>
          <a:ext cx="3000000" cy="3000000"/>
        </p:xfrm>
        <a:graphic>
          <a:graphicData uri="http://schemas.openxmlformats.org/drawingml/2006/table">
            <a:tbl>
              <a:tblPr bandRow="1" firstRow="1">
                <a:noFill/>
                <a:tableStyleId>{6EA3989B-A3EC-4530-89C1-06D15DB61A75}</a:tableStyleId>
              </a:tblPr>
              <a:tblGrid>
                <a:gridCol w="299200"/>
                <a:gridCol w="2195050"/>
                <a:gridCol w="1207800"/>
                <a:gridCol w="994275"/>
                <a:gridCol w="940625"/>
                <a:gridCol w="1079900"/>
                <a:gridCol w="1089575"/>
                <a:gridCol w="722375"/>
                <a:gridCol w="2350000"/>
                <a:gridCol w="918150"/>
              </a:tblGrid>
              <a:tr h="332500">
                <a:tc gridSpan="10">
                  <a:txBody>
                    <a:bodyPr/>
                    <a:lstStyle/>
                    <a:p>
                      <a:pPr indent="0" lvl="0" marL="0" marR="0" rtl="0" algn="ctr">
                        <a:spcBef>
                          <a:spcPts val="0"/>
                        </a:spcBef>
                        <a:spcAft>
                          <a:spcPts val="0"/>
                        </a:spcAft>
                        <a:buNone/>
                      </a:pPr>
                      <a:r>
                        <a:rPr lang="en-US" sz="1800"/>
                        <a:t>Project Action List</a:t>
                      </a:r>
                      <a:endParaRPr b="1" sz="1800">
                        <a:solidFill>
                          <a:schemeClr val="lt1"/>
                        </a:solidFill>
                      </a:endParaRPr>
                    </a:p>
                  </a:txBody>
                  <a:tcPr marT="45725" marB="45725" marR="91450" marL="91450" anchor="ctr"/>
                </a:tc>
                <a:tc hMerge="1"/>
                <a:tc hMerge="1"/>
                <a:tc hMerge="1"/>
                <a:tc hMerge="1"/>
                <a:tc hMerge="1"/>
                <a:tc hMerge="1"/>
                <a:tc hMerge="1"/>
                <a:tc hMerge="1"/>
                <a:tc hMerge="1"/>
              </a:tr>
              <a:tr h="943800">
                <a:tc>
                  <a:txBody>
                    <a:bodyPr/>
                    <a:lstStyle/>
                    <a:p>
                      <a:pPr indent="0" lvl="0" marL="0" marR="0" rtl="0" algn="ctr">
                        <a:spcBef>
                          <a:spcPts val="0"/>
                        </a:spcBef>
                        <a:spcAft>
                          <a:spcPts val="0"/>
                        </a:spcAft>
                        <a:buNone/>
                      </a:pPr>
                      <a:r>
                        <a:rPr b="1" lang="en-US" sz="1400"/>
                        <a:t>#</a:t>
                      </a:r>
                      <a:endParaRPr b="1" sz="1400">
                        <a:solidFill>
                          <a:schemeClr val="lt1"/>
                        </a:solidFill>
                      </a:endParaRPr>
                    </a:p>
                  </a:txBody>
                  <a:tcPr marT="45725" marB="45725" marR="91450" marL="91450" anchor="ctr"/>
                </a:tc>
                <a:tc>
                  <a:txBody>
                    <a:bodyPr/>
                    <a:lstStyle/>
                    <a:p>
                      <a:pPr indent="0" lvl="0" marL="0" marR="0" rtl="0" algn="ctr">
                        <a:spcBef>
                          <a:spcPts val="0"/>
                        </a:spcBef>
                        <a:spcAft>
                          <a:spcPts val="0"/>
                        </a:spcAft>
                        <a:buNone/>
                      </a:pPr>
                      <a:r>
                        <a:rPr b="1" lang="en-US" sz="1400"/>
                        <a:t>Description</a:t>
                      </a:r>
                      <a:endParaRPr b="1" sz="1400">
                        <a:solidFill>
                          <a:schemeClr val="lt1"/>
                        </a:solidFill>
                      </a:endParaRPr>
                    </a:p>
                  </a:txBody>
                  <a:tcPr marT="45725" marB="45725" marR="91450" marL="91450" anchor="ctr"/>
                </a:tc>
                <a:tc>
                  <a:txBody>
                    <a:bodyPr/>
                    <a:lstStyle/>
                    <a:p>
                      <a:pPr indent="0" lvl="0" marL="0" marR="0" rtl="0" algn="ctr">
                        <a:spcBef>
                          <a:spcPts val="0"/>
                        </a:spcBef>
                        <a:spcAft>
                          <a:spcPts val="0"/>
                        </a:spcAft>
                        <a:buNone/>
                      </a:pPr>
                      <a:r>
                        <a:rPr b="1" lang="en-US" sz="1400"/>
                        <a:t>Work Stream</a:t>
                      </a:r>
                      <a:endParaRPr b="1" sz="1400">
                        <a:solidFill>
                          <a:schemeClr val="lt1"/>
                        </a:solidFill>
                      </a:endParaRPr>
                    </a:p>
                  </a:txBody>
                  <a:tcPr marT="45725" marB="45725" marR="91450" marL="91450" anchor="ctr"/>
                </a:tc>
                <a:tc>
                  <a:txBody>
                    <a:bodyPr/>
                    <a:lstStyle/>
                    <a:p>
                      <a:pPr indent="0" lvl="0" marL="0" marR="0" rtl="0" algn="ctr">
                        <a:spcBef>
                          <a:spcPts val="0"/>
                        </a:spcBef>
                        <a:spcAft>
                          <a:spcPts val="0"/>
                        </a:spcAft>
                        <a:buNone/>
                      </a:pPr>
                      <a:r>
                        <a:rPr b="1" lang="en-US" sz="1400"/>
                        <a:t>Originator</a:t>
                      </a:r>
                      <a:endParaRPr b="1" sz="1400">
                        <a:solidFill>
                          <a:schemeClr val="lt1"/>
                        </a:solidFill>
                      </a:endParaRPr>
                    </a:p>
                  </a:txBody>
                  <a:tcPr marT="45725" marB="45725" marR="91450" marL="91450" anchor="ctr"/>
                </a:tc>
                <a:tc>
                  <a:txBody>
                    <a:bodyPr/>
                    <a:lstStyle/>
                    <a:p>
                      <a:pPr indent="0" lvl="0" marL="0" marR="0" rtl="0" algn="ctr">
                        <a:spcBef>
                          <a:spcPts val="0"/>
                        </a:spcBef>
                        <a:spcAft>
                          <a:spcPts val="0"/>
                        </a:spcAft>
                        <a:buNone/>
                      </a:pPr>
                      <a:r>
                        <a:rPr b="1" lang="en-US" sz="1400"/>
                        <a:t>Owner</a:t>
                      </a:r>
                      <a:endParaRPr b="1" sz="1400">
                        <a:solidFill>
                          <a:schemeClr val="lt1"/>
                        </a:solidFill>
                      </a:endParaRPr>
                    </a:p>
                  </a:txBody>
                  <a:tcPr marT="45725" marB="45725" marR="91450" marL="91450" anchor="ctr"/>
                </a:tc>
                <a:tc>
                  <a:txBody>
                    <a:bodyPr/>
                    <a:lstStyle/>
                    <a:p>
                      <a:pPr indent="0" lvl="0" marL="0" marR="0" rtl="0" algn="ctr">
                        <a:spcBef>
                          <a:spcPts val="0"/>
                        </a:spcBef>
                        <a:spcAft>
                          <a:spcPts val="0"/>
                        </a:spcAft>
                        <a:buNone/>
                      </a:pPr>
                      <a:r>
                        <a:rPr b="1" lang="en-US" sz="1400"/>
                        <a:t>Date Assigned</a:t>
                      </a:r>
                      <a:endParaRPr b="1" sz="1400">
                        <a:solidFill>
                          <a:schemeClr val="lt1"/>
                        </a:solidFill>
                      </a:endParaRPr>
                    </a:p>
                  </a:txBody>
                  <a:tcPr marT="45725" marB="45725" marR="91450" marL="91450" anchor="ctr"/>
                </a:tc>
                <a:tc>
                  <a:txBody>
                    <a:bodyPr/>
                    <a:lstStyle/>
                    <a:p>
                      <a:pPr indent="0" lvl="0" marL="0" marR="0" rtl="0" algn="ctr">
                        <a:spcBef>
                          <a:spcPts val="0"/>
                        </a:spcBef>
                        <a:spcAft>
                          <a:spcPts val="0"/>
                        </a:spcAft>
                        <a:buNone/>
                      </a:pPr>
                      <a:r>
                        <a:rPr b="1" lang="en-US" sz="1400"/>
                        <a:t>Date Needed</a:t>
                      </a:r>
                      <a:endParaRPr b="1" sz="1400">
                        <a:solidFill>
                          <a:schemeClr val="lt1"/>
                        </a:solidFill>
                      </a:endParaRPr>
                    </a:p>
                  </a:txBody>
                  <a:tcPr marT="45725" marB="45725" marR="91450" marL="91450" anchor="ctr"/>
                </a:tc>
                <a:tc>
                  <a:txBody>
                    <a:bodyPr/>
                    <a:lstStyle/>
                    <a:p>
                      <a:pPr indent="0" lvl="0" marL="0" marR="0" rtl="0" algn="ctr">
                        <a:spcBef>
                          <a:spcPts val="0"/>
                        </a:spcBef>
                        <a:spcAft>
                          <a:spcPts val="0"/>
                        </a:spcAft>
                        <a:buNone/>
                      </a:pPr>
                      <a:r>
                        <a:rPr b="1" lang="en-US" sz="1400"/>
                        <a:t>Date Closed</a:t>
                      </a:r>
                      <a:endParaRPr b="1" sz="1400">
                        <a:solidFill>
                          <a:schemeClr val="lt1"/>
                        </a:solidFill>
                      </a:endParaRPr>
                    </a:p>
                  </a:txBody>
                  <a:tcPr marT="45725" marB="45725" marR="91450" marL="91450" anchor="ctr"/>
                </a:tc>
                <a:tc>
                  <a:txBody>
                    <a:bodyPr/>
                    <a:lstStyle/>
                    <a:p>
                      <a:pPr indent="0" lvl="0" marL="0" marR="0" rtl="0" algn="ctr">
                        <a:spcBef>
                          <a:spcPts val="0"/>
                        </a:spcBef>
                        <a:spcAft>
                          <a:spcPts val="0"/>
                        </a:spcAft>
                        <a:buNone/>
                      </a:pPr>
                      <a:r>
                        <a:rPr b="1" lang="en-US" sz="1400"/>
                        <a:t>Comments</a:t>
                      </a:r>
                      <a:endParaRPr b="1" sz="1400">
                        <a:solidFill>
                          <a:schemeClr val="lt1"/>
                        </a:solidFill>
                      </a:endParaRPr>
                    </a:p>
                  </a:txBody>
                  <a:tcPr marT="45725" marB="45725" marR="91450" marL="91450" anchor="ctr"/>
                </a:tc>
                <a:tc>
                  <a:txBody>
                    <a:bodyPr/>
                    <a:lstStyle/>
                    <a:p>
                      <a:pPr indent="0" lvl="0" marL="0" marR="0" rtl="0" algn="ctr">
                        <a:spcBef>
                          <a:spcPts val="0"/>
                        </a:spcBef>
                        <a:spcAft>
                          <a:spcPts val="0"/>
                        </a:spcAft>
                        <a:buNone/>
                      </a:pPr>
                      <a:r>
                        <a:rPr b="1" lang="en-US" sz="1400"/>
                        <a:t>Status</a:t>
                      </a:r>
                      <a:endParaRPr b="1" sz="1400">
                        <a:solidFill>
                          <a:schemeClr val="lt1"/>
                        </a:solidFill>
                      </a:endParaRPr>
                    </a:p>
                  </a:txBody>
                  <a:tcPr marT="45725" marB="45725" marR="91450" marL="91450" anchor="ctr"/>
                </a:tc>
              </a:tr>
              <a:tr h="362450">
                <a:tc>
                  <a:txBody>
                    <a:bodyPr/>
                    <a:lstStyle/>
                    <a:p>
                      <a:pPr indent="0" lvl="0" marL="0" marR="0" rtl="0" algn="ctr">
                        <a:spcBef>
                          <a:spcPts val="0"/>
                        </a:spcBef>
                        <a:spcAft>
                          <a:spcPts val="0"/>
                        </a:spcAft>
                        <a:buNone/>
                      </a:pPr>
                      <a:r>
                        <a:rPr lang="en-US" sz="1800"/>
                        <a:t>6</a:t>
                      </a:r>
                      <a:endParaRPr b="1" sz="1800">
                        <a:solidFill>
                          <a:schemeClr val="dk1"/>
                        </a:solidFill>
                      </a:endParaRPr>
                    </a:p>
                  </a:txBody>
                  <a:tcPr marT="45725" marB="45725" marR="91450" marL="91450" anchor="ctr"/>
                </a:tc>
                <a:tc>
                  <a:txBody>
                    <a:bodyPr/>
                    <a:lstStyle/>
                    <a:p>
                      <a:pPr indent="0" lvl="0" marL="0" marR="0" rtl="0" algn="l">
                        <a:spcBef>
                          <a:spcPts val="0"/>
                        </a:spcBef>
                        <a:spcAft>
                          <a:spcPts val="0"/>
                        </a:spcAft>
                        <a:buNone/>
                      </a:pPr>
                      <a:r>
                        <a:rPr lang="en-US" sz="1050" u="none" strike="noStrike"/>
                        <a:t>Conduct stakeholder meeting to discuss non-functional requirements at least once a month</a:t>
                      </a:r>
                      <a:endParaRPr b="0" i="0" sz="105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chemeClr val="dk1"/>
                        </a:buClr>
                        <a:buSzPts val="1100"/>
                        <a:buFont typeface="Calibri"/>
                        <a:buNone/>
                      </a:pPr>
                      <a:r>
                        <a:rPr lang="en-US" sz="1100"/>
                        <a:t>Acceptance</a:t>
                      </a:r>
                      <a:endParaRPr/>
                    </a:p>
                  </a:txBody>
                  <a:tcPr marT="45725" marB="45725" marR="91450" marL="91450" anchor="ctr"/>
                </a:tc>
                <a:tc>
                  <a:txBody>
                    <a:bodyPr/>
                    <a:lstStyle/>
                    <a:p>
                      <a:pPr indent="0" lvl="0" marL="0" marR="0" rtl="0" algn="ctr">
                        <a:spcBef>
                          <a:spcPts val="0"/>
                        </a:spcBef>
                        <a:spcAft>
                          <a:spcPts val="0"/>
                        </a:spcAft>
                        <a:buNone/>
                      </a:pPr>
                      <a:r>
                        <a:rPr lang="en-US" sz="1100" u="none" strike="noStrike"/>
                        <a:t>PM</a:t>
                      </a:r>
                      <a:endParaRPr b="0" i="0" sz="1100" u="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100" u="none" strike="noStrike"/>
                        <a:t>PM</a:t>
                      </a:r>
                      <a:endParaRPr b="0" i="0" sz="1100" u="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000" u="none" strike="noStrike"/>
                        <a:t>17-Mar-20</a:t>
                      </a:r>
                      <a:endParaRPr b="0" i="0" sz="10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en-US" sz="1100"/>
                        <a:t>First Tuesday of the month</a:t>
                      </a:r>
                      <a:endParaRPr/>
                    </a:p>
                  </a:txBody>
                  <a:tcPr marT="45725" marB="45725" marR="91450" marL="91450" anchor="ctr"/>
                </a:tc>
                <a:tc>
                  <a:txBody>
                    <a:bodyPr/>
                    <a:lstStyle/>
                    <a:p>
                      <a:pPr indent="0" lvl="0" marL="0" marR="0" rtl="0" algn="ctr">
                        <a:spcBef>
                          <a:spcPts val="0"/>
                        </a:spcBef>
                        <a:spcAft>
                          <a:spcPts val="0"/>
                        </a:spcAft>
                        <a:buNone/>
                      </a:pPr>
                      <a:r>
                        <a:rPr lang="en-US" sz="1100"/>
                        <a:t>N/A</a:t>
                      </a:r>
                      <a:endParaRPr/>
                    </a:p>
                  </a:txBody>
                  <a:tcPr marT="45725" marB="45725" marR="91450" marL="91450" anchor="ctr"/>
                </a:tc>
                <a:tc>
                  <a:txBody>
                    <a:bodyPr/>
                    <a:lstStyle/>
                    <a:p>
                      <a:pPr indent="0" lvl="0" marL="0" marR="0" rtl="0" algn="ctr">
                        <a:spcBef>
                          <a:spcPts val="0"/>
                        </a:spcBef>
                        <a:spcAft>
                          <a:spcPts val="0"/>
                        </a:spcAft>
                        <a:buNone/>
                      </a:pPr>
                      <a:r>
                        <a:rPr lang="en-US" sz="1100" u="none" strike="noStrike"/>
                        <a:t>Stakeholders should email PM if they will be able to attend</a:t>
                      </a:r>
                      <a:endParaRPr b="0" i="0" sz="1100" u="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100"/>
                        <a:t>IN PROGRESS</a:t>
                      </a:r>
                      <a:endParaRPr/>
                    </a:p>
                  </a:txBody>
                  <a:tcPr marT="45725" marB="45725" marR="91450" marL="91450" anchor="ctr"/>
                </a:tc>
              </a:tr>
              <a:tr h="252325">
                <a:tc>
                  <a:txBody>
                    <a:bodyPr/>
                    <a:lstStyle/>
                    <a:p>
                      <a:pPr indent="0" lvl="0" marL="0" marR="0" rtl="0" algn="ctr">
                        <a:spcBef>
                          <a:spcPts val="0"/>
                        </a:spcBef>
                        <a:spcAft>
                          <a:spcPts val="0"/>
                        </a:spcAft>
                        <a:buNone/>
                      </a:pPr>
                      <a:r>
                        <a:rPr lang="en-US" sz="1800"/>
                        <a:t>9</a:t>
                      </a:r>
                      <a:endParaRPr b="1" sz="1800">
                        <a:solidFill>
                          <a:schemeClr val="dk1"/>
                        </a:solidFill>
                      </a:endParaRPr>
                    </a:p>
                  </a:txBody>
                  <a:tcPr marT="45725" marB="45725" marR="91450" marL="91450" anchor="ctr"/>
                </a:tc>
                <a:tc>
                  <a:txBody>
                    <a:bodyPr/>
                    <a:lstStyle/>
                    <a:p>
                      <a:pPr indent="0" lvl="0" marL="0" marR="0" rtl="0" algn="l">
                        <a:spcBef>
                          <a:spcPts val="0"/>
                        </a:spcBef>
                        <a:spcAft>
                          <a:spcPts val="0"/>
                        </a:spcAft>
                        <a:buNone/>
                      </a:pPr>
                      <a:r>
                        <a:rPr lang="en-US" sz="1050" u="none" strike="noStrike"/>
                        <a:t>Requirements Team Lead will monitor design team to ensure requirements are captured properly in design blueprints</a:t>
                      </a:r>
                      <a:endParaRPr b="0" i="0" sz="1050" u="none" strike="noStrike">
                        <a:solidFill>
                          <a:srgbClr val="000000"/>
                        </a:solidFill>
                        <a:latin typeface="Arial"/>
                        <a:ea typeface="Arial"/>
                        <a:cs typeface="Arial"/>
                        <a:sym typeface="Arial"/>
                      </a:endParaRPr>
                    </a:p>
                  </a:txBody>
                  <a:tcPr marT="9525" marB="0" marR="9525" marL="9525"/>
                </a:tc>
                <a:tc>
                  <a:txBody>
                    <a:bodyPr/>
                    <a:lstStyle/>
                    <a:p>
                      <a:pPr indent="0" lvl="0" marL="0" marR="0" rtl="0" algn="ctr">
                        <a:spcBef>
                          <a:spcPts val="0"/>
                        </a:spcBef>
                        <a:spcAft>
                          <a:spcPts val="0"/>
                        </a:spcAft>
                        <a:buNone/>
                      </a:pPr>
                      <a:r>
                        <a:rPr lang="en-US" sz="1100"/>
                        <a:t>Acceptance</a:t>
                      </a:r>
                      <a:endParaRPr/>
                    </a:p>
                  </a:txBody>
                  <a:tcPr marT="45725" marB="45725" marR="91450" marL="91450" anchor="ctr"/>
                </a:tc>
                <a:tc>
                  <a:txBody>
                    <a:bodyPr/>
                    <a:lstStyle/>
                    <a:p>
                      <a:pPr indent="0" lvl="0" marL="0" marR="0" rtl="0" algn="ctr">
                        <a:spcBef>
                          <a:spcPts val="0"/>
                        </a:spcBef>
                        <a:spcAft>
                          <a:spcPts val="0"/>
                        </a:spcAft>
                        <a:buNone/>
                      </a:pPr>
                      <a:r>
                        <a:rPr lang="en-US" sz="1100" u="none" strike="noStrike"/>
                        <a:t>Requirements Engineer Lead</a:t>
                      </a:r>
                      <a:endParaRPr b="0" i="0" sz="1100" u="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100" u="none" strike="noStrike"/>
                        <a:t>Design Engineer Lead</a:t>
                      </a:r>
                      <a:endParaRPr b="0" i="0" sz="1100" u="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000" u="none" strike="noStrike"/>
                        <a:t>02-Apr-20</a:t>
                      </a:r>
                      <a:endParaRPr b="0" i="0" sz="10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en-US" sz="1000" u="none" strike="noStrike"/>
                        <a:t>8-May-20</a:t>
                      </a:r>
                      <a:endParaRPr b="0" i="0" sz="10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en-US" sz="1000" u="none" strike="noStrike"/>
                        <a:t>8-May-20</a:t>
                      </a:r>
                      <a:endParaRPr b="0" i="0" sz="10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ctr">
                        <a:spcBef>
                          <a:spcPts val="0"/>
                        </a:spcBef>
                        <a:spcAft>
                          <a:spcPts val="0"/>
                        </a:spcAft>
                        <a:buNone/>
                      </a:pPr>
                      <a:r>
                        <a:rPr lang="en-US" sz="1100"/>
                        <a:t>COMPLETED</a:t>
                      </a:r>
                      <a:endParaRPr/>
                    </a:p>
                  </a:txBody>
                  <a:tcPr marT="45725" marB="45725" marR="91450" marL="91450" anchor="ctr"/>
                </a:tc>
              </a:tr>
              <a:tr h="175750">
                <a:tc>
                  <a:txBody>
                    <a:bodyPr/>
                    <a:lstStyle/>
                    <a:p>
                      <a:pPr indent="0" lvl="0" marL="0" marR="0" rtl="0" algn="ctr">
                        <a:spcBef>
                          <a:spcPts val="0"/>
                        </a:spcBef>
                        <a:spcAft>
                          <a:spcPts val="0"/>
                        </a:spcAft>
                        <a:buNone/>
                      </a:pPr>
                      <a:r>
                        <a:rPr lang="en-US" sz="1800"/>
                        <a:t>4</a:t>
                      </a:r>
                      <a:endParaRPr b="1" sz="1800">
                        <a:solidFill>
                          <a:schemeClr val="dk1"/>
                        </a:solidFill>
                      </a:endParaRPr>
                    </a:p>
                  </a:txBody>
                  <a:tcPr marT="45725" marB="45725" marR="91450" marL="91450" anchor="ctr"/>
                </a:tc>
                <a:tc>
                  <a:txBody>
                    <a:bodyPr/>
                    <a:lstStyle/>
                    <a:p>
                      <a:pPr indent="0" lvl="0" marL="0" marR="0" rtl="0" algn="l">
                        <a:spcBef>
                          <a:spcPts val="0"/>
                        </a:spcBef>
                        <a:spcAft>
                          <a:spcPts val="0"/>
                        </a:spcAft>
                        <a:buNone/>
                      </a:pPr>
                      <a:r>
                        <a:rPr lang="en-US" sz="1050" u="none" strike="noStrike"/>
                        <a:t>Development Engineer Lead will provide weekly write-ups to PM regarding development of project</a:t>
                      </a:r>
                      <a:endParaRPr b="0" i="0" sz="105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chemeClr val="dk1"/>
                        </a:buClr>
                        <a:buSzPts val="1100"/>
                        <a:buFont typeface="Calibri"/>
                        <a:buNone/>
                      </a:pPr>
                      <a:r>
                        <a:rPr lang="en-US" sz="1100"/>
                        <a:t>Acceptance</a:t>
                      </a:r>
                      <a:endParaRPr/>
                    </a:p>
                  </a:txBody>
                  <a:tcPr marT="45725" marB="45725" marR="91450" marL="91450" anchor="ctr"/>
                </a:tc>
                <a:tc>
                  <a:txBody>
                    <a:bodyPr/>
                    <a:lstStyle/>
                    <a:p>
                      <a:pPr indent="0" lvl="0" marL="0" marR="0" rtl="0" algn="ctr">
                        <a:spcBef>
                          <a:spcPts val="0"/>
                        </a:spcBef>
                        <a:spcAft>
                          <a:spcPts val="0"/>
                        </a:spcAft>
                        <a:buNone/>
                      </a:pPr>
                      <a:r>
                        <a:rPr lang="en-US" sz="1100" u="none" strike="noStrike"/>
                        <a:t>PM</a:t>
                      </a:r>
                      <a:endParaRPr b="0" i="0" sz="1100" u="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100" u="none" strike="noStrike"/>
                        <a:t>Development Engineer Lead</a:t>
                      </a:r>
                      <a:endParaRPr b="0" i="0" sz="1100" u="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000" u="none" strike="noStrike"/>
                        <a:t>09-Apr-20</a:t>
                      </a:r>
                      <a:endParaRPr b="0" i="0" sz="10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chemeClr val="dk1"/>
                        </a:buClr>
                        <a:buSzPts val="1100"/>
                        <a:buFont typeface="Calibri"/>
                        <a:buNone/>
                      </a:pPr>
                      <a:r>
                        <a:rPr lang="en-US" sz="1100"/>
                        <a:t>Each Friday</a:t>
                      </a:r>
                      <a:endParaRPr/>
                    </a:p>
                  </a:txBody>
                  <a:tcPr marT="45725" marB="45725" marR="91450" marL="91450" anchor="ctr"/>
                </a:tc>
                <a:tc>
                  <a:txBody>
                    <a:bodyPr/>
                    <a:lstStyle/>
                    <a:p>
                      <a:pPr indent="0" lvl="0" marL="0" marR="0" rtl="0" algn="ctr">
                        <a:spcBef>
                          <a:spcPts val="0"/>
                        </a:spcBef>
                        <a:spcAft>
                          <a:spcPts val="0"/>
                        </a:spcAft>
                        <a:buNone/>
                      </a:pPr>
                      <a:r>
                        <a:rPr lang="en-US" sz="1000" u="none" strike="noStrike"/>
                        <a:t>N/A</a:t>
                      </a:r>
                      <a:endParaRPr b="0" i="0" sz="10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en-US" sz="1100" u="none" strike="noStrike"/>
                        <a:t>Allow PM to modify schedule based on the input provided in Development Manager Lead's reports</a:t>
                      </a:r>
                      <a:endParaRPr b="0" i="0" sz="1100" u="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100"/>
                        <a:t>IN PROGRESS</a:t>
                      </a:r>
                      <a:endParaRPr/>
                    </a:p>
                  </a:txBody>
                  <a:tcPr marT="45725" marB="45725" marR="91450" marL="91450" anchor="ctr"/>
                </a:tc>
              </a:tr>
              <a:tr h="228600">
                <a:tc>
                  <a:txBody>
                    <a:bodyPr/>
                    <a:lstStyle/>
                    <a:p>
                      <a:pPr indent="0" lvl="0" marL="0" marR="0" rtl="0" algn="ctr">
                        <a:spcBef>
                          <a:spcPts val="0"/>
                        </a:spcBef>
                        <a:spcAft>
                          <a:spcPts val="0"/>
                        </a:spcAft>
                        <a:buNone/>
                      </a:pPr>
                      <a:r>
                        <a:rPr lang="en-US" sz="1800"/>
                        <a:t>5</a:t>
                      </a:r>
                      <a:endParaRPr b="1" sz="1800">
                        <a:solidFill>
                          <a:schemeClr val="dk1"/>
                        </a:solidFill>
                      </a:endParaRPr>
                    </a:p>
                  </a:txBody>
                  <a:tcPr marT="45725" marB="45725" marR="91450" marL="91450" anchor="ctr"/>
                </a:tc>
                <a:tc>
                  <a:txBody>
                    <a:bodyPr/>
                    <a:lstStyle/>
                    <a:p>
                      <a:pPr indent="0" lvl="0" marL="0" marR="0" rtl="0" algn="l">
                        <a:spcBef>
                          <a:spcPts val="0"/>
                        </a:spcBef>
                        <a:spcAft>
                          <a:spcPts val="0"/>
                        </a:spcAft>
                        <a:buNone/>
                      </a:pPr>
                      <a:r>
                        <a:rPr lang="en-US" sz="1050" u="none" strike="noStrike"/>
                        <a:t>Diagrams of server/back-end schema shall be sent to UTD database administrator weekly to ensure they are compatible with current UTD database </a:t>
                      </a:r>
                      <a:endParaRPr b="0" i="0" sz="1050" u="none" strike="noStrike">
                        <a:solidFill>
                          <a:srgbClr val="000000"/>
                        </a:solidFill>
                        <a:latin typeface="Arial"/>
                        <a:ea typeface="Arial"/>
                        <a:cs typeface="Arial"/>
                        <a:sym typeface="Arial"/>
                      </a:endParaRPr>
                    </a:p>
                  </a:txBody>
                  <a:tcPr marT="9525" marB="0" marR="9525" marL="9525"/>
                </a:tc>
                <a:tc>
                  <a:txBody>
                    <a:bodyPr/>
                    <a:lstStyle/>
                    <a:p>
                      <a:pPr indent="0" lvl="0" marL="0" marR="0" rtl="0" algn="ctr">
                        <a:spcBef>
                          <a:spcPts val="0"/>
                        </a:spcBef>
                        <a:spcAft>
                          <a:spcPts val="0"/>
                        </a:spcAft>
                        <a:buNone/>
                      </a:pPr>
                      <a:r>
                        <a:rPr lang="en-US" sz="1100"/>
                        <a:t>Acceptance</a:t>
                      </a:r>
                      <a:endParaRPr/>
                    </a:p>
                  </a:txBody>
                  <a:tcPr marT="45725" marB="45725" marR="91450" marL="91450" anchor="ctr"/>
                </a:tc>
                <a:tc>
                  <a:txBody>
                    <a:bodyPr/>
                    <a:lstStyle/>
                    <a:p>
                      <a:pPr indent="0" lvl="0" marL="0" marR="0" rtl="0" algn="ctr">
                        <a:spcBef>
                          <a:spcPts val="0"/>
                        </a:spcBef>
                        <a:spcAft>
                          <a:spcPts val="0"/>
                        </a:spcAft>
                        <a:buNone/>
                      </a:pPr>
                      <a:r>
                        <a:rPr lang="en-US" sz="1100" u="none" strike="noStrike"/>
                        <a:t>Development Engineer Lead</a:t>
                      </a:r>
                      <a:endParaRPr b="0" i="0" sz="1100" u="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100" u="none" strike="noStrike"/>
                        <a:t>UTD Database Administrator</a:t>
                      </a:r>
                      <a:endParaRPr b="0" i="0" sz="1100" u="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000" u="none" strike="noStrike"/>
                        <a:t>02-May-20</a:t>
                      </a:r>
                      <a:endParaRPr b="0" i="0" sz="10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en-US" sz="1000" u="none" strike="noStrike"/>
                        <a:t>10-Jun-20</a:t>
                      </a:r>
                      <a:endParaRPr b="0" i="0" sz="10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en-US" sz="1100"/>
                        <a:t>12-Jun-20</a:t>
                      </a:r>
                      <a:endParaRPr/>
                    </a:p>
                  </a:txBody>
                  <a:tcPr marT="45725" marB="45725" marR="91450" marL="91450" anchor="ctr"/>
                </a:tc>
                <a:tc>
                  <a:txBody>
                    <a:bodyPr/>
                    <a:lstStyle/>
                    <a:p>
                      <a:pPr indent="0" lvl="0" marL="0" marR="0" rtl="0" algn="ctr">
                        <a:spcBef>
                          <a:spcPts val="0"/>
                        </a:spcBef>
                        <a:spcAft>
                          <a:spcPts val="0"/>
                        </a:spcAft>
                        <a:buNone/>
                      </a:pPr>
                      <a:r>
                        <a:rPr lang="en-US" sz="1100" u="none" strike="noStrike"/>
                        <a:t>Ensure that development team is designing the server/back-end schema correctly the first time around to avoid revision</a:t>
                      </a:r>
                      <a:endParaRPr b="0" i="0" sz="1100" u="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100"/>
                        <a:t>COMPLETED</a:t>
                      </a:r>
                      <a:endParaRPr/>
                    </a:p>
                  </a:txBody>
                  <a:tcPr marT="45725" marB="45725" marR="91450" marL="91450" anchor="ctr"/>
                </a:tc>
              </a:tr>
              <a:tr h="943800">
                <a:tc>
                  <a:txBody>
                    <a:bodyPr/>
                    <a:lstStyle/>
                    <a:p>
                      <a:pPr indent="0" lvl="0" marL="0" marR="0" rtl="0" algn="ctr">
                        <a:spcBef>
                          <a:spcPts val="0"/>
                        </a:spcBef>
                        <a:spcAft>
                          <a:spcPts val="0"/>
                        </a:spcAft>
                        <a:buNone/>
                      </a:pPr>
                      <a:r>
                        <a:rPr b="0" i="0" lang="en-US" sz="1800" u="none" strike="noStrike">
                          <a:solidFill>
                            <a:schemeClr val="accent1"/>
                          </a:solidFill>
                          <a:latin typeface="Calibri"/>
                          <a:ea typeface="Calibri"/>
                          <a:cs typeface="Calibri"/>
                          <a:sym typeface="Calibri"/>
                        </a:rPr>
                        <a:t>7</a:t>
                      </a:r>
                      <a:endParaRPr/>
                    </a:p>
                  </a:txBody>
                  <a:tcPr marT="9525" marB="0" marR="9525" marL="9525" anchor="ctr"/>
                </a:tc>
                <a:tc>
                  <a:txBody>
                    <a:bodyPr/>
                    <a:lstStyle/>
                    <a:p>
                      <a:pPr indent="0" lvl="0" marL="0" marR="0" rtl="0" algn="ctr">
                        <a:spcBef>
                          <a:spcPts val="0"/>
                        </a:spcBef>
                        <a:spcAft>
                          <a:spcPts val="0"/>
                        </a:spcAft>
                        <a:buNone/>
                      </a:pPr>
                      <a:r>
                        <a:rPr b="0" i="0" lang="en-US" sz="1050" u="none" strike="noStrike">
                          <a:solidFill>
                            <a:schemeClr val="accent1"/>
                          </a:solidFill>
                          <a:latin typeface="Calibri"/>
                          <a:ea typeface="Calibri"/>
                          <a:cs typeface="Calibri"/>
                          <a:sym typeface="Calibri"/>
                        </a:rPr>
                        <a:t>Design Engineer Lead and Deployment Engineer Lead shall meet once a month to review how connection of system should work at deployment time</a:t>
                      </a:r>
                      <a:endParaRPr/>
                    </a:p>
                  </a:txBody>
                  <a:tcPr marT="9525" marB="0" marR="9525" marL="9525" anchor="ctr"/>
                </a:tc>
                <a:tc>
                  <a:txBody>
                    <a:bodyPr/>
                    <a:lstStyle/>
                    <a:p>
                      <a:pPr indent="0" lvl="0" marL="0" marR="0" rtl="0" algn="ctr">
                        <a:spcBef>
                          <a:spcPts val="0"/>
                        </a:spcBef>
                        <a:spcAft>
                          <a:spcPts val="0"/>
                        </a:spcAft>
                        <a:buNone/>
                      </a:pPr>
                      <a:r>
                        <a:rPr b="0" i="0" lang="en-US" sz="1100" u="none" strike="noStrike">
                          <a:solidFill>
                            <a:schemeClr val="accent1"/>
                          </a:solidFill>
                          <a:latin typeface="Calibri"/>
                          <a:ea typeface="Calibri"/>
                          <a:cs typeface="Calibri"/>
                          <a:sym typeface="Calibri"/>
                        </a:rPr>
                        <a:t>Acceptance</a:t>
                      </a:r>
                      <a:endParaRPr/>
                    </a:p>
                  </a:txBody>
                  <a:tcPr marT="9525" marB="0" marR="9525" marL="9525" anchor="ctr"/>
                </a:tc>
                <a:tc>
                  <a:txBody>
                    <a:bodyPr/>
                    <a:lstStyle/>
                    <a:p>
                      <a:pPr indent="0" lvl="0" marL="0" marR="0" rtl="0" algn="ctr">
                        <a:spcBef>
                          <a:spcPts val="0"/>
                        </a:spcBef>
                        <a:spcAft>
                          <a:spcPts val="0"/>
                        </a:spcAft>
                        <a:buNone/>
                      </a:pPr>
                      <a:r>
                        <a:rPr b="0" i="0" lang="en-US" sz="1100" u="none" strike="noStrike">
                          <a:solidFill>
                            <a:schemeClr val="accent1"/>
                          </a:solidFill>
                          <a:latin typeface="Calibri"/>
                          <a:ea typeface="Calibri"/>
                          <a:cs typeface="Calibri"/>
                          <a:sym typeface="Calibri"/>
                        </a:rPr>
                        <a:t>Design Engineer Lead</a:t>
                      </a:r>
                      <a:endParaRPr/>
                    </a:p>
                  </a:txBody>
                  <a:tcPr marT="9525" marB="0" marR="9525" marL="9525" anchor="ctr"/>
                </a:tc>
                <a:tc>
                  <a:txBody>
                    <a:bodyPr/>
                    <a:lstStyle/>
                    <a:p>
                      <a:pPr indent="0" lvl="0" marL="0" marR="0" rtl="0" algn="ctr">
                        <a:spcBef>
                          <a:spcPts val="0"/>
                        </a:spcBef>
                        <a:spcAft>
                          <a:spcPts val="0"/>
                        </a:spcAft>
                        <a:buNone/>
                      </a:pPr>
                      <a:r>
                        <a:rPr b="0" i="0" lang="en-US" sz="1100" u="none" strike="noStrike">
                          <a:solidFill>
                            <a:schemeClr val="accent1"/>
                          </a:solidFill>
                          <a:latin typeface="Calibri"/>
                          <a:ea typeface="Calibri"/>
                          <a:cs typeface="Calibri"/>
                          <a:sym typeface="Calibri"/>
                        </a:rPr>
                        <a:t>Deployment Engineer Lead</a:t>
                      </a:r>
                      <a:endParaRPr/>
                    </a:p>
                  </a:txBody>
                  <a:tcPr marT="9525" marB="0" marR="9525" marL="9525" anchor="ctr"/>
                </a:tc>
                <a:tc>
                  <a:txBody>
                    <a:bodyPr/>
                    <a:lstStyle/>
                    <a:p>
                      <a:pPr indent="0" lvl="0" marL="0" marR="0" rtl="0" algn="ctr">
                        <a:spcBef>
                          <a:spcPts val="0"/>
                        </a:spcBef>
                        <a:spcAft>
                          <a:spcPts val="0"/>
                        </a:spcAft>
                        <a:buNone/>
                      </a:pPr>
                      <a:r>
                        <a:rPr b="0" i="0" lang="en-US" sz="1000" u="none" strike="noStrike">
                          <a:solidFill>
                            <a:schemeClr val="accent1"/>
                          </a:solidFill>
                          <a:latin typeface="Arial"/>
                          <a:ea typeface="Arial"/>
                          <a:cs typeface="Arial"/>
                          <a:sym typeface="Arial"/>
                        </a:rPr>
                        <a:t>20-Jun-20</a:t>
                      </a:r>
                      <a:endParaRPr/>
                    </a:p>
                  </a:txBody>
                  <a:tcPr marT="9525" marB="0" marR="9525" marL="9525" anchor="ctr"/>
                </a:tc>
                <a:tc>
                  <a:txBody>
                    <a:bodyPr/>
                    <a:lstStyle/>
                    <a:p>
                      <a:pPr indent="0" lvl="0" marL="0" marR="0" rtl="0" algn="ctr">
                        <a:spcBef>
                          <a:spcPts val="0"/>
                        </a:spcBef>
                        <a:spcAft>
                          <a:spcPts val="0"/>
                        </a:spcAft>
                        <a:buNone/>
                      </a:pPr>
                      <a:r>
                        <a:rPr b="0" i="0" lang="en-US" sz="1000" u="none" strike="noStrike">
                          <a:solidFill>
                            <a:schemeClr val="accent1"/>
                          </a:solidFill>
                          <a:latin typeface="Calibri"/>
                          <a:ea typeface="Calibri"/>
                          <a:cs typeface="Calibri"/>
                          <a:sym typeface="Calibri"/>
                        </a:rPr>
                        <a:t>19-Nov-20 </a:t>
                      </a:r>
                      <a:endParaRPr/>
                    </a:p>
                  </a:txBody>
                  <a:tcPr marT="9525" marB="0" marR="9525" marL="9525" anchor="ctr"/>
                </a:tc>
                <a:tc>
                  <a:txBody>
                    <a:bodyPr/>
                    <a:lstStyle/>
                    <a:p>
                      <a:pPr indent="0" lvl="0" marL="0" marR="0" rtl="0" algn="ctr">
                        <a:spcBef>
                          <a:spcPts val="0"/>
                        </a:spcBef>
                        <a:spcAft>
                          <a:spcPts val="0"/>
                        </a:spcAft>
                        <a:buNone/>
                      </a:pPr>
                      <a:r>
                        <a:rPr b="0" i="0" lang="en-US" sz="1100" u="none" strike="noStrike">
                          <a:solidFill>
                            <a:schemeClr val="accent1"/>
                          </a:solidFill>
                          <a:latin typeface="Calibri"/>
                          <a:ea typeface="Calibri"/>
                          <a:cs typeface="Calibri"/>
                          <a:sym typeface="Calibri"/>
                        </a:rPr>
                        <a:t>N/A</a:t>
                      </a:r>
                      <a:endParaRPr/>
                    </a:p>
                  </a:txBody>
                  <a:tcPr marT="9525" marB="0" marR="9525" marL="9525" anchor="ctr"/>
                </a:tc>
                <a:tc>
                  <a:txBody>
                    <a:bodyPr/>
                    <a:lstStyle/>
                    <a:p>
                      <a:pPr indent="0" lvl="0" marL="0" marR="0" rtl="0" algn="ctr">
                        <a:spcBef>
                          <a:spcPts val="0"/>
                        </a:spcBef>
                        <a:spcAft>
                          <a:spcPts val="0"/>
                        </a:spcAft>
                        <a:buNone/>
                      </a:pPr>
                      <a:r>
                        <a:rPr b="0" i="0" lang="en-US" sz="1000" u="none" strike="noStrike">
                          <a:solidFill>
                            <a:schemeClr val="accent1"/>
                          </a:solidFill>
                          <a:latin typeface="Calibri"/>
                          <a:ea typeface="Calibri"/>
                          <a:cs typeface="Calibri"/>
                          <a:sym typeface="Calibri"/>
                        </a:rPr>
                        <a:t>Meetings shall take place on the first Tuesday of each month at 7:00 PM and Design Engineer shall walkthrough how the various systems interconnect with each other</a:t>
                      </a:r>
                      <a:endParaRPr/>
                    </a:p>
                  </a:txBody>
                  <a:tcPr marT="9525" marB="0" marR="9525" marL="9525" anchor="ctr"/>
                </a:tc>
                <a:tc>
                  <a:txBody>
                    <a:bodyPr/>
                    <a:lstStyle/>
                    <a:p>
                      <a:pPr indent="0" lvl="0" marL="0" marR="0" rtl="0" algn="ctr">
                        <a:spcBef>
                          <a:spcPts val="0"/>
                        </a:spcBef>
                        <a:spcAft>
                          <a:spcPts val="0"/>
                        </a:spcAft>
                        <a:buNone/>
                      </a:pPr>
                      <a:r>
                        <a:rPr b="0" i="0" lang="en-US" sz="1100" u="none" strike="noStrike">
                          <a:solidFill>
                            <a:schemeClr val="accent1"/>
                          </a:solidFill>
                          <a:latin typeface="Calibri"/>
                          <a:ea typeface="Calibri"/>
                          <a:cs typeface="Calibri"/>
                          <a:sym typeface="Calibri"/>
                        </a:rPr>
                        <a:t>IN PROGRESS</a:t>
                      </a:r>
                      <a:endParaRPr/>
                    </a:p>
                  </a:txBody>
                  <a:tcPr marT="9525" marB="0" marR="9525" marL="9525" anchor="ctr"/>
                </a:tc>
              </a:tr>
              <a:tr h="943800">
                <a:tc>
                  <a:txBody>
                    <a:bodyPr/>
                    <a:lstStyle/>
                    <a:p>
                      <a:pPr indent="0" lvl="0" marL="0" marR="0" rtl="0" algn="ctr">
                        <a:spcBef>
                          <a:spcPts val="0"/>
                        </a:spcBef>
                        <a:spcAft>
                          <a:spcPts val="0"/>
                        </a:spcAft>
                        <a:buNone/>
                      </a:pPr>
                      <a:r>
                        <a:rPr b="0" i="0" lang="en-US" sz="1800" u="none" strike="noStrike">
                          <a:solidFill>
                            <a:schemeClr val="accent1"/>
                          </a:solidFill>
                          <a:latin typeface="Calibri"/>
                          <a:ea typeface="Calibri"/>
                          <a:cs typeface="Calibri"/>
                          <a:sym typeface="Calibri"/>
                        </a:rPr>
                        <a:t>14</a:t>
                      </a:r>
                      <a:endParaRPr/>
                    </a:p>
                  </a:txBody>
                  <a:tcPr marT="9525" marB="0" marR="9525" marL="9525" anchor="ctr"/>
                </a:tc>
                <a:tc>
                  <a:txBody>
                    <a:bodyPr/>
                    <a:lstStyle/>
                    <a:p>
                      <a:pPr indent="0" lvl="0" marL="0" marR="0" rtl="0" algn="ctr">
                        <a:spcBef>
                          <a:spcPts val="0"/>
                        </a:spcBef>
                        <a:spcAft>
                          <a:spcPts val="0"/>
                        </a:spcAft>
                        <a:buNone/>
                      </a:pPr>
                      <a:r>
                        <a:rPr b="0" i="0" lang="en-US" sz="1100" u="none" strike="noStrike">
                          <a:solidFill>
                            <a:schemeClr val="accent1"/>
                          </a:solidFill>
                          <a:latin typeface="Calibri"/>
                          <a:ea typeface="Calibri"/>
                          <a:cs typeface="Calibri"/>
                          <a:sym typeface="Calibri"/>
                        </a:rPr>
                        <a:t>Deployment Engineer Lead shall keep UTD database administrator up-to-date about the launch of the database when it is time for database to be deployed</a:t>
                      </a:r>
                      <a:endParaRPr/>
                    </a:p>
                  </a:txBody>
                  <a:tcPr marT="9525" marB="0" marR="9525" marL="9525" anchor="ctr"/>
                </a:tc>
                <a:tc>
                  <a:txBody>
                    <a:bodyPr/>
                    <a:lstStyle/>
                    <a:p>
                      <a:pPr indent="0" lvl="0" marL="0" marR="0" rtl="0" algn="ctr">
                        <a:spcBef>
                          <a:spcPts val="0"/>
                        </a:spcBef>
                        <a:spcAft>
                          <a:spcPts val="0"/>
                        </a:spcAft>
                        <a:buNone/>
                      </a:pPr>
                      <a:r>
                        <a:rPr b="0" i="0" lang="en-US" sz="1100" u="none" strike="noStrike">
                          <a:solidFill>
                            <a:schemeClr val="accent1"/>
                          </a:solidFill>
                          <a:latin typeface="Calibri"/>
                          <a:ea typeface="Calibri"/>
                          <a:cs typeface="Calibri"/>
                          <a:sym typeface="Calibri"/>
                        </a:rPr>
                        <a:t>Acceptance</a:t>
                      </a:r>
                      <a:endParaRPr/>
                    </a:p>
                  </a:txBody>
                  <a:tcPr marT="9525" marB="0" marR="9525" marL="9525" anchor="ctr"/>
                </a:tc>
                <a:tc>
                  <a:txBody>
                    <a:bodyPr/>
                    <a:lstStyle/>
                    <a:p>
                      <a:pPr indent="0" lvl="0" marL="0" marR="0" rtl="0" algn="ctr">
                        <a:spcBef>
                          <a:spcPts val="0"/>
                        </a:spcBef>
                        <a:spcAft>
                          <a:spcPts val="0"/>
                        </a:spcAft>
                        <a:buNone/>
                      </a:pPr>
                      <a:r>
                        <a:rPr b="0" i="0" lang="en-US" sz="1100" u="none" strike="noStrike">
                          <a:solidFill>
                            <a:schemeClr val="accent1"/>
                          </a:solidFill>
                          <a:latin typeface="Calibri"/>
                          <a:ea typeface="Calibri"/>
                          <a:cs typeface="Calibri"/>
                          <a:sym typeface="Calibri"/>
                        </a:rPr>
                        <a:t>Deployment Engineer Lead</a:t>
                      </a:r>
                      <a:endParaRPr/>
                    </a:p>
                  </a:txBody>
                  <a:tcPr marT="9525" marB="0" marR="9525" marL="9525" anchor="ctr"/>
                </a:tc>
                <a:tc>
                  <a:txBody>
                    <a:bodyPr/>
                    <a:lstStyle/>
                    <a:p>
                      <a:pPr indent="0" lvl="0" marL="0" marR="0" rtl="0" algn="ctr">
                        <a:spcBef>
                          <a:spcPts val="0"/>
                        </a:spcBef>
                        <a:spcAft>
                          <a:spcPts val="0"/>
                        </a:spcAft>
                        <a:buNone/>
                      </a:pPr>
                      <a:r>
                        <a:rPr b="0" i="0" lang="en-US" sz="1100" u="none" strike="noStrike">
                          <a:solidFill>
                            <a:schemeClr val="accent1"/>
                          </a:solidFill>
                          <a:latin typeface="Calibri"/>
                          <a:ea typeface="Calibri"/>
                          <a:cs typeface="Calibri"/>
                          <a:sym typeface="Calibri"/>
                        </a:rPr>
                        <a:t>UTD Database Administrator</a:t>
                      </a:r>
                      <a:endParaRPr/>
                    </a:p>
                  </a:txBody>
                  <a:tcPr marT="9525" marB="0" marR="9525" marL="9525" anchor="ctr"/>
                </a:tc>
                <a:tc>
                  <a:txBody>
                    <a:bodyPr/>
                    <a:lstStyle/>
                    <a:p>
                      <a:pPr indent="0" lvl="0" marL="0" marR="0" rtl="0" algn="ctr">
                        <a:spcBef>
                          <a:spcPts val="0"/>
                        </a:spcBef>
                        <a:spcAft>
                          <a:spcPts val="0"/>
                        </a:spcAft>
                        <a:buNone/>
                      </a:pPr>
                      <a:r>
                        <a:rPr b="0" i="0" lang="en-US" sz="1100" u="none" strike="noStrike">
                          <a:solidFill>
                            <a:schemeClr val="accent1"/>
                          </a:solidFill>
                          <a:latin typeface="Calibri"/>
                          <a:ea typeface="Calibri"/>
                          <a:cs typeface="Calibri"/>
                          <a:sym typeface="Calibri"/>
                        </a:rPr>
                        <a:t>2-Sep-20</a:t>
                      </a:r>
                      <a:endParaRPr/>
                    </a:p>
                  </a:txBody>
                  <a:tcPr marT="9525" marB="0" marR="9525" marL="9525" anchor="ctr"/>
                </a:tc>
                <a:tc>
                  <a:txBody>
                    <a:bodyPr/>
                    <a:lstStyle/>
                    <a:p>
                      <a:pPr indent="0" lvl="0" marL="0" marR="0" rtl="0" algn="ctr">
                        <a:spcBef>
                          <a:spcPts val="0"/>
                        </a:spcBef>
                        <a:spcAft>
                          <a:spcPts val="0"/>
                        </a:spcAft>
                        <a:buNone/>
                      </a:pPr>
                      <a:r>
                        <a:rPr b="0" i="0" lang="en-US" sz="1100" u="none" strike="noStrike">
                          <a:solidFill>
                            <a:schemeClr val="accent1"/>
                          </a:solidFill>
                          <a:latin typeface="Calibri"/>
                          <a:ea typeface="Calibri"/>
                          <a:cs typeface="Calibri"/>
                          <a:sym typeface="Calibri"/>
                        </a:rPr>
                        <a:t>9-Sep-20</a:t>
                      </a:r>
                      <a:endParaRPr/>
                    </a:p>
                  </a:txBody>
                  <a:tcPr marT="9525" marB="0" marR="9525" marL="9525" anchor="ctr"/>
                </a:tc>
                <a:tc>
                  <a:txBody>
                    <a:bodyPr/>
                    <a:lstStyle/>
                    <a:p>
                      <a:pPr indent="0" lvl="0" marL="0" marR="0" rtl="0" algn="ctr">
                        <a:spcBef>
                          <a:spcPts val="0"/>
                        </a:spcBef>
                        <a:spcAft>
                          <a:spcPts val="0"/>
                        </a:spcAft>
                        <a:buNone/>
                      </a:pPr>
                      <a:r>
                        <a:rPr b="0" i="0" lang="en-US" sz="1100" u="none" strike="noStrike">
                          <a:solidFill>
                            <a:schemeClr val="accent1"/>
                          </a:solidFill>
                          <a:latin typeface="Calibri"/>
                          <a:ea typeface="Calibri"/>
                          <a:cs typeface="Calibri"/>
                          <a:sym typeface="Calibri"/>
                        </a:rPr>
                        <a:t>N/A</a:t>
                      </a:r>
                      <a:endParaRPr/>
                    </a:p>
                  </a:txBody>
                  <a:tcPr marT="9525" marB="0" marR="9525" marL="9525" anchor="ctr"/>
                </a:tc>
                <a:tc>
                  <a:txBody>
                    <a:bodyPr/>
                    <a:lstStyle/>
                    <a:p>
                      <a:pPr indent="0" lvl="0" marL="0" marR="0" rtl="0" algn="l">
                        <a:spcBef>
                          <a:spcPts val="0"/>
                        </a:spcBef>
                        <a:spcAft>
                          <a:spcPts val="0"/>
                        </a:spcAft>
                        <a:buNone/>
                      </a:pPr>
                      <a:r>
                        <a:rPr b="0" i="0" lang="en-US" sz="1100" u="none" strike="noStrike">
                          <a:solidFill>
                            <a:schemeClr val="accent1"/>
                          </a:solidFill>
                          <a:latin typeface="Calibri"/>
                          <a:ea typeface="Calibri"/>
                          <a:cs typeface="Calibri"/>
                          <a:sym typeface="Calibri"/>
                        </a:rPr>
                        <a:t>Deployment Engineer Lead will let UTD database administrator know any complications in the launch of the database and shall let him/her know when the database is ready to be turned on</a:t>
                      </a:r>
                      <a:endParaRPr/>
                    </a:p>
                  </a:txBody>
                  <a:tcPr marT="9525" marB="0" marR="9525" marL="9525"/>
                </a:tc>
                <a:tc>
                  <a:txBody>
                    <a:bodyPr/>
                    <a:lstStyle/>
                    <a:p>
                      <a:pPr indent="0" lvl="0" marL="0" marR="0" rtl="0" algn="ctr">
                        <a:spcBef>
                          <a:spcPts val="0"/>
                        </a:spcBef>
                        <a:spcAft>
                          <a:spcPts val="0"/>
                        </a:spcAft>
                        <a:buNone/>
                      </a:pPr>
                      <a:r>
                        <a:rPr b="0" i="0" lang="en-US" sz="1100" u="none" strike="noStrike">
                          <a:solidFill>
                            <a:schemeClr val="accent1"/>
                          </a:solidFill>
                          <a:latin typeface="Calibri"/>
                          <a:ea typeface="Calibri"/>
                          <a:cs typeface="Calibri"/>
                          <a:sym typeface="Calibri"/>
                        </a:rPr>
                        <a:t>IN PROGRESS</a:t>
                      </a:r>
                      <a:endParaRPr/>
                    </a:p>
                  </a:txBody>
                  <a:tcPr marT="9525" marB="0" marR="9525" marL="95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7"/>
          <p:cNvSpPr txBox="1"/>
          <p:nvPr/>
        </p:nvSpPr>
        <p:spPr>
          <a:xfrm>
            <a:off x="231140" y="0"/>
            <a:ext cx="1021130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dk1"/>
                </a:solidFill>
                <a:latin typeface="Verdana"/>
                <a:ea typeface="Verdana"/>
                <a:cs typeface="Verdana"/>
                <a:sym typeface="Verdana"/>
              </a:rPr>
              <a:t>Decisions</a:t>
            </a:r>
            <a:r>
              <a:rPr lang="en-US" sz="4400">
                <a:solidFill>
                  <a:schemeClr val="dk1"/>
                </a:solidFill>
                <a:latin typeface="Verdana"/>
                <a:ea typeface="Verdana"/>
                <a:cs typeface="Verdana"/>
                <a:sym typeface="Verdana"/>
              </a:rPr>
              <a:t> </a:t>
            </a:r>
            <a:r>
              <a:rPr lang="en-US" sz="1200">
                <a:solidFill>
                  <a:schemeClr val="dk1"/>
                </a:solidFill>
                <a:latin typeface="Verdana"/>
                <a:ea typeface="Verdana"/>
                <a:cs typeface="Verdana"/>
                <a:sym typeface="Verdana"/>
              </a:rPr>
              <a:t>Luke Padgett, Everett McCrea</a:t>
            </a:r>
            <a:endParaRPr b="1" sz="4400">
              <a:solidFill>
                <a:schemeClr val="dk1"/>
              </a:solidFill>
              <a:latin typeface="Verdana"/>
              <a:ea typeface="Verdana"/>
              <a:cs typeface="Verdana"/>
              <a:sym typeface="Verdana"/>
            </a:endParaRPr>
          </a:p>
        </p:txBody>
      </p:sp>
      <p:graphicFrame>
        <p:nvGraphicFramePr>
          <p:cNvPr id="159" name="Google Shape;159;p7"/>
          <p:cNvGraphicFramePr/>
          <p:nvPr/>
        </p:nvGraphicFramePr>
        <p:xfrm>
          <a:off x="578358" y="743354"/>
          <a:ext cx="3000000" cy="3000000"/>
        </p:xfrm>
        <a:graphic>
          <a:graphicData uri="http://schemas.openxmlformats.org/drawingml/2006/table">
            <a:tbl>
              <a:tblPr bandRow="1" firstRow="1">
                <a:noFill/>
                <a:tableStyleId>{D6D4C051-C7BF-4629-B04E-4D361AAF5D1E}</a:tableStyleId>
              </a:tblPr>
              <a:tblGrid>
                <a:gridCol w="698750"/>
                <a:gridCol w="3173200"/>
                <a:gridCol w="2056375"/>
                <a:gridCol w="1010450"/>
                <a:gridCol w="2257275"/>
                <a:gridCol w="1839225"/>
              </a:tblGrid>
              <a:tr h="401200">
                <a:tc gridSpan="6">
                  <a:txBody>
                    <a:bodyPr/>
                    <a:lstStyle/>
                    <a:p>
                      <a:pPr indent="0" lvl="0" marL="0" marR="0" rtl="0" algn="ctr">
                        <a:spcBef>
                          <a:spcPts val="0"/>
                        </a:spcBef>
                        <a:spcAft>
                          <a:spcPts val="0"/>
                        </a:spcAft>
                        <a:buNone/>
                      </a:pPr>
                      <a:r>
                        <a:rPr lang="en-US" sz="1400"/>
                        <a:t>Project Decision List</a:t>
                      </a:r>
                      <a:endParaRPr/>
                    </a:p>
                  </a:txBody>
                  <a:tcPr marT="45725" marB="45725" marR="91450" marL="91450" anchor="ctr"/>
                </a:tc>
                <a:tc hMerge="1"/>
                <a:tc hMerge="1"/>
                <a:tc hMerge="1"/>
                <a:tc hMerge="1"/>
                <a:tc hMerge="1"/>
              </a:tr>
              <a:tr h="471450">
                <a:tc>
                  <a:txBody>
                    <a:bodyPr/>
                    <a:lstStyle/>
                    <a:p>
                      <a:pPr indent="0" lvl="0" marL="0" marR="0" rtl="0" algn="ctr">
                        <a:spcBef>
                          <a:spcPts val="0"/>
                        </a:spcBef>
                        <a:spcAft>
                          <a:spcPts val="0"/>
                        </a:spcAft>
                        <a:buNone/>
                      </a:pPr>
                      <a:r>
                        <a:rPr b="1" lang="en-US" sz="1400"/>
                        <a:t>#</a:t>
                      </a:r>
                      <a:endParaRPr/>
                    </a:p>
                  </a:txBody>
                  <a:tcPr marT="45725" marB="45725" marR="91450" marL="91450" anchor="ctr"/>
                </a:tc>
                <a:tc>
                  <a:txBody>
                    <a:bodyPr/>
                    <a:lstStyle/>
                    <a:p>
                      <a:pPr indent="0" lvl="0" marL="0" marR="0" rtl="0" algn="ctr">
                        <a:spcBef>
                          <a:spcPts val="0"/>
                        </a:spcBef>
                        <a:spcAft>
                          <a:spcPts val="0"/>
                        </a:spcAft>
                        <a:buNone/>
                      </a:pPr>
                      <a:r>
                        <a:rPr b="1" lang="en-US" sz="1400"/>
                        <a:t>Description</a:t>
                      </a:r>
                      <a:endParaRPr/>
                    </a:p>
                  </a:txBody>
                  <a:tcPr marT="45725" marB="45725" marR="91450" marL="91450" anchor="ctr"/>
                </a:tc>
                <a:tc>
                  <a:txBody>
                    <a:bodyPr/>
                    <a:lstStyle/>
                    <a:p>
                      <a:pPr indent="0" lvl="0" marL="0" marR="0" rtl="0" algn="ctr">
                        <a:spcBef>
                          <a:spcPts val="0"/>
                        </a:spcBef>
                        <a:spcAft>
                          <a:spcPts val="0"/>
                        </a:spcAft>
                        <a:buNone/>
                      </a:pPr>
                      <a:r>
                        <a:rPr b="1" lang="en-US" sz="1400"/>
                        <a:t>Owner</a:t>
                      </a:r>
                      <a:endParaRPr/>
                    </a:p>
                  </a:txBody>
                  <a:tcPr marT="45725" marB="45725" marR="91450" marL="91450" anchor="ctr"/>
                </a:tc>
                <a:tc>
                  <a:txBody>
                    <a:bodyPr/>
                    <a:lstStyle/>
                    <a:p>
                      <a:pPr indent="0" lvl="0" marL="0" marR="0" rtl="0" algn="ctr">
                        <a:spcBef>
                          <a:spcPts val="0"/>
                        </a:spcBef>
                        <a:spcAft>
                          <a:spcPts val="0"/>
                        </a:spcAft>
                        <a:buNone/>
                      </a:pPr>
                      <a:r>
                        <a:rPr b="1" lang="en-US" sz="1400"/>
                        <a:t>Date Decided</a:t>
                      </a:r>
                      <a:endParaRPr/>
                    </a:p>
                  </a:txBody>
                  <a:tcPr marT="45725" marB="45725" marR="91450" marL="91450" anchor="ctr"/>
                </a:tc>
                <a:tc>
                  <a:txBody>
                    <a:bodyPr/>
                    <a:lstStyle/>
                    <a:p>
                      <a:pPr indent="0" lvl="0" marL="0" marR="0" rtl="0" algn="ctr">
                        <a:spcBef>
                          <a:spcPts val="0"/>
                        </a:spcBef>
                        <a:spcAft>
                          <a:spcPts val="0"/>
                        </a:spcAft>
                        <a:buNone/>
                      </a:pPr>
                      <a:r>
                        <a:rPr b="1" lang="en-US" sz="1400"/>
                        <a:t>Present Parties</a:t>
                      </a:r>
                      <a:endParaRPr/>
                    </a:p>
                  </a:txBody>
                  <a:tcPr marT="45725" marB="45725" marR="91450" marL="91450" anchor="ctr"/>
                </a:tc>
                <a:tc>
                  <a:txBody>
                    <a:bodyPr/>
                    <a:lstStyle/>
                    <a:p>
                      <a:pPr indent="0" lvl="0" marL="0" marR="0" rtl="0" algn="ctr">
                        <a:spcBef>
                          <a:spcPts val="0"/>
                        </a:spcBef>
                        <a:spcAft>
                          <a:spcPts val="0"/>
                        </a:spcAft>
                        <a:buNone/>
                      </a:pPr>
                      <a:r>
                        <a:rPr b="1" lang="en-US" sz="1400"/>
                        <a:t>Status</a:t>
                      </a:r>
                      <a:endParaRPr/>
                    </a:p>
                  </a:txBody>
                  <a:tcPr marT="45725" marB="45725" marR="91450" marL="91450" anchor="ctr"/>
                </a:tc>
              </a:tr>
              <a:tr h="220950">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D-1</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Host computer system will use the Ubuntu OS version 19.10</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Development Engineer Lead</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20-Feb-20</a:t>
                      </a:r>
                      <a:endParaRPr/>
                    </a:p>
                  </a:txBody>
                  <a:tcPr marT="9525" marB="0" marR="9525" marL="9525" anchor="ctr"/>
                </a:tc>
                <a:tc>
                  <a:txBody>
                    <a:bodyPr/>
                    <a:lstStyle/>
                    <a:p>
                      <a:pPr indent="0" lvl="0" marL="0" marR="0" rtl="0" algn="l">
                        <a:spcBef>
                          <a:spcPts val="0"/>
                        </a:spcBef>
                        <a:spcAft>
                          <a:spcPts val="0"/>
                        </a:spcAft>
                        <a:buNone/>
                      </a:pPr>
                      <a:r>
                        <a:rPr lang="en-US" sz="1200">
                          <a:latin typeface="Calibri"/>
                          <a:ea typeface="Calibri"/>
                          <a:cs typeface="Calibri"/>
                          <a:sym typeface="Calibri"/>
                        </a:rPr>
                        <a:t>Development Engineer Lead</a:t>
                      </a:r>
                      <a:endParaRPr/>
                    </a:p>
                  </a:txBody>
                  <a:tcPr marT="45725" marB="45725" marR="91450" marL="91450"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CLOSED</a:t>
                      </a:r>
                      <a:endParaRPr/>
                    </a:p>
                  </a:txBody>
                  <a:tcPr marT="9525" marB="0" marR="9525" marL="9525" anchor="ctr"/>
                </a:tc>
              </a:tr>
              <a:tr h="248400">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D-2</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UTD's database administrator will need to be present during the customer interviews to provide information regarding the design of the UTD schema</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Requirements Engineering Lead</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20-Feb-20</a:t>
                      </a:r>
                      <a:endParaRPr/>
                    </a:p>
                  </a:txBody>
                  <a:tcPr marT="9525" marB="0" marR="9525" marL="9525" anchor="ctr"/>
                </a:tc>
                <a:tc>
                  <a:txBody>
                    <a:bodyPr/>
                    <a:lstStyle/>
                    <a:p>
                      <a:pPr indent="0" lvl="0" marL="0" marR="0" rtl="0" algn="l">
                        <a:spcBef>
                          <a:spcPts val="0"/>
                        </a:spcBef>
                        <a:spcAft>
                          <a:spcPts val="0"/>
                        </a:spcAft>
                        <a:buNone/>
                      </a:pPr>
                      <a:r>
                        <a:rPr b="0" i="0" lang="en-US" sz="1200" u="none" strike="noStrike">
                          <a:solidFill>
                            <a:srgbClr val="000000"/>
                          </a:solidFill>
                          <a:latin typeface="Calibri"/>
                          <a:ea typeface="Calibri"/>
                          <a:cs typeface="Calibri"/>
                          <a:sym typeface="Calibri"/>
                        </a:rPr>
                        <a:t>Requirements Engineering Lead, UTD database administrator</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CLOSED</a:t>
                      </a:r>
                      <a:endParaRPr/>
                    </a:p>
                  </a:txBody>
                  <a:tcPr marT="9525" marB="0" marR="9525" marL="9525" anchor="ctr"/>
                </a:tc>
              </a:tr>
              <a:tr h="152400">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D-3</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The developed database shall be built using SQL version 14.0</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Design Engineer Lead</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21-Feb-20</a:t>
                      </a:r>
                      <a:endParaRPr/>
                    </a:p>
                  </a:txBody>
                  <a:tcPr marT="9525" marB="0" marR="9525" marL="9525" anchor="ctr"/>
                </a:tc>
                <a:tc>
                  <a:txBody>
                    <a:bodyPr/>
                    <a:lstStyle/>
                    <a:p>
                      <a:pPr indent="0" lvl="0" marL="0" marR="0" rtl="0" algn="l">
                        <a:spcBef>
                          <a:spcPts val="0"/>
                        </a:spcBef>
                        <a:spcAft>
                          <a:spcPts val="0"/>
                        </a:spcAft>
                        <a:buNone/>
                      </a:pPr>
                      <a:r>
                        <a:rPr lang="en-US" sz="1200">
                          <a:latin typeface="Calibri"/>
                          <a:ea typeface="Calibri"/>
                          <a:cs typeface="Calibri"/>
                          <a:sym typeface="Calibri"/>
                        </a:rPr>
                        <a:t>Project Manager, Design Engineer Lead, Requirements Engineer Lead, Development Engineer Lead, Testing Engineer Lead</a:t>
                      </a:r>
                      <a:endParaRPr/>
                    </a:p>
                  </a:txBody>
                  <a:tcPr marT="45725" marB="45725" marR="91450" marL="91450"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CLOSED</a:t>
                      </a:r>
                      <a:endParaRPr/>
                    </a:p>
                  </a:txBody>
                  <a:tcPr marT="9525" marB="0" marR="9525" marL="9525" anchor="ctr"/>
                </a:tc>
              </a:tr>
              <a:tr h="152400">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D-4</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Development of the mobile application shall be built using Java 8</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Development Engineering Lead</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28-Feb-20</a:t>
                      </a:r>
                      <a:endParaRPr/>
                    </a:p>
                  </a:txBody>
                  <a:tcPr marT="9525" marB="0" marR="9525" marL="9525" anchor="ctr"/>
                </a:tc>
                <a:tc>
                  <a:txBody>
                    <a:bodyPr/>
                    <a:lstStyle/>
                    <a:p>
                      <a:pPr indent="0" lvl="0" marL="0" marR="0" rtl="0" algn="l">
                        <a:spcBef>
                          <a:spcPts val="0"/>
                        </a:spcBef>
                        <a:spcAft>
                          <a:spcPts val="0"/>
                        </a:spcAft>
                        <a:buNone/>
                      </a:pPr>
                      <a:r>
                        <a:rPr lang="en-US" sz="1200">
                          <a:latin typeface="Calibri"/>
                          <a:ea typeface="Calibri"/>
                          <a:cs typeface="Calibri"/>
                          <a:sym typeface="Calibri"/>
                        </a:rPr>
                        <a:t>Requirements Engineer Lead, Development Engineer Lead, Testing Engineer Lead, Design Engineer Lead</a:t>
                      </a:r>
                      <a:endParaRPr/>
                    </a:p>
                  </a:txBody>
                  <a:tcPr marT="45725" marB="45725" marR="91450" marL="91450"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CLOSED</a:t>
                      </a:r>
                      <a:endParaRPr/>
                    </a:p>
                  </a:txBody>
                  <a:tcPr marT="9525" marB="0" marR="9525" marL="9525" anchor="ctr"/>
                </a:tc>
              </a:tr>
              <a:tr h="152400">
                <a:tc>
                  <a:txBody>
                    <a:bodyPr/>
                    <a:lstStyle/>
                    <a:p>
                      <a:pPr indent="0" lvl="0" marL="0" marR="0" rtl="0" algn="ctr">
                        <a:spcBef>
                          <a:spcPts val="0"/>
                        </a:spcBef>
                        <a:spcAft>
                          <a:spcPts val="0"/>
                        </a:spcAft>
                        <a:buNone/>
                      </a:pPr>
                      <a:r>
                        <a:rPr b="0" i="0" lang="en-US" sz="1200" u="none" strike="noStrike">
                          <a:solidFill>
                            <a:srgbClr val="92D050"/>
                          </a:solidFill>
                          <a:latin typeface="Calibri"/>
                          <a:ea typeface="Calibri"/>
                          <a:cs typeface="Calibri"/>
                          <a:sym typeface="Calibri"/>
                        </a:rPr>
                        <a:t>D-5</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92D050"/>
                          </a:solidFill>
                          <a:latin typeface="Calibri"/>
                          <a:ea typeface="Calibri"/>
                          <a:cs typeface="Calibri"/>
                          <a:sym typeface="Calibri"/>
                        </a:rPr>
                        <a:t>Meetings between customer and team members shall take place via Skype instead of face-to-face</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92D050"/>
                          </a:solidFill>
                          <a:latin typeface="Calibri"/>
                          <a:ea typeface="Calibri"/>
                          <a:cs typeface="Calibri"/>
                          <a:sym typeface="Calibri"/>
                        </a:rPr>
                        <a:t>PM</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92D050"/>
                          </a:solidFill>
                          <a:latin typeface="Calibri"/>
                          <a:ea typeface="Calibri"/>
                          <a:cs typeface="Calibri"/>
                          <a:sym typeface="Calibri"/>
                        </a:rPr>
                        <a:t>1-Apr-20</a:t>
                      </a:r>
                      <a:endParaRPr/>
                    </a:p>
                  </a:txBody>
                  <a:tcPr marT="9525" marB="0" marR="9525" marL="9525" anchor="ctr"/>
                </a:tc>
                <a:tc>
                  <a:txBody>
                    <a:bodyPr/>
                    <a:lstStyle/>
                    <a:p>
                      <a:pPr indent="0" lvl="0" marL="0" marR="0" rtl="0" algn="l">
                        <a:spcBef>
                          <a:spcPts val="0"/>
                        </a:spcBef>
                        <a:spcAft>
                          <a:spcPts val="0"/>
                        </a:spcAft>
                        <a:buNone/>
                      </a:pPr>
                      <a:r>
                        <a:rPr b="0" i="0" lang="en-US" sz="1200" u="none" strike="noStrike">
                          <a:solidFill>
                            <a:srgbClr val="92D050"/>
                          </a:solidFill>
                          <a:latin typeface="Calibri"/>
                          <a:ea typeface="Calibri"/>
                          <a:cs typeface="Calibri"/>
                          <a:sym typeface="Calibri"/>
                        </a:rPr>
                        <a:t> UTD Upper management, PM</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92D050"/>
                          </a:solidFill>
                          <a:latin typeface="Calibri"/>
                          <a:ea typeface="Calibri"/>
                          <a:cs typeface="Calibri"/>
                          <a:sym typeface="Calibri"/>
                        </a:rPr>
                        <a:t>OPEN</a:t>
                      </a:r>
                      <a:endParaRPr/>
                    </a:p>
                  </a:txBody>
                  <a:tcPr marT="9525" marB="0" marR="9525" marL="9525" anchor="ctr"/>
                </a:tc>
              </a:tr>
              <a:tr h="79975">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D-6</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Testing environment shall be built using Junit version 4.13</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Testing Engineer Lead</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13-Apr-20</a:t>
                      </a:r>
                      <a:endParaRPr/>
                    </a:p>
                  </a:txBody>
                  <a:tcPr marT="9525" marB="0" marR="9525" marL="9525" anchor="ctr"/>
                </a:tc>
                <a:tc>
                  <a:txBody>
                    <a:bodyPr/>
                    <a:lstStyle/>
                    <a:p>
                      <a:pPr indent="0" lvl="0" marL="0" marR="0" rtl="0" algn="l">
                        <a:spcBef>
                          <a:spcPts val="0"/>
                        </a:spcBef>
                        <a:spcAft>
                          <a:spcPts val="0"/>
                        </a:spcAft>
                        <a:buNone/>
                      </a:pPr>
                      <a:r>
                        <a:rPr b="0" i="0" lang="en-US" sz="1200" u="none" strike="noStrike">
                          <a:solidFill>
                            <a:schemeClr val="dk1"/>
                          </a:solidFill>
                          <a:latin typeface="Calibri"/>
                          <a:ea typeface="Calibri"/>
                          <a:cs typeface="Calibri"/>
                          <a:sym typeface="Calibri"/>
                        </a:rPr>
                        <a:t>Test Engineer Lead, Test Engineers 1 - 12</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000000"/>
                          </a:solidFill>
                          <a:latin typeface="Calibri"/>
                          <a:ea typeface="Calibri"/>
                          <a:cs typeface="Calibri"/>
                          <a:sym typeface="Calibri"/>
                        </a:rPr>
                        <a:t>CLOSED</a:t>
                      </a:r>
                      <a:endParaRPr/>
                    </a:p>
                  </a:txBody>
                  <a:tcPr marT="9525" marB="0" marR="9525" marL="9525" anchor="ctr"/>
                </a:tc>
              </a:tr>
              <a:tr h="79975">
                <a:tc>
                  <a:txBody>
                    <a:bodyPr/>
                    <a:lstStyle/>
                    <a:p>
                      <a:pPr indent="0" lvl="0" marL="0" marR="0" rtl="0" algn="ctr">
                        <a:spcBef>
                          <a:spcPts val="0"/>
                        </a:spcBef>
                        <a:spcAft>
                          <a:spcPts val="0"/>
                        </a:spcAft>
                        <a:buNone/>
                      </a:pPr>
                      <a:r>
                        <a:rPr b="0" i="0" lang="en-US" sz="1200" u="none" strike="noStrike">
                          <a:solidFill>
                            <a:srgbClr val="92D050"/>
                          </a:solidFill>
                          <a:latin typeface="Calibri"/>
                          <a:ea typeface="Calibri"/>
                          <a:cs typeface="Calibri"/>
                          <a:sym typeface="Calibri"/>
                        </a:rPr>
                        <a:t>D-7</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92D050"/>
                          </a:solidFill>
                          <a:latin typeface="Calibri"/>
                          <a:ea typeface="Calibri"/>
                          <a:cs typeface="Calibri"/>
                          <a:sym typeface="Calibri"/>
                        </a:rPr>
                        <a:t>UTD database administrator and UTD network administrator shall be present when deployment team is connecting system together.</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92D050"/>
                          </a:solidFill>
                          <a:latin typeface="Calibri"/>
                          <a:ea typeface="Calibri"/>
                          <a:cs typeface="Calibri"/>
                          <a:sym typeface="Calibri"/>
                        </a:rPr>
                        <a:t>UTD database administrator</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92D050"/>
                          </a:solidFill>
                          <a:latin typeface="Calibri"/>
                          <a:ea typeface="Calibri"/>
                          <a:cs typeface="Calibri"/>
                          <a:sym typeface="Calibri"/>
                        </a:rPr>
                        <a:t>1-Sep-20</a:t>
                      </a:r>
                      <a:endParaRPr/>
                    </a:p>
                  </a:txBody>
                  <a:tcPr marT="9525" marB="0" marR="9525" marL="9525" anchor="ctr"/>
                </a:tc>
                <a:tc>
                  <a:txBody>
                    <a:bodyPr/>
                    <a:lstStyle/>
                    <a:p>
                      <a:pPr indent="0" lvl="0" marL="0" marR="0" rtl="0" algn="l">
                        <a:spcBef>
                          <a:spcPts val="0"/>
                        </a:spcBef>
                        <a:spcAft>
                          <a:spcPts val="0"/>
                        </a:spcAft>
                        <a:buNone/>
                      </a:pPr>
                      <a:r>
                        <a:rPr b="0" i="0" lang="en-US" sz="1200" u="none" strike="noStrike">
                          <a:solidFill>
                            <a:srgbClr val="92D050"/>
                          </a:solidFill>
                          <a:latin typeface="Calibri"/>
                          <a:ea typeface="Calibri"/>
                          <a:cs typeface="Calibri"/>
                          <a:sym typeface="Calibri"/>
                        </a:rPr>
                        <a:t>Deployment Engineer Lead, UTD database administrator, UTD network administrator</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92D050"/>
                          </a:solidFill>
                          <a:latin typeface="Calibri"/>
                          <a:ea typeface="Calibri"/>
                          <a:cs typeface="Calibri"/>
                          <a:sym typeface="Calibri"/>
                        </a:rPr>
                        <a:t>OPEN</a:t>
                      </a:r>
                      <a:endParaRPr/>
                    </a:p>
                  </a:txBody>
                  <a:tcPr marT="9525" marB="0" marR="9525" marL="9525" anchor="ctr"/>
                </a:tc>
              </a:tr>
              <a:tr h="79975">
                <a:tc>
                  <a:txBody>
                    <a:bodyPr/>
                    <a:lstStyle/>
                    <a:p>
                      <a:pPr indent="0" lvl="0" marL="0" marR="0" rtl="0" algn="ctr">
                        <a:spcBef>
                          <a:spcPts val="0"/>
                        </a:spcBef>
                        <a:spcAft>
                          <a:spcPts val="0"/>
                        </a:spcAft>
                        <a:buNone/>
                      </a:pPr>
                      <a:r>
                        <a:rPr b="0" i="0" lang="en-US" sz="1200" u="none" strike="noStrike">
                          <a:solidFill>
                            <a:srgbClr val="92D050"/>
                          </a:solidFill>
                          <a:latin typeface="Calibri"/>
                          <a:ea typeface="Calibri"/>
                          <a:cs typeface="Calibri"/>
                          <a:sym typeface="Calibri"/>
                        </a:rPr>
                        <a:t>D-8</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92D050"/>
                          </a:solidFill>
                          <a:latin typeface="Calibri"/>
                          <a:ea typeface="Calibri"/>
                          <a:cs typeface="Calibri"/>
                          <a:sym typeface="Calibri"/>
                        </a:rPr>
                        <a:t>Testing Engineer 12 will act as a stand-in for the Testing Engineer Lead during the Drafting, Review, and Finalization of the testing phase document.</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92D050"/>
                          </a:solidFill>
                          <a:latin typeface="Calibri"/>
                          <a:ea typeface="Calibri"/>
                          <a:cs typeface="Calibri"/>
                          <a:sym typeface="Calibri"/>
                        </a:rPr>
                        <a:t>Testing Engineer 3</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92D050"/>
                          </a:solidFill>
                          <a:latin typeface="Calibri"/>
                          <a:ea typeface="Calibri"/>
                          <a:cs typeface="Calibri"/>
                          <a:sym typeface="Calibri"/>
                        </a:rPr>
                        <a:t>3-Sep-20</a:t>
                      </a:r>
                      <a:endParaRPr/>
                    </a:p>
                  </a:txBody>
                  <a:tcPr marT="9525" marB="0" marR="9525" marL="9525" anchor="ctr"/>
                </a:tc>
                <a:tc>
                  <a:txBody>
                    <a:bodyPr/>
                    <a:lstStyle/>
                    <a:p>
                      <a:pPr indent="0" lvl="0" marL="0" marR="0" rtl="0" algn="l">
                        <a:spcBef>
                          <a:spcPts val="0"/>
                        </a:spcBef>
                        <a:spcAft>
                          <a:spcPts val="0"/>
                        </a:spcAft>
                        <a:buNone/>
                      </a:pPr>
                      <a:r>
                        <a:rPr b="0" i="0" lang="en-US" sz="1200" u="none" strike="noStrike">
                          <a:solidFill>
                            <a:srgbClr val="92D050"/>
                          </a:solidFill>
                          <a:latin typeface="Calibri"/>
                          <a:ea typeface="Calibri"/>
                          <a:cs typeface="Calibri"/>
                          <a:sym typeface="Calibri"/>
                        </a:rPr>
                        <a:t>PM, Testing Engineer 12, Testing Engineer Lead</a:t>
                      </a:r>
                      <a:endParaRPr/>
                    </a:p>
                  </a:txBody>
                  <a:tcPr marT="9525" marB="0" marR="9525" marL="9525" anchor="ctr"/>
                </a:tc>
                <a:tc>
                  <a:txBody>
                    <a:bodyPr/>
                    <a:lstStyle/>
                    <a:p>
                      <a:pPr indent="0" lvl="0" marL="0" marR="0" rtl="0" algn="ctr">
                        <a:spcBef>
                          <a:spcPts val="0"/>
                        </a:spcBef>
                        <a:spcAft>
                          <a:spcPts val="0"/>
                        </a:spcAft>
                        <a:buNone/>
                      </a:pPr>
                      <a:r>
                        <a:rPr b="0" i="0" lang="en-US" sz="1200" u="none" strike="noStrike">
                          <a:solidFill>
                            <a:srgbClr val="92D050"/>
                          </a:solidFill>
                          <a:latin typeface="Calibri"/>
                          <a:ea typeface="Calibri"/>
                          <a:cs typeface="Calibri"/>
                          <a:sym typeface="Calibri"/>
                        </a:rPr>
                        <a:t>OPEN</a:t>
                      </a:r>
                      <a:endParaRPr/>
                    </a:p>
                  </a:txBody>
                  <a:tcPr marT="9525" marB="0" marR="9525" marL="952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2020-03-24T15:46:07Z</dcterms:created>
  <dc:creator>McCrea, Everett Nash</dc:creator>
</cp:coreProperties>
</file>