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23"/>
  </p:notesMasterIdLst>
  <p:sldIdLst>
    <p:sldId id="256" r:id="rId3"/>
    <p:sldId id="257" r:id="rId4"/>
    <p:sldId id="261" r:id="rId5"/>
    <p:sldId id="262" r:id="rId6"/>
    <p:sldId id="267" r:id="rId7"/>
    <p:sldId id="276" r:id="rId8"/>
    <p:sldId id="263" r:id="rId9"/>
    <p:sldId id="274" r:id="rId10"/>
    <p:sldId id="268" r:id="rId11"/>
    <p:sldId id="264" r:id="rId12"/>
    <p:sldId id="269" r:id="rId13"/>
    <p:sldId id="277" r:id="rId14"/>
    <p:sldId id="272" r:id="rId15"/>
    <p:sldId id="266" r:id="rId16"/>
    <p:sldId id="259" r:id="rId17"/>
    <p:sldId id="258" r:id="rId18"/>
    <p:sldId id="275" r:id="rId19"/>
    <p:sldId id="279" r:id="rId20"/>
    <p:sldId id="273"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0" autoAdjust="0"/>
    <p:restoredTop sz="66532" autoAdjust="0"/>
  </p:normalViewPr>
  <p:slideViewPr>
    <p:cSldViewPr snapToGrid="0">
      <p:cViewPr varScale="1">
        <p:scale>
          <a:sx n="53" d="100"/>
          <a:sy n="53" d="100"/>
        </p:scale>
        <p:origin x="176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C5B636-1947-41B6-8D3F-D65CF7C56EED}" type="doc">
      <dgm:prSet loTypeId="urn:microsoft.com/office/officeart/2005/8/layout/vProcess5" loCatId="process" qsTypeId="urn:microsoft.com/office/officeart/2005/8/quickstyle/simple5" qsCatId="simple" csTypeId="urn:microsoft.com/office/officeart/2005/8/colors/accent1_2" csCatId="accent1" phldr="1"/>
      <dgm:spPr/>
      <dgm:t>
        <a:bodyPr/>
        <a:lstStyle/>
        <a:p>
          <a:endParaRPr lang="en-US"/>
        </a:p>
      </dgm:t>
    </dgm:pt>
    <dgm:pt modelId="{BA1F5D52-187B-4628-9B8A-D620F60BE201}">
      <dgm:prSet phldrT="[Text]"/>
      <dgm:spPr>
        <a:solidFill>
          <a:srgbClr val="FF0000"/>
        </a:solidFill>
      </dgm:spPr>
      <dgm:t>
        <a:bodyPr/>
        <a:lstStyle/>
        <a:p>
          <a:r>
            <a:rPr lang="en-US" dirty="0">
              <a:latin typeface="Arial" panose="020B0604020202020204" pitchFamily="34" charset="0"/>
              <a:cs typeface="Arial" panose="020B0604020202020204" pitchFamily="34" charset="0"/>
            </a:rPr>
            <a:t>Data Collection and Pre-Processing </a:t>
          </a:r>
        </a:p>
      </dgm:t>
    </dgm:pt>
    <dgm:pt modelId="{B972849B-F0DA-4107-BED9-B8F2BBB9C823}" type="parTrans" cxnId="{B0C20B8C-B6D8-4B90-ACCE-4A495407FB31}">
      <dgm:prSet/>
      <dgm:spPr/>
      <dgm:t>
        <a:bodyPr/>
        <a:lstStyle/>
        <a:p>
          <a:endParaRPr lang="en-US"/>
        </a:p>
      </dgm:t>
    </dgm:pt>
    <dgm:pt modelId="{9EC816D3-D657-463D-ADAE-0D0A7942891B}" type="sibTrans" cxnId="{B0C20B8C-B6D8-4B90-ACCE-4A495407FB31}">
      <dgm:prSet/>
      <dgm:spPr>
        <a:solidFill>
          <a:schemeClr val="accent2">
            <a:lumMod val="60000"/>
            <a:lumOff val="40000"/>
            <a:alpha val="90000"/>
          </a:schemeClr>
        </a:solidFill>
      </dgm:spPr>
      <dgm:t>
        <a:bodyPr/>
        <a:lstStyle/>
        <a:p>
          <a:endParaRPr lang="en-US">
            <a:solidFill>
              <a:srgbClr val="FF0000"/>
            </a:solidFill>
          </a:endParaRPr>
        </a:p>
      </dgm:t>
    </dgm:pt>
    <dgm:pt modelId="{AA854548-EE2A-4D33-AF26-3B435012CA4F}">
      <dgm:prSet phldrT="[Text]"/>
      <dgm:spPr/>
      <dgm:t>
        <a:bodyPr/>
        <a:lstStyle/>
        <a:p>
          <a:r>
            <a:rPr lang="en-US" dirty="0">
              <a:latin typeface="Arial" panose="020B0604020202020204" pitchFamily="34" charset="0"/>
              <a:cs typeface="Arial" panose="020B0604020202020204" pitchFamily="34" charset="0"/>
            </a:rPr>
            <a:t>EDA / Feature Transformations</a:t>
          </a:r>
        </a:p>
      </dgm:t>
    </dgm:pt>
    <dgm:pt modelId="{79AC521B-72ED-4D86-8285-4858F047FBEA}" type="parTrans" cxnId="{9E73F07E-7FBE-4D4A-90BC-55D1CE39C452}">
      <dgm:prSet/>
      <dgm:spPr/>
      <dgm:t>
        <a:bodyPr/>
        <a:lstStyle/>
        <a:p>
          <a:endParaRPr lang="en-US"/>
        </a:p>
      </dgm:t>
    </dgm:pt>
    <dgm:pt modelId="{EDF1B219-D3D7-4D75-B11C-8F54C729135D}" type="sibTrans" cxnId="{9E73F07E-7FBE-4D4A-90BC-55D1CE39C452}">
      <dgm:prSet/>
      <dgm:spPr>
        <a:solidFill>
          <a:srgbClr val="FF0000">
            <a:alpha val="90000"/>
          </a:srgbClr>
        </a:solidFill>
      </dgm:spPr>
      <dgm:t>
        <a:bodyPr/>
        <a:lstStyle/>
        <a:p>
          <a:endParaRPr lang="en-US">
            <a:solidFill>
              <a:srgbClr val="FF0000"/>
            </a:solidFill>
          </a:endParaRPr>
        </a:p>
      </dgm:t>
    </dgm:pt>
    <dgm:pt modelId="{C20926CE-B0D5-4678-B6D8-CF17A9BD375B}">
      <dgm:prSet phldrT="[Text]"/>
      <dgm:spPr/>
      <dgm:t>
        <a:bodyPr/>
        <a:lstStyle/>
        <a:p>
          <a:r>
            <a:rPr lang="en-US" dirty="0">
              <a:latin typeface="Arial" panose="020B0604020202020204" pitchFamily="34" charset="0"/>
              <a:cs typeface="Arial" panose="020B0604020202020204" pitchFamily="34" charset="0"/>
            </a:rPr>
            <a:t>Model Training / Validation</a:t>
          </a:r>
        </a:p>
      </dgm:t>
    </dgm:pt>
    <dgm:pt modelId="{91AABC23-7007-424E-9510-C8C063B11E6A}" type="parTrans" cxnId="{7E531CE5-DA11-47B6-8900-6CA7BD994C12}">
      <dgm:prSet/>
      <dgm:spPr/>
      <dgm:t>
        <a:bodyPr/>
        <a:lstStyle/>
        <a:p>
          <a:endParaRPr lang="en-US"/>
        </a:p>
      </dgm:t>
    </dgm:pt>
    <dgm:pt modelId="{3A334128-87D7-4108-B4B1-31167FDF1B4C}" type="sibTrans" cxnId="{7E531CE5-DA11-47B6-8900-6CA7BD994C12}">
      <dgm:prSet/>
      <dgm:spPr>
        <a:solidFill>
          <a:srgbClr val="FF0000">
            <a:alpha val="90000"/>
          </a:srgbClr>
        </a:solidFill>
      </dgm:spPr>
      <dgm:t>
        <a:bodyPr/>
        <a:lstStyle/>
        <a:p>
          <a:endParaRPr lang="en-US">
            <a:solidFill>
              <a:srgbClr val="FF0000"/>
            </a:solidFill>
          </a:endParaRPr>
        </a:p>
      </dgm:t>
    </dgm:pt>
    <dgm:pt modelId="{2F81679A-F17B-4118-80D7-5FDD5ADEC6E8}">
      <dgm:prSet phldrT="[Text]"/>
      <dgm:spPr/>
      <dgm:t>
        <a:bodyPr/>
        <a:lstStyle/>
        <a:p>
          <a:r>
            <a:rPr lang="en-US" dirty="0">
              <a:latin typeface="Arial" panose="020B0604020202020204" pitchFamily="34" charset="0"/>
              <a:cs typeface="Arial" panose="020B0604020202020204" pitchFamily="34" charset="0"/>
            </a:rPr>
            <a:t>Deployment</a:t>
          </a:r>
        </a:p>
      </dgm:t>
    </dgm:pt>
    <dgm:pt modelId="{AC1DE1FE-151B-4986-8FCE-DF31455B6297}" type="parTrans" cxnId="{66B2B341-4FFF-4EB0-A931-D8304A8BDB16}">
      <dgm:prSet/>
      <dgm:spPr/>
      <dgm:t>
        <a:bodyPr/>
        <a:lstStyle/>
        <a:p>
          <a:endParaRPr lang="en-US"/>
        </a:p>
      </dgm:t>
    </dgm:pt>
    <dgm:pt modelId="{DAC5A617-2C5E-4F10-B326-4BFC69EA1EE9}" type="sibTrans" cxnId="{66B2B341-4FFF-4EB0-A931-D8304A8BDB16}">
      <dgm:prSet/>
      <dgm:spPr/>
      <dgm:t>
        <a:bodyPr/>
        <a:lstStyle/>
        <a:p>
          <a:endParaRPr lang="en-US"/>
        </a:p>
      </dgm:t>
    </dgm:pt>
    <dgm:pt modelId="{D1557012-BB6F-4FCA-8CA9-A91F689813A7}" type="pres">
      <dgm:prSet presAssocID="{23C5B636-1947-41B6-8D3F-D65CF7C56EED}" presName="outerComposite" presStyleCnt="0">
        <dgm:presLayoutVars>
          <dgm:chMax val="5"/>
          <dgm:dir/>
          <dgm:resizeHandles val="exact"/>
        </dgm:presLayoutVars>
      </dgm:prSet>
      <dgm:spPr/>
    </dgm:pt>
    <dgm:pt modelId="{5BDCDDDA-36A7-4291-BE72-40800C685225}" type="pres">
      <dgm:prSet presAssocID="{23C5B636-1947-41B6-8D3F-D65CF7C56EED}" presName="dummyMaxCanvas" presStyleCnt="0">
        <dgm:presLayoutVars/>
      </dgm:prSet>
      <dgm:spPr/>
    </dgm:pt>
    <dgm:pt modelId="{7B7FB740-ACFA-4F39-8456-7A28A5D59DC0}" type="pres">
      <dgm:prSet presAssocID="{23C5B636-1947-41B6-8D3F-D65CF7C56EED}" presName="FourNodes_1" presStyleLbl="node1" presStyleIdx="0" presStyleCnt="4">
        <dgm:presLayoutVars>
          <dgm:bulletEnabled val="1"/>
        </dgm:presLayoutVars>
      </dgm:prSet>
      <dgm:spPr/>
    </dgm:pt>
    <dgm:pt modelId="{CFA7C6F8-0188-4AB8-885A-1EFE6D18316C}" type="pres">
      <dgm:prSet presAssocID="{23C5B636-1947-41B6-8D3F-D65CF7C56EED}" presName="FourNodes_2" presStyleLbl="node1" presStyleIdx="1" presStyleCnt="4">
        <dgm:presLayoutVars>
          <dgm:bulletEnabled val="1"/>
        </dgm:presLayoutVars>
      </dgm:prSet>
      <dgm:spPr/>
    </dgm:pt>
    <dgm:pt modelId="{556F40F6-60A7-4996-AE6D-816C816C4C3A}" type="pres">
      <dgm:prSet presAssocID="{23C5B636-1947-41B6-8D3F-D65CF7C56EED}" presName="FourNodes_3" presStyleLbl="node1" presStyleIdx="2" presStyleCnt="4">
        <dgm:presLayoutVars>
          <dgm:bulletEnabled val="1"/>
        </dgm:presLayoutVars>
      </dgm:prSet>
      <dgm:spPr/>
    </dgm:pt>
    <dgm:pt modelId="{F7533FE1-DE7F-45AB-88AA-8B6318C242B8}" type="pres">
      <dgm:prSet presAssocID="{23C5B636-1947-41B6-8D3F-D65CF7C56EED}" presName="FourNodes_4" presStyleLbl="node1" presStyleIdx="3" presStyleCnt="4">
        <dgm:presLayoutVars>
          <dgm:bulletEnabled val="1"/>
        </dgm:presLayoutVars>
      </dgm:prSet>
      <dgm:spPr/>
    </dgm:pt>
    <dgm:pt modelId="{C3909B3F-13CE-405D-9D3C-C022B2359BE7}" type="pres">
      <dgm:prSet presAssocID="{23C5B636-1947-41B6-8D3F-D65CF7C56EED}" presName="FourConn_1-2" presStyleLbl="fgAccFollowNode1" presStyleIdx="0" presStyleCnt="3">
        <dgm:presLayoutVars>
          <dgm:bulletEnabled val="1"/>
        </dgm:presLayoutVars>
      </dgm:prSet>
      <dgm:spPr/>
    </dgm:pt>
    <dgm:pt modelId="{9C0232E4-F3E9-45F0-AB80-ED0A74082BD7}" type="pres">
      <dgm:prSet presAssocID="{23C5B636-1947-41B6-8D3F-D65CF7C56EED}" presName="FourConn_2-3" presStyleLbl="fgAccFollowNode1" presStyleIdx="1" presStyleCnt="3">
        <dgm:presLayoutVars>
          <dgm:bulletEnabled val="1"/>
        </dgm:presLayoutVars>
      </dgm:prSet>
      <dgm:spPr/>
    </dgm:pt>
    <dgm:pt modelId="{EF443515-9B68-4AD9-9ABC-8F1C60FCAD14}" type="pres">
      <dgm:prSet presAssocID="{23C5B636-1947-41B6-8D3F-D65CF7C56EED}" presName="FourConn_3-4" presStyleLbl="fgAccFollowNode1" presStyleIdx="2" presStyleCnt="3">
        <dgm:presLayoutVars>
          <dgm:bulletEnabled val="1"/>
        </dgm:presLayoutVars>
      </dgm:prSet>
      <dgm:spPr/>
    </dgm:pt>
    <dgm:pt modelId="{84AE575E-9E96-4E6E-9CC3-AFB7FA42A01C}" type="pres">
      <dgm:prSet presAssocID="{23C5B636-1947-41B6-8D3F-D65CF7C56EED}" presName="FourNodes_1_text" presStyleLbl="node1" presStyleIdx="3" presStyleCnt="4">
        <dgm:presLayoutVars>
          <dgm:bulletEnabled val="1"/>
        </dgm:presLayoutVars>
      </dgm:prSet>
      <dgm:spPr/>
    </dgm:pt>
    <dgm:pt modelId="{6ABD3C9A-FA8E-4F12-A190-CE91AD67B532}" type="pres">
      <dgm:prSet presAssocID="{23C5B636-1947-41B6-8D3F-D65CF7C56EED}" presName="FourNodes_2_text" presStyleLbl="node1" presStyleIdx="3" presStyleCnt="4">
        <dgm:presLayoutVars>
          <dgm:bulletEnabled val="1"/>
        </dgm:presLayoutVars>
      </dgm:prSet>
      <dgm:spPr/>
    </dgm:pt>
    <dgm:pt modelId="{CF9869AF-5F25-4342-B969-C3509FA0C604}" type="pres">
      <dgm:prSet presAssocID="{23C5B636-1947-41B6-8D3F-D65CF7C56EED}" presName="FourNodes_3_text" presStyleLbl="node1" presStyleIdx="3" presStyleCnt="4">
        <dgm:presLayoutVars>
          <dgm:bulletEnabled val="1"/>
        </dgm:presLayoutVars>
      </dgm:prSet>
      <dgm:spPr/>
    </dgm:pt>
    <dgm:pt modelId="{B0846F13-D20D-4CD3-8D54-93B5B313FDBF}" type="pres">
      <dgm:prSet presAssocID="{23C5B636-1947-41B6-8D3F-D65CF7C56EED}" presName="FourNodes_4_text" presStyleLbl="node1" presStyleIdx="3" presStyleCnt="4">
        <dgm:presLayoutVars>
          <dgm:bulletEnabled val="1"/>
        </dgm:presLayoutVars>
      </dgm:prSet>
      <dgm:spPr/>
    </dgm:pt>
  </dgm:ptLst>
  <dgm:cxnLst>
    <dgm:cxn modelId="{0D3EC412-00E3-4B67-B2F8-47EAFCF49870}" type="presOf" srcId="{23C5B636-1947-41B6-8D3F-D65CF7C56EED}" destId="{D1557012-BB6F-4FCA-8CA9-A91F689813A7}" srcOrd="0" destOrd="0" presId="urn:microsoft.com/office/officeart/2005/8/layout/vProcess5"/>
    <dgm:cxn modelId="{9044AF3F-14F2-45C5-B584-A295A743BD10}" type="presOf" srcId="{BA1F5D52-187B-4628-9B8A-D620F60BE201}" destId="{7B7FB740-ACFA-4F39-8456-7A28A5D59DC0}" srcOrd="0" destOrd="0" presId="urn:microsoft.com/office/officeart/2005/8/layout/vProcess5"/>
    <dgm:cxn modelId="{5216055B-78D1-485D-8A63-364FBA30519B}" type="presOf" srcId="{C20926CE-B0D5-4678-B6D8-CF17A9BD375B}" destId="{556F40F6-60A7-4996-AE6D-816C816C4C3A}" srcOrd="0" destOrd="0" presId="urn:microsoft.com/office/officeart/2005/8/layout/vProcess5"/>
    <dgm:cxn modelId="{66B2B341-4FFF-4EB0-A931-D8304A8BDB16}" srcId="{23C5B636-1947-41B6-8D3F-D65CF7C56EED}" destId="{2F81679A-F17B-4118-80D7-5FDD5ADEC6E8}" srcOrd="3" destOrd="0" parTransId="{AC1DE1FE-151B-4986-8FCE-DF31455B6297}" sibTransId="{DAC5A617-2C5E-4F10-B326-4BFC69EA1EE9}"/>
    <dgm:cxn modelId="{F09F1F66-2805-4E92-98CC-56E146128ADF}" type="presOf" srcId="{AA854548-EE2A-4D33-AF26-3B435012CA4F}" destId="{CFA7C6F8-0188-4AB8-885A-1EFE6D18316C}" srcOrd="0" destOrd="0" presId="urn:microsoft.com/office/officeart/2005/8/layout/vProcess5"/>
    <dgm:cxn modelId="{6A7EA44D-83EE-473D-992D-73841EE3F894}" type="presOf" srcId="{EDF1B219-D3D7-4D75-B11C-8F54C729135D}" destId="{9C0232E4-F3E9-45F0-AB80-ED0A74082BD7}" srcOrd="0" destOrd="0" presId="urn:microsoft.com/office/officeart/2005/8/layout/vProcess5"/>
    <dgm:cxn modelId="{7FC5EC4D-593D-41EC-8882-22009540840E}" type="presOf" srcId="{BA1F5D52-187B-4628-9B8A-D620F60BE201}" destId="{84AE575E-9E96-4E6E-9CC3-AFB7FA42A01C}" srcOrd="1" destOrd="0" presId="urn:microsoft.com/office/officeart/2005/8/layout/vProcess5"/>
    <dgm:cxn modelId="{9E73F07E-7FBE-4D4A-90BC-55D1CE39C452}" srcId="{23C5B636-1947-41B6-8D3F-D65CF7C56EED}" destId="{AA854548-EE2A-4D33-AF26-3B435012CA4F}" srcOrd="1" destOrd="0" parTransId="{79AC521B-72ED-4D86-8285-4858F047FBEA}" sibTransId="{EDF1B219-D3D7-4D75-B11C-8F54C729135D}"/>
    <dgm:cxn modelId="{E2A7CF88-4463-45BB-AAF6-CB4795BE902A}" type="presOf" srcId="{AA854548-EE2A-4D33-AF26-3B435012CA4F}" destId="{6ABD3C9A-FA8E-4F12-A190-CE91AD67B532}" srcOrd="1" destOrd="0" presId="urn:microsoft.com/office/officeart/2005/8/layout/vProcess5"/>
    <dgm:cxn modelId="{B0C20B8C-B6D8-4B90-ACCE-4A495407FB31}" srcId="{23C5B636-1947-41B6-8D3F-D65CF7C56EED}" destId="{BA1F5D52-187B-4628-9B8A-D620F60BE201}" srcOrd="0" destOrd="0" parTransId="{B972849B-F0DA-4107-BED9-B8F2BBB9C823}" sibTransId="{9EC816D3-D657-463D-ADAE-0D0A7942891B}"/>
    <dgm:cxn modelId="{841958AC-58BA-4416-8116-CDB04B96520F}" type="presOf" srcId="{2F81679A-F17B-4118-80D7-5FDD5ADEC6E8}" destId="{F7533FE1-DE7F-45AB-88AA-8B6318C242B8}" srcOrd="0" destOrd="0" presId="urn:microsoft.com/office/officeart/2005/8/layout/vProcess5"/>
    <dgm:cxn modelId="{8DFFBAD0-6E41-48A6-BF39-91C7A80DA242}" type="presOf" srcId="{3A334128-87D7-4108-B4B1-31167FDF1B4C}" destId="{EF443515-9B68-4AD9-9ABC-8F1C60FCAD14}" srcOrd="0" destOrd="0" presId="urn:microsoft.com/office/officeart/2005/8/layout/vProcess5"/>
    <dgm:cxn modelId="{BADAF4D8-D0F9-4C0D-8931-919F1F42C1B0}" type="presOf" srcId="{9EC816D3-D657-463D-ADAE-0D0A7942891B}" destId="{C3909B3F-13CE-405D-9D3C-C022B2359BE7}" srcOrd="0" destOrd="0" presId="urn:microsoft.com/office/officeart/2005/8/layout/vProcess5"/>
    <dgm:cxn modelId="{7E531CE5-DA11-47B6-8900-6CA7BD994C12}" srcId="{23C5B636-1947-41B6-8D3F-D65CF7C56EED}" destId="{C20926CE-B0D5-4678-B6D8-CF17A9BD375B}" srcOrd="2" destOrd="0" parTransId="{91AABC23-7007-424E-9510-C8C063B11E6A}" sibTransId="{3A334128-87D7-4108-B4B1-31167FDF1B4C}"/>
    <dgm:cxn modelId="{8CC45DE6-1C2A-4B9C-96AF-434BE60A2C59}" type="presOf" srcId="{C20926CE-B0D5-4678-B6D8-CF17A9BD375B}" destId="{CF9869AF-5F25-4342-B969-C3509FA0C604}" srcOrd="1" destOrd="0" presId="urn:microsoft.com/office/officeart/2005/8/layout/vProcess5"/>
    <dgm:cxn modelId="{A5C46FFF-D59B-49A2-BBA5-964473CCB967}" type="presOf" srcId="{2F81679A-F17B-4118-80D7-5FDD5ADEC6E8}" destId="{B0846F13-D20D-4CD3-8D54-93B5B313FDBF}" srcOrd="1" destOrd="0" presId="urn:microsoft.com/office/officeart/2005/8/layout/vProcess5"/>
    <dgm:cxn modelId="{BA5D779F-08BC-426F-9489-6A320EEAAAB8}" type="presParOf" srcId="{D1557012-BB6F-4FCA-8CA9-A91F689813A7}" destId="{5BDCDDDA-36A7-4291-BE72-40800C685225}" srcOrd="0" destOrd="0" presId="urn:microsoft.com/office/officeart/2005/8/layout/vProcess5"/>
    <dgm:cxn modelId="{BFF0F67D-C4DF-4047-BBBF-735E837A282A}" type="presParOf" srcId="{D1557012-BB6F-4FCA-8CA9-A91F689813A7}" destId="{7B7FB740-ACFA-4F39-8456-7A28A5D59DC0}" srcOrd="1" destOrd="0" presId="urn:microsoft.com/office/officeart/2005/8/layout/vProcess5"/>
    <dgm:cxn modelId="{13245788-7813-4581-8A53-DE8F43119988}" type="presParOf" srcId="{D1557012-BB6F-4FCA-8CA9-A91F689813A7}" destId="{CFA7C6F8-0188-4AB8-885A-1EFE6D18316C}" srcOrd="2" destOrd="0" presId="urn:microsoft.com/office/officeart/2005/8/layout/vProcess5"/>
    <dgm:cxn modelId="{C959BAB5-DB75-468F-A34A-D7E29FB5C477}" type="presParOf" srcId="{D1557012-BB6F-4FCA-8CA9-A91F689813A7}" destId="{556F40F6-60A7-4996-AE6D-816C816C4C3A}" srcOrd="3" destOrd="0" presId="urn:microsoft.com/office/officeart/2005/8/layout/vProcess5"/>
    <dgm:cxn modelId="{D6EB6E2F-0102-47B3-B84A-E26C0681CE46}" type="presParOf" srcId="{D1557012-BB6F-4FCA-8CA9-A91F689813A7}" destId="{F7533FE1-DE7F-45AB-88AA-8B6318C242B8}" srcOrd="4" destOrd="0" presId="urn:microsoft.com/office/officeart/2005/8/layout/vProcess5"/>
    <dgm:cxn modelId="{353E17A7-231C-41E6-8C64-83B384406320}" type="presParOf" srcId="{D1557012-BB6F-4FCA-8CA9-A91F689813A7}" destId="{C3909B3F-13CE-405D-9D3C-C022B2359BE7}" srcOrd="5" destOrd="0" presId="urn:microsoft.com/office/officeart/2005/8/layout/vProcess5"/>
    <dgm:cxn modelId="{5D351CC6-C10B-4D4A-AB99-78C92D222C7A}" type="presParOf" srcId="{D1557012-BB6F-4FCA-8CA9-A91F689813A7}" destId="{9C0232E4-F3E9-45F0-AB80-ED0A74082BD7}" srcOrd="6" destOrd="0" presId="urn:microsoft.com/office/officeart/2005/8/layout/vProcess5"/>
    <dgm:cxn modelId="{DDDBC1C6-7A6F-4977-97CB-2C911F71CB58}" type="presParOf" srcId="{D1557012-BB6F-4FCA-8CA9-A91F689813A7}" destId="{EF443515-9B68-4AD9-9ABC-8F1C60FCAD14}" srcOrd="7" destOrd="0" presId="urn:microsoft.com/office/officeart/2005/8/layout/vProcess5"/>
    <dgm:cxn modelId="{90AB8A09-6008-4B1B-AFF2-1C5E302136B8}" type="presParOf" srcId="{D1557012-BB6F-4FCA-8CA9-A91F689813A7}" destId="{84AE575E-9E96-4E6E-9CC3-AFB7FA42A01C}" srcOrd="8" destOrd="0" presId="urn:microsoft.com/office/officeart/2005/8/layout/vProcess5"/>
    <dgm:cxn modelId="{F5E8BCAD-A71D-44D1-8DBD-B82A30B74441}" type="presParOf" srcId="{D1557012-BB6F-4FCA-8CA9-A91F689813A7}" destId="{6ABD3C9A-FA8E-4F12-A190-CE91AD67B532}" srcOrd="9" destOrd="0" presId="urn:microsoft.com/office/officeart/2005/8/layout/vProcess5"/>
    <dgm:cxn modelId="{93027569-5265-4F50-8579-810BF88D942D}" type="presParOf" srcId="{D1557012-BB6F-4FCA-8CA9-A91F689813A7}" destId="{CF9869AF-5F25-4342-B969-C3509FA0C604}" srcOrd="10" destOrd="0" presId="urn:microsoft.com/office/officeart/2005/8/layout/vProcess5"/>
    <dgm:cxn modelId="{D7E25739-8641-45AB-8779-E1F4B1415CCA}" type="presParOf" srcId="{D1557012-BB6F-4FCA-8CA9-A91F689813A7}" destId="{B0846F13-D20D-4CD3-8D54-93B5B313FDBF}"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C5B636-1947-41B6-8D3F-D65CF7C56EED}" type="doc">
      <dgm:prSet loTypeId="urn:microsoft.com/office/officeart/2005/8/layout/vProcess5" loCatId="process" qsTypeId="urn:microsoft.com/office/officeart/2005/8/quickstyle/simple5" qsCatId="simple" csTypeId="urn:microsoft.com/office/officeart/2005/8/colors/accent1_2" csCatId="accent1" phldr="1"/>
      <dgm:spPr/>
      <dgm:t>
        <a:bodyPr/>
        <a:lstStyle/>
        <a:p>
          <a:endParaRPr lang="en-US"/>
        </a:p>
      </dgm:t>
    </dgm:pt>
    <dgm:pt modelId="{BA1F5D52-187B-4628-9B8A-D620F60BE201}">
      <dgm:prSet phldrT="[Text]"/>
      <dgm:spPr>
        <a:solidFill>
          <a:schemeClr val="tx1">
            <a:lumMod val="75000"/>
          </a:schemeClr>
        </a:solidFill>
      </dgm:spPr>
      <dgm:t>
        <a:bodyPr/>
        <a:lstStyle/>
        <a:p>
          <a:r>
            <a:rPr lang="en-US" dirty="0">
              <a:latin typeface="Arial" panose="020B0604020202020204" pitchFamily="34" charset="0"/>
              <a:cs typeface="Arial" panose="020B0604020202020204" pitchFamily="34" charset="0"/>
            </a:rPr>
            <a:t>Data Collection and Pre-Processing </a:t>
          </a:r>
        </a:p>
      </dgm:t>
    </dgm:pt>
    <dgm:pt modelId="{B972849B-F0DA-4107-BED9-B8F2BBB9C823}" type="parTrans" cxnId="{B0C20B8C-B6D8-4B90-ACCE-4A495407FB31}">
      <dgm:prSet/>
      <dgm:spPr/>
      <dgm:t>
        <a:bodyPr/>
        <a:lstStyle/>
        <a:p>
          <a:endParaRPr lang="en-US"/>
        </a:p>
      </dgm:t>
    </dgm:pt>
    <dgm:pt modelId="{9EC816D3-D657-463D-ADAE-0D0A7942891B}" type="sibTrans" cxnId="{B0C20B8C-B6D8-4B90-ACCE-4A495407FB31}">
      <dgm:prSet/>
      <dgm:spPr>
        <a:solidFill>
          <a:schemeClr val="tx1">
            <a:lumMod val="75000"/>
          </a:schemeClr>
        </a:solidFill>
      </dgm:spPr>
      <dgm:t>
        <a:bodyPr/>
        <a:lstStyle/>
        <a:p>
          <a:endParaRPr lang="en-US">
            <a:solidFill>
              <a:srgbClr val="FF0000"/>
            </a:solidFill>
          </a:endParaRPr>
        </a:p>
      </dgm:t>
    </dgm:pt>
    <dgm:pt modelId="{AA854548-EE2A-4D33-AF26-3B435012CA4F}">
      <dgm:prSet phldrT="[Text]"/>
      <dgm:spPr>
        <a:solidFill>
          <a:srgbClr val="FF0000"/>
        </a:solidFill>
      </dgm:spPr>
      <dgm:t>
        <a:bodyPr/>
        <a:lstStyle/>
        <a:p>
          <a:r>
            <a:rPr lang="en-US" dirty="0">
              <a:latin typeface="Arial" panose="020B0604020202020204" pitchFamily="34" charset="0"/>
              <a:cs typeface="Arial" panose="020B0604020202020204" pitchFamily="34" charset="0"/>
            </a:rPr>
            <a:t>EDA / Feature Transformations</a:t>
          </a:r>
        </a:p>
      </dgm:t>
    </dgm:pt>
    <dgm:pt modelId="{79AC521B-72ED-4D86-8285-4858F047FBEA}" type="parTrans" cxnId="{9E73F07E-7FBE-4D4A-90BC-55D1CE39C452}">
      <dgm:prSet/>
      <dgm:spPr/>
      <dgm:t>
        <a:bodyPr/>
        <a:lstStyle/>
        <a:p>
          <a:endParaRPr lang="en-US"/>
        </a:p>
      </dgm:t>
    </dgm:pt>
    <dgm:pt modelId="{EDF1B219-D3D7-4D75-B11C-8F54C729135D}" type="sibTrans" cxnId="{9E73F07E-7FBE-4D4A-90BC-55D1CE39C452}">
      <dgm:prSet/>
      <dgm:spPr>
        <a:solidFill>
          <a:schemeClr val="accent2">
            <a:lumMod val="60000"/>
            <a:lumOff val="40000"/>
            <a:alpha val="90000"/>
          </a:schemeClr>
        </a:solidFill>
      </dgm:spPr>
      <dgm:t>
        <a:bodyPr/>
        <a:lstStyle/>
        <a:p>
          <a:endParaRPr lang="en-US">
            <a:solidFill>
              <a:srgbClr val="FF0000"/>
            </a:solidFill>
          </a:endParaRPr>
        </a:p>
      </dgm:t>
    </dgm:pt>
    <dgm:pt modelId="{C20926CE-B0D5-4678-B6D8-CF17A9BD375B}">
      <dgm:prSet phldrT="[Text]"/>
      <dgm:spPr/>
      <dgm:t>
        <a:bodyPr/>
        <a:lstStyle/>
        <a:p>
          <a:r>
            <a:rPr lang="en-US" dirty="0">
              <a:latin typeface="Arial" panose="020B0604020202020204" pitchFamily="34" charset="0"/>
              <a:cs typeface="Arial" panose="020B0604020202020204" pitchFamily="34" charset="0"/>
            </a:rPr>
            <a:t>Model Training / Validation</a:t>
          </a:r>
        </a:p>
      </dgm:t>
    </dgm:pt>
    <dgm:pt modelId="{91AABC23-7007-424E-9510-C8C063B11E6A}" type="parTrans" cxnId="{7E531CE5-DA11-47B6-8900-6CA7BD994C12}">
      <dgm:prSet/>
      <dgm:spPr/>
      <dgm:t>
        <a:bodyPr/>
        <a:lstStyle/>
        <a:p>
          <a:endParaRPr lang="en-US"/>
        </a:p>
      </dgm:t>
    </dgm:pt>
    <dgm:pt modelId="{3A334128-87D7-4108-B4B1-31167FDF1B4C}" type="sibTrans" cxnId="{7E531CE5-DA11-47B6-8900-6CA7BD994C12}">
      <dgm:prSet/>
      <dgm:spPr>
        <a:solidFill>
          <a:srgbClr val="FF0000">
            <a:alpha val="90000"/>
          </a:srgbClr>
        </a:solidFill>
      </dgm:spPr>
      <dgm:t>
        <a:bodyPr/>
        <a:lstStyle/>
        <a:p>
          <a:endParaRPr lang="en-US">
            <a:solidFill>
              <a:srgbClr val="FF0000"/>
            </a:solidFill>
          </a:endParaRPr>
        </a:p>
      </dgm:t>
    </dgm:pt>
    <dgm:pt modelId="{2F81679A-F17B-4118-80D7-5FDD5ADEC6E8}">
      <dgm:prSet phldrT="[Text]"/>
      <dgm:spPr/>
      <dgm:t>
        <a:bodyPr/>
        <a:lstStyle/>
        <a:p>
          <a:r>
            <a:rPr lang="en-US" dirty="0">
              <a:latin typeface="Arial" panose="020B0604020202020204" pitchFamily="34" charset="0"/>
              <a:cs typeface="Arial" panose="020B0604020202020204" pitchFamily="34" charset="0"/>
            </a:rPr>
            <a:t>Deployment</a:t>
          </a:r>
        </a:p>
      </dgm:t>
    </dgm:pt>
    <dgm:pt modelId="{AC1DE1FE-151B-4986-8FCE-DF31455B6297}" type="parTrans" cxnId="{66B2B341-4FFF-4EB0-A931-D8304A8BDB16}">
      <dgm:prSet/>
      <dgm:spPr/>
      <dgm:t>
        <a:bodyPr/>
        <a:lstStyle/>
        <a:p>
          <a:endParaRPr lang="en-US"/>
        </a:p>
      </dgm:t>
    </dgm:pt>
    <dgm:pt modelId="{DAC5A617-2C5E-4F10-B326-4BFC69EA1EE9}" type="sibTrans" cxnId="{66B2B341-4FFF-4EB0-A931-D8304A8BDB16}">
      <dgm:prSet/>
      <dgm:spPr/>
      <dgm:t>
        <a:bodyPr/>
        <a:lstStyle/>
        <a:p>
          <a:endParaRPr lang="en-US"/>
        </a:p>
      </dgm:t>
    </dgm:pt>
    <dgm:pt modelId="{D1557012-BB6F-4FCA-8CA9-A91F689813A7}" type="pres">
      <dgm:prSet presAssocID="{23C5B636-1947-41B6-8D3F-D65CF7C56EED}" presName="outerComposite" presStyleCnt="0">
        <dgm:presLayoutVars>
          <dgm:chMax val="5"/>
          <dgm:dir/>
          <dgm:resizeHandles val="exact"/>
        </dgm:presLayoutVars>
      </dgm:prSet>
      <dgm:spPr/>
    </dgm:pt>
    <dgm:pt modelId="{5BDCDDDA-36A7-4291-BE72-40800C685225}" type="pres">
      <dgm:prSet presAssocID="{23C5B636-1947-41B6-8D3F-D65CF7C56EED}" presName="dummyMaxCanvas" presStyleCnt="0">
        <dgm:presLayoutVars/>
      </dgm:prSet>
      <dgm:spPr/>
    </dgm:pt>
    <dgm:pt modelId="{BFA7F2A7-340A-45D9-93EB-369181BB8F7E}" type="pres">
      <dgm:prSet presAssocID="{23C5B636-1947-41B6-8D3F-D65CF7C56EED}" presName="FourNodes_1" presStyleLbl="node1" presStyleIdx="0" presStyleCnt="4">
        <dgm:presLayoutVars>
          <dgm:bulletEnabled val="1"/>
        </dgm:presLayoutVars>
      </dgm:prSet>
      <dgm:spPr/>
    </dgm:pt>
    <dgm:pt modelId="{16F0855E-F61B-4020-93F0-05B1F44E603F}" type="pres">
      <dgm:prSet presAssocID="{23C5B636-1947-41B6-8D3F-D65CF7C56EED}" presName="FourNodes_2" presStyleLbl="node1" presStyleIdx="1" presStyleCnt="4">
        <dgm:presLayoutVars>
          <dgm:bulletEnabled val="1"/>
        </dgm:presLayoutVars>
      </dgm:prSet>
      <dgm:spPr/>
    </dgm:pt>
    <dgm:pt modelId="{9D6BD8CC-8AF2-4A71-83FB-5F961B83DFC8}" type="pres">
      <dgm:prSet presAssocID="{23C5B636-1947-41B6-8D3F-D65CF7C56EED}" presName="FourNodes_3" presStyleLbl="node1" presStyleIdx="2" presStyleCnt="4">
        <dgm:presLayoutVars>
          <dgm:bulletEnabled val="1"/>
        </dgm:presLayoutVars>
      </dgm:prSet>
      <dgm:spPr/>
    </dgm:pt>
    <dgm:pt modelId="{AAB3A682-9004-426C-BE13-BD2C931C38EA}" type="pres">
      <dgm:prSet presAssocID="{23C5B636-1947-41B6-8D3F-D65CF7C56EED}" presName="FourNodes_4" presStyleLbl="node1" presStyleIdx="3" presStyleCnt="4">
        <dgm:presLayoutVars>
          <dgm:bulletEnabled val="1"/>
        </dgm:presLayoutVars>
      </dgm:prSet>
      <dgm:spPr/>
    </dgm:pt>
    <dgm:pt modelId="{EE163623-5DCF-4FD2-A4EF-F6983873B323}" type="pres">
      <dgm:prSet presAssocID="{23C5B636-1947-41B6-8D3F-D65CF7C56EED}" presName="FourConn_1-2" presStyleLbl="fgAccFollowNode1" presStyleIdx="0" presStyleCnt="3">
        <dgm:presLayoutVars>
          <dgm:bulletEnabled val="1"/>
        </dgm:presLayoutVars>
      </dgm:prSet>
      <dgm:spPr/>
    </dgm:pt>
    <dgm:pt modelId="{B0AB9DA1-D8AE-406E-8CD8-14959E294D71}" type="pres">
      <dgm:prSet presAssocID="{23C5B636-1947-41B6-8D3F-D65CF7C56EED}" presName="FourConn_2-3" presStyleLbl="fgAccFollowNode1" presStyleIdx="1" presStyleCnt="3">
        <dgm:presLayoutVars>
          <dgm:bulletEnabled val="1"/>
        </dgm:presLayoutVars>
      </dgm:prSet>
      <dgm:spPr/>
    </dgm:pt>
    <dgm:pt modelId="{D2E953D7-BE1A-4480-9337-3695FFD2390F}" type="pres">
      <dgm:prSet presAssocID="{23C5B636-1947-41B6-8D3F-D65CF7C56EED}" presName="FourConn_3-4" presStyleLbl="fgAccFollowNode1" presStyleIdx="2" presStyleCnt="3">
        <dgm:presLayoutVars>
          <dgm:bulletEnabled val="1"/>
        </dgm:presLayoutVars>
      </dgm:prSet>
      <dgm:spPr/>
    </dgm:pt>
    <dgm:pt modelId="{87172203-AF13-4B6D-9710-7CC29CCA4646}" type="pres">
      <dgm:prSet presAssocID="{23C5B636-1947-41B6-8D3F-D65CF7C56EED}" presName="FourNodes_1_text" presStyleLbl="node1" presStyleIdx="3" presStyleCnt="4">
        <dgm:presLayoutVars>
          <dgm:bulletEnabled val="1"/>
        </dgm:presLayoutVars>
      </dgm:prSet>
      <dgm:spPr/>
    </dgm:pt>
    <dgm:pt modelId="{51C7F76D-A9E5-4B14-81B6-16128DB096C2}" type="pres">
      <dgm:prSet presAssocID="{23C5B636-1947-41B6-8D3F-D65CF7C56EED}" presName="FourNodes_2_text" presStyleLbl="node1" presStyleIdx="3" presStyleCnt="4">
        <dgm:presLayoutVars>
          <dgm:bulletEnabled val="1"/>
        </dgm:presLayoutVars>
      </dgm:prSet>
      <dgm:spPr/>
    </dgm:pt>
    <dgm:pt modelId="{0E31033E-ACF3-4C8E-912E-520FF5720B9F}" type="pres">
      <dgm:prSet presAssocID="{23C5B636-1947-41B6-8D3F-D65CF7C56EED}" presName="FourNodes_3_text" presStyleLbl="node1" presStyleIdx="3" presStyleCnt="4">
        <dgm:presLayoutVars>
          <dgm:bulletEnabled val="1"/>
        </dgm:presLayoutVars>
      </dgm:prSet>
      <dgm:spPr/>
    </dgm:pt>
    <dgm:pt modelId="{8F4340D5-F0FC-4B1A-BBC8-C2E6B0DD98EB}" type="pres">
      <dgm:prSet presAssocID="{23C5B636-1947-41B6-8D3F-D65CF7C56EED}" presName="FourNodes_4_text" presStyleLbl="node1" presStyleIdx="3" presStyleCnt="4">
        <dgm:presLayoutVars>
          <dgm:bulletEnabled val="1"/>
        </dgm:presLayoutVars>
      </dgm:prSet>
      <dgm:spPr/>
    </dgm:pt>
  </dgm:ptLst>
  <dgm:cxnLst>
    <dgm:cxn modelId="{0D3EC412-00E3-4B67-B2F8-47EAFCF49870}" type="presOf" srcId="{23C5B636-1947-41B6-8D3F-D65CF7C56EED}" destId="{D1557012-BB6F-4FCA-8CA9-A91F689813A7}" srcOrd="0" destOrd="0" presId="urn:microsoft.com/office/officeart/2005/8/layout/vProcess5"/>
    <dgm:cxn modelId="{AD2EEA13-4DD0-4487-98E9-4DADD0A98FBE}" type="presOf" srcId="{C20926CE-B0D5-4678-B6D8-CF17A9BD375B}" destId="{9D6BD8CC-8AF2-4A71-83FB-5F961B83DFC8}" srcOrd="0" destOrd="0" presId="urn:microsoft.com/office/officeart/2005/8/layout/vProcess5"/>
    <dgm:cxn modelId="{00F6F616-A72C-426B-AE7A-C6E343C195FB}" type="presOf" srcId="{BA1F5D52-187B-4628-9B8A-D620F60BE201}" destId="{BFA7F2A7-340A-45D9-93EB-369181BB8F7E}" srcOrd="0" destOrd="0" presId="urn:microsoft.com/office/officeart/2005/8/layout/vProcess5"/>
    <dgm:cxn modelId="{105A6420-132D-4DC6-8D2E-6E9CEAEBA71B}" type="presOf" srcId="{AA854548-EE2A-4D33-AF26-3B435012CA4F}" destId="{16F0855E-F61B-4020-93F0-05B1F44E603F}" srcOrd="0" destOrd="0" presId="urn:microsoft.com/office/officeart/2005/8/layout/vProcess5"/>
    <dgm:cxn modelId="{C886CE2E-D4E3-4D10-86AF-088231CDAA5E}" type="presOf" srcId="{C20926CE-B0D5-4678-B6D8-CF17A9BD375B}" destId="{0E31033E-ACF3-4C8E-912E-520FF5720B9F}" srcOrd="1" destOrd="0" presId="urn:microsoft.com/office/officeart/2005/8/layout/vProcess5"/>
    <dgm:cxn modelId="{E7530737-EA19-44E8-9FCB-C36D70F2515C}" type="presOf" srcId="{3A334128-87D7-4108-B4B1-31167FDF1B4C}" destId="{D2E953D7-BE1A-4480-9337-3695FFD2390F}" srcOrd="0" destOrd="0" presId="urn:microsoft.com/office/officeart/2005/8/layout/vProcess5"/>
    <dgm:cxn modelId="{66B2B341-4FFF-4EB0-A931-D8304A8BDB16}" srcId="{23C5B636-1947-41B6-8D3F-D65CF7C56EED}" destId="{2F81679A-F17B-4118-80D7-5FDD5ADEC6E8}" srcOrd="3" destOrd="0" parTransId="{AC1DE1FE-151B-4986-8FCE-DF31455B6297}" sibTransId="{DAC5A617-2C5E-4F10-B326-4BFC69EA1EE9}"/>
    <dgm:cxn modelId="{30F80F6A-DCF7-4316-99F2-209BA95C8447}" type="presOf" srcId="{2F81679A-F17B-4118-80D7-5FDD5ADEC6E8}" destId="{8F4340D5-F0FC-4B1A-BBC8-C2E6B0DD98EB}" srcOrd="1" destOrd="0" presId="urn:microsoft.com/office/officeart/2005/8/layout/vProcess5"/>
    <dgm:cxn modelId="{3A76ED73-3C63-4D00-A364-8C5C05485C9A}" type="presOf" srcId="{9EC816D3-D657-463D-ADAE-0D0A7942891B}" destId="{EE163623-5DCF-4FD2-A4EF-F6983873B323}" srcOrd="0" destOrd="0" presId="urn:microsoft.com/office/officeart/2005/8/layout/vProcess5"/>
    <dgm:cxn modelId="{9E73F07E-7FBE-4D4A-90BC-55D1CE39C452}" srcId="{23C5B636-1947-41B6-8D3F-D65CF7C56EED}" destId="{AA854548-EE2A-4D33-AF26-3B435012CA4F}" srcOrd="1" destOrd="0" parTransId="{79AC521B-72ED-4D86-8285-4858F047FBEA}" sibTransId="{EDF1B219-D3D7-4D75-B11C-8F54C729135D}"/>
    <dgm:cxn modelId="{B0C20B8C-B6D8-4B90-ACCE-4A495407FB31}" srcId="{23C5B636-1947-41B6-8D3F-D65CF7C56EED}" destId="{BA1F5D52-187B-4628-9B8A-D620F60BE201}" srcOrd="0" destOrd="0" parTransId="{B972849B-F0DA-4107-BED9-B8F2BBB9C823}" sibTransId="{9EC816D3-D657-463D-ADAE-0D0A7942891B}"/>
    <dgm:cxn modelId="{46B0D4A0-D7F5-43B9-ACF7-E55C0DA1CD8D}" type="presOf" srcId="{AA854548-EE2A-4D33-AF26-3B435012CA4F}" destId="{51C7F76D-A9E5-4B14-81B6-16128DB096C2}" srcOrd="1" destOrd="0" presId="urn:microsoft.com/office/officeart/2005/8/layout/vProcess5"/>
    <dgm:cxn modelId="{B070BBC7-C512-4EF8-B18D-FD0AF4B9BF85}" type="presOf" srcId="{EDF1B219-D3D7-4D75-B11C-8F54C729135D}" destId="{B0AB9DA1-D8AE-406E-8CD8-14959E294D71}" srcOrd="0" destOrd="0" presId="urn:microsoft.com/office/officeart/2005/8/layout/vProcess5"/>
    <dgm:cxn modelId="{3A4207C8-D64E-4C9F-B9BE-48968BBC3117}" type="presOf" srcId="{2F81679A-F17B-4118-80D7-5FDD5ADEC6E8}" destId="{AAB3A682-9004-426C-BE13-BD2C931C38EA}" srcOrd="0" destOrd="0" presId="urn:microsoft.com/office/officeart/2005/8/layout/vProcess5"/>
    <dgm:cxn modelId="{9435ACCE-ECF1-4E43-BAE3-D9A20B1FB18D}" type="presOf" srcId="{BA1F5D52-187B-4628-9B8A-D620F60BE201}" destId="{87172203-AF13-4B6D-9710-7CC29CCA4646}" srcOrd="1" destOrd="0" presId="urn:microsoft.com/office/officeart/2005/8/layout/vProcess5"/>
    <dgm:cxn modelId="{7E531CE5-DA11-47B6-8900-6CA7BD994C12}" srcId="{23C5B636-1947-41B6-8D3F-D65CF7C56EED}" destId="{C20926CE-B0D5-4678-B6D8-CF17A9BD375B}" srcOrd="2" destOrd="0" parTransId="{91AABC23-7007-424E-9510-C8C063B11E6A}" sibTransId="{3A334128-87D7-4108-B4B1-31167FDF1B4C}"/>
    <dgm:cxn modelId="{BA5D779F-08BC-426F-9489-6A320EEAAAB8}" type="presParOf" srcId="{D1557012-BB6F-4FCA-8CA9-A91F689813A7}" destId="{5BDCDDDA-36A7-4291-BE72-40800C685225}" srcOrd="0" destOrd="0" presId="urn:microsoft.com/office/officeart/2005/8/layout/vProcess5"/>
    <dgm:cxn modelId="{A03AD309-2AED-40F0-82B8-6326981391BB}" type="presParOf" srcId="{D1557012-BB6F-4FCA-8CA9-A91F689813A7}" destId="{BFA7F2A7-340A-45D9-93EB-369181BB8F7E}" srcOrd="1" destOrd="0" presId="urn:microsoft.com/office/officeart/2005/8/layout/vProcess5"/>
    <dgm:cxn modelId="{1173781D-6076-4CFA-88BE-D8B071FB53FC}" type="presParOf" srcId="{D1557012-BB6F-4FCA-8CA9-A91F689813A7}" destId="{16F0855E-F61B-4020-93F0-05B1F44E603F}" srcOrd="2" destOrd="0" presId="urn:microsoft.com/office/officeart/2005/8/layout/vProcess5"/>
    <dgm:cxn modelId="{31EDF9A5-7D7B-495B-98EF-3C3DC0D248B3}" type="presParOf" srcId="{D1557012-BB6F-4FCA-8CA9-A91F689813A7}" destId="{9D6BD8CC-8AF2-4A71-83FB-5F961B83DFC8}" srcOrd="3" destOrd="0" presId="urn:microsoft.com/office/officeart/2005/8/layout/vProcess5"/>
    <dgm:cxn modelId="{126E69FF-3047-41B7-BCB2-6EA63CC7291C}" type="presParOf" srcId="{D1557012-BB6F-4FCA-8CA9-A91F689813A7}" destId="{AAB3A682-9004-426C-BE13-BD2C931C38EA}" srcOrd="4" destOrd="0" presId="urn:microsoft.com/office/officeart/2005/8/layout/vProcess5"/>
    <dgm:cxn modelId="{06BBCC3A-0085-4D6F-8901-8C4541B07A17}" type="presParOf" srcId="{D1557012-BB6F-4FCA-8CA9-A91F689813A7}" destId="{EE163623-5DCF-4FD2-A4EF-F6983873B323}" srcOrd="5" destOrd="0" presId="urn:microsoft.com/office/officeart/2005/8/layout/vProcess5"/>
    <dgm:cxn modelId="{91A4E10A-AF8B-49C9-A7DE-79F6D0F38560}" type="presParOf" srcId="{D1557012-BB6F-4FCA-8CA9-A91F689813A7}" destId="{B0AB9DA1-D8AE-406E-8CD8-14959E294D71}" srcOrd="6" destOrd="0" presId="urn:microsoft.com/office/officeart/2005/8/layout/vProcess5"/>
    <dgm:cxn modelId="{8269B14F-4E78-406F-8D36-2779105073B8}" type="presParOf" srcId="{D1557012-BB6F-4FCA-8CA9-A91F689813A7}" destId="{D2E953D7-BE1A-4480-9337-3695FFD2390F}" srcOrd="7" destOrd="0" presId="urn:microsoft.com/office/officeart/2005/8/layout/vProcess5"/>
    <dgm:cxn modelId="{42F9DF99-1B8B-4E0D-8C32-D586FD0F10BE}" type="presParOf" srcId="{D1557012-BB6F-4FCA-8CA9-A91F689813A7}" destId="{87172203-AF13-4B6D-9710-7CC29CCA4646}" srcOrd="8" destOrd="0" presId="urn:microsoft.com/office/officeart/2005/8/layout/vProcess5"/>
    <dgm:cxn modelId="{ABD6838D-02DB-4F64-9139-14C17680DAC8}" type="presParOf" srcId="{D1557012-BB6F-4FCA-8CA9-A91F689813A7}" destId="{51C7F76D-A9E5-4B14-81B6-16128DB096C2}" srcOrd="9" destOrd="0" presId="urn:microsoft.com/office/officeart/2005/8/layout/vProcess5"/>
    <dgm:cxn modelId="{0CB9D37E-7474-420E-BB27-08460917FBA7}" type="presParOf" srcId="{D1557012-BB6F-4FCA-8CA9-A91F689813A7}" destId="{0E31033E-ACF3-4C8E-912E-520FF5720B9F}" srcOrd="10" destOrd="0" presId="urn:microsoft.com/office/officeart/2005/8/layout/vProcess5"/>
    <dgm:cxn modelId="{3D5402BF-381E-4D7F-9268-BB049D293356}" type="presParOf" srcId="{D1557012-BB6F-4FCA-8CA9-A91F689813A7}" destId="{8F4340D5-F0FC-4B1A-BBC8-C2E6B0DD98EB}"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C5B636-1947-41B6-8D3F-D65CF7C56EED}" type="doc">
      <dgm:prSet loTypeId="urn:microsoft.com/office/officeart/2005/8/layout/vProcess5" loCatId="process" qsTypeId="urn:microsoft.com/office/officeart/2005/8/quickstyle/simple5" qsCatId="simple" csTypeId="urn:microsoft.com/office/officeart/2005/8/colors/accent1_2" csCatId="accent1" phldr="1"/>
      <dgm:spPr/>
      <dgm:t>
        <a:bodyPr/>
        <a:lstStyle/>
        <a:p>
          <a:endParaRPr lang="en-US"/>
        </a:p>
      </dgm:t>
    </dgm:pt>
    <dgm:pt modelId="{BA1F5D52-187B-4628-9B8A-D620F60BE201}">
      <dgm:prSet phldrT="[Text]"/>
      <dgm:spPr>
        <a:solidFill>
          <a:schemeClr val="tx1">
            <a:lumMod val="85000"/>
          </a:schemeClr>
        </a:solidFill>
      </dgm:spPr>
      <dgm:t>
        <a:bodyPr/>
        <a:lstStyle/>
        <a:p>
          <a:r>
            <a:rPr lang="en-US" dirty="0">
              <a:latin typeface="Arial" panose="020B0604020202020204" pitchFamily="34" charset="0"/>
              <a:cs typeface="Arial" panose="020B0604020202020204" pitchFamily="34" charset="0"/>
            </a:rPr>
            <a:t>Data Collection and Pre-Processing </a:t>
          </a:r>
        </a:p>
      </dgm:t>
    </dgm:pt>
    <dgm:pt modelId="{B972849B-F0DA-4107-BED9-B8F2BBB9C823}" type="parTrans" cxnId="{B0C20B8C-B6D8-4B90-ACCE-4A495407FB31}">
      <dgm:prSet/>
      <dgm:spPr/>
      <dgm:t>
        <a:bodyPr/>
        <a:lstStyle/>
        <a:p>
          <a:endParaRPr lang="en-US"/>
        </a:p>
      </dgm:t>
    </dgm:pt>
    <dgm:pt modelId="{9EC816D3-D657-463D-ADAE-0D0A7942891B}" type="sibTrans" cxnId="{B0C20B8C-B6D8-4B90-ACCE-4A495407FB31}">
      <dgm:prSet/>
      <dgm:spPr>
        <a:solidFill>
          <a:schemeClr val="tx1">
            <a:lumMod val="85000"/>
          </a:schemeClr>
        </a:solidFill>
      </dgm:spPr>
      <dgm:t>
        <a:bodyPr/>
        <a:lstStyle/>
        <a:p>
          <a:endParaRPr lang="en-US">
            <a:solidFill>
              <a:srgbClr val="FF0000"/>
            </a:solidFill>
          </a:endParaRPr>
        </a:p>
      </dgm:t>
    </dgm:pt>
    <dgm:pt modelId="{AA854548-EE2A-4D33-AF26-3B435012CA4F}">
      <dgm:prSet phldrT="[Text]"/>
      <dgm:spPr>
        <a:solidFill>
          <a:schemeClr val="tx1">
            <a:lumMod val="85000"/>
          </a:schemeClr>
        </a:solidFill>
      </dgm:spPr>
      <dgm:t>
        <a:bodyPr/>
        <a:lstStyle/>
        <a:p>
          <a:r>
            <a:rPr lang="en-US" dirty="0">
              <a:latin typeface="Arial" panose="020B0604020202020204" pitchFamily="34" charset="0"/>
              <a:cs typeface="Arial" panose="020B0604020202020204" pitchFamily="34" charset="0"/>
            </a:rPr>
            <a:t>EDA / Feature Transformations</a:t>
          </a:r>
        </a:p>
      </dgm:t>
    </dgm:pt>
    <dgm:pt modelId="{79AC521B-72ED-4D86-8285-4858F047FBEA}" type="parTrans" cxnId="{9E73F07E-7FBE-4D4A-90BC-55D1CE39C452}">
      <dgm:prSet/>
      <dgm:spPr/>
      <dgm:t>
        <a:bodyPr/>
        <a:lstStyle/>
        <a:p>
          <a:endParaRPr lang="en-US"/>
        </a:p>
      </dgm:t>
    </dgm:pt>
    <dgm:pt modelId="{EDF1B219-D3D7-4D75-B11C-8F54C729135D}" type="sibTrans" cxnId="{9E73F07E-7FBE-4D4A-90BC-55D1CE39C452}">
      <dgm:prSet/>
      <dgm:spPr>
        <a:solidFill>
          <a:schemeClr val="tx1">
            <a:lumMod val="85000"/>
          </a:schemeClr>
        </a:solidFill>
      </dgm:spPr>
      <dgm:t>
        <a:bodyPr/>
        <a:lstStyle/>
        <a:p>
          <a:endParaRPr lang="en-US">
            <a:solidFill>
              <a:srgbClr val="FF0000"/>
            </a:solidFill>
          </a:endParaRPr>
        </a:p>
      </dgm:t>
    </dgm:pt>
    <dgm:pt modelId="{C20926CE-B0D5-4678-B6D8-CF17A9BD375B}">
      <dgm:prSet phldrT="[Text]" custT="1"/>
      <dgm:spPr>
        <a:solidFill>
          <a:srgbClr val="FF0000"/>
        </a:solidFill>
      </dgm:spPr>
      <dgm:t>
        <a:bodyPr/>
        <a:lstStyle/>
        <a:p>
          <a:r>
            <a:rPr lang="en-US" sz="3200" dirty="0">
              <a:latin typeface="Arial" panose="020B0604020202020204" pitchFamily="34" charset="0"/>
              <a:cs typeface="Arial" panose="020B0604020202020204" pitchFamily="34" charset="0"/>
            </a:rPr>
            <a:t>Model Training / Validation</a:t>
          </a:r>
        </a:p>
      </dgm:t>
    </dgm:pt>
    <dgm:pt modelId="{91AABC23-7007-424E-9510-C8C063B11E6A}" type="parTrans" cxnId="{7E531CE5-DA11-47B6-8900-6CA7BD994C12}">
      <dgm:prSet/>
      <dgm:spPr/>
      <dgm:t>
        <a:bodyPr/>
        <a:lstStyle/>
        <a:p>
          <a:endParaRPr lang="en-US"/>
        </a:p>
      </dgm:t>
    </dgm:pt>
    <dgm:pt modelId="{3A334128-87D7-4108-B4B1-31167FDF1B4C}" type="sibTrans" cxnId="{7E531CE5-DA11-47B6-8900-6CA7BD994C12}">
      <dgm:prSet/>
      <dgm:spPr>
        <a:solidFill>
          <a:schemeClr val="accent2">
            <a:lumMod val="60000"/>
            <a:lumOff val="40000"/>
            <a:alpha val="90000"/>
          </a:schemeClr>
        </a:solidFill>
      </dgm:spPr>
      <dgm:t>
        <a:bodyPr/>
        <a:lstStyle/>
        <a:p>
          <a:endParaRPr lang="en-US">
            <a:solidFill>
              <a:srgbClr val="FF0000"/>
            </a:solidFill>
          </a:endParaRPr>
        </a:p>
      </dgm:t>
    </dgm:pt>
    <dgm:pt modelId="{2F81679A-F17B-4118-80D7-5FDD5ADEC6E8}">
      <dgm:prSet phldrT="[Text]"/>
      <dgm:spPr/>
      <dgm:t>
        <a:bodyPr/>
        <a:lstStyle/>
        <a:p>
          <a:r>
            <a:rPr lang="en-US" dirty="0">
              <a:latin typeface="Arial" panose="020B0604020202020204" pitchFamily="34" charset="0"/>
              <a:cs typeface="Arial" panose="020B0604020202020204" pitchFamily="34" charset="0"/>
            </a:rPr>
            <a:t>Deployment</a:t>
          </a:r>
        </a:p>
      </dgm:t>
    </dgm:pt>
    <dgm:pt modelId="{AC1DE1FE-151B-4986-8FCE-DF31455B6297}" type="parTrans" cxnId="{66B2B341-4FFF-4EB0-A931-D8304A8BDB16}">
      <dgm:prSet/>
      <dgm:spPr/>
      <dgm:t>
        <a:bodyPr/>
        <a:lstStyle/>
        <a:p>
          <a:endParaRPr lang="en-US"/>
        </a:p>
      </dgm:t>
    </dgm:pt>
    <dgm:pt modelId="{DAC5A617-2C5E-4F10-B326-4BFC69EA1EE9}" type="sibTrans" cxnId="{66B2B341-4FFF-4EB0-A931-D8304A8BDB16}">
      <dgm:prSet/>
      <dgm:spPr/>
      <dgm:t>
        <a:bodyPr/>
        <a:lstStyle/>
        <a:p>
          <a:endParaRPr lang="en-US"/>
        </a:p>
      </dgm:t>
    </dgm:pt>
    <dgm:pt modelId="{D1557012-BB6F-4FCA-8CA9-A91F689813A7}" type="pres">
      <dgm:prSet presAssocID="{23C5B636-1947-41B6-8D3F-D65CF7C56EED}" presName="outerComposite" presStyleCnt="0">
        <dgm:presLayoutVars>
          <dgm:chMax val="5"/>
          <dgm:dir/>
          <dgm:resizeHandles val="exact"/>
        </dgm:presLayoutVars>
      </dgm:prSet>
      <dgm:spPr/>
    </dgm:pt>
    <dgm:pt modelId="{5BDCDDDA-36A7-4291-BE72-40800C685225}" type="pres">
      <dgm:prSet presAssocID="{23C5B636-1947-41B6-8D3F-D65CF7C56EED}" presName="dummyMaxCanvas" presStyleCnt="0">
        <dgm:presLayoutVars/>
      </dgm:prSet>
      <dgm:spPr/>
    </dgm:pt>
    <dgm:pt modelId="{B7902528-6135-470E-BD81-F2DD53E19EE3}" type="pres">
      <dgm:prSet presAssocID="{23C5B636-1947-41B6-8D3F-D65CF7C56EED}" presName="FourNodes_1" presStyleLbl="node1" presStyleIdx="0" presStyleCnt="4">
        <dgm:presLayoutVars>
          <dgm:bulletEnabled val="1"/>
        </dgm:presLayoutVars>
      </dgm:prSet>
      <dgm:spPr/>
    </dgm:pt>
    <dgm:pt modelId="{198C9725-B204-465C-9C9E-B00078DD6903}" type="pres">
      <dgm:prSet presAssocID="{23C5B636-1947-41B6-8D3F-D65CF7C56EED}" presName="FourNodes_2" presStyleLbl="node1" presStyleIdx="1" presStyleCnt="4">
        <dgm:presLayoutVars>
          <dgm:bulletEnabled val="1"/>
        </dgm:presLayoutVars>
      </dgm:prSet>
      <dgm:spPr/>
    </dgm:pt>
    <dgm:pt modelId="{E4B3AE42-12F3-4FD0-BDC7-EBF914ABA82B}" type="pres">
      <dgm:prSet presAssocID="{23C5B636-1947-41B6-8D3F-D65CF7C56EED}" presName="FourNodes_3" presStyleLbl="node1" presStyleIdx="2" presStyleCnt="4">
        <dgm:presLayoutVars>
          <dgm:bulletEnabled val="1"/>
        </dgm:presLayoutVars>
      </dgm:prSet>
      <dgm:spPr/>
    </dgm:pt>
    <dgm:pt modelId="{CCCE7B8F-37FE-4438-B2C5-557FCA72834C}" type="pres">
      <dgm:prSet presAssocID="{23C5B636-1947-41B6-8D3F-D65CF7C56EED}" presName="FourNodes_4" presStyleLbl="node1" presStyleIdx="3" presStyleCnt="4">
        <dgm:presLayoutVars>
          <dgm:bulletEnabled val="1"/>
        </dgm:presLayoutVars>
      </dgm:prSet>
      <dgm:spPr/>
    </dgm:pt>
    <dgm:pt modelId="{63CE2B8E-A375-4109-A8CE-E57F64F86879}" type="pres">
      <dgm:prSet presAssocID="{23C5B636-1947-41B6-8D3F-D65CF7C56EED}" presName="FourConn_1-2" presStyleLbl="fgAccFollowNode1" presStyleIdx="0" presStyleCnt="3">
        <dgm:presLayoutVars>
          <dgm:bulletEnabled val="1"/>
        </dgm:presLayoutVars>
      </dgm:prSet>
      <dgm:spPr/>
    </dgm:pt>
    <dgm:pt modelId="{3FA808BF-4161-4651-9F81-1B51404B6895}" type="pres">
      <dgm:prSet presAssocID="{23C5B636-1947-41B6-8D3F-D65CF7C56EED}" presName="FourConn_2-3" presStyleLbl="fgAccFollowNode1" presStyleIdx="1" presStyleCnt="3">
        <dgm:presLayoutVars>
          <dgm:bulletEnabled val="1"/>
        </dgm:presLayoutVars>
      </dgm:prSet>
      <dgm:spPr/>
    </dgm:pt>
    <dgm:pt modelId="{4E88704C-9CF6-48B1-A6CE-803611692608}" type="pres">
      <dgm:prSet presAssocID="{23C5B636-1947-41B6-8D3F-D65CF7C56EED}" presName="FourConn_3-4" presStyleLbl="fgAccFollowNode1" presStyleIdx="2" presStyleCnt="3">
        <dgm:presLayoutVars>
          <dgm:bulletEnabled val="1"/>
        </dgm:presLayoutVars>
      </dgm:prSet>
      <dgm:spPr/>
    </dgm:pt>
    <dgm:pt modelId="{BB9BF236-F6AC-4311-857C-67FCEB00C76B}" type="pres">
      <dgm:prSet presAssocID="{23C5B636-1947-41B6-8D3F-D65CF7C56EED}" presName="FourNodes_1_text" presStyleLbl="node1" presStyleIdx="3" presStyleCnt="4">
        <dgm:presLayoutVars>
          <dgm:bulletEnabled val="1"/>
        </dgm:presLayoutVars>
      </dgm:prSet>
      <dgm:spPr/>
    </dgm:pt>
    <dgm:pt modelId="{7C71B2BB-F5E3-4EC6-B680-8033EBC98A6D}" type="pres">
      <dgm:prSet presAssocID="{23C5B636-1947-41B6-8D3F-D65CF7C56EED}" presName="FourNodes_2_text" presStyleLbl="node1" presStyleIdx="3" presStyleCnt="4">
        <dgm:presLayoutVars>
          <dgm:bulletEnabled val="1"/>
        </dgm:presLayoutVars>
      </dgm:prSet>
      <dgm:spPr/>
    </dgm:pt>
    <dgm:pt modelId="{B0E2C779-B6DC-4CCE-AB57-38EBE7951AFE}" type="pres">
      <dgm:prSet presAssocID="{23C5B636-1947-41B6-8D3F-D65CF7C56EED}" presName="FourNodes_3_text" presStyleLbl="node1" presStyleIdx="3" presStyleCnt="4">
        <dgm:presLayoutVars>
          <dgm:bulletEnabled val="1"/>
        </dgm:presLayoutVars>
      </dgm:prSet>
      <dgm:spPr/>
    </dgm:pt>
    <dgm:pt modelId="{3437E7B4-1C18-47AE-999A-78E05168EC90}" type="pres">
      <dgm:prSet presAssocID="{23C5B636-1947-41B6-8D3F-D65CF7C56EED}" presName="FourNodes_4_text" presStyleLbl="node1" presStyleIdx="3" presStyleCnt="4">
        <dgm:presLayoutVars>
          <dgm:bulletEnabled val="1"/>
        </dgm:presLayoutVars>
      </dgm:prSet>
      <dgm:spPr/>
    </dgm:pt>
  </dgm:ptLst>
  <dgm:cxnLst>
    <dgm:cxn modelId="{0D3EC412-00E3-4B67-B2F8-47EAFCF49870}" type="presOf" srcId="{23C5B636-1947-41B6-8D3F-D65CF7C56EED}" destId="{D1557012-BB6F-4FCA-8CA9-A91F689813A7}" srcOrd="0" destOrd="0" presId="urn:microsoft.com/office/officeart/2005/8/layout/vProcess5"/>
    <dgm:cxn modelId="{E194A331-6BDC-4707-9F2D-CFF5A514E7AF}" type="presOf" srcId="{BA1F5D52-187B-4628-9B8A-D620F60BE201}" destId="{B7902528-6135-470E-BD81-F2DD53E19EE3}" srcOrd="0" destOrd="0" presId="urn:microsoft.com/office/officeart/2005/8/layout/vProcess5"/>
    <dgm:cxn modelId="{0138AE38-BE64-4E21-8DAB-AEA94AF069C0}" type="presOf" srcId="{2F81679A-F17B-4118-80D7-5FDD5ADEC6E8}" destId="{CCCE7B8F-37FE-4438-B2C5-557FCA72834C}" srcOrd="0" destOrd="0" presId="urn:microsoft.com/office/officeart/2005/8/layout/vProcess5"/>
    <dgm:cxn modelId="{66B2B341-4FFF-4EB0-A931-D8304A8BDB16}" srcId="{23C5B636-1947-41B6-8D3F-D65CF7C56EED}" destId="{2F81679A-F17B-4118-80D7-5FDD5ADEC6E8}" srcOrd="3" destOrd="0" parTransId="{AC1DE1FE-151B-4986-8FCE-DF31455B6297}" sibTransId="{DAC5A617-2C5E-4F10-B326-4BFC69EA1EE9}"/>
    <dgm:cxn modelId="{36CEE479-F723-4AD8-B9B9-C6538F7A07AE}" type="presOf" srcId="{EDF1B219-D3D7-4D75-B11C-8F54C729135D}" destId="{3FA808BF-4161-4651-9F81-1B51404B6895}" srcOrd="0" destOrd="0" presId="urn:microsoft.com/office/officeart/2005/8/layout/vProcess5"/>
    <dgm:cxn modelId="{43AB887D-45FC-4E0D-A7D0-9ECDFF378742}" type="presOf" srcId="{3A334128-87D7-4108-B4B1-31167FDF1B4C}" destId="{4E88704C-9CF6-48B1-A6CE-803611692608}" srcOrd="0" destOrd="0" presId="urn:microsoft.com/office/officeart/2005/8/layout/vProcess5"/>
    <dgm:cxn modelId="{9E73F07E-7FBE-4D4A-90BC-55D1CE39C452}" srcId="{23C5B636-1947-41B6-8D3F-D65CF7C56EED}" destId="{AA854548-EE2A-4D33-AF26-3B435012CA4F}" srcOrd="1" destOrd="0" parTransId="{79AC521B-72ED-4D86-8285-4858F047FBEA}" sibTransId="{EDF1B219-D3D7-4D75-B11C-8F54C729135D}"/>
    <dgm:cxn modelId="{15893C7F-C237-4E4A-AD30-32962EEABBA1}" type="presOf" srcId="{AA854548-EE2A-4D33-AF26-3B435012CA4F}" destId="{7C71B2BB-F5E3-4EC6-B680-8033EBC98A6D}" srcOrd="1" destOrd="0" presId="urn:microsoft.com/office/officeart/2005/8/layout/vProcess5"/>
    <dgm:cxn modelId="{B0C20B8C-B6D8-4B90-ACCE-4A495407FB31}" srcId="{23C5B636-1947-41B6-8D3F-D65CF7C56EED}" destId="{BA1F5D52-187B-4628-9B8A-D620F60BE201}" srcOrd="0" destOrd="0" parTransId="{B972849B-F0DA-4107-BED9-B8F2BBB9C823}" sibTransId="{9EC816D3-D657-463D-ADAE-0D0A7942891B}"/>
    <dgm:cxn modelId="{586D0B9A-3897-4976-BD0C-7F5AC06B40C2}" type="presOf" srcId="{C20926CE-B0D5-4678-B6D8-CF17A9BD375B}" destId="{B0E2C779-B6DC-4CCE-AB57-38EBE7951AFE}" srcOrd="1" destOrd="0" presId="urn:microsoft.com/office/officeart/2005/8/layout/vProcess5"/>
    <dgm:cxn modelId="{264E27BD-C178-43F6-AB60-4ADF27061CDE}" type="presOf" srcId="{AA854548-EE2A-4D33-AF26-3B435012CA4F}" destId="{198C9725-B204-465C-9C9E-B00078DD6903}" srcOrd="0" destOrd="0" presId="urn:microsoft.com/office/officeart/2005/8/layout/vProcess5"/>
    <dgm:cxn modelId="{D785EBD3-5DDB-4457-87C7-C49A0F01254E}" type="presOf" srcId="{2F81679A-F17B-4118-80D7-5FDD5ADEC6E8}" destId="{3437E7B4-1C18-47AE-999A-78E05168EC90}" srcOrd="1" destOrd="0" presId="urn:microsoft.com/office/officeart/2005/8/layout/vProcess5"/>
    <dgm:cxn modelId="{7E531CE5-DA11-47B6-8900-6CA7BD994C12}" srcId="{23C5B636-1947-41B6-8D3F-D65CF7C56EED}" destId="{C20926CE-B0D5-4678-B6D8-CF17A9BD375B}" srcOrd="2" destOrd="0" parTransId="{91AABC23-7007-424E-9510-C8C063B11E6A}" sibTransId="{3A334128-87D7-4108-B4B1-31167FDF1B4C}"/>
    <dgm:cxn modelId="{A70D5DE5-08E6-4DAD-B1E3-A2CFCA6A661B}" type="presOf" srcId="{BA1F5D52-187B-4628-9B8A-D620F60BE201}" destId="{BB9BF236-F6AC-4311-857C-67FCEB00C76B}" srcOrd="1" destOrd="0" presId="urn:microsoft.com/office/officeart/2005/8/layout/vProcess5"/>
    <dgm:cxn modelId="{1AA4B8F1-BE07-4C8B-9A39-E2928E10B48A}" type="presOf" srcId="{C20926CE-B0D5-4678-B6D8-CF17A9BD375B}" destId="{E4B3AE42-12F3-4FD0-BDC7-EBF914ABA82B}" srcOrd="0" destOrd="0" presId="urn:microsoft.com/office/officeart/2005/8/layout/vProcess5"/>
    <dgm:cxn modelId="{6124FAFB-ED65-4FA7-A4F1-E3BE9B0AE1E1}" type="presOf" srcId="{9EC816D3-D657-463D-ADAE-0D0A7942891B}" destId="{63CE2B8E-A375-4109-A8CE-E57F64F86879}" srcOrd="0" destOrd="0" presId="urn:microsoft.com/office/officeart/2005/8/layout/vProcess5"/>
    <dgm:cxn modelId="{BA5D779F-08BC-426F-9489-6A320EEAAAB8}" type="presParOf" srcId="{D1557012-BB6F-4FCA-8CA9-A91F689813A7}" destId="{5BDCDDDA-36A7-4291-BE72-40800C685225}" srcOrd="0" destOrd="0" presId="urn:microsoft.com/office/officeart/2005/8/layout/vProcess5"/>
    <dgm:cxn modelId="{4622A5DA-92E5-49EA-A389-5A2CB58D2AA4}" type="presParOf" srcId="{D1557012-BB6F-4FCA-8CA9-A91F689813A7}" destId="{B7902528-6135-470E-BD81-F2DD53E19EE3}" srcOrd="1" destOrd="0" presId="urn:microsoft.com/office/officeart/2005/8/layout/vProcess5"/>
    <dgm:cxn modelId="{D88FF0DB-9030-4472-8B18-BFD585242D61}" type="presParOf" srcId="{D1557012-BB6F-4FCA-8CA9-A91F689813A7}" destId="{198C9725-B204-465C-9C9E-B00078DD6903}" srcOrd="2" destOrd="0" presId="urn:microsoft.com/office/officeart/2005/8/layout/vProcess5"/>
    <dgm:cxn modelId="{28E2F66A-222F-4E2B-B4BB-C1C31DC1CCB7}" type="presParOf" srcId="{D1557012-BB6F-4FCA-8CA9-A91F689813A7}" destId="{E4B3AE42-12F3-4FD0-BDC7-EBF914ABA82B}" srcOrd="3" destOrd="0" presId="urn:microsoft.com/office/officeart/2005/8/layout/vProcess5"/>
    <dgm:cxn modelId="{D1089705-7141-4A0E-BED1-C3F8C4A6AEDE}" type="presParOf" srcId="{D1557012-BB6F-4FCA-8CA9-A91F689813A7}" destId="{CCCE7B8F-37FE-4438-B2C5-557FCA72834C}" srcOrd="4" destOrd="0" presId="urn:microsoft.com/office/officeart/2005/8/layout/vProcess5"/>
    <dgm:cxn modelId="{F7FB8B38-EC41-443B-A139-734E0ED40CB8}" type="presParOf" srcId="{D1557012-BB6F-4FCA-8CA9-A91F689813A7}" destId="{63CE2B8E-A375-4109-A8CE-E57F64F86879}" srcOrd="5" destOrd="0" presId="urn:microsoft.com/office/officeart/2005/8/layout/vProcess5"/>
    <dgm:cxn modelId="{89887379-FE34-4396-A4B8-7F9D9EE41411}" type="presParOf" srcId="{D1557012-BB6F-4FCA-8CA9-A91F689813A7}" destId="{3FA808BF-4161-4651-9F81-1B51404B6895}" srcOrd="6" destOrd="0" presId="urn:microsoft.com/office/officeart/2005/8/layout/vProcess5"/>
    <dgm:cxn modelId="{6BBB4635-8CE8-4F16-A90F-5A597A715F89}" type="presParOf" srcId="{D1557012-BB6F-4FCA-8CA9-A91F689813A7}" destId="{4E88704C-9CF6-48B1-A6CE-803611692608}" srcOrd="7" destOrd="0" presId="urn:microsoft.com/office/officeart/2005/8/layout/vProcess5"/>
    <dgm:cxn modelId="{A34897DF-325B-4D56-97C9-F22434C0FEE7}" type="presParOf" srcId="{D1557012-BB6F-4FCA-8CA9-A91F689813A7}" destId="{BB9BF236-F6AC-4311-857C-67FCEB00C76B}" srcOrd="8" destOrd="0" presId="urn:microsoft.com/office/officeart/2005/8/layout/vProcess5"/>
    <dgm:cxn modelId="{34189077-D0B0-478B-B634-D3BEC77A1EDC}" type="presParOf" srcId="{D1557012-BB6F-4FCA-8CA9-A91F689813A7}" destId="{7C71B2BB-F5E3-4EC6-B680-8033EBC98A6D}" srcOrd="9" destOrd="0" presId="urn:microsoft.com/office/officeart/2005/8/layout/vProcess5"/>
    <dgm:cxn modelId="{8CF574BF-3E2C-474F-B188-0A1E3DAF0C5F}" type="presParOf" srcId="{D1557012-BB6F-4FCA-8CA9-A91F689813A7}" destId="{B0E2C779-B6DC-4CCE-AB57-38EBE7951AFE}" srcOrd="10" destOrd="0" presId="urn:microsoft.com/office/officeart/2005/8/layout/vProcess5"/>
    <dgm:cxn modelId="{DC509827-727D-47C2-8CE3-8461479756D2}" type="presParOf" srcId="{D1557012-BB6F-4FCA-8CA9-A91F689813A7}" destId="{3437E7B4-1C18-47AE-999A-78E05168EC90}"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3C5B636-1947-41B6-8D3F-D65CF7C56EED}" type="doc">
      <dgm:prSet loTypeId="urn:microsoft.com/office/officeart/2005/8/layout/vProcess5" loCatId="process" qsTypeId="urn:microsoft.com/office/officeart/2005/8/quickstyle/simple5" qsCatId="simple" csTypeId="urn:microsoft.com/office/officeart/2005/8/colors/accent1_2" csCatId="accent1" phldr="1"/>
      <dgm:spPr/>
      <dgm:t>
        <a:bodyPr/>
        <a:lstStyle/>
        <a:p>
          <a:endParaRPr lang="en-US"/>
        </a:p>
      </dgm:t>
    </dgm:pt>
    <dgm:pt modelId="{BA1F5D52-187B-4628-9B8A-D620F60BE201}">
      <dgm:prSet phldrT="[Text]"/>
      <dgm:spPr>
        <a:solidFill>
          <a:schemeClr val="tx1">
            <a:lumMod val="85000"/>
          </a:schemeClr>
        </a:solidFill>
      </dgm:spPr>
      <dgm:t>
        <a:bodyPr/>
        <a:lstStyle/>
        <a:p>
          <a:r>
            <a:rPr lang="en-US" dirty="0">
              <a:latin typeface="Arial" panose="020B0604020202020204" pitchFamily="34" charset="0"/>
              <a:cs typeface="Arial" panose="020B0604020202020204" pitchFamily="34" charset="0"/>
            </a:rPr>
            <a:t>Data Collection and Pre-Processing </a:t>
          </a:r>
        </a:p>
      </dgm:t>
    </dgm:pt>
    <dgm:pt modelId="{B972849B-F0DA-4107-BED9-B8F2BBB9C823}" type="parTrans" cxnId="{B0C20B8C-B6D8-4B90-ACCE-4A495407FB31}">
      <dgm:prSet/>
      <dgm:spPr/>
      <dgm:t>
        <a:bodyPr/>
        <a:lstStyle/>
        <a:p>
          <a:endParaRPr lang="en-US"/>
        </a:p>
      </dgm:t>
    </dgm:pt>
    <dgm:pt modelId="{9EC816D3-D657-463D-ADAE-0D0A7942891B}" type="sibTrans" cxnId="{B0C20B8C-B6D8-4B90-ACCE-4A495407FB31}">
      <dgm:prSet/>
      <dgm:spPr>
        <a:solidFill>
          <a:schemeClr val="tx1">
            <a:lumMod val="85000"/>
          </a:schemeClr>
        </a:solidFill>
      </dgm:spPr>
      <dgm:t>
        <a:bodyPr/>
        <a:lstStyle/>
        <a:p>
          <a:endParaRPr lang="en-US">
            <a:solidFill>
              <a:srgbClr val="FF0000"/>
            </a:solidFill>
          </a:endParaRPr>
        </a:p>
      </dgm:t>
    </dgm:pt>
    <dgm:pt modelId="{AA854548-EE2A-4D33-AF26-3B435012CA4F}">
      <dgm:prSet phldrT="[Text]"/>
      <dgm:spPr>
        <a:solidFill>
          <a:schemeClr val="tx1">
            <a:lumMod val="85000"/>
          </a:schemeClr>
        </a:solidFill>
      </dgm:spPr>
      <dgm:t>
        <a:bodyPr/>
        <a:lstStyle/>
        <a:p>
          <a:r>
            <a:rPr lang="en-US" dirty="0">
              <a:latin typeface="Arial" panose="020B0604020202020204" pitchFamily="34" charset="0"/>
              <a:cs typeface="Arial" panose="020B0604020202020204" pitchFamily="34" charset="0"/>
            </a:rPr>
            <a:t>EDA / Feature Transformations</a:t>
          </a:r>
        </a:p>
      </dgm:t>
    </dgm:pt>
    <dgm:pt modelId="{79AC521B-72ED-4D86-8285-4858F047FBEA}" type="parTrans" cxnId="{9E73F07E-7FBE-4D4A-90BC-55D1CE39C452}">
      <dgm:prSet/>
      <dgm:spPr/>
      <dgm:t>
        <a:bodyPr/>
        <a:lstStyle/>
        <a:p>
          <a:endParaRPr lang="en-US"/>
        </a:p>
      </dgm:t>
    </dgm:pt>
    <dgm:pt modelId="{EDF1B219-D3D7-4D75-B11C-8F54C729135D}" type="sibTrans" cxnId="{9E73F07E-7FBE-4D4A-90BC-55D1CE39C452}">
      <dgm:prSet/>
      <dgm:spPr>
        <a:solidFill>
          <a:schemeClr val="tx1">
            <a:lumMod val="85000"/>
          </a:schemeClr>
        </a:solidFill>
      </dgm:spPr>
      <dgm:t>
        <a:bodyPr/>
        <a:lstStyle/>
        <a:p>
          <a:endParaRPr lang="en-US">
            <a:solidFill>
              <a:srgbClr val="FF0000"/>
            </a:solidFill>
          </a:endParaRPr>
        </a:p>
      </dgm:t>
    </dgm:pt>
    <dgm:pt modelId="{C20926CE-B0D5-4678-B6D8-CF17A9BD375B}">
      <dgm:prSet phldrT="[Text]"/>
      <dgm:spPr>
        <a:solidFill>
          <a:schemeClr val="tx1">
            <a:lumMod val="85000"/>
          </a:schemeClr>
        </a:solidFill>
      </dgm:spPr>
      <dgm:t>
        <a:bodyPr/>
        <a:lstStyle/>
        <a:p>
          <a:r>
            <a:rPr lang="en-US" dirty="0">
              <a:latin typeface="Arial" panose="020B0604020202020204" pitchFamily="34" charset="0"/>
              <a:cs typeface="Arial" panose="020B0604020202020204" pitchFamily="34" charset="0"/>
            </a:rPr>
            <a:t>Model Training / Validation</a:t>
          </a:r>
        </a:p>
      </dgm:t>
    </dgm:pt>
    <dgm:pt modelId="{91AABC23-7007-424E-9510-C8C063B11E6A}" type="parTrans" cxnId="{7E531CE5-DA11-47B6-8900-6CA7BD994C12}">
      <dgm:prSet/>
      <dgm:spPr/>
      <dgm:t>
        <a:bodyPr/>
        <a:lstStyle/>
        <a:p>
          <a:endParaRPr lang="en-US"/>
        </a:p>
      </dgm:t>
    </dgm:pt>
    <dgm:pt modelId="{3A334128-87D7-4108-B4B1-31167FDF1B4C}" type="sibTrans" cxnId="{7E531CE5-DA11-47B6-8900-6CA7BD994C12}">
      <dgm:prSet/>
      <dgm:spPr>
        <a:solidFill>
          <a:schemeClr val="tx1">
            <a:lumMod val="85000"/>
          </a:schemeClr>
        </a:solidFill>
      </dgm:spPr>
      <dgm:t>
        <a:bodyPr/>
        <a:lstStyle/>
        <a:p>
          <a:endParaRPr lang="en-US">
            <a:solidFill>
              <a:srgbClr val="FF0000"/>
            </a:solidFill>
          </a:endParaRPr>
        </a:p>
      </dgm:t>
    </dgm:pt>
    <dgm:pt modelId="{2F81679A-F17B-4118-80D7-5FDD5ADEC6E8}">
      <dgm:prSet phldrT="[Text]"/>
      <dgm:spPr>
        <a:solidFill>
          <a:srgbClr val="FF0000"/>
        </a:solidFill>
      </dgm:spPr>
      <dgm:t>
        <a:bodyPr/>
        <a:lstStyle/>
        <a:p>
          <a:r>
            <a:rPr lang="en-US" dirty="0">
              <a:latin typeface="Arial" panose="020B0604020202020204" pitchFamily="34" charset="0"/>
              <a:cs typeface="Arial" panose="020B0604020202020204" pitchFamily="34" charset="0"/>
            </a:rPr>
            <a:t>Deployment</a:t>
          </a:r>
        </a:p>
      </dgm:t>
    </dgm:pt>
    <dgm:pt modelId="{AC1DE1FE-151B-4986-8FCE-DF31455B6297}" type="parTrans" cxnId="{66B2B341-4FFF-4EB0-A931-D8304A8BDB16}">
      <dgm:prSet/>
      <dgm:spPr/>
      <dgm:t>
        <a:bodyPr/>
        <a:lstStyle/>
        <a:p>
          <a:endParaRPr lang="en-US"/>
        </a:p>
      </dgm:t>
    </dgm:pt>
    <dgm:pt modelId="{DAC5A617-2C5E-4F10-B326-4BFC69EA1EE9}" type="sibTrans" cxnId="{66B2B341-4FFF-4EB0-A931-D8304A8BDB16}">
      <dgm:prSet/>
      <dgm:spPr/>
      <dgm:t>
        <a:bodyPr/>
        <a:lstStyle/>
        <a:p>
          <a:endParaRPr lang="en-US"/>
        </a:p>
      </dgm:t>
    </dgm:pt>
    <dgm:pt modelId="{D1557012-BB6F-4FCA-8CA9-A91F689813A7}" type="pres">
      <dgm:prSet presAssocID="{23C5B636-1947-41B6-8D3F-D65CF7C56EED}" presName="outerComposite" presStyleCnt="0">
        <dgm:presLayoutVars>
          <dgm:chMax val="5"/>
          <dgm:dir/>
          <dgm:resizeHandles val="exact"/>
        </dgm:presLayoutVars>
      </dgm:prSet>
      <dgm:spPr/>
    </dgm:pt>
    <dgm:pt modelId="{5BDCDDDA-36A7-4291-BE72-40800C685225}" type="pres">
      <dgm:prSet presAssocID="{23C5B636-1947-41B6-8D3F-D65CF7C56EED}" presName="dummyMaxCanvas" presStyleCnt="0">
        <dgm:presLayoutVars/>
      </dgm:prSet>
      <dgm:spPr/>
    </dgm:pt>
    <dgm:pt modelId="{C68084B6-D452-4C59-9B15-2500F48FF95A}" type="pres">
      <dgm:prSet presAssocID="{23C5B636-1947-41B6-8D3F-D65CF7C56EED}" presName="FourNodes_1" presStyleLbl="node1" presStyleIdx="0" presStyleCnt="4">
        <dgm:presLayoutVars>
          <dgm:bulletEnabled val="1"/>
        </dgm:presLayoutVars>
      </dgm:prSet>
      <dgm:spPr/>
    </dgm:pt>
    <dgm:pt modelId="{3C8DC831-583C-45E6-9F9C-7C177A0509D9}" type="pres">
      <dgm:prSet presAssocID="{23C5B636-1947-41B6-8D3F-D65CF7C56EED}" presName="FourNodes_2" presStyleLbl="node1" presStyleIdx="1" presStyleCnt="4">
        <dgm:presLayoutVars>
          <dgm:bulletEnabled val="1"/>
        </dgm:presLayoutVars>
      </dgm:prSet>
      <dgm:spPr/>
    </dgm:pt>
    <dgm:pt modelId="{6F324595-FD23-4B1E-8D8C-E80AEDAB82FE}" type="pres">
      <dgm:prSet presAssocID="{23C5B636-1947-41B6-8D3F-D65CF7C56EED}" presName="FourNodes_3" presStyleLbl="node1" presStyleIdx="2" presStyleCnt="4">
        <dgm:presLayoutVars>
          <dgm:bulletEnabled val="1"/>
        </dgm:presLayoutVars>
      </dgm:prSet>
      <dgm:spPr/>
    </dgm:pt>
    <dgm:pt modelId="{FC3F6DE6-B6F2-402A-A959-3F3E725838A3}" type="pres">
      <dgm:prSet presAssocID="{23C5B636-1947-41B6-8D3F-D65CF7C56EED}" presName="FourNodes_4" presStyleLbl="node1" presStyleIdx="3" presStyleCnt="4">
        <dgm:presLayoutVars>
          <dgm:bulletEnabled val="1"/>
        </dgm:presLayoutVars>
      </dgm:prSet>
      <dgm:spPr/>
    </dgm:pt>
    <dgm:pt modelId="{6467556A-7082-481C-90F0-FDF684F8585C}" type="pres">
      <dgm:prSet presAssocID="{23C5B636-1947-41B6-8D3F-D65CF7C56EED}" presName="FourConn_1-2" presStyleLbl="fgAccFollowNode1" presStyleIdx="0" presStyleCnt="3">
        <dgm:presLayoutVars>
          <dgm:bulletEnabled val="1"/>
        </dgm:presLayoutVars>
      </dgm:prSet>
      <dgm:spPr/>
    </dgm:pt>
    <dgm:pt modelId="{E04374C5-FC3C-4F5F-BF2A-A952DEFFDD93}" type="pres">
      <dgm:prSet presAssocID="{23C5B636-1947-41B6-8D3F-D65CF7C56EED}" presName="FourConn_2-3" presStyleLbl="fgAccFollowNode1" presStyleIdx="1" presStyleCnt="3">
        <dgm:presLayoutVars>
          <dgm:bulletEnabled val="1"/>
        </dgm:presLayoutVars>
      </dgm:prSet>
      <dgm:spPr/>
    </dgm:pt>
    <dgm:pt modelId="{CA97E882-8BF3-4AD3-A262-79A6314E32FB}" type="pres">
      <dgm:prSet presAssocID="{23C5B636-1947-41B6-8D3F-D65CF7C56EED}" presName="FourConn_3-4" presStyleLbl="fgAccFollowNode1" presStyleIdx="2" presStyleCnt="3">
        <dgm:presLayoutVars>
          <dgm:bulletEnabled val="1"/>
        </dgm:presLayoutVars>
      </dgm:prSet>
      <dgm:spPr/>
    </dgm:pt>
    <dgm:pt modelId="{27E64718-F918-440E-B7D1-34E2B2BEFF48}" type="pres">
      <dgm:prSet presAssocID="{23C5B636-1947-41B6-8D3F-D65CF7C56EED}" presName="FourNodes_1_text" presStyleLbl="node1" presStyleIdx="3" presStyleCnt="4">
        <dgm:presLayoutVars>
          <dgm:bulletEnabled val="1"/>
        </dgm:presLayoutVars>
      </dgm:prSet>
      <dgm:spPr/>
    </dgm:pt>
    <dgm:pt modelId="{9FE857F5-8B3F-4ABD-87EE-26479FC7CCFA}" type="pres">
      <dgm:prSet presAssocID="{23C5B636-1947-41B6-8D3F-D65CF7C56EED}" presName="FourNodes_2_text" presStyleLbl="node1" presStyleIdx="3" presStyleCnt="4">
        <dgm:presLayoutVars>
          <dgm:bulletEnabled val="1"/>
        </dgm:presLayoutVars>
      </dgm:prSet>
      <dgm:spPr/>
    </dgm:pt>
    <dgm:pt modelId="{B3DE89F1-61B0-4C39-B4AE-8C60CBE11F62}" type="pres">
      <dgm:prSet presAssocID="{23C5B636-1947-41B6-8D3F-D65CF7C56EED}" presName="FourNodes_3_text" presStyleLbl="node1" presStyleIdx="3" presStyleCnt="4">
        <dgm:presLayoutVars>
          <dgm:bulletEnabled val="1"/>
        </dgm:presLayoutVars>
      </dgm:prSet>
      <dgm:spPr/>
    </dgm:pt>
    <dgm:pt modelId="{5634B3E3-84EC-4B86-9A77-51D8A3C5B5FD}" type="pres">
      <dgm:prSet presAssocID="{23C5B636-1947-41B6-8D3F-D65CF7C56EED}" presName="FourNodes_4_text" presStyleLbl="node1" presStyleIdx="3" presStyleCnt="4">
        <dgm:presLayoutVars>
          <dgm:bulletEnabled val="1"/>
        </dgm:presLayoutVars>
      </dgm:prSet>
      <dgm:spPr/>
    </dgm:pt>
  </dgm:ptLst>
  <dgm:cxnLst>
    <dgm:cxn modelId="{0D3EC412-00E3-4B67-B2F8-47EAFCF49870}" type="presOf" srcId="{23C5B636-1947-41B6-8D3F-D65CF7C56EED}" destId="{D1557012-BB6F-4FCA-8CA9-A91F689813A7}" srcOrd="0" destOrd="0" presId="urn:microsoft.com/office/officeart/2005/8/layout/vProcess5"/>
    <dgm:cxn modelId="{65679335-131F-40DE-B495-792EAFD420B9}" type="presOf" srcId="{AA854548-EE2A-4D33-AF26-3B435012CA4F}" destId="{9FE857F5-8B3F-4ABD-87EE-26479FC7CCFA}" srcOrd="1" destOrd="0" presId="urn:microsoft.com/office/officeart/2005/8/layout/vProcess5"/>
    <dgm:cxn modelId="{66B2B341-4FFF-4EB0-A931-D8304A8BDB16}" srcId="{23C5B636-1947-41B6-8D3F-D65CF7C56EED}" destId="{2F81679A-F17B-4118-80D7-5FDD5ADEC6E8}" srcOrd="3" destOrd="0" parTransId="{AC1DE1FE-151B-4986-8FCE-DF31455B6297}" sibTransId="{DAC5A617-2C5E-4F10-B326-4BFC69EA1EE9}"/>
    <dgm:cxn modelId="{CBCD5B48-FB4F-4EB6-B5C8-22D29930F7DE}" type="presOf" srcId="{C20926CE-B0D5-4678-B6D8-CF17A9BD375B}" destId="{B3DE89F1-61B0-4C39-B4AE-8C60CBE11F62}" srcOrd="1" destOrd="0" presId="urn:microsoft.com/office/officeart/2005/8/layout/vProcess5"/>
    <dgm:cxn modelId="{E8AE0851-CAE3-4335-A2BE-5A0A2FE30AC8}" type="presOf" srcId="{2F81679A-F17B-4118-80D7-5FDD5ADEC6E8}" destId="{FC3F6DE6-B6F2-402A-A959-3F3E725838A3}" srcOrd="0" destOrd="0" presId="urn:microsoft.com/office/officeart/2005/8/layout/vProcess5"/>
    <dgm:cxn modelId="{40AFB15A-7316-4529-AA9C-2859292D8181}" type="presOf" srcId="{9EC816D3-D657-463D-ADAE-0D0A7942891B}" destId="{6467556A-7082-481C-90F0-FDF684F8585C}" srcOrd="0" destOrd="0" presId="urn:microsoft.com/office/officeart/2005/8/layout/vProcess5"/>
    <dgm:cxn modelId="{E96AF17A-0E15-4E8D-A706-F5FA081E31AF}" type="presOf" srcId="{C20926CE-B0D5-4678-B6D8-CF17A9BD375B}" destId="{6F324595-FD23-4B1E-8D8C-E80AEDAB82FE}" srcOrd="0" destOrd="0" presId="urn:microsoft.com/office/officeart/2005/8/layout/vProcess5"/>
    <dgm:cxn modelId="{9E73F07E-7FBE-4D4A-90BC-55D1CE39C452}" srcId="{23C5B636-1947-41B6-8D3F-D65CF7C56EED}" destId="{AA854548-EE2A-4D33-AF26-3B435012CA4F}" srcOrd="1" destOrd="0" parTransId="{79AC521B-72ED-4D86-8285-4858F047FBEA}" sibTransId="{EDF1B219-D3D7-4D75-B11C-8F54C729135D}"/>
    <dgm:cxn modelId="{99864284-B9DA-4205-A79F-246122A8ACE4}" type="presOf" srcId="{BA1F5D52-187B-4628-9B8A-D620F60BE201}" destId="{C68084B6-D452-4C59-9B15-2500F48FF95A}" srcOrd="0" destOrd="0" presId="urn:microsoft.com/office/officeart/2005/8/layout/vProcess5"/>
    <dgm:cxn modelId="{B0C20B8C-B6D8-4B90-ACCE-4A495407FB31}" srcId="{23C5B636-1947-41B6-8D3F-D65CF7C56EED}" destId="{BA1F5D52-187B-4628-9B8A-D620F60BE201}" srcOrd="0" destOrd="0" parTransId="{B972849B-F0DA-4107-BED9-B8F2BBB9C823}" sibTransId="{9EC816D3-D657-463D-ADAE-0D0A7942891B}"/>
    <dgm:cxn modelId="{9052D598-9A17-45D0-B8CB-AFFCBDF0DAAF}" type="presOf" srcId="{3A334128-87D7-4108-B4B1-31167FDF1B4C}" destId="{CA97E882-8BF3-4AD3-A262-79A6314E32FB}" srcOrd="0" destOrd="0" presId="urn:microsoft.com/office/officeart/2005/8/layout/vProcess5"/>
    <dgm:cxn modelId="{A7B34EAA-F558-4627-9DC3-C8C860BC88E2}" type="presOf" srcId="{AA854548-EE2A-4D33-AF26-3B435012CA4F}" destId="{3C8DC831-583C-45E6-9F9C-7C177A0509D9}" srcOrd="0" destOrd="0" presId="urn:microsoft.com/office/officeart/2005/8/layout/vProcess5"/>
    <dgm:cxn modelId="{FBB6FAC5-CBE1-41EF-9129-C0CB7078B224}" type="presOf" srcId="{BA1F5D52-187B-4628-9B8A-D620F60BE201}" destId="{27E64718-F918-440E-B7D1-34E2B2BEFF48}" srcOrd="1" destOrd="0" presId="urn:microsoft.com/office/officeart/2005/8/layout/vProcess5"/>
    <dgm:cxn modelId="{7E9522CA-0615-4E4F-9E67-FE9FA16CF619}" type="presOf" srcId="{2F81679A-F17B-4118-80D7-5FDD5ADEC6E8}" destId="{5634B3E3-84EC-4B86-9A77-51D8A3C5B5FD}" srcOrd="1" destOrd="0" presId="urn:microsoft.com/office/officeart/2005/8/layout/vProcess5"/>
    <dgm:cxn modelId="{7E531CE5-DA11-47B6-8900-6CA7BD994C12}" srcId="{23C5B636-1947-41B6-8D3F-D65CF7C56EED}" destId="{C20926CE-B0D5-4678-B6D8-CF17A9BD375B}" srcOrd="2" destOrd="0" parTransId="{91AABC23-7007-424E-9510-C8C063B11E6A}" sibTransId="{3A334128-87D7-4108-B4B1-31167FDF1B4C}"/>
    <dgm:cxn modelId="{81AA74E5-7F97-41CF-93C2-979D03B8266F}" type="presOf" srcId="{EDF1B219-D3D7-4D75-B11C-8F54C729135D}" destId="{E04374C5-FC3C-4F5F-BF2A-A952DEFFDD93}" srcOrd="0" destOrd="0" presId="urn:microsoft.com/office/officeart/2005/8/layout/vProcess5"/>
    <dgm:cxn modelId="{BA5D779F-08BC-426F-9489-6A320EEAAAB8}" type="presParOf" srcId="{D1557012-BB6F-4FCA-8CA9-A91F689813A7}" destId="{5BDCDDDA-36A7-4291-BE72-40800C685225}" srcOrd="0" destOrd="0" presId="urn:microsoft.com/office/officeart/2005/8/layout/vProcess5"/>
    <dgm:cxn modelId="{83C90B76-A91D-40AD-A9ED-B3BCA9E45E43}" type="presParOf" srcId="{D1557012-BB6F-4FCA-8CA9-A91F689813A7}" destId="{C68084B6-D452-4C59-9B15-2500F48FF95A}" srcOrd="1" destOrd="0" presId="urn:microsoft.com/office/officeart/2005/8/layout/vProcess5"/>
    <dgm:cxn modelId="{E5EF1DE4-B1FD-440C-B451-2876941D5EDC}" type="presParOf" srcId="{D1557012-BB6F-4FCA-8CA9-A91F689813A7}" destId="{3C8DC831-583C-45E6-9F9C-7C177A0509D9}" srcOrd="2" destOrd="0" presId="urn:microsoft.com/office/officeart/2005/8/layout/vProcess5"/>
    <dgm:cxn modelId="{616E8704-867E-4B2E-928E-3305BCD7190E}" type="presParOf" srcId="{D1557012-BB6F-4FCA-8CA9-A91F689813A7}" destId="{6F324595-FD23-4B1E-8D8C-E80AEDAB82FE}" srcOrd="3" destOrd="0" presId="urn:microsoft.com/office/officeart/2005/8/layout/vProcess5"/>
    <dgm:cxn modelId="{A54367F5-D694-4C8B-8C63-B379BD85F5A3}" type="presParOf" srcId="{D1557012-BB6F-4FCA-8CA9-A91F689813A7}" destId="{FC3F6DE6-B6F2-402A-A959-3F3E725838A3}" srcOrd="4" destOrd="0" presId="urn:microsoft.com/office/officeart/2005/8/layout/vProcess5"/>
    <dgm:cxn modelId="{0C21A38B-1D0D-46D6-A38F-7022D1CAD51D}" type="presParOf" srcId="{D1557012-BB6F-4FCA-8CA9-A91F689813A7}" destId="{6467556A-7082-481C-90F0-FDF684F8585C}" srcOrd="5" destOrd="0" presId="urn:microsoft.com/office/officeart/2005/8/layout/vProcess5"/>
    <dgm:cxn modelId="{48319D52-142C-4733-8CCF-EB38A0C6CB80}" type="presParOf" srcId="{D1557012-BB6F-4FCA-8CA9-A91F689813A7}" destId="{E04374C5-FC3C-4F5F-BF2A-A952DEFFDD93}" srcOrd="6" destOrd="0" presId="urn:microsoft.com/office/officeart/2005/8/layout/vProcess5"/>
    <dgm:cxn modelId="{581101D1-488C-458E-A5F8-EAD505B5095A}" type="presParOf" srcId="{D1557012-BB6F-4FCA-8CA9-A91F689813A7}" destId="{CA97E882-8BF3-4AD3-A262-79A6314E32FB}" srcOrd="7" destOrd="0" presId="urn:microsoft.com/office/officeart/2005/8/layout/vProcess5"/>
    <dgm:cxn modelId="{55F93161-0A46-4D5E-B898-BC6841648687}" type="presParOf" srcId="{D1557012-BB6F-4FCA-8CA9-A91F689813A7}" destId="{27E64718-F918-440E-B7D1-34E2B2BEFF48}" srcOrd="8" destOrd="0" presId="urn:microsoft.com/office/officeart/2005/8/layout/vProcess5"/>
    <dgm:cxn modelId="{7A7ECF7C-7DB2-4398-993A-9EB4988C78D7}" type="presParOf" srcId="{D1557012-BB6F-4FCA-8CA9-A91F689813A7}" destId="{9FE857F5-8B3F-4ABD-87EE-26479FC7CCFA}" srcOrd="9" destOrd="0" presId="urn:microsoft.com/office/officeart/2005/8/layout/vProcess5"/>
    <dgm:cxn modelId="{DD1DCCD4-9861-490B-B760-A58C1C1D0AB5}" type="presParOf" srcId="{D1557012-BB6F-4FCA-8CA9-A91F689813A7}" destId="{B3DE89F1-61B0-4C39-B4AE-8C60CBE11F62}" srcOrd="10" destOrd="0" presId="urn:microsoft.com/office/officeart/2005/8/layout/vProcess5"/>
    <dgm:cxn modelId="{7485B33A-7637-4DA3-9654-FD90EFB087B1}" type="presParOf" srcId="{D1557012-BB6F-4FCA-8CA9-A91F689813A7}" destId="{5634B3E3-84EC-4B86-9A77-51D8A3C5B5FD}"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7FB740-ACFA-4F39-8456-7A28A5D59DC0}">
      <dsp:nvSpPr>
        <dsp:cNvPr id="0" name=""/>
        <dsp:cNvSpPr/>
      </dsp:nvSpPr>
      <dsp:spPr>
        <a:xfrm>
          <a:off x="0" y="0"/>
          <a:ext cx="8334103" cy="878912"/>
        </a:xfrm>
        <a:prstGeom prst="roundRect">
          <a:avLst>
            <a:gd name="adj" fmla="val 10000"/>
          </a:avLst>
        </a:prstGeom>
        <a:solidFill>
          <a:srgbClr val="FF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latin typeface="Arial" panose="020B0604020202020204" pitchFamily="34" charset="0"/>
              <a:cs typeface="Arial" panose="020B0604020202020204" pitchFamily="34" charset="0"/>
            </a:rPr>
            <a:t>Data Collection and Pre-Processing </a:t>
          </a:r>
        </a:p>
      </dsp:txBody>
      <dsp:txXfrm>
        <a:off x="25742" y="25742"/>
        <a:ext cx="7311420" cy="827428"/>
      </dsp:txXfrm>
    </dsp:sp>
    <dsp:sp modelId="{CFA7C6F8-0188-4AB8-885A-1EFE6D18316C}">
      <dsp:nvSpPr>
        <dsp:cNvPr id="0" name=""/>
        <dsp:cNvSpPr/>
      </dsp:nvSpPr>
      <dsp:spPr>
        <a:xfrm>
          <a:off x="697981" y="1038714"/>
          <a:ext cx="8334103" cy="87891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latin typeface="Arial" panose="020B0604020202020204" pitchFamily="34" charset="0"/>
              <a:cs typeface="Arial" panose="020B0604020202020204" pitchFamily="34" charset="0"/>
            </a:rPr>
            <a:t>EDA / Feature Transformations</a:t>
          </a:r>
        </a:p>
      </dsp:txBody>
      <dsp:txXfrm>
        <a:off x="723723" y="1064456"/>
        <a:ext cx="7013344" cy="827428"/>
      </dsp:txXfrm>
    </dsp:sp>
    <dsp:sp modelId="{556F40F6-60A7-4996-AE6D-816C816C4C3A}">
      <dsp:nvSpPr>
        <dsp:cNvPr id="0" name=""/>
        <dsp:cNvSpPr/>
      </dsp:nvSpPr>
      <dsp:spPr>
        <a:xfrm>
          <a:off x="1385544" y="2077429"/>
          <a:ext cx="8334103" cy="87891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latin typeface="Arial" panose="020B0604020202020204" pitchFamily="34" charset="0"/>
              <a:cs typeface="Arial" panose="020B0604020202020204" pitchFamily="34" charset="0"/>
            </a:rPr>
            <a:t>Model Training / Validation</a:t>
          </a:r>
        </a:p>
      </dsp:txBody>
      <dsp:txXfrm>
        <a:off x="1411286" y="2103171"/>
        <a:ext cx="7023762" cy="827428"/>
      </dsp:txXfrm>
    </dsp:sp>
    <dsp:sp modelId="{F7533FE1-DE7F-45AB-88AA-8B6318C242B8}">
      <dsp:nvSpPr>
        <dsp:cNvPr id="0" name=""/>
        <dsp:cNvSpPr/>
      </dsp:nvSpPr>
      <dsp:spPr>
        <a:xfrm>
          <a:off x="2083525" y="3116144"/>
          <a:ext cx="8334103" cy="87891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latin typeface="Arial" panose="020B0604020202020204" pitchFamily="34" charset="0"/>
              <a:cs typeface="Arial" panose="020B0604020202020204" pitchFamily="34" charset="0"/>
            </a:rPr>
            <a:t>Deployment</a:t>
          </a:r>
        </a:p>
      </dsp:txBody>
      <dsp:txXfrm>
        <a:off x="2109267" y="3141886"/>
        <a:ext cx="7013344" cy="827428"/>
      </dsp:txXfrm>
    </dsp:sp>
    <dsp:sp modelId="{C3909B3F-13CE-405D-9D3C-C022B2359BE7}">
      <dsp:nvSpPr>
        <dsp:cNvPr id="0" name=""/>
        <dsp:cNvSpPr/>
      </dsp:nvSpPr>
      <dsp:spPr>
        <a:xfrm>
          <a:off x="7762810" y="673167"/>
          <a:ext cx="571293" cy="571293"/>
        </a:xfrm>
        <a:prstGeom prst="downArrow">
          <a:avLst>
            <a:gd name="adj1" fmla="val 55000"/>
            <a:gd name="adj2" fmla="val 45000"/>
          </a:avLst>
        </a:prstGeom>
        <a:solidFill>
          <a:schemeClr val="accent2">
            <a:lumMod val="60000"/>
            <a:lumOff val="40000"/>
            <a:alpha val="90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solidFill>
              <a:srgbClr val="FF0000"/>
            </a:solidFill>
          </a:endParaRPr>
        </a:p>
      </dsp:txBody>
      <dsp:txXfrm>
        <a:off x="7891351" y="673167"/>
        <a:ext cx="314211" cy="429898"/>
      </dsp:txXfrm>
    </dsp:sp>
    <dsp:sp modelId="{9C0232E4-F3E9-45F0-AB80-ED0A74082BD7}">
      <dsp:nvSpPr>
        <dsp:cNvPr id="0" name=""/>
        <dsp:cNvSpPr/>
      </dsp:nvSpPr>
      <dsp:spPr>
        <a:xfrm>
          <a:off x="8460791" y="1711881"/>
          <a:ext cx="571293" cy="571293"/>
        </a:xfrm>
        <a:prstGeom prst="downArrow">
          <a:avLst>
            <a:gd name="adj1" fmla="val 55000"/>
            <a:gd name="adj2" fmla="val 45000"/>
          </a:avLst>
        </a:prstGeom>
        <a:solidFill>
          <a:srgbClr val="FF0000">
            <a:alpha val="90000"/>
          </a:srgb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solidFill>
              <a:srgbClr val="FF0000"/>
            </a:solidFill>
          </a:endParaRPr>
        </a:p>
      </dsp:txBody>
      <dsp:txXfrm>
        <a:off x="8589332" y="1711881"/>
        <a:ext cx="314211" cy="429898"/>
      </dsp:txXfrm>
    </dsp:sp>
    <dsp:sp modelId="{EF443515-9B68-4AD9-9ABC-8F1C60FCAD14}">
      <dsp:nvSpPr>
        <dsp:cNvPr id="0" name=""/>
        <dsp:cNvSpPr/>
      </dsp:nvSpPr>
      <dsp:spPr>
        <a:xfrm>
          <a:off x="9148354" y="2750596"/>
          <a:ext cx="571293" cy="571293"/>
        </a:xfrm>
        <a:prstGeom prst="downArrow">
          <a:avLst>
            <a:gd name="adj1" fmla="val 55000"/>
            <a:gd name="adj2" fmla="val 45000"/>
          </a:avLst>
        </a:prstGeom>
        <a:solidFill>
          <a:srgbClr val="FF0000">
            <a:alpha val="90000"/>
          </a:srgb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solidFill>
              <a:srgbClr val="FF0000"/>
            </a:solidFill>
          </a:endParaRPr>
        </a:p>
      </dsp:txBody>
      <dsp:txXfrm>
        <a:off x="9276895" y="2750596"/>
        <a:ext cx="314211" cy="4298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A7F2A7-340A-45D9-93EB-369181BB8F7E}">
      <dsp:nvSpPr>
        <dsp:cNvPr id="0" name=""/>
        <dsp:cNvSpPr/>
      </dsp:nvSpPr>
      <dsp:spPr>
        <a:xfrm>
          <a:off x="0" y="0"/>
          <a:ext cx="8334103" cy="878912"/>
        </a:xfrm>
        <a:prstGeom prst="roundRect">
          <a:avLst>
            <a:gd name="adj" fmla="val 10000"/>
          </a:avLst>
        </a:prstGeom>
        <a:solidFill>
          <a:schemeClr val="tx1">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latin typeface="Arial" panose="020B0604020202020204" pitchFamily="34" charset="0"/>
              <a:cs typeface="Arial" panose="020B0604020202020204" pitchFamily="34" charset="0"/>
            </a:rPr>
            <a:t>Data Collection and Pre-Processing </a:t>
          </a:r>
        </a:p>
      </dsp:txBody>
      <dsp:txXfrm>
        <a:off x="25742" y="25742"/>
        <a:ext cx="7311420" cy="827428"/>
      </dsp:txXfrm>
    </dsp:sp>
    <dsp:sp modelId="{16F0855E-F61B-4020-93F0-05B1F44E603F}">
      <dsp:nvSpPr>
        <dsp:cNvPr id="0" name=""/>
        <dsp:cNvSpPr/>
      </dsp:nvSpPr>
      <dsp:spPr>
        <a:xfrm>
          <a:off x="697981" y="1038714"/>
          <a:ext cx="8334103" cy="878912"/>
        </a:xfrm>
        <a:prstGeom prst="roundRect">
          <a:avLst>
            <a:gd name="adj" fmla="val 10000"/>
          </a:avLst>
        </a:prstGeom>
        <a:solidFill>
          <a:srgbClr val="FF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latin typeface="Arial" panose="020B0604020202020204" pitchFamily="34" charset="0"/>
              <a:cs typeface="Arial" panose="020B0604020202020204" pitchFamily="34" charset="0"/>
            </a:rPr>
            <a:t>EDA / Feature Transformations</a:t>
          </a:r>
        </a:p>
      </dsp:txBody>
      <dsp:txXfrm>
        <a:off x="723723" y="1064456"/>
        <a:ext cx="7013344" cy="827428"/>
      </dsp:txXfrm>
    </dsp:sp>
    <dsp:sp modelId="{9D6BD8CC-8AF2-4A71-83FB-5F961B83DFC8}">
      <dsp:nvSpPr>
        <dsp:cNvPr id="0" name=""/>
        <dsp:cNvSpPr/>
      </dsp:nvSpPr>
      <dsp:spPr>
        <a:xfrm>
          <a:off x="1385544" y="2077429"/>
          <a:ext cx="8334103" cy="87891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latin typeface="Arial" panose="020B0604020202020204" pitchFamily="34" charset="0"/>
              <a:cs typeface="Arial" panose="020B0604020202020204" pitchFamily="34" charset="0"/>
            </a:rPr>
            <a:t>Model Training / Validation</a:t>
          </a:r>
        </a:p>
      </dsp:txBody>
      <dsp:txXfrm>
        <a:off x="1411286" y="2103171"/>
        <a:ext cx="7023762" cy="827428"/>
      </dsp:txXfrm>
    </dsp:sp>
    <dsp:sp modelId="{AAB3A682-9004-426C-BE13-BD2C931C38EA}">
      <dsp:nvSpPr>
        <dsp:cNvPr id="0" name=""/>
        <dsp:cNvSpPr/>
      </dsp:nvSpPr>
      <dsp:spPr>
        <a:xfrm>
          <a:off x="2083525" y="3116144"/>
          <a:ext cx="8334103" cy="87891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latin typeface="Arial" panose="020B0604020202020204" pitchFamily="34" charset="0"/>
              <a:cs typeface="Arial" panose="020B0604020202020204" pitchFamily="34" charset="0"/>
            </a:rPr>
            <a:t>Deployment</a:t>
          </a:r>
        </a:p>
      </dsp:txBody>
      <dsp:txXfrm>
        <a:off x="2109267" y="3141886"/>
        <a:ext cx="7013344" cy="827428"/>
      </dsp:txXfrm>
    </dsp:sp>
    <dsp:sp modelId="{EE163623-5DCF-4FD2-A4EF-F6983873B323}">
      <dsp:nvSpPr>
        <dsp:cNvPr id="0" name=""/>
        <dsp:cNvSpPr/>
      </dsp:nvSpPr>
      <dsp:spPr>
        <a:xfrm>
          <a:off x="7762810" y="673167"/>
          <a:ext cx="571293" cy="571293"/>
        </a:xfrm>
        <a:prstGeom prst="downArrow">
          <a:avLst>
            <a:gd name="adj1" fmla="val 55000"/>
            <a:gd name="adj2" fmla="val 45000"/>
          </a:avLst>
        </a:prstGeom>
        <a:solidFill>
          <a:schemeClr val="tx1">
            <a:lumMod val="75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solidFill>
              <a:srgbClr val="FF0000"/>
            </a:solidFill>
          </a:endParaRPr>
        </a:p>
      </dsp:txBody>
      <dsp:txXfrm>
        <a:off x="7891351" y="673167"/>
        <a:ext cx="314211" cy="429898"/>
      </dsp:txXfrm>
    </dsp:sp>
    <dsp:sp modelId="{B0AB9DA1-D8AE-406E-8CD8-14959E294D71}">
      <dsp:nvSpPr>
        <dsp:cNvPr id="0" name=""/>
        <dsp:cNvSpPr/>
      </dsp:nvSpPr>
      <dsp:spPr>
        <a:xfrm>
          <a:off x="8460791" y="1711881"/>
          <a:ext cx="571293" cy="571293"/>
        </a:xfrm>
        <a:prstGeom prst="downArrow">
          <a:avLst>
            <a:gd name="adj1" fmla="val 55000"/>
            <a:gd name="adj2" fmla="val 45000"/>
          </a:avLst>
        </a:prstGeom>
        <a:solidFill>
          <a:schemeClr val="accent2">
            <a:lumMod val="60000"/>
            <a:lumOff val="40000"/>
            <a:alpha val="90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solidFill>
              <a:srgbClr val="FF0000"/>
            </a:solidFill>
          </a:endParaRPr>
        </a:p>
      </dsp:txBody>
      <dsp:txXfrm>
        <a:off x="8589332" y="1711881"/>
        <a:ext cx="314211" cy="429898"/>
      </dsp:txXfrm>
    </dsp:sp>
    <dsp:sp modelId="{D2E953D7-BE1A-4480-9337-3695FFD2390F}">
      <dsp:nvSpPr>
        <dsp:cNvPr id="0" name=""/>
        <dsp:cNvSpPr/>
      </dsp:nvSpPr>
      <dsp:spPr>
        <a:xfrm>
          <a:off x="9148354" y="2750596"/>
          <a:ext cx="571293" cy="571293"/>
        </a:xfrm>
        <a:prstGeom prst="downArrow">
          <a:avLst>
            <a:gd name="adj1" fmla="val 55000"/>
            <a:gd name="adj2" fmla="val 45000"/>
          </a:avLst>
        </a:prstGeom>
        <a:solidFill>
          <a:srgbClr val="FF0000">
            <a:alpha val="90000"/>
          </a:srgb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solidFill>
              <a:srgbClr val="FF0000"/>
            </a:solidFill>
          </a:endParaRPr>
        </a:p>
      </dsp:txBody>
      <dsp:txXfrm>
        <a:off x="9276895" y="2750596"/>
        <a:ext cx="314211" cy="4298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902528-6135-470E-BD81-F2DD53E19EE3}">
      <dsp:nvSpPr>
        <dsp:cNvPr id="0" name=""/>
        <dsp:cNvSpPr/>
      </dsp:nvSpPr>
      <dsp:spPr>
        <a:xfrm>
          <a:off x="0" y="0"/>
          <a:ext cx="8334103" cy="878912"/>
        </a:xfrm>
        <a:prstGeom prst="roundRect">
          <a:avLst>
            <a:gd name="adj" fmla="val 10000"/>
          </a:avLst>
        </a:prstGeom>
        <a:solidFill>
          <a:schemeClr val="tx1">
            <a:lumMod val="8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latin typeface="Arial" panose="020B0604020202020204" pitchFamily="34" charset="0"/>
              <a:cs typeface="Arial" panose="020B0604020202020204" pitchFamily="34" charset="0"/>
            </a:rPr>
            <a:t>Data Collection and Pre-Processing </a:t>
          </a:r>
        </a:p>
      </dsp:txBody>
      <dsp:txXfrm>
        <a:off x="25742" y="25742"/>
        <a:ext cx="7311420" cy="827428"/>
      </dsp:txXfrm>
    </dsp:sp>
    <dsp:sp modelId="{198C9725-B204-465C-9C9E-B00078DD6903}">
      <dsp:nvSpPr>
        <dsp:cNvPr id="0" name=""/>
        <dsp:cNvSpPr/>
      </dsp:nvSpPr>
      <dsp:spPr>
        <a:xfrm>
          <a:off x="697981" y="1038714"/>
          <a:ext cx="8334103" cy="878912"/>
        </a:xfrm>
        <a:prstGeom prst="roundRect">
          <a:avLst>
            <a:gd name="adj" fmla="val 10000"/>
          </a:avLst>
        </a:prstGeom>
        <a:solidFill>
          <a:schemeClr val="tx1">
            <a:lumMod val="8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latin typeface="Arial" panose="020B0604020202020204" pitchFamily="34" charset="0"/>
              <a:cs typeface="Arial" panose="020B0604020202020204" pitchFamily="34" charset="0"/>
            </a:rPr>
            <a:t>EDA / Feature Transformations</a:t>
          </a:r>
        </a:p>
      </dsp:txBody>
      <dsp:txXfrm>
        <a:off x="723723" y="1064456"/>
        <a:ext cx="7013344" cy="827428"/>
      </dsp:txXfrm>
    </dsp:sp>
    <dsp:sp modelId="{E4B3AE42-12F3-4FD0-BDC7-EBF914ABA82B}">
      <dsp:nvSpPr>
        <dsp:cNvPr id="0" name=""/>
        <dsp:cNvSpPr/>
      </dsp:nvSpPr>
      <dsp:spPr>
        <a:xfrm>
          <a:off x="1385544" y="2077429"/>
          <a:ext cx="8334103" cy="878912"/>
        </a:xfrm>
        <a:prstGeom prst="roundRect">
          <a:avLst>
            <a:gd name="adj" fmla="val 10000"/>
          </a:avLst>
        </a:prstGeom>
        <a:solidFill>
          <a:srgbClr val="FF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Model Training / Validation</a:t>
          </a:r>
        </a:p>
      </dsp:txBody>
      <dsp:txXfrm>
        <a:off x="1411286" y="2103171"/>
        <a:ext cx="7023762" cy="827428"/>
      </dsp:txXfrm>
    </dsp:sp>
    <dsp:sp modelId="{CCCE7B8F-37FE-4438-B2C5-557FCA72834C}">
      <dsp:nvSpPr>
        <dsp:cNvPr id="0" name=""/>
        <dsp:cNvSpPr/>
      </dsp:nvSpPr>
      <dsp:spPr>
        <a:xfrm>
          <a:off x="2083525" y="3116144"/>
          <a:ext cx="8334103" cy="87891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latin typeface="Arial" panose="020B0604020202020204" pitchFamily="34" charset="0"/>
              <a:cs typeface="Arial" panose="020B0604020202020204" pitchFamily="34" charset="0"/>
            </a:rPr>
            <a:t>Deployment</a:t>
          </a:r>
        </a:p>
      </dsp:txBody>
      <dsp:txXfrm>
        <a:off x="2109267" y="3141886"/>
        <a:ext cx="7013344" cy="827428"/>
      </dsp:txXfrm>
    </dsp:sp>
    <dsp:sp modelId="{63CE2B8E-A375-4109-A8CE-E57F64F86879}">
      <dsp:nvSpPr>
        <dsp:cNvPr id="0" name=""/>
        <dsp:cNvSpPr/>
      </dsp:nvSpPr>
      <dsp:spPr>
        <a:xfrm>
          <a:off x="7762810" y="673167"/>
          <a:ext cx="571293" cy="571293"/>
        </a:xfrm>
        <a:prstGeom prst="downArrow">
          <a:avLst>
            <a:gd name="adj1" fmla="val 55000"/>
            <a:gd name="adj2" fmla="val 45000"/>
          </a:avLst>
        </a:prstGeom>
        <a:solidFill>
          <a:schemeClr val="tx1">
            <a:lumMod val="85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solidFill>
              <a:srgbClr val="FF0000"/>
            </a:solidFill>
          </a:endParaRPr>
        </a:p>
      </dsp:txBody>
      <dsp:txXfrm>
        <a:off x="7891351" y="673167"/>
        <a:ext cx="314211" cy="429898"/>
      </dsp:txXfrm>
    </dsp:sp>
    <dsp:sp modelId="{3FA808BF-4161-4651-9F81-1B51404B6895}">
      <dsp:nvSpPr>
        <dsp:cNvPr id="0" name=""/>
        <dsp:cNvSpPr/>
      </dsp:nvSpPr>
      <dsp:spPr>
        <a:xfrm>
          <a:off x="8460791" y="1711881"/>
          <a:ext cx="571293" cy="571293"/>
        </a:xfrm>
        <a:prstGeom prst="downArrow">
          <a:avLst>
            <a:gd name="adj1" fmla="val 55000"/>
            <a:gd name="adj2" fmla="val 45000"/>
          </a:avLst>
        </a:prstGeom>
        <a:solidFill>
          <a:schemeClr val="tx1">
            <a:lumMod val="85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solidFill>
              <a:srgbClr val="FF0000"/>
            </a:solidFill>
          </a:endParaRPr>
        </a:p>
      </dsp:txBody>
      <dsp:txXfrm>
        <a:off x="8589332" y="1711881"/>
        <a:ext cx="314211" cy="429898"/>
      </dsp:txXfrm>
    </dsp:sp>
    <dsp:sp modelId="{4E88704C-9CF6-48B1-A6CE-803611692608}">
      <dsp:nvSpPr>
        <dsp:cNvPr id="0" name=""/>
        <dsp:cNvSpPr/>
      </dsp:nvSpPr>
      <dsp:spPr>
        <a:xfrm>
          <a:off x="9148354" y="2750596"/>
          <a:ext cx="571293" cy="571293"/>
        </a:xfrm>
        <a:prstGeom prst="downArrow">
          <a:avLst>
            <a:gd name="adj1" fmla="val 55000"/>
            <a:gd name="adj2" fmla="val 45000"/>
          </a:avLst>
        </a:prstGeom>
        <a:solidFill>
          <a:schemeClr val="accent2">
            <a:lumMod val="60000"/>
            <a:lumOff val="40000"/>
            <a:alpha val="90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solidFill>
              <a:srgbClr val="FF0000"/>
            </a:solidFill>
          </a:endParaRPr>
        </a:p>
      </dsp:txBody>
      <dsp:txXfrm>
        <a:off x="9276895" y="2750596"/>
        <a:ext cx="314211" cy="4298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084B6-D452-4C59-9B15-2500F48FF95A}">
      <dsp:nvSpPr>
        <dsp:cNvPr id="0" name=""/>
        <dsp:cNvSpPr/>
      </dsp:nvSpPr>
      <dsp:spPr>
        <a:xfrm>
          <a:off x="0" y="0"/>
          <a:ext cx="8334103" cy="878912"/>
        </a:xfrm>
        <a:prstGeom prst="roundRect">
          <a:avLst>
            <a:gd name="adj" fmla="val 10000"/>
          </a:avLst>
        </a:prstGeom>
        <a:solidFill>
          <a:schemeClr val="tx1">
            <a:lumMod val="8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latin typeface="Arial" panose="020B0604020202020204" pitchFamily="34" charset="0"/>
              <a:cs typeface="Arial" panose="020B0604020202020204" pitchFamily="34" charset="0"/>
            </a:rPr>
            <a:t>Data Collection and Pre-Processing </a:t>
          </a:r>
        </a:p>
      </dsp:txBody>
      <dsp:txXfrm>
        <a:off x="25742" y="25742"/>
        <a:ext cx="7311420" cy="827428"/>
      </dsp:txXfrm>
    </dsp:sp>
    <dsp:sp modelId="{3C8DC831-583C-45E6-9F9C-7C177A0509D9}">
      <dsp:nvSpPr>
        <dsp:cNvPr id="0" name=""/>
        <dsp:cNvSpPr/>
      </dsp:nvSpPr>
      <dsp:spPr>
        <a:xfrm>
          <a:off x="697981" y="1038714"/>
          <a:ext cx="8334103" cy="878912"/>
        </a:xfrm>
        <a:prstGeom prst="roundRect">
          <a:avLst>
            <a:gd name="adj" fmla="val 10000"/>
          </a:avLst>
        </a:prstGeom>
        <a:solidFill>
          <a:schemeClr val="tx1">
            <a:lumMod val="8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latin typeface="Arial" panose="020B0604020202020204" pitchFamily="34" charset="0"/>
              <a:cs typeface="Arial" panose="020B0604020202020204" pitchFamily="34" charset="0"/>
            </a:rPr>
            <a:t>EDA / Feature Transformations</a:t>
          </a:r>
        </a:p>
      </dsp:txBody>
      <dsp:txXfrm>
        <a:off x="723723" y="1064456"/>
        <a:ext cx="7013344" cy="827428"/>
      </dsp:txXfrm>
    </dsp:sp>
    <dsp:sp modelId="{6F324595-FD23-4B1E-8D8C-E80AEDAB82FE}">
      <dsp:nvSpPr>
        <dsp:cNvPr id="0" name=""/>
        <dsp:cNvSpPr/>
      </dsp:nvSpPr>
      <dsp:spPr>
        <a:xfrm>
          <a:off x="1385544" y="2077429"/>
          <a:ext cx="8334103" cy="878912"/>
        </a:xfrm>
        <a:prstGeom prst="roundRect">
          <a:avLst>
            <a:gd name="adj" fmla="val 10000"/>
          </a:avLst>
        </a:prstGeom>
        <a:solidFill>
          <a:schemeClr val="tx1">
            <a:lumMod val="8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latin typeface="Arial" panose="020B0604020202020204" pitchFamily="34" charset="0"/>
              <a:cs typeface="Arial" panose="020B0604020202020204" pitchFamily="34" charset="0"/>
            </a:rPr>
            <a:t>Model Training / Validation</a:t>
          </a:r>
        </a:p>
      </dsp:txBody>
      <dsp:txXfrm>
        <a:off x="1411286" y="2103171"/>
        <a:ext cx="7023762" cy="827428"/>
      </dsp:txXfrm>
    </dsp:sp>
    <dsp:sp modelId="{FC3F6DE6-B6F2-402A-A959-3F3E725838A3}">
      <dsp:nvSpPr>
        <dsp:cNvPr id="0" name=""/>
        <dsp:cNvSpPr/>
      </dsp:nvSpPr>
      <dsp:spPr>
        <a:xfrm>
          <a:off x="2083525" y="3116144"/>
          <a:ext cx="8334103" cy="878912"/>
        </a:xfrm>
        <a:prstGeom prst="roundRect">
          <a:avLst>
            <a:gd name="adj" fmla="val 10000"/>
          </a:avLst>
        </a:prstGeom>
        <a:solidFill>
          <a:srgbClr val="FF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latin typeface="Arial" panose="020B0604020202020204" pitchFamily="34" charset="0"/>
              <a:cs typeface="Arial" panose="020B0604020202020204" pitchFamily="34" charset="0"/>
            </a:rPr>
            <a:t>Deployment</a:t>
          </a:r>
        </a:p>
      </dsp:txBody>
      <dsp:txXfrm>
        <a:off x="2109267" y="3141886"/>
        <a:ext cx="7013344" cy="827428"/>
      </dsp:txXfrm>
    </dsp:sp>
    <dsp:sp modelId="{6467556A-7082-481C-90F0-FDF684F8585C}">
      <dsp:nvSpPr>
        <dsp:cNvPr id="0" name=""/>
        <dsp:cNvSpPr/>
      </dsp:nvSpPr>
      <dsp:spPr>
        <a:xfrm>
          <a:off x="7762810" y="673167"/>
          <a:ext cx="571293" cy="571293"/>
        </a:xfrm>
        <a:prstGeom prst="downArrow">
          <a:avLst>
            <a:gd name="adj1" fmla="val 55000"/>
            <a:gd name="adj2" fmla="val 45000"/>
          </a:avLst>
        </a:prstGeom>
        <a:solidFill>
          <a:schemeClr val="tx1">
            <a:lumMod val="85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solidFill>
              <a:srgbClr val="FF0000"/>
            </a:solidFill>
          </a:endParaRPr>
        </a:p>
      </dsp:txBody>
      <dsp:txXfrm>
        <a:off x="7891351" y="673167"/>
        <a:ext cx="314211" cy="429898"/>
      </dsp:txXfrm>
    </dsp:sp>
    <dsp:sp modelId="{E04374C5-FC3C-4F5F-BF2A-A952DEFFDD93}">
      <dsp:nvSpPr>
        <dsp:cNvPr id="0" name=""/>
        <dsp:cNvSpPr/>
      </dsp:nvSpPr>
      <dsp:spPr>
        <a:xfrm>
          <a:off x="8460791" y="1711881"/>
          <a:ext cx="571293" cy="571293"/>
        </a:xfrm>
        <a:prstGeom prst="downArrow">
          <a:avLst>
            <a:gd name="adj1" fmla="val 55000"/>
            <a:gd name="adj2" fmla="val 45000"/>
          </a:avLst>
        </a:prstGeom>
        <a:solidFill>
          <a:schemeClr val="tx1">
            <a:lumMod val="85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solidFill>
              <a:srgbClr val="FF0000"/>
            </a:solidFill>
          </a:endParaRPr>
        </a:p>
      </dsp:txBody>
      <dsp:txXfrm>
        <a:off x="8589332" y="1711881"/>
        <a:ext cx="314211" cy="429898"/>
      </dsp:txXfrm>
    </dsp:sp>
    <dsp:sp modelId="{CA97E882-8BF3-4AD3-A262-79A6314E32FB}">
      <dsp:nvSpPr>
        <dsp:cNvPr id="0" name=""/>
        <dsp:cNvSpPr/>
      </dsp:nvSpPr>
      <dsp:spPr>
        <a:xfrm>
          <a:off x="9148354" y="2750596"/>
          <a:ext cx="571293" cy="571293"/>
        </a:xfrm>
        <a:prstGeom prst="downArrow">
          <a:avLst>
            <a:gd name="adj1" fmla="val 55000"/>
            <a:gd name="adj2" fmla="val 45000"/>
          </a:avLst>
        </a:prstGeom>
        <a:solidFill>
          <a:schemeClr val="tx1">
            <a:lumMod val="85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solidFill>
              <a:srgbClr val="FF0000"/>
            </a:solidFill>
          </a:endParaRPr>
        </a:p>
      </dsp:txBody>
      <dsp:txXfrm>
        <a:off x="9276895" y="2750596"/>
        <a:ext cx="314211" cy="42989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75863D-4E0E-499C-8519-BEA82510BAE5}" type="datetimeFigureOut">
              <a:rPr lang="en-US" smtClean="0"/>
              <a:t>4/18/2019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F65AF1-01A1-460E-B997-14238476D5D1}" type="slidenum">
              <a:rPr lang="en-US" smtClean="0"/>
              <a:t>‹#›</a:t>
            </a:fld>
            <a:endParaRPr lang="en-US"/>
          </a:p>
        </p:txBody>
      </p:sp>
    </p:spTree>
    <p:extLst>
      <p:ext uri="{BB962C8B-B14F-4D97-AF65-F5344CB8AC3E}">
        <p14:creationId xmlns:p14="http://schemas.microsoft.com/office/powerpoint/2010/main" val="1871167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 my name is Mohammad Bakir and I am here today to talk about my Airbnb Rental Property Return on Investment Predictive Model</a:t>
            </a:r>
          </a:p>
        </p:txBody>
      </p:sp>
      <p:sp>
        <p:nvSpPr>
          <p:cNvPr id="4" name="Slide Number Placeholder 3"/>
          <p:cNvSpPr>
            <a:spLocks noGrp="1"/>
          </p:cNvSpPr>
          <p:nvPr>
            <p:ph type="sldNum" sz="quarter" idx="5"/>
          </p:nvPr>
        </p:nvSpPr>
        <p:spPr/>
        <p:txBody>
          <a:bodyPr/>
          <a:lstStyle/>
          <a:p>
            <a:fld id="{B2F65AF1-01A1-460E-B997-14238476D5D1}" type="slidenum">
              <a:rPr lang="en-US" smtClean="0"/>
              <a:t>1</a:t>
            </a:fld>
            <a:endParaRPr lang="en-US"/>
          </a:p>
        </p:txBody>
      </p:sp>
    </p:spTree>
    <p:extLst>
      <p:ext uri="{BB962C8B-B14F-4D97-AF65-F5344CB8AC3E}">
        <p14:creationId xmlns:p14="http://schemas.microsoft.com/office/powerpoint/2010/main" val="1829522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transforming my data I began my base line model training</a:t>
            </a:r>
          </a:p>
        </p:txBody>
      </p:sp>
      <p:sp>
        <p:nvSpPr>
          <p:cNvPr id="4" name="Slide Number Placeholder 3"/>
          <p:cNvSpPr>
            <a:spLocks noGrp="1"/>
          </p:cNvSpPr>
          <p:nvPr>
            <p:ph type="sldNum" sz="quarter" idx="5"/>
          </p:nvPr>
        </p:nvSpPr>
        <p:spPr/>
        <p:txBody>
          <a:bodyPr/>
          <a:lstStyle/>
          <a:p>
            <a:fld id="{B2F65AF1-01A1-460E-B997-14238476D5D1}" type="slidenum">
              <a:rPr lang="en-US" smtClean="0"/>
              <a:t>10</a:t>
            </a:fld>
            <a:endParaRPr lang="en-US"/>
          </a:p>
        </p:txBody>
      </p:sp>
    </p:spTree>
    <p:extLst>
      <p:ext uri="{BB962C8B-B14F-4D97-AF65-F5344CB8AC3E}">
        <p14:creationId xmlns:p14="http://schemas.microsoft.com/office/powerpoint/2010/main" val="2833578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Early Least Squared Models without Transformations show a lower R Squared value. Meaning more variance in my measurement. When I transformed my data, my OLS R squared value increase significantly indicating there is strong correlation between my features and ROI.</a:t>
            </a:r>
          </a:p>
        </p:txBody>
      </p:sp>
      <p:sp>
        <p:nvSpPr>
          <p:cNvPr id="4" name="Slide Number Placeholder 3"/>
          <p:cNvSpPr>
            <a:spLocks noGrp="1"/>
          </p:cNvSpPr>
          <p:nvPr>
            <p:ph type="sldNum" sz="quarter" idx="5"/>
          </p:nvPr>
        </p:nvSpPr>
        <p:spPr/>
        <p:txBody>
          <a:bodyPr/>
          <a:lstStyle/>
          <a:p>
            <a:fld id="{B2F65AF1-01A1-460E-B997-14238476D5D1}" type="slidenum">
              <a:rPr lang="en-US" smtClean="0"/>
              <a:t>11</a:t>
            </a:fld>
            <a:endParaRPr lang="en-US"/>
          </a:p>
        </p:txBody>
      </p:sp>
    </p:spTree>
    <p:extLst>
      <p:ext uri="{BB962C8B-B14F-4D97-AF65-F5344CB8AC3E}">
        <p14:creationId xmlns:p14="http://schemas.microsoft.com/office/powerpoint/2010/main" val="483759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wanted to analyze if other models could out perform my OLS model. I Fit my data using Lasso and Elastic Regularization. I determine my training hyperparameters utilizing grid search cross validation, , my lasso performed better than my OLS  models, however as I expected my Elastic Regression performed better as it assisted my model in becoming more generalized.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Cross-validation is primarily used in applied machine learning to estimate the skill of a machine learning model on unseen data.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Grid search is the process of performing hyper parameter tuning in order to determine the optimal values for a given model. This is significant as the performance of the entire model is based on the hyper parameter values specified.</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2F65AF1-01A1-460E-B997-14238476D5D1}" type="slidenum">
              <a:rPr lang="en-US" smtClean="0"/>
              <a:t>13</a:t>
            </a:fld>
            <a:endParaRPr lang="en-US"/>
          </a:p>
        </p:txBody>
      </p:sp>
    </p:spTree>
    <p:extLst>
      <p:ext uri="{BB962C8B-B14F-4D97-AF65-F5344CB8AC3E}">
        <p14:creationId xmlns:p14="http://schemas.microsoft.com/office/powerpoint/2010/main" val="896001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F65AF1-01A1-460E-B997-14238476D5D1}" type="slidenum">
              <a:rPr lang="en-US" smtClean="0"/>
              <a:t>14</a:t>
            </a:fld>
            <a:endParaRPr lang="en-US"/>
          </a:p>
        </p:txBody>
      </p:sp>
    </p:spTree>
    <p:extLst>
      <p:ext uri="{BB962C8B-B14F-4D97-AF65-F5344CB8AC3E}">
        <p14:creationId xmlns:p14="http://schemas.microsoft.com/office/powerpoint/2010/main" val="848022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MAE -&gt; Measures Average Magnitude of the errors in a set of predictions without considering their direction. The average over the test sample between predicted and actual observations</a:t>
            </a:r>
          </a:p>
          <a:p>
            <a:endParaRPr lang="en-US" dirty="0"/>
          </a:p>
          <a:p>
            <a:r>
              <a:rPr lang="en-US" sz="1200" b="0" i="0" kern="1200" dirty="0">
                <a:solidFill>
                  <a:schemeClr val="tx1"/>
                </a:solidFill>
                <a:effectLst/>
                <a:latin typeface="+mn-lt"/>
                <a:ea typeface="+mn-ea"/>
                <a:cs typeface="+mn-cs"/>
              </a:rPr>
              <a:t>Taking the square root of the average squared errors has some interesting implications for RMSE. Since the errors are squared before they are averaged, the RMSE gives a relatively high weight to large errors. This means the RMSE should be more useful when large errors are particularly undesirable.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RMSE has the benefit of penalizing large errors more so can be more appropriate in some cases</a:t>
            </a:r>
            <a:endParaRPr lang="en-US" dirty="0"/>
          </a:p>
        </p:txBody>
      </p:sp>
      <p:sp>
        <p:nvSpPr>
          <p:cNvPr id="4" name="Slide Number Placeholder 3"/>
          <p:cNvSpPr>
            <a:spLocks noGrp="1"/>
          </p:cNvSpPr>
          <p:nvPr>
            <p:ph type="sldNum" sz="quarter" idx="5"/>
          </p:nvPr>
        </p:nvSpPr>
        <p:spPr/>
        <p:txBody>
          <a:bodyPr/>
          <a:lstStyle/>
          <a:p>
            <a:fld id="{B2F65AF1-01A1-460E-B997-14238476D5D1}" type="slidenum">
              <a:rPr lang="en-US" smtClean="0"/>
              <a:t>15</a:t>
            </a:fld>
            <a:endParaRPr lang="en-US"/>
          </a:p>
        </p:txBody>
      </p:sp>
    </p:spTree>
    <p:extLst>
      <p:ext uri="{BB962C8B-B14F-4D97-AF65-F5344CB8AC3E}">
        <p14:creationId xmlns:p14="http://schemas.microsoft.com/office/powerpoint/2010/main" val="30204009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F65AF1-01A1-460E-B997-14238476D5D1}" type="slidenum">
              <a:rPr lang="en-US" smtClean="0"/>
              <a:t>16</a:t>
            </a:fld>
            <a:endParaRPr lang="en-US"/>
          </a:p>
        </p:txBody>
      </p:sp>
    </p:spTree>
    <p:extLst>
      <p:ext uri="{BB962C8B-B14F-4D97-AF65-F5344CB8AC3E}">
        <p14:creationId xmlns:p14="http://schemas.microsoft.com/office/powerpoint/2010/main" val="874164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F65AF1-01A1-460E-B997-14238476D5D1}" type="slidenum">
              <a:rPr lang="en-US" smtClean="0"/>
              <a:t>18</a:t>
            </a:fld>
            <a:endParaRPr lang="en-US"/>
          </a:p>
        </p:txBody>
      </p:sp>
    </p:spTree>
    <p:extLst>
      <p:ext uri="{BB962C8B-B14F-4D97-AF65-F5344CB8AC3E}">
        <p14:creationId xmlns:p14="http://schemas.microsoft.com/office/powerpoint/2010/main" val="2308378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F65AF1-01A1-460E-B997-14238476D5D1}" type="slidenum">
              <a:rPr lang="en-US" smtClean="0"/>
              <a:t>19</a:t>
            </a:fld>
            <a:endParaRPr lang="en-US"/>
          </a:p>
        </p:txBody>
      </p:sp>
    </p:spTree>
    <p:extLst>
      <p:ext uri="{BB962C8B-B14F-4D97-AF65-F5344CB8AC3E}">
        <p14:creationId xmlns:p14="http://schemas.microsoft.com/office/powerpoint/2010/main" val="34319264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F65AF1-01A1-460E-B997-14238476D5D1}" type="slidenum">
              <a:rPr lang="en-US" smtClean="0"/>
              <a:t>20</a:t>
            </a:fld>
            <a:endParaRPr lang="en-US"/>
          </a:p>
        </p:txBody>
      </p:sp>
    </p:spTree>
    <p:extLst>
      <p:ext uri="{BB962C8B-B14F-4D97-AF65-F5344CB8AC3E}">
        <p14:creationId xmlns:p14="http://schemas.microsoft.com/office/powerpoint/2010/main" val="3810428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Everyone in here today will hopefully one day become a real estate investor or is already one.. My model analyzes Market and Neighborhood Data, and Determine from over 20 property features and signals which are most influential in increasing investment value anywhere in the Airbnb Network </a:t>
            </a:r>
          </a:p>
        </p:txBody>
      </p:sp>
      <p:sp>
        <p:nvSpPr>
          <p:cNvPr id="4" name="Slide Number Placeholder 3"/>
          <p:cNvSpPr>
            <a:spLocks noGrp="1"/>
          </p:cNvSpPr>
          <p:nvPr>
            <p:ph type="sldNum" sz="quarter" idx="5"/>
          </p:nvPr>
        </p:nvSpPr>
        <p:spPr/>
        <p:txBody>
          <a:bodyPr/>
          <a:lstStyle/>
          <a:p>
            <a:fld id="{B2F65AF1-01A1-460E-B997-14238476D5D1}" type="slidenum">
              <a:rPr lang="en-US" smtClean="0"/>
              <a:t>2</a:t>
            </a:fld>
            <a:endParaRPr lang="en-US"/>
          </a:p>
        </p:txBody>
      </p:sp>
    </p:spTree>
    <p:extLst>
      <p:ext uri="{BB962C8B-B14F-4D97-AF65-F5344CB8AC3E}">
        <p14:creationId xmlns:p14="http://schemas.microsoft.com/office/powerpoint/2010/main" val="416190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approach to this product is as follows, I first collected data for San Francisco to establish a baseline Proof of concept from the following reputable resources. </a:t>
            </a:r>
          </a:p>
          <a:p>
            <a:endParaRPr lang="en-US" dirty="0"/>
          </a:p>
        </p:txBody>
      </p:sp>
      <p:sp>
        <p:nvSpPr>
          <p:cNvPr id="4" name="Slide Number Placeholder 3"/>
          <p:cNvSpPr>
            <a:spLocks noGrp="1"/>
          </p:cNvSpPr>
          <p:nvPr>
            <p:ph type="sldNum" sz="quarter" idx="5"/>
          </p:nvPr>
        </p:nvSpPr>
        <p:spPr/>
        <p:txBody>
          <a:bodyPr/>
          <a:lstStyle/>
          <a:p>
            <a:fld id="{B2F65AF1-01A1-460E-B997-14238476D5D1}" type="slidenum">
              <a:rPr lang="en-US" smtClean="0"/>
              <a:t>3</a:t>
            </a:fld>
            <a:endParaRPr lang="en-US"/>
          </a:p>
        </p:txBody>
      </p:sp>
    </p:spTree>
    <p:extLst>
      <p:ext uri="{BB962C8B-B14F-4D97-AF65-F5344CB8AC3E}">
        <p14:creationId xmlns:p14="http://schemas.microsoft.com/office/powerpoint/2010/main" val="1846216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Zillow for Property Value and Rental Metrics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Redfin for Neighborhood Accessibility Scores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Airbnb for Property Metrics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focus was on properties that are an Apartments, Houses, Condominiums, Townhomes, with a minimum of 1 bedroom and maximum of 4 bedrooms.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B2F65AF1-01A1-460E-B997-14238476D5D1}" type="slidenum">
              <a:rPr lang="en-US" smtClean="0"/>
              <a:t>4</a:t>
            </a:fld>
            <a:endParaRPr lang="en-US"/>
          </a:p>
        </p:txBody>
      </p:sp>
    </p:spTree>
    <p:extLst>
      <p:ext uri="{BB962C8B-B14F-4D97-AF65-F5344CB8AC3E}">
        <p14:creationId xmlns:p14="http://schemas.microsoft.com/office/powerpoint/2010/main" val="284960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After collecting my data, I cleaned the data by adjusting the mismatch neighborhood names from the various resources,  dropped unused features that I felt were irrelevant to my case.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ROI data is not readily availably, I calculated my ROI values as follows,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B2F65AF1-01A1-460E-B997-14238476D5D1}" type="slidenum">
              <a:rPr lang="en-US" smtClean="0"/>
              <a:t>5</a:t>
            </a:fld>
            <a:endParaRPr lang="en-US"/>
          </a:p>
        </p:txBody>
      </p:sp>
    </p:spTree>
    <p:extLst>
      <p:ext uri="{BB962C8B-B14F-4D97-AF65-F5344CB8AC3E}">
        <p14:creationId xmlns:p14="http://schemas.microsoft.com/office/powerpoint/2010/main" val="2760253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ROI% = Sum of Annual Return / Sum of Total Investment * 100 </a:t>
            </a:r>
          </a:p>
          <a:p>
            <a:r>
              <a:rPr lang="en-US" dirty="0"/>
              <a:t>All features utilized to calculate my ROI were dropped from my modeling.</a:t>
            </a:r>
          </a:p>
          <a:p>
            <a:endParaRPr lang="en-US" dirty="0"/>
          </a:p>
          <a:p>
            <a:endParaRPr lang="en-US" dirty="0"/>
          </a:p>
        </p:txBody>
      </p:sp>
      <p:sp>
        <p:nvSpPr>
          <p:cNvPr id="4" name="Slide Number Placeholder 3"/>
          <p:cNvSpPr>
            <a:spLocks noGrp="1"/>
          </p:cNvSpPr>
          <p:nvPr>
            <p:ph type="sldNum" sz="quarter" idx="5"/>
          </p:nvPr>
        </p:nvSpPr>
        <p:spPr/>
        <p:txBody>
          <a:bodyPr/>
          <a:lstStyle/>
          <a:p>
            <a:fld id="{B2F65AF1-01A1-460E-B997-14238476D5D1}" type="slidenum">
              <a:rPr lang="en-US" smtClean="0"/>
              <a:t>6</a:t>
            </a:fld>
            <a:endParaRPr lang="en-US"/>
          </a:p>
        </p:txBody>
      </p:sp>
    </p:spTree>
    <p:extLst>
      <p:ext uri="{BB962C8B-B14F-4D97-AF65-F5344CB8AC3E}">
        <p14:creationId xmlns:p14="http://schemas.microsoft.com/office/powerpoint/2010/main" val="3070042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collecting my data I performed initial exploratory data analysis to help guide me in my feature transformation process. </a:t>
            </a:r>
          </a:p>
        </p:txBody>
      </p:sp>
      <p:sp>
        <p:nvSpPr>
          <p:cNvPr id="4" name="Slide Number Placeholder 3"/>
          <p:cNvSpPr>
            <a:spLocks noGrp="1"/>
          </p:cNvSpPr>
          <p:nvPr>
            <p:ph type="sldNum" sz="quarter" idx="5"/>
          </p:nvPr>
        </p:nvSpPr>
        <p:spPr/>
        <p:txBody>
          <a:bodyPr/>
          <a:lstStyle/>
          <a:p>
            <a:fld id="{B2F65AF1-01A1-460E-B997-14238476D5D1}" type="slidenum">
              <a:rPr lang="en-US" smtClean="0"/>
              <a:t>7</a:t>
            </a:fld>
            <a:endParaRPr lang="en-US"/>
          </a:p>
        </p:txBody>
      </p:sp>
    </p:spTree>
    <p:extLst>
      <p:ext uri="{BB962C8B-B14F-4D97-AF65-F5344CB8AC3E}">
        <p14:creationId xmlns:p14="http://schemas.microsoft.com/office/powerpoint/2010/main" val="577335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 developed a Residual Plot to help my determine how symmetric my model is when predicting ROI. From the graph on the left my data appears to show Heteroskedasticity in which my base line model makes systematic errors when making large ROI predictions, ideally we should see clustering around y = 0 with constant variance across data.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 graphed a q-q plot to help me determine if my data plausibly came from a normal distribution,  bending in my tail indicating Some Right Skewness in Data. </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2F65AF1-01A1-460E-B997-14238476D5D1}" type="slidenum">
              <a:rPr lang="en-US" smtClean="0"/>
              <a:t>8</a:t>
            </a:fld>
            <a:endParaRPr lang="en-US"/>
          </a:p>
        </p:txBody>
      </p:sp>
    </p:spTree>
    <p:extLst>
      <p:ext uri="{BB962C8B-B14F-4D97-AF65-F5344CB8AC3E}">
        <p14:creationId xmlns:p14="http://schemas.microsoft.com/office/powerpoint/2010/main" val="98491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Q Transform is a method that transform features to follow a uniform or a normal distribution, fulfilling one of the assumptions of linear modeling. </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2F65AF1-01A1-460E-B997-14238476D5D1}" type="slidenum">
              <a:rPr lang="en-US" smtClean="0"/>
              <a:t>9</a:t>
            </a:fld>
            <a:endParaRPr lang="en-US"/>
          </a:p>
        </p:txBody>
      </p:sp>
    </p:spTree>
    <p:extLst>
      <p:ext uri="{BB962C8B-B14F-4D97-AF65-F5344CB8AC3E}">
        <p14:creationId xmlns:p14="http://schemas.microsoft.com/office/powerpoint/2010/main" val="2062592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88D42A-A613-44AF-8B74-5FEDDD0FF3A6}"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0C6C9-33FA-46F8-81FA-676EE6E9A835}" type="slidenum">
              <a:rPr lang="en-US" smtClean="0"/>
              <a:t>‹#›</a:t>
            </a:fld>
            <a:endParaRPr lang="en-US"/>
          </a:p>
        </p:txBody>
      </p:sp>
    </p:spTree>
    <p:extLst>
      <p:ext uri="{BB962C8B-B14F-4D97-AF65-F5344CB8AC3E}">
        <p14:creationId xmlns:p14="http://schemas.microsoft.com/office/powerpoint/2010/main" val="3675271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88D42A-A613-44AF-8B74-5FEDDD0FF3A6}"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0C6C9-33FA-46F8-81FA-676EE6E9A835}" type="slidenum">
              <a:rPr lang="en-US" smtClean="0"/>
              <a:t>‹#›</a:t>
            </a:fld>
            <a:endParaRPr lang="en-US"/>
          </a:p>
        </p:txBody>
      </p:sp>
    </p:spTree>
    <p:extLst>
      <p:ext uri="{BB962C8B-B14F-4D97-AF65-F5344CB8AC3E}">
        <p14:creationId xmlns:p14="http://schemas.microsoft.com/office/powerpoint/2010/main" val="1075193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88D42A-A613-44AF-8B74-5FEDDD0FF3A6}"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0C6C9-33FA-46F8-81FA-676EE6E9A835}" type="slidenum">
              <a:rPr lang="en-US" smtClean="0"/>
              <a:t>‹#›</a:t>
            </a:fld>
            <a:endParaRPr lang="en-US"/>
          </a:p>
        </p:txBody>
      </p:sp>
    </p:spTree>
    <p:extLst>
      <p:ext uri="{BB962C8B-B14F-4D97-AF65-F5344CB8AC3E}">
        <p14:creationId xmlns:p14="http://schemas.microsoft.com/office/powerpoint/2010/main" val="2471434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C978B-266C-4CA4-9EBD-6EC2D5277A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9541E4-2B52-4A07-AC31-2B12931774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E7F5B8-A343-40CF-B716-DCDE7AB33245}"/>
              </a:ext>
            </a:extLst>
          </p:cNvPr>
          <p:cNvSpPr>
            <a:spLocks noGrp="1"/>
          </p:cNvSpPr>
          <p:nvPr>
            <p:ph type="dt" sz="half" idx="10"/>
          </p:nvPr>
        </p:nvSpPr>
        <p:spPr/>
        <p:txBody>
          <a:bodyPr/>
          <a:lstStyle/>
          <a:p>
            <a:fld id="{8788D42A-A613-44AF-8B74-5FEDDD0FF3A6}" type="datetimeFigureOut">
              <a:rPr lang="en-US" smtClean="0"/>
              <a:t>4/18/2019</a:t>
            </a:fld>
            <a:endParaRPr lang="en-US"/>
          </a:p>
        </p:txBody>
      </p:sp>
      <p:sp>
        <p:nvSpPr>
          <p:cNvPr id="5" name="Footer Placeholder 4">
            <a:extLst>
              <a:ext uri="{FF2B5EF4-FFF2-40B4-BE49-F238E27FC236}">
                <a16:creationId xmlns:a16="http://schemas.microsoft.com/office/drawing/2014/main" id="{C05F193A-1740-4DC4-93FE-33351D0AA2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338C96-DDEE-4DD8-A51F-7FAD745A41CA}"/>
              </a:ext>
            </a:extLst>
          </p:cNvPr>
          <p:cNvSpPr>
            <a:spLocks noGrp="1"/>
          </p:cNvSpPr>
          <p:nvPr>
            <p:ph type="sldNum" sz="quarter" idx="12"/>
          </p:nvPr>
        </p:nvSpPr>
        <p:spPr/>
        <p:txBody>
          <a:bodyPr/>
          <a:lstStyle/>
          <a:p>
            <a:fld id="{F7E0C6C9-33FA-46F8-81FA-676EE6E9A835}" type="slidenum">
              <a:rPr lang="en-US" smtClean="0"/>
              <a:t>‹#›</a:t>
            </a:fld>
            <a:endParaRPr lang="en-US"/>
          </a:p>
        </p:txBody>
      </p:sp>
    </p:spTree>
    <p:extLst>
      <p:ext uri="{BB962C8B-B14F-4D97-AF65-F5344CB8AC3E}">
        <p14:creationId xmlns:p14="http://schemas.microsoft.com/office/powerpoint/2010/main" val="3018224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536D-F33E-4859-9298-559875A5BB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69B5A-B54A-4E95-82D8-E7C629FD2B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251ED2-D085-4683-B935-99C24276EB19}"/>
              </a:ext>
            </a:extLst>
          </p:cNvPr>
          <p:cNvSpPr>
            <a:spLocks noGrp="1"/>
          </p:cNvSpPr>
          <p:nvPr>
            <p:ph type="dt" sz="half" idx="10"/>
          </p:nvPr>
        </p:nvSpPr>
        <p:spPr/>
        <p:txBody>
          <a:bodyPr/>
          <a:lstStyle/>
          <a:p>
            <a:fld id="{8788D42A-A613-44AF-8B74-5FEDDD0FF3A6}" type="datetimeFigureOut">
              <a:rPr lang="en-US" smtClean="0"/>
              <a:t>4/18/2019</a:t>
            </a:fld>
            <a:endParaRPr lang="en-US"/>
          </a:p>
        </p:txBody>
      </p:sp>
      <p:sp>
        <p:nvSpPr>
          <p:cNvPr id="5" name="Footer Placeholder 4">
            <a:extLst>
              <a:ext uri="{FF2B5EF4-FFF2-40B4-BE49-F238E27FC236}">
                <a16:creationId xmlns:a16="http://schemas.microsoft.com/office/drawing/2014/main" id="{45D16A47-8A04-42FC-813B-AE3A99E684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E30E6B-FA27-4CF2-B7CC-15B458748CB2}"/>
              </a:ext>
            </a:extLst>
          </p:cNvPr>
          <p:cNvSpPr>
            <a:spLocks noGrp="1"/>
          </p:cNvSpPr>
          <p:nvPr>
            <p:ph type="sldNum" sz="quarter" idx="12"/>
          </p:nvPr>
        </p:nvSpPr>
        <p:spPr/>
        <p:txBody>
          <a:bodyPr/>
          <a:lstStyle/>
          <a:p>
            <a:fld id="{F7E0C6C9-33FA-46F8-81FA-676EE6E9A835}" type="slidenum">
              <a:rPr lang="en-US" smtClean="0"/>
              <a:t>‹#›</a:t>
            </a:fld>
            <a:endParaRPr lang="en-US"/>
          </a:p>
        </p:txBody>
      </p:sp>
    </p:spTree>
    <p:extLst>
      <p:ext uri="{BB962C8B-B14F-4D97-AF65-F5344CB8AC3E}">
        <p14:creationId xmlns:p14="http://schemas.microsoft.com/office/powerpoint/2010/main" val="3392350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B8C83-3228-49B2-B963-A8761083A0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F62E8C-FC5F-47BF-AAE4-524FFB211C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A53F13-DA57-4901-8495-59F5CA609F59}"/>
              </a:ext>
            </a:extLst>
          </p:cNvPr>
          <p:cNvSpPr>
            <a:spLocks noGrp="1"/>
          </p:cNvSpPr>
          <p:nvPr>
            <p:ph type="dt" sz="half" idx="10"/>
          </p:nvPr>
        </p:nvSpPr>
        <p:spPr/>
        <p:txBody>
          <a:bodyPr/>
          <a:lstStyle/>
          <a:p>
            <a:fld id="{8788D42A-A613-44AF-8B74-5FEDDD0FF3A6}" type="datetimeFigureOut">
              <a:rPr lang="en-US" smtClean="0"/>
              <a:t>4/18/2019</a:t>
            </a:fld>
            <a:endParaRPr lang="en-US"/>
          </a:p>
        </p:txBody>
      </p:sp>
      <p:sp>
        <p:nvSpPr>
          <p:cNvPr id="5" name="Footer Placeholder 4">
            <a:extLst>
              <a:ext uri="{FF2B5EF4-FFF2-40B4-BE49-F238E27FC236}">
                <a16:creationId xmlns:a16="http://schemas.microsoft.com/office/drawing/2014/main" id="{2D937B09-2630-44E5-8EDF-A2997F5FC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B2E2B2-E906-4D5A-B686-91CDC127699D}"/>
              </a:ext>
            </a:extLst>
          </p:cNvPr>
          <p:cNvSpPr>
            <a:spLocks noGrp="1"/>
          </p:cNvSpPr>
          <p:nvPr>
            <p:ph type="sldNum" sz="quarter" idx="12"/>
          </p:nvPr>
        </p:nvSpPr>
        <p:spPr/>
        <p:txBody>
          <a:bodyPr/>
          <a:lstStyle/>
          <a:p>
            <a:fld id="{F7E0C6C9-33FA-46F8-81FA-676EE6E9A835}" type="slidenum">
              <a:rPr lang="en-US" smtClean="0"/>
              <a:t>‹#›</a:t>
            </a:fld>
            <a:endParaRPr lang="en-US"/>
          </a:p>
        </p:txBody>
      </p:sp>
    </p:spTree>
    <p:extLst>
      <p:ext uri="{BB962C8B-B14F-4D97-AF65-F5344CB8AC3E}">
        <p14:creationId xmlns:p14="http://schemas.microsoft.com/office/powerpoint/2010/main" val="1675173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3A112-C354-45B3-8830-969B8B6C71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45131F-D800-4BDE-B1DC-086D3A33C5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0198B5-23C6-403A-8DA8-79D0BAEE50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C4DEA4-E99F-41ED-B531-EC0ACEA3153F}"/>
              </a:ext>
            </a:extLst>
          </p:cNvPr>
          <p:cNvSpPr>
            <a:spLocks noGrp="1"/>
          </p:cNvSpPr>
          <p:nvPr>
            <p:ph type="dt" sz="half" idx="10"/>
          </p:nvPr>
        </p:nvSpPr>
        <p:spPr/>
        <p:txBody>
          <a:bodyPr/>
          <a:lstStyle/>
          <a:p>
            <a:fld id="{8788D42A-A613-44AF-8B74-5FEDDD0FF3A6}" type="datetimeFigureOut">
              <a:rPr lang="en-US" smtClean="0"/>
              <a:t>4/18/2019</a:t>
            </a:fld>
            <a:endParaRPr lang="en-US"/>
          </a:p>
        </p:txBody>
      </p:sp>
      <p:sp>
        <p:nvSpPr>
          <p:cNvPr id="6" name="Footer Placeholder 5">
            <a:extLst>
              <a:ext uri="{FF2B5EF4-FFF2-40B4-BE49-F238E27FC236}">
                <a16:creationId xmlns:a16="http://schemas.microsoft.com/office/drawing/2014/main" id="{02496032-1A81-40AB-96BC-5CAF811A9E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5508BD-6C87-452D-8225-C65E936243F9}"/>
              </a:ext>
            </a:extLst>
          </p:cNvPr>
          <p:cNvSpPr>
            <a:spLocks noGrp="1"/>
          </p:cNvSpPr>
          <p:nvPr>
            <p:ph type="sldNum" sz="quarter" idx="12"/>
          </p:nvPr>
        </p:nvSpPr>
        <p:spPr/>
        <p:txBody>
          <a:bodyPr/>
          <a:lstStyle/>
          <a:p>
            <a:fld id="{F7E0C6C9-33FA-46F8-81FA-676EE6E9A835}" type="slidenum">
              <a:rPr lang="en-US" smtClean="0"/>
              <a:t>‹#›</a:t>
            </a:fld>
            <a:endParaRPr lang="en-US"/>
          </a:p>
        </p:txBody>
      </p:sp>
    </p:spTree>
    <p:extLst>
      <p:ext uri="{BB962C8B-B14F-4D97-AF65-F5344CB8AC3E}">
        <p14:creationId xmlns:p14="http://schemas.microsoft.com/office/powerpoint/2010/main" val="3382714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184E0-EBCD-4B5A-BC6B-0AD1871443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5A6305-00B4-4E24-B968-30CA904B8F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7F619E-BA72-4D7F-9B12-00BD506863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BB3BB8-7C16-490F-9D77-8CC0DEB6E1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2CADD2-48B4-42A7-AE1D-5EE2513477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739DCA-6177-44A7-8051-4180D86ACC1D}"/>
              </a:ext>
            </a:extLst>
          </p:cNvPr>
          <p:cNvSpPr>
            <a:spLocks noGrp="1"/>
          </p:cNvSpPr>
          <p:nvPr>
            <p:ph type="dt" sz="half" idx="10"/>
          </p:nvPr>
        </p:nvSpPr>
        <p:spPr/>
        <p:txBody>
          <a:bodyPr/>
          <a:lstStyle/>
          <a:p>
            <a:fld id="{8788D42A-A613-44AF-8B74-5FEDDD0FF3A6}" type="datetimeFigureOut">
              <a:rPr lang="en-US" smtClean="0"/>
              <a:t>4/18/2019</a:t>
            </a:fld>
            <a:endParaRPr lang="en-US"/>
          </a:p>
        </p:txBody>
      </p:sp>
      <p:sp>
        <p:nvSpPr>
          <p:cNvPr id="8" name="Footer Placeholder 7">
            <a:extLst>
              <a:ext uri="{FF2B5EF4-FFF2-40B4-BE49-F238E27FC236}">
                <a16:creationId xmlns:a16="http://schemas.microsoft.com/office/drawing/2014/main" id="{0541AF44-A9EA-4074-8B0C-ACFC1701B0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D498EE-204A-4105-AD1D-2E45C31D8B6F}"/>
              </a:ext>
            </a:extLst>
          </p:cNvPr>
          <p:cNvSpPr>
            <a:spLocks noGrp="1"/>
          </p:cNvSpPr>
          <p:nvPr>
            <p:ph type="sldNum" sz="quarter" idx="12"/>
          </p:nvPr>
        </p:nvSpPr>
        <p:spPr/>
        <p:txBody>
          <a:bodyPr/>
          <a:lstStyle/>
          <a:p>
            <a:fld id="{F7E0C6C9-33FA-46F8-81FA-676EE6E9A835}" type="slidenum">
              <a:rPr lang="en-US" smtClean="0"/>
              <a:t>‹#›</a:t>
            </a:fld>
            <a:endParaRPr lang="en-US"/>
          </a:p>
        </p:txBody>
      </p:sp>
    </p:spTree>
    <p:extLst>
      <p:ext uri="{BB962C8B-B14F-4D97-AF65-F5344CB8AC3E}">
        <p14:creationId xmlns:p14="http://schemas.microsoft.com/office/powerpoint/2010/main" val="25361747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FB564-84AB-4BCF-81F2-53699C73E0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3D3A43-5A72-4F62-ADE3-FAA2B6605EFF}"/>
              </a:ext>
            </a:extLst>
          </p:cNvPr>
          <p:cNvSpPr>
            <a:spLocks noGrp="1"/>
          </p:cNvSpPr>
          <p:nvPr>
            <p:ph type="dt" sz="half" idx="10"/>
          </p:nvPr>
        </p:nvSpPr>
        <p:spPr/>
        <p:txBody>
          <a:bodyPr/>
          <a:lstStyle/>
          <a:p>
            <a:fld id="{8788D42A-A613-44AF-8B74-5FEDDD0FF3A6}" type="datetimeFigureOut">
              <a:rPr lang="en-US" smtClean="0"/>
              <a:t>4/18/2019</a:t>
            </a:fld>
            <a:endParaRPr lang="en-US"/>
          </a:p>
        </p:txBody>
      </p:sp>
      <p:sp>
        <p:nvSpPr>
          <p:cNvPr id="4" name="Footer Placeholder 3">
            <a:extLst>
              <a:ext uri="{FF2B5EF4-FFF2-40B4-BE49-F238E27FC236}">
                <a16:creationId xmlns:a16="http://schemas.microsoft.com/office/drawing/2014/main" id="{B5ABAE83-F677-417B-9332-5BF5472E16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387CBD-1436-4AE3-ADF2-18D15451E073}"/>
              </a:ext>
            </a:extLst>
          </p:cNvPr>
          <p:cNvSpPr>
            <a:spLocks noGrp="1"/>
          </p:cNvSpPr>
          <p:nvPr>
            <p:ph type="sldNum" sz="quarter" idx="12"/>
          </p:nvPr>
        </p:nvSpPr>
        <p:spPr/>
        <p:txBody>
          <a:bodyPr/>
          <a:lstStyle/>
          <a:p>
            <a:fld id="{F7E0C6C9-33FA-46F8-81FA-676EE6E9A835}" type="slidenum">
              <a:rPr lang="en-US" smtClean="0"/>
              <a:t>‹#›</a:t>
            </a:fld>
            <a:endParaRPr lang="en-US"/>
          </a:p>
        </p:txBody>
      </p:sp>
    </p:spTree>
    <p:extLst>
      <p:ext uri="{BB962C8B-B14F-4D97-AF65-F5344CB8AC3E}">
        <p14:creationId xmlns:p14="http://schemas.microsoft.com/office/powerpoint/2010/main" val="1047110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52E486-2A25-455C-96E0-9B55BE841159}"/>
              </a:ext>
            </a:extLst>
          </p:cNvPr>
          <p:cNvSpPr>
            <a:spLocks noGrp="1"/>
          </p:cNvSpPr>
          <p:nvPr>
            <p:ph type="dt" sz="half" idx="10"/>
          </p:nvPr>
        </p:nvSpPr>
        <p:spPr/>
        <p:txBody>
          <a:bodyPr/>
          <a:lstStyle/>
          <a:p>
            <a:fld id="{8788D42A-A613-44AF-8B74-5FEDDD0FF3A6}" type="datetimeFigureOut">
              <a:rPr lang="en-US" smtClean="0"/>
              <a:t>4/18/2019</a:t>
            </a:fld>
            <a:endParaRPr lang="en-US"/>
          </a:p>
        </p:txBody>
      </p:sp>
      <p:sp>
        <p:nvSpPr>
          <p:cNvPr id="3" name="Footer Placeholder 2">
            <a:extLst>
              <a:ext uri="{FF2B5EF4-FFF2-40B4-BE49-F238E27FC236}">
                <a16:creationId xmlns:a16="http://schemas.microsoft.com/office/drawing/2014/main" id="{31058A26-1FD2-45ED-A570-51712E6DBB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AFC590-B80F-4C19-8258-47F112FDC4EB}"/>
              </a:ext>
            </a:extLst>
          </p:cNvPr>
          <p:cNvSpPr>
            <a:spLocks noGrp="1"/>
          </p:cNvSpPr>
          <p:nvPr>
            <p:ph type="sldNum" sz="quarter" idx="12"/>
          </p:nvPr>
        </p:nvSpPr>
        <p:spPr/>
        <p:txBody>
          <a:bodyPr/>
          <a:lstStyle/>
          <a:p>
            <a:fld id="{F7E0C6C9-33FA-46F8-81FA-676EE6E9A835}" type="slidenum">
              <a:rPr lang="en-US" smtClean="0"/>
              <a:t>‹#›</a:t>
            </a:fld>
            <a:endParaRPr lang="en-US"/>
          </a:p>
        </p:txBody>
      </p:sp>
    </p:spTree>
    <p:extLst>
      <p:ext uri="{BB962C8B-B14F-4D97-AF65-F5344CB8AC3E}">
        <p14:creationId xmlns:p14="http://schemas.microsoft.com/office/powerpoint/2010/main" val="3959498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DFB15-B8C7-498B-B951-823F9098D4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6A2446-6010-4D7E-87DD-5E3C16FEE8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F26419-D727-4D30-A266-7506053A6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779EB0-A3A6-45D4-92C5-58BF6863F10A}"/>
              </a:ext>
            </a:extLst>
          </p:cNvPr>
          <p:cNvSpPr>
            <a:spLocks noGrp="1"/>
          </p:cNvSpPr>
          <p:nvPr>
            <p:ph type="dt" sz="half" idx="10"/>
          </p:nvPr>
        </p:nvSpPr>
        <p:spPr/>
        <p:txBody>
          <a:bodyPr/>
          <a:lstStyle/>
          <a:p>
            <a:fld id="{8788D42A-A613-44AF-8B74-5FEDDD0FF3A6}" type="datetimeFigureOut">
              <a:rPr lang="en-US" smtClean="0"/>
              <a:t>4/18/2019</a:t>
            </a:fld>
            <a:endParaRPr lang="en-US"/>
          </a:p>
        </p:txBody>
      </p:sp>
      <p:sp>
        <p:nvSpPr>
          <p:cNvPr id="6" name="Footer Placeholder 5">
            <a:extLst>
              <a:ext uri="{FF2B5EF4-FFF2-40B4-BE49-F238E27FC236}">
                <a16:creationId xmlns:a16="http://schemas.microsoft.com/office/drawing/2014/main" id="{FDCA69C0-3050-4C01-A5F4-4F6DDEC6E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F02302-FA1C-41A3-ADCE-98A5D048FDC0}"/>
              </a:ext>
            </a:extLst>
          </p:cNvPr>
          <p:cNvSpPr>
            <a:spLocks noGrp="1"/>
          </p:cNvSpPr>
          <p:nvPr>
            <p:ph type="sldNum" sz="quarter" idx="12"/>
          </p:nvPr>
        </p:nvSpPr>
        <p:spPr/>
        <p:txBody>
          <a:bodyPr/>
          <a:lstStyle/>
          <a:p>
            <a:fld id="{F7E0C6C9-33FA-46F8-81FA-676EE6E9A835}" type="slidenum">
              <a:rPr lang="en-US" smtClean="0"/>
              <a:t>‹#›</a:t>
            </a:fld>
            <a:endParaRPr lang="en-US"/>
          </a:p>
        </p:txBody>
      </p:sp>
    </p:spTree>
    <p:extLst>
      <p:ext uri="{BB962C8B-B14F-4D97-AF65-F5344CB8AC3E}">
        <p14:creationId xmlns:p14="http://schemas.microsoft.com/office/powerpoint/2010/main" val="512820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88D42A-A613-44AF-8B74-5FEDDD0FF3A6}"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0C6C9-33FA-46F8-81FA-676EE6E9A835}" type="slidenum">
              <a:rPr lang="en-US" smtClean="0"/>
              <a:t>‹#›</a:t>
            </a:fld>
            <a:endParaRPr lang="en-US"/>
          </a:p>
        </p:txBody>
      </p:sp>
    </p:spTree>
    <p:extLst>
      <p:ext uri="{BB962C8B-B14F-4D97-AF65-F5344CB8AC3E}">
        <p14:creationId xmlns:p14="http://schemas.microsoft.com/office/powerpoint/2010/main" val="25647322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A3E37-CA91-40B4-8F11-1C83679BF0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6AF593-B870-4DCF-80E1-5444E4896B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37E97D-E242-4207-A3A7-EC6091608E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C3A338-983D-43C0-90AF-61AC10C5F845}"/>
              </a:ext>
            </a:extLst>
          </p:cNvPr>
          <p:cNvSpPr>
            <a:spLocks noGrp="1"/>
          </p:cNvSpPr>
          <p:nvPr>
            <p:ph type="dt" sz="half" idx="10"/>
          </p:nvPr>
        </p:nvSpPr>
        <p:spPr/>
        <p:txBody>
          <a:bodyPr/>
          <a:lstStyle/>
          <a:p>
            <a:fld id="{8788D42A-A613-44AF-8B74-5FEDDD0FF3A6}" type="datetimeFigureOut">
              <a:rPr lang="en-US" smtClean="0"/>
              <a:t>4/18/2019</a:t>
            </a:fld>
            <a:endParaRPr lang="en-US"/>
          </a:p>
        </p:txBody>
      </p:sp>
      <p:sp>
        <p:nvSpPr>
          <p:cNvPr id="6" name="Footer Placeholder 5">
            <a:extLst>
              <a:ext uri="{FF2B5EF4-FFF2-40B4-BE49-F238E27FC236}">
                <a16:creationId xmlns:a16="http://schemas.microsoft.com/office/drawing/2014/main" id="{8897D511-8305-4FA9-8FF9-A1D1BF6C9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C59AC-D727-4A81-A204-8F33B36F3425}"/>
              </a:ext>
            </a:extLst>
          </p:cNvPr>
          <p:cNvSpPr>
            <a:spLocks noGrp="1"/>
          </p:cNvSpPr>
          <p:nvPr>
            <p:ph type="sldNum" sz="quarter" idx="12"/>
          </p:nvPr>
        </p:nvSpPr>
        <p:spPr/>
        <p:txBody>
          <a:bodyPr/>
          <a:lstStyle/>
          <a:p>
            <a:fld id="{F7E0C6C9-33FA-46F8-81FA-676EE6E9A835}" type="slidenum">
              <a:rPr lang="en-US" smtClean="0"/>
              <a:t>‹#›</a:t>
            </a:fld>
            <a:endParaRPr lang="en-US"/>
          </a:p>
        </p:txBody>
      </p:sp>
    </p:spTree>
    <p:extLst>
      <p:ext uri="{BB962C8B-B14F-4D97-AF65-F5344CB8AC3E}">
        <p14:creationId xmlns:p14="http://schemas.microsoft.com/office/powerpoint/2010/main" val="25428022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A2B89-CE9F-4981-8432-D91BAFB8EA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D18949-0AA5-47C1-A912-DF71C1368A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9836E6-CDF1-472C-9ACF-F98BADC6D0E7}"/>
              </a:ext>
            </a:extLst>
          </p:cNvPr>
          <p:cNvSpPr>
            <a:spLocks noGrp="1"/>
          </p:cNvSpPr>
          <p:nvPr>
            <p:ph type="dt" sz="half" idx="10"/>
          </p:nvPr>
        </p:nvSpPr>
        <p:spPr/>
        <p:txBody>
          <a:bodyPr/>
          <a:lstStyle/>
          <a:p>
            <a:fld id="{8788D42A-A613-44AF-8B74-5FEDDD0FF3A6}" type="datetimeFigureOut">
              <a:rPr lang="en-US" smtClean="0"/>
              <a:t>4/18/2019</a:t>
            </a:fld>
            <a:endParaRPr lang="en-US"/>
          </a:p>
        </p:txBody>
      </p:sp>
      <p:sp>
        <p:nvSpPr>
          <p:cNvPr id="5" name="Footer Placeholder 4">
            <a:extLst>
              <a:ext uri="{FF2B5EF4-FFF2-40B4-BE49-F238E27FC236}">
                <a16:creationId xmlns:a16="http://schemas.microsoft.com/office/drawing/2014/main" id="{4C9AD0D9-D5B5-4E3F-8957-717FF52935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5EC5F0-E318-4C89-8148-EDA716146F60}"/>
              </a:ext>
            </a:extLst>
          </p:cNvPr>
          <p:cNvSpPr>
            <a:spLocks noGrp="1"/>
          </p:cNvSpPr>
          <p:nvPr>
            <p:ph type="sldNum" sz="quarter" idx="12"/>
          </p:nvPr>
        </p:nvSpPr>
        <p:spPr/>
        <p:txBody>
          <a:bodyPr/>
          <a:lstStyle/>
          <a:p>
            <a:fld id="{F7E0C6C9-33FA-46F8-81FA-676EE6E9A835}" type="slidenum">
              <a:rPr lang="en-US" smtClean="0"/>
              <a:t>‹#›</a:t>
            </a:fld>
            <a:endParaRPr lang="en-US"/>
          </a:p>
        </p:txBody>
      </p:sp>
    </p:spTree>
    <p:extLst>
      <p:ext uri="{BB962C8B-B14F-4D97-AF65-F5344CB8AC3E}">
        <p14:creationId xmlns:p14="http://schemas.microsoft.com/office/powerpoint/2010/main" val="11613946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E80048-0F40-4732-922C-434F9F7032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49C2E4-E73F-4A77-8B67-7533CE6BBD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CC22D1-3733-40CF-AC8B-C865AD6A220F}"/>
              </a:ext>
            </a:extLst>
          </p:cNvPr>
          <p:cNvSpPr>
            <a:spLocks noGrp="1"/>
          </p:cNvSpPr>
          <p:nvPr>
            <p:ph type="dt" sz="half" idx="10"/>
          </p:nvPr>
        </p:nvSpPr>
        <p:spPr/>
        <p:txBody>
          <a:bodyPr/>
          <a:lstStyle/>
          <a:p>
            <a:fld id="{8788D42A-A613-44AF-8B74-5FEDDD0FF3A6}" type="datetimeFigureOut">
              <a:rPr lang="en-US" smtClean="0"/>
              <a:t>4/18/2019</a:t>
            </a:fld>
            <a:endParaRPr lang="en-US"/>
          </a:p>
        </p:txBody>
      </p:sp>
      <p:sp>
        <p:nvSpPr>
          <p:cNvPr id="5" name="Footer Placeholder 4">
            <a:extLst>
              <a:ext uri="{FF2B5EF4-FFF2-40B4-BE49-F238E27FC236}">
                <a16:creationId xmlns:a16="http://schemas.microsoft.com/office/drawing/2014/main" id="{AC79A914-DB08-476B-94AA-5D01A34042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BE5172-B6B5-4621-BC7C-C5309AF74972}"/>
              </a:ext>
            </a:extLst>
          </p:cNvPr>
          <p:cNvSpPr>
            <a:spLocks noGrp="1"/>
          </p:cNvSpPr>
          <p:nvPr>
            <p:ph type="sldNum" sz="quarter" idx="12"/>
          </p:nvPr>
        </p:nvSpPr>
        <p:spPr/>
        <p:txBody>
          <a:bodyPr/>
          <a:lstStyle/>
          <a:p>
            <a:fld id="{F7E0C6C9-33FA-46F8-81FA-676EE6E9A835}" type="slidenum">
              <a:rPr lang="en-US" smtClean="0"/>
              <a:t>‹#›</a:t>
            </a:fld>
            <a:endParaRPr lang="en-US"/>
          </a:p>
        </p:txBody>
      </p:sp>
    </p:spTree>
    <p:extLst>
      <p:ext uri="{BB962C8B-B14F-4D97-AF65-F5344CB8AC3E}">
        <p14:creationId xmlns:p14="http://schemas.microsoft.com/office/powerpoint/2010/main" val="1589751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8D42A-A613-44AF-8B74-5FEDDD0FF3A6}"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0C6C9-33FA-46F8-81FA-676EE6E9A835}" type="slidenum">
              <a:rPr lang="en-US" smtClean="0"/>
              <a:t>‹#›</a:t>
            </a:fld>
            <a:endParaRPr lang="en-US"/>
          </a:p>
        </p:txBody>
      </p:sp>
    </p:spTree>
    <p:extLst>
      <p:ext uri="{BB962C8B-B14F-4D97-AF65-F5344CB8AC3E}">
        <p14:creationId xmlns:p14="http://schemas.microsoft.com/office/powerpoint/2010/main" val="2703786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88D42A-A613-44AF-8B74-5FEDDD0FF3A6}"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E0C6C9-33FA-46F8-81FA-676EE6E9A835}" type="slidenum">
              <a:rPr lang="en-US" smtClean="0"/>
              <a:t>‹#›</a:t>
            </a:fld>
            <a:endParaRPr lang="en-US"/>
          </a:p>
        </p:txBody>
      </p:sp>
    </p:spTree>
    <p:extLst>
      <p:ext uri="{BB962C8B-B14F-4D97-AF65-F5344CB8AC3E}">
        <p14:creationId xmlns:p14="http://schemas.microsoft.com/office/powerpoint/2010/main" val="586977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88D42A-A613-44AF-8B74-5FEDDD0FF3A6}" type="datetimeFigureOut">
              <a:rPr lang="en-US" smtClean="0"/>
              <a:t>4/18/2019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E0C6C9-33FA-46F8-81FA-676EE6E9A835}" type="slidenum">
              <a:rPr lang="en-US" smtClean="0"/>
              <a:t>‹#›</a:t>
            </a:fld>
            <a:endParaRPr lang="en-US"/>
          </a:p>
        </p:txBody>
      </p:sp>
    </p:spTree>
    <p:extLst>
      <p:ext uri="{BB962C8B-B14F-4D97-AF65-F5344CB8AC3E}">
        <p14:creationId xmlns:p14="http://schemas.microsoft.com/office/powerpoint/2010/main" val="193806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88D42A-A613-44AF-8B74-5FEDDD0FF3A6}" type="datetimeFigureOut">
              <a:rPr lang="en-US" smtClean="0"/>
              <a:t>4/18/2019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E0C6C9-33FA-46F8-81FA-676EE6E9A835}" type="slidenum">
              <a:rPr lang="en-US" smtClean="0"/>
              <a:t>‹#›</a:t>
            </a:fld>
            <a:endParaRPr lang="en-US"/>
          </a:p>
        </p:txBody>
      </p:sp>
    </p:spTree>
    <p:extLst>
      <p:ext uri="{BB962C8B-B14F-4D97-AF65-F5344CB8AC3E}">
        <p14:creationId xmlns:p14="http://schemas.microsoft.com/office/powerpoint/2010/main" val="1393002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88D42A-A613-44AF-8B74-5FEDDD0FF3A6}" type="datetimeFigureOut">
              <a:rPr lang="en-US" smtClean="0"/>
              <a:t>4/18/2019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E0C6C9-33FA-46F8-81FA-676EE6E9A835}" type="slidenum">
              <a:rPr lang="en-US" smtClean="0"/>
              <a:t>‹#›</a:t>
            </a:fld>
            <a:endParaRPr lang="en-US"/>
          </a:p>
        </p:txBody>
      </p:sp>
    </p:spTree>
    <p:extLst>
      <p:ext uri="{BB962C8B-B14F-4D97-AF65-F5344CB8AC3E}">
        <p14:creationId xmlns:p14="http://schemas.microsoft.com/office/powerpoint/2010/main" val="1743784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88D42A-A613-44AF-8B74-5FEDDD0FF3A6}"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E0C6C9-33FA-46F8-81FA-676EE6E9A835}" type="slidenum">
              <a:rPr lang="en-US" smtClean="0"/>
              <a:t>‹#›</a:t>
            </a:fld>
            <a:endParaRPr lang="en-US"/>
          </a:p>
        </p:txBody>
      </p:sp>
    </p:spTree>
    <p:extLst>
      <p:ext uri="{BB962C8B-B14F-4D97-AF65-F5344CB8AC3E}">
        <p14:creationId xmlns:p14="http://schemas.microsoft.com/office/powerpoint/2010/main" val="2428854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88D42A-A613-44AF-8B74-5FEDDD0FF3A6}"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E0C6C9-33FA-46F8-81FA-676EE6E9A835}" type="slidenum">
              <a:rPr lang="en-US" smtClean="0"/>
              <a:t>‹#›</a:t>
            </a:fld>
            <a:endParaRPr lang="en-US"/>
          </a:p>
        </p:txBody>
      </p:sp>
    </p:spTree>
    <p:extLst>
      <p:ext uri="{BB962C8B-B14F-4D97-AF65-F5344CB8AC3E}">
        <p14:creationId xmlns:p14="http://schemas.microsoft.com/office/powerpoint/2010/main" val="90139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88D42A-A613-44AF-8B74-5FEDDD0FF3A6}" type="datetimeFigureOut">
              <a:rPr lang="en-US" smtClean="0"/>
              <a:t>4/18/2019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E0C6C9-33FA-46F8-81FA-676EE6E9A835}" type="slidenum">
              <a:rPr lang="en-US" smtClean="0"/>
              <a:t>‹#›</a:t>
            </a:fld>
            <a:endParaRPr lang="en-US"/>
          </a:p>
        </p:txBody>
      </p:sp>
    </p:spTree>
    <p:extLst>
      <p:ext uri="{BB962C8B-B14F-4D97-AF65-F5344CB8AC3E}">
        <p14:creationId xmlns:p14="http://schemas.microsoft.com/office/powerpoint/2010/main" val="421186463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8BF230-FD1F-470F-ABF4-2CCADEB88C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1F93DA-34E2-49AC-BB59-F5F4701FA1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0A99BC-5340-4276-ADA5-BAB8F7ACF3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88D42A-A613-44AF-8B74-5FEDDD0FF3A6}" type="datetimeFigureOut">
              <a:rPr lang="en-US" smtClean="0"/>
              <a:t>4/18/2019</a:t>
            </a:fld>
            <a:endParaRPr lang="en-US"/>
          </a:p>
        </p:txBody>
      </p:sp>
      <p:sp>
        <p:nvSpPr>
          <p:cNvPr id="5" name="Footer Placeholder 4">
            <a:extLst>
              <a:ext uri="{FF2B5EF4-FFF2-40B4-BE49-F238E27FC236}">
                <a16:creationId xmlns:a16="http://schemas.microsoft.com/office/drawing/2014/main" id="{6245E012-35DD-40E3-AAC6-FB650D21C6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CBD2D2-EEE8-4BF8-818A-1D83471DA3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E0C6C9-33FA-46F8-81FA-676EE6E9A835}" type="slidenum">
              <a:rPr lang="en-US" smtClean="0"/>
              <a:t>‹#›</a:t>
            </a:fld>
            <a:endParaRPr lang="en-US"/>
          </a:p>
        </p:txBody>
      </p:sp>
    </p:spTree>
    <p:extLst>
      <p:ext uri="{BB962C8B-B14F-4D97-AF65-F5344CB8AC3E}">
        <p14:creationId xmlns:p14="http://schemas.microsoft.com/office/powerpoint/2010/main" val="24502430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8E91E-1AFB-4969-B517-2F2EDF44578D}"/>
              </a:ext>
            </a:extLst>
          </p:cNvPr>
          <p:cNvSpPr>
            <a:spLocks noGrp="1"/>
          </p:cNvSpPr>
          <p:nvPr>
            <p:ph type="ctrTitle"/>
          </p:nvPr>
        </p:nvSpPr>
        <p:spPr>
          <a:xfrm>
            <a:off x="224117" y="4369181"/>
            <a:ext cx="11766177" cy="1462360"/>
          </a:xfrm>
        </p:spPr>
        <p:txBody>
          <a:bodyPr>
            <a:noAutofit/>
          </a:bodyPr>
          <a:lstStyle/>
          <a:p>
            <a:r>
              <a:rPr lang="en-US" sz="4700" b="1" dirty="0">
                <a:latin typeface="Arial" panose="020B0604020202020204" pitchFamily="34" charset="0"/>
                <a:cs typeface="Arial" panose="020B0604020202020204" pitchFamily="34" charset="0"/>
              </a:rPr>
              <a:t>Predicting Airbnb Rental Property </a:t>
            </a:r>
            <a:br>
              <a:rPr lang="en-US" sz="4700" b="1" dirty="0">
                <a:latin typeface="Arial" panose="020B0604020202020204" pitchFamily="34" charset="0"/>
                <a:cs typeface="Arial" panose="020B0604020202020204" pitchFamily="34" charset="0"/>
              </a:rPr>
            </a:br>
            <a:r>
              <a:rPr lang="en-US" sz="4700" b="1" dirty="0">
                <a:latin typeface="Arial" panose="020B0604020202020204" pitchFamily="34" charset="0"/>
                <a:cs typeface="Arial" panose="020B0604020202020204" pitchFamily="34" charset="0"/>
              </a:rPr>
              <a:t>Return On Investment</a:t>
            </a:r>
          </a:p>
        </p:txBody>
      </p:sp>
      <p:sp>
        <p:nvSpPr>
          <p:cNvPr id="3" name="Subtitle 2">
            <a:extLst>
              <a:ext uri="{FF2B5EF4-FFF2-40B4-BE49-F238E27FC236}">
                <a16:creationId xmlns:a16="http://schemas.microsoft.com/office/drawing/2014/main" id="{46858DFC-D625-4DDE-B5EE-9DA78446E445}"/>
              </a:ext>
            </a:extLst>
          </p:cNvPr>
          <p:cNvSpPr>
            <a:spLocks noGrp="1"/>
          </p:cNvSpPr>
          <p:nvPr>
            <p:ph type="subTitle" idx="1"/>
          </p:nvPr>
        </p:nvSpPr>
        <p:spPr>
          <a:xfrm>
            <a:off x="4389306" y="5943682"/>
            <a:ext cx="3386676" cy="521109"/>
          </a:xfrm>
        </p:spPr>
        <p:txBody>
          <a:bodyPr>
            <a:noAutofit/>
          </a:bodyPr>
          <a:lstStyle/>
          <a:p>
            <a:pPr algn="l"/>
            <a:r>
              <a:rPr lang="en-US" sz="3000" b="1" dirty="0">
                <a:latin typeface="Arial" panose="020B0604020202020204" pitchFamily="34" charset="0"/>
                <a:cs typeface="Arial" panose="020B0604020202020204" pitchFamily="34" charset="0"/>
              </a:rPr>
              <a:t>Mohammad Bakir</a:t>
            </a:r>
          </a:p>
        </p:txBody>
      </p:sp>
      <p:pic>
        <p:nvPicPr>
          <p:cNvPr id="9" name="Picture 8" descr="A large building&#10;&#10;Description automatically generated">
            <a:extLst>
              <a:ext uri="{FF2B5EF4-FFF2-40B4-BE49-F238E27FC236}">
                <a16:creationId xmlns:a16="http://schemas.microsoft.com/office/drawing/2014/main" id="{BD98B109-E65B-4E62-A560-9F0A27BF191F}"/>
              </a:ext>
            </a:extLst>
          </p:cNvPr>
          <p:cNvPicPr>
            <a:picLocks noChangeAspect="1"/>
          </p:cNvPicPr>
          <p:nvPr/>
        </p:nvPicPr>
        <p:blipFill rotWithShape="1">
          <a:blip r:embed="rId3">
            <a:extLst>
              <a:ext uri="{28A0092B-C50C-407E-A947-70E740481C1C}">
                <a14:useLocalDpi xmlns:a14="http://schemas.microsoft.com/office/drawing/2010/main" val="0"/>
              </a:ext>
            </a:extLst>
          </a:blip>
          <a:srcRect t="9685" b="20727"/>
          <a:stretch/>
        </p:blipFill>
        <p:spPr>
          <a:xfrm>
            <a:off x="20" y="10"/>
            <a:ext cx="12191980" cy="4242125"/>
          </a:xfrm>
          <a:prstGeom prst="rect">
            <a:avLst/>
          </a:prstGeom>
        </p:spPr>
      </p:pic>
      <p:pic>
        <p:nvPicPr>
          <p:cNvPr id="16" name="Picture 15">
            <a:extLst>
              <a:ext uri="{FF2B5EF4-FFF2-40B4-BE49-F238E27FC236}">
                <a16:creationId xmlns:a16="http://schemas.microsoft.com/office/drawing/2014/main" id="{FF20E966-F1D1-4E61-98C8-FC3C5CB7AD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32037" y="6050837"/>
            <a:ext cx="959963" cy="807153"/>
          </a:xfrm>
          <a:prstGeom prst="rect">
            <a:avLst/>
          </a:prstGeom>
        </p:spPr>
      </p:pic>
    </p:spTree>
    <p:extLst>
      <p:ext uri="{BB962C8B-B14F-4D97-AF65-F5344CB8AC3E}">
        <p14:creationId xmlns:p14="http://schemas.microsoft.com/office/powerpoint/2010/main" val="222140721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6669D-76BE-4571-8BD1-2F2E73D71188}"/>
              </a:ext>
            </a:extLst>
          </p:cNvPr>
          <p:cNvSpPr>
            <a:spLocks noGrp="1"/>
          </p:cNvSpPr>
          <p:nvPr>
            <p:ph type="title"/>
          </p:nvPr>
        </p:nvSpPr>
        <p:spPr>
          <a:xfrm>
            <a:off x="838200" y="365126"/>
            <a:ext cx="10515600" cy="908503"/>
          </a:xfrm>
        </p:spPr>
        <p:txBody>
          <a:bodyPr>
            <a:normAutofit/>
          </a:bodyPr>
          <a:lstStyle/>
          <a:p>
            <a:pPr algn="ctr"/>
            <a:r>
              <a:rPr lang="en-US" sz="4000" dirty="0">
                <a:latin typeface="Arial" panose="020B0604020202020204" pitchFamily="34" charset="0"/>
                <a:cs typeface="Arial" panose="020B0604020202020204" pitchFamily="34" charset="0"/>
              </a:rPr>
              <a:t>Process</a:t>
            </a:r>
            <a:r>
              <a:rPr lang="en-US" dirty="0">
                <a:latin typeface="Arial" panose="020B0604020202020204" pitchFamily="34" charset="0"/>
                <a:cs typeface="Arial" panose="020B0604020202020204" pitchFamily="34" charset="0"/>
              </a:rPr>
              <a:t> </a:t>
            </a:r>
            <a:r>
              <a:rPr lang="en-US" sz="4000" dirty="0">
                <a:latin typeface="Arial" panose="020B0604020202020204" pitchFamily="34" charset="0"/>
                <a:cs typeface="Arial" panose="020B0604020202020204" pitchFamily="34" charset="0"/>
              </a:rPr>
              <a:t>Pipeline</a:t>
            </a:r>
          </a:p>
        </p:txBody>
      </p:sp>
      <p:graphicFrame>
        <p:nvGraphicFramePr>
          <p:cNvPr id="4" name="Content Placeholder 3">
            <a:extLst>
              <a:ext uri="{FF2B5EF4-FFF2-40B4-BE49-F238E27FC236}">
                <a16:creationId xmlns:a16="http://schemas.microsoft.com/office/drawing/2014/main" id="{C2CE7A20-2E36-4E39-A06A-AA41A8D285BF}"/>
              </a:ext>
            </a:extLst>
          </p:cNvPr>
          <p:cNvGraphicFramePr>
            <a:graphicFrameLocks noGrp="1"/>
          </p:cNvGraphicFramePr>
          <p:nvPr>
            <p:ph idx="1"/>
            <p:extLst>
              <p:ext uri="{D42A27DB-BD31-4B8C-83A1-F6EECF244321}">
                <p14:modId xmlns:p14="http://schemas.microsoft.com/office/powerpoint/2010/main" val="395197287"/>
              </p:ext>
            </p:extLst>
          </p:nvPr>
        </p:nvGraphicFramePr>
        <p:xfrm>
          <a:off x="838200" y="1360714"/>
          <a:ext cx="10417629" cy="39950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2006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230D3-FC4E-486C-94A1-A4F5DC4BBFC5}"/>
              </a:ext>
            </a:extLst>
          </p:cNvPr>
          <p:cNvSpPr>
            <a:spLocks noGrp="1"/>
          </p:cNvSpPr>
          <p:nvPr>
            <p:ph type="title"/>
          </p:nvPr>
        </p:nvSpPr>
        <p:spPr>
          <a:xfrm>
            <a:off x="838200" y="233046"/>
            <a:ext cx="10515600" cy="647246"/>
          </a:xfrm>
        </p:spPr>
        <p:txBody>
          <a:bodyPr>
            <a:normAutofit fontScale="90000"/>
          </a:bodyPr>
          <a:lstStyle/>
          <a:p>
            <a:pPr algn="ctr"/>
            <a:r>
              <a:rPr lang="en-US" dirty="0">
                <a:latin typeface="Arial" panose="020B0604020202020204" pitchFamily="34" charset="0"/>
                <a:cs typeface="Arial" panose="020B0604020202020204" pitchFamily="34" charset="0"/>
              </a:rPr>
              <a:t>Base Line Model – OLS Regression</a:t>
            </a:r>
          </a:p>
        </p:txBody>
      </p:sp>
      <p:sp>
        <p:nvSpPr>
          <p:cNvPr id="3" name="Content Placeholder 2">
            <a:extLst>
              <a:ext uri="{FF2B5EF4-FFF2-40B4-BE49-F238E27FC236}">
                <a16:creationId xmlns:a16="http://schemas.microsoft.com/office/drawing/2014/main" id="{3AF1AB94-B1F3-49DA-9F55-45B52F1CB899}"/>
              </a:ext>
            </a:extLst>
          </p:cNvPr>
          <p:cNvSpPr>
            <a:spLocks noGrp="1"/>
          </p:cNvSpPr>
          <p:nvPr>
            <p:ph idx="1"/>
          </p:nvPr>
        </p:nvSpPr>
        <p:spPr>
          <a:xfrm>
            <a:off x="362923" y="2238781"/>
            <a:ext cx="5589326" cy="1957662"/>
          </a:xfrm>
        </p:spPr>
        <p:txBody>
          <a:bodyPr>
            <a:normAutofit/>
          </a:bodyPr>
          <a:lstStyle/>
          <a:p>
            <a:pPr marL="0" indent="0">
              <a:buNone/>
            </a:pPr>
            <a:r>
              <a:rPr lang="en-US" sz="4000" dirty="0">
                <a:latin typeface="Arial" panose="020B0604020202020204" pitchFamily="34" charset="0"/>
                <a:cs typeface="Arial" panose="020B0604020202020204" pitchFamily="34" charset="0"/>
              </a:rPr>
              <a:t>Untransformed Features/Predictor</a:t>
            </a:r>
          </a:p>
          <a:p>
            <a:pPr marL="0" indent="0">
              <a:buNone/>
            </a:pPr>
            <a:r>
              <a:rPr lang="en-US" sz="4000" dirty="0">
                <a:latin typeface="Arial" panose="020B0604020202020204" pitchFamily="34" charset="0"/>
                <a:cs typeface="Arial" panose="020B0604020202020204" pitchFamily="34" charset="0"/>
              </a:rPr>
              <a:t>Adj R-Squared : 0.397</a:t>
            </a:r>
          </a:p>
          <a:p>
            <a:pPr marL="0" indent="0">
              <a:buNone/>
            </a:pPr>
            <a:endParaRPr lang="en-US" sz="4000" dirty="0"/>
          </a:p>
        </p:txBody>
      </p:sp>
      <p:sp>
        <p:nvSpPr>
          <p:cNvPr id="31" name="Content Placeholder 2">
            <a:extLst>
              <a:ext uri="{FF2B5EF4-FFF2-40B4-BE49-F238E27FC236}">
                <a16:creationId xmlns:a16="http://schemas.microsoft.com/office/drawing/2014/main" id="{56869FE5-A3E1-4A2B-992D-01DDD2F36CA1}"/>
              </a:ext>
            </a:extLst>
          </p:cNvPr>
          <p:cNvSpPr txBox="1">
            <a:spLocks/>
          </p:cNvSpPr>
          <p:nvPr/>
        </p:nvSpPr>
        <p:spPr>
          <a:xfrm>
            <a:off x="6239751" y="2238781"/>
            <a:ext cx="5589326" cy="19576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latin typeface="Arial" panose="020B0604020202020204" pitchFamily="34" charset="0"/>
                <a:cs typeface="Arial" panose="020B0604020202020204" pitchFamily="34" charset="0"/>
              </a:rPr>
              <a:t>Transformed Features/Predictor</a:t>
            </a:r>
          </a:p>
          <a:p>
            <a:pPr marL="0" indent="0">
              <a:buFont typeface="Arial" panose="020B0604020202020204" pitchFamily="34" charset="0"/>
              <a:buNone/>
            </a:pPr>
            <a:r>
              <a:rPr lang="en-US" sz="4000" dirty="0">
                <a:latin typeface="Arial" panose="020B0604020202020204" pitchFamily="34" charset="0"/>
                <a:cs typeface="Arial" panose="020B0604020202020204" pitchFamily="34" charset="0"/>
              </a:rPr>
              <a:t>Adj R-Squared : 0.473</a:t>
            </a:r>
          </a:p>
          <a:p>
            <a:pPr marL="0" indent="0">
              <a:buFont typeface="Arial" panose="020B0604020202020204" pitchFamily="34" charset="0"/>
              <a:buNone/>
            </a:pPr>
            <a:endParaRPr lang="en-US" sz="4000" dirty="0"/>
          </a:p>
        </p:txBody>
      </p:sp>
    </p:spTree>
    <p:extLst>
      <p:ext uri="{BB962C8B-B14F-4D97-AF65-F5344CB8AC3E}">
        <p14:creationId xmlns:p14="http://schemas.microsoft.com/office/powerpoint/2010/main" val="4078519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3B3F163A-B069-4180-990B-693D7A2394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94" y="1395281"/>
            <a:ext cx="5172406" cy="4678948"/>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A039E4D2-894E-484D-B189-C013B3F411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9753" y="1367069"/>
            <a:ext cx="5172406" cy="4713902"/>
          </a:xfrm>
          <a:prstGeom prst="rect">
            <a:avLst/>
          </a:prstGeom>
        </p:spPr>
      </p:pic>
      <p:sp>
        <p:nvSpPr>
          <p:cNvPr id="6" name="Content Placeholder 2">
            <a:extLst>
              <a:ext uri="{FF2B5EF4-FFF2-40B4-BE49-F238E27FC236}">
                <a16:creationId xmlns:a16="http://schemas.microsoft.com/office/drawing/2014/main" id="{4838002D-5222-4D2A-9D32-CB7C761E1ED8}"/>
              </a:ext>
            </a:extLst>
          </p:cNvPr>
          <p:cNvSpPr>
            <a:spLocks noGrp="1"/>
          </p:cNvSpPr>
          <p:nvPr>
            <p:ph idx="1"/>
          </p:nvPr>
        </p:nvSpPr>
        <p:spPr>
          <a:xfrm>
            <a:off x="656894" y="416450"/>
            <a:ext cx="10755265" cy="809922"/>
          </a:xfrm>
        </p:spPr>
        <p:txBody>
          <a:bodyPr>
            <a:normAutofit/>
          </a:bodyPr>
          <a:lstStyle/>
          <a:p>
            <a:pPr marL="0" indent="0" algn="ctr">
              <a:buNone/>
            </a:pPr>
            <a:r>
              <a:rPr lang="en-US" sz="4000" dirty="0">
                <a:latin typeface="Arial" panose="020B0604020202020204" pitchFamily="34" charset="0"/>
                <a:cs typeface="Arial" panose="020B0604020202020204" pitchFamily="34" charset="0"/>
              </a:rPr>
              <a:t>Transformed Features/Predictor</a:t>
            </a:r>
          </a:p>
          <a:p>
            <a:pPr marL="0" indent="0">
              <a:buNone/>
            </a:pPr>
            <a:endParaRPr lang="en-US" sz="4000" dirty="0"/>
          </a:p>
        </p:txBody>
      </p:sp>
    </p:spTree>
    <p:extLst>
      <p:ext uri="{BB962C8B-B14F-4D97-AF65-F5344CB8AC3E}">
        <p14:creationId xmlns:p14="http://schemas.microsoft.com/office/powerpoint/2010/main" val="874252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9A910973-DCC6-4E7C-A5D6-3BE94F8E3BEF}"/>
              </a:ext>
            </a:extLst>
          </p:cNvPr>
          <p:cNvSpPr>
            <a:spLocks noGrp="1"/>
          </p:cNvSpPr>
          <p:nvPr>
            <p:ph type="title"/>
          </p:nvPr>
        </p:nvSpPr>
        <p:spPr>
          <a:xfrm>
            <a:off x="838200" y="365125"/>
            <a:ext cx="10515600" cy="931659"/>
          </a:xfrm>
        </p:spPr>
        <p:txBody>
          <a:bodyPr>
            <a:normAutofit fontScale="90000"/>
          </a:bodyPr>
          <a:lstStyle/>
          <a:p>
            <a:pPr algn="ctr"/>
            <a:r>
              <a:rPr lang="en-US" sz="3500" dirty="0">
                <a:latin typeface="Arial" panose="020B0604020202020204" pitchFamily="34" charset="0"/>
                <a:cs typeface="Arial" panose="020B0604020202020204" pitchFamily="34" charset="0"/>
              </a:rPr>
              <a:t>Lasso / Elastic Regression </a:t>
            </a:r>
            <a:br>
              <a:rPr lang="en-US" sz="3500" dirty="0">
                <a:latin typeface="Arial" panose="020B0604020202020204" pitchFamily="34" charset="0"/>
                <a:cs typeface="Arial" panose="020B0604020202020204" pitchFamily="34" charset="0"/>
              </a:rPr>
            </a:br>
            <a:r>
              <a:rPr lang="en-US" sz="3500" dirty="0">
                <a:latin typeface="Arial" panose="020B0604020202020204" pitchFamily="34" charset="0"/>
                <a:cs typeface="Arial" panose="020B0604020202020204" pitchFamily="34" charset="0"/>
              </a:rPr>
              <a:t>Grid Search With Cross Validation</a:t>
            </a:r>
          </a:p>
        </p:txBody>
      </p:sp>
      <p:pic>
        <p:nvPicPr>
          <p:cNvPr id="25" name="Picture 24" descr="A screenshot of a cell phone&#10;&#10;Description automatically generated">
            <a:extLst>
              <a:ext uri="{FF2B5EF4-FFF2-40B4-BE49-F238E27FC236}">
                <a16:creationId xmlns:a16="http://schemas.microsoft.com/office/drawing/2014/main" id="{B5E09010-0136-462D-9B51-C13668C248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308" y="1463040"/>
            <a:ext cx="5550988" cy="4811970"/>
          </a:xfrm>
          <a:prstGeom prst="rect">
            <a:avLst/>
          </a:prstGeom>
        </p:spPr>
      </p:pic>
      <p:pic>
        <p:nvPicPr>
          <p:cNvPr id="29" name="Picture 28" descr="A screenshot of a cell phone&#10;&#10;Description automatically generated">
            <a:extLst>
              <a:ext uri="{FF2B5EF4-FFF2-40B4-BE49-F238E27FC236}">
                <a16:creationId xmlns:a16="http://schemas.microsoft.com/office/drawing/2014/main" id="{FEB4DE2F-9842-4BA5-87F3-EF717846BE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822" y="1463040"/>
            <a:ext cx="5486400" cy="4811970"/>
          </a:xfrm>
          <a:prstGeom prst="rect">
            <a:avLst/>
          </a:prstGeom>
        </p:spPr>
      </p:pic>
    </p:spTree>
    <p:extLst>
      <p:ext uri="{BB962C8B-B14F-4D97-AF65-F5344CB8AC3E}">
        <p14:creationId xmlns:p14="http://schemas.microsoft.com/office/powerpoint/2010/main" val="188303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6669D-76BE-4571-8BD1-2F2E73D71188}"/>
              </a:ext>
            </a:extLst>
          </p:cNvPr>
          <p:cNvSpPr>
            <a:spLocks noGrp="1"/>
          </p:cNvSpPr>
          <p:nvPr>
            <p:ph type="title"/>
          </p:nvPr>
        </p:nvSpPr>
        <p:spPr>
          <a:xfrm>
            <a:off x="838200" y="365126"/>
            <a:ext cx="10515600" cy="908503"/>
          </a:xfrm>
        </p:spPr>
        <p:txBody>
          <a:bodyPr>
            <a:normAutofit/>
          </a:bodyPr>
          <a:lstStyle/>
          <a:p>
            <a:pPr algn="ctr"/>
            <a:r>
              <a:rPr lang="en-US" sz="4000" dirty="0">
                <a:latin typeface="Arial" panose="020B0604020202020204" pitchFamily="34" charset="0"/>
                <a:cs typeface="Arial" panose="020B0604020202020204" pitchFamily="34" charset="0"/>
              </a:rPr>
              <a:t>Process</a:t>
            </a:r>
            <a:r>
              <a:rPr lang="en-US" dirty="0">
                <a:latin typeface="Arial" panose="020B0604020202020204" pitchFamily="34" charset="0"/>
                <a:cs typeface="Arial" panose="020B0604020202020204" pitchFamily="34" charset="0"/>
              </a:rPr>
              <a:t> </a:t>
            </a:r>
            <a:r>
              <a:rPr lang="en-US" sz="4000" dirty="0">
                <a:latin typeface="Arial" panose="020B0604020202020204" pitchFamily="34" charset="0"/>
                <a:cs typeface="Arial" panose="020B0604020202020204" pitchFamily="34" charset="0"/>
              </a:rPr>
              <a:t>Pipeline</a:t>
            </a:r>
          </a:p>
        </p:txBody>
      </p:sp>
      <p:graphicFrame>
        <p:nvGraphicFramePr>
          <p:cNvPr id="4" name="Content Placeholder 3">
            <a:extLst>
              <a:ext uri="{FF2B5EF4-FFF2-40B4-BE49-F238E27FC236}">
                <a16:creationId xmlns:a16="http://schemas.microsoft.com/office/drawing/2014/main" id="{C2CE7A20-2E36-4E39-A06A-AA41A8D285BF}"/>
              </a:ext>
            </a:extLst>
          </p:cNvPr>
          <p:cNvGraphicFramePr>
            <a:graphicFrameLocks noGrp="1"/>
          </p:cNvGraphicFramePr>
          <p:nvPr>
            <p:ph idx="1"/>
            <p:extLst>
              <p:ext uri="{D42A27DB-BD31-4B8C-83A1-F6EECF244321}">
                <p14:modId xmlns:p14="http://schemas.microsoft.com/office/powerpoint/2010/main" val="3834331791"/>
              </p:ext>
            </p:extLst>
          </p:nvPr>
        </p:nvGraphicFramePr>
        <p:xfrm>
          <a:off x="838200" y="1360714"/>
          <a:ext cx="10417629" cy="39950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2708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F56FC-990D-4044-94B4-DF95952A22D9}"/>
              </a:ext>
            </a:extLst>
          </p:cNvPr>
          <p:cNvSpPr>
            <a:spLocks noGrp="1"/>
          </p:cNvSpPr>
          <p:nvPr>
            <p:ph type="title"/>
          </p:nvPr>
        </p:nvSpPr>
        <p:spPr>
          <a:xfrm>
            <a:off x="6487885" y="988631"/>
            <a:ext cx="5562600" cy="600529"/>
          </a:xfrm>
        </p:spPr>
        <p:txBody>
          <a:bodyPr>
            <a:noAutofit/>
          </a:bodyPr>
          <a:lstStyle/>
          <a:p>
            <a:pPr algn="r"/>
            <a:r>
              <a:rPr lang="en-US" sz="3500" dirty="0">
                <a:latin typeface="Arial" panose="020B0604020202020204" pitchFamily="34" charset="0"/>
                <a:cs typeface="Arial" panose="020B0604020202020204" pitchFamily="34" charset="0"/>
              </a:rPr>
              <a:t>Most Important Features</a:t>
            </a:r>
          </a:p>
        </p:txBody>
      </p:sp>
      <p:graphicFrame>
        <p:nvGraphicFramePr>
          <p:cNvPr id="5" name="Content Placeholder 4">
            <a:extLst>
              <a:ext uri="{FF2B5EF4-FFF2-40B4-BE49-F238E27FC236}">
                <a16:creationId xmlns:a16="http://schemas.microsoft.com/office/drawing/2014/main" id="{C3DFD338-E67F-43DD-8EFF-97C2D5926686}"/>
              </a:ext>
            </a:extLst>
          </p:cNvPr>
          <p:cNvGraphicFramePr>
            <a:graphicFrameLocks noGrp="1"/>
          </p:cNvGraphicFramePr>
          <p:nvPr>
            <p:ph idx="1"/>
            <p:extLst>
              <p:ext uri="{D42A27DB-BD31-4B8C-83A1-F6EECF244321}">
                <p14:modId xmlns:p14="http://schemas.microsoft.com/office/powerpoint/2010/main" val="339374730"/>
              </p:ext>
            </p:extLst>
          </p:nvPr>
        </p:nvGraphicFramePr>
        <p:xfrm>
          <a:off x="6487885" y="1847785"/>
          <a:ext cx="5562600" cy="4652796"/>
        </p:xfrm>
        <a:graphic>
          <a:graphicData uri="http://schemas.openxmlformats.org/drawingml/2006/table">
            <a:tbl>
              <a:tblPr firstRow="1" bandRow="1">
                <a:tableStyleId>{5C22544A-7EE6-4342-B048-85BDC9FD1C3A}</a:tableStyleId>
              </a:tblPr>
              <a:tblGrid>
                <a:gridCol w="3624943">
                  <a:extLst>
                    <a:ext uri="{9D8B030D-6E8A-4147-A177-3AD203B41FA5}">
                      <a16:colId xmlns:a16="http://schemas.microsoft.com/office/drawing/2014/main" val="3238418067"/>
                    </a:ext>
                  </a:extLst>
                </a:gridCol>
                <a:gridCol w="1937657">
                  <a:extLst>
                    <a:ext uri="{9D8B030D-6E8A-4147-A177-3AD203B41FA5}">
                      <a16:colId xmlns:a16="http://schemas.microsoft.com/office/drawing/2014/main" val="1809033020"/>
                    </a:ext>
                  </a:extLst>
                </a:gridCol>
              </a:tblGrid>
              <a:tr h="481126">
                <a:tc>
                  <a:txBody>
                    <a:bodyPr/>
                    <a:lstStyle/>
                    <a:p>
                      <a:pPr algn="ctr"/>
                      <a:r>
                        <a:rPr lang="en-US" sz="2200" dirty="0">
                          <a:latin typeface="Arial" panose="020B0604020202020204" pitchFamily="34" charset="0"/>
                          <a:cs typeface="Arial" panose="020B0604020202020204" pitchFamily="34" charset="0"/>
                        </a:rPr>
                        <a:t>Feature</a:t>
                      </a:r>
                    </a:p>
                  </a:txBody>
                  <a:tcPr/>
                </a:tc>
                <a:tc>
                  <a:txBody>
                    <a:bodyPr/>
                    <a:lstStyle/>
                    <a:p>
                      <a:pPr algn="ctr"/>
                      <a:r>
                        <a:rPr lang="en-US" sz="2200" dirty="0">
                          <a:latin typeface="Arial" panose="020B0604020202020204" pitchFamily="34" charset="0"/>
                          <a:cs typeface="Arial" panose="020B0604020202020204" pitchFamily="34" charset="0"/>
                        </a:rPr>
                        <a:t>ROI Effect</a:t>
                      </a:r>
                    </a:p>
                  </a:txBody>
                  <a:tcPr/>
                </a:tc>
                <a:extLst>
                  <a:ext uri="{0D108BD9-81ED-4DB2-BD59-A6C34878D82A}">
                    <a16:rowId xmlns:a16="http://schemas.microsoft.com/office/drawing/2014/main" val="660039728"/>
                  </a:ext>
                </a:extLst>
              </a:tr>
              <a:tr h="417167">
                <a:tc>
                  <a:txBody>
                    <a:bodyPr/>
                    <a:lstStyle/>
                    <a:p>
                      <a:pPr algn="ctr"/>
                      <a:r>
                        <a:rPr lang="en-US" dirty="0">
                          <a:latin typeface="Arial" panose="020B0604020202020204" pitchFamily="34" charset="0"/>
                          <a:cs typeface="Arial" panose="020B0604020202020204" pitchFamily="34" charset="0"/>
                        </a:rPr>
                        <a:t>Chinatown</a:t>
                      </a:r>
                    </a:p>
                  </a:txBody>
                  <a:tcPr/>
                </a:tc>
                <a:tc>
                  <a:txBody>
                    <a:bodyPr/>
                    <a:lstStyle/>
                    <a:p>
                      <a:pPr algn="ctr"/>
                      <a:r>
                        <a:rPr lang="en-US" dirty="0"/>
                        <a:t>0.98 </a:t>
                      </a:r>
                    </a:p>
                  </a:txBody>
                  <a:tcPr/>
                </a:tc>
                <a:extLst>
                  <a:ext uri="{0D108BD9-81ED-4DB2-BD59-A6C34878D82A}">
                    <a16:rowId xmlns:a16="http://schemas.microsoft.com/office/drawing/2014/main" val="159070165"/>
                  </a:ext>
                </a:extLst>
              </a:tr>
              <a:tr h="417167">
                <a:tc>
                  <a:txBody>
                    <a:bodyPr/>
                    <a:lstStyle/>
                    <a:p>
                      <a:pPr algn="ctr"/>
                      <a:r>
                        <a:rPr lang="en-US" dirty="0">
                          <a:latin typeface="Arial" panose="020B0604020202020204" pitchFamily="34" charset="0"/>
                          <a:cs typeface="Arial" panose="020B0604020202020204" pitchFamily="34" charset="0"/>
                        </a:rPr>
                        <a:t>Civic Center / Van Ness</a:t>
                      </a:r>
                    </a:p>
                  </a:txBody>
                  <a:tcPr/>
                </a:tc>
                <a:tc>
                  <a:txBody>
                    <a:bodyPr/>
                    <a:lstStyle/>
                    <a:p>
                      <a:pPr algn="ctr"/>
                      <a:r>
                        <a:rPr lang="en-US" dirty="0"/>
                        <a:t>0.94</a:t>
                      </a:r>
                    </a:p>
                  </a:txBody>
                  <a:tcPr/>
                </a:tc>
                <a:extLst>
                  <a:ext uri="{0D108BD9-81ED-4DB2-BD59-A6C34878D82A}">
                    <a16:rowId xmlns:a16="http://schemas.microsoft.com/office/drawing/2014/main" val="3521000186"/>
                  </a:ext>
                </a:extLst>
              </a:tr>
              <a:tr h="417167">
                <a:tc>
                  <a:txBody>
                    <a:bodyPr/>
                    <a:lstStyle/>
                    <a:p>
                      <a:pPr algn="ctr"/>
                      <a:r>
                        <a:rPr lang="en-US" dirty="0">
                          <a:latin typeface="Arial" panose="020B0604020202020204" pitchFamily="34" charset="0"/>
                          <a:cs typeface="Arial" panose="020B0604020202020204" pitchFamily="34" charset="0"/>
                        </a:rPr>
                        <a:t>Diamond Heights</a:t>
                      </a:r>
                    </a:p>
                  </a:txBody>
                  <a:tcPr/>
                </a:tc>
                <a:tc>
                  <a:txBody>
                    <a:bodyPr/>
                    <a:lstStyle/>
                    <a:p>
                      <a:pPr algn="ctr"/>
                      <a:r>
                        <a:rPr lang="en-US" dirty="0"/>
                        <a:t>0.94</a:t>
                      </a:r>
                    </a:p>
                  </a:txBody>
                  <a:tcPr/>
                </a:tc>
                <a:extLst>
                  <a:ext uri="{0D108BD9-81ED-4DB2-BD59-A6C34878D82A}">
                    <a16:rowId xmlns:a16="http://schemas.microsoft.com/office/drawing/2014/main" val="1496169645"/>
                  </a:ext>
                </a:extLst>
              </a:tr>
              <a:tr h="417167">
                <a:tc>
                  <a:txBody>
                    <a:bodyPr/>
                    <a:lstStyle/>
                    <a:p>
                      <a:pPr algn="ctr"/>
                      <a:r>
                        <a:rPr lang="en-US" dirty="0">
                          <a:latin typeface="Arial" panose="020B0604020202020204" pitchFamily="34" charset="0"/>
                          <a:cs typeface="Arial" panose="020B0604020202020204" pitchFamily="34" charset="0"/>
                        </a:rPr>
                        <a:t>Western Addition</a:t>
                      </a:r>
                    </a:p>
                  </a:txBody>
                  <a:tcPr/>
                </a:tc>
                <a:tc>
                  <a:txBody>
                    <a:bodyPr/>
                    <a:lstStyle/>
                    <a:p>
                      <a:pPr algn="ctr"/>
                      <a:r>
                        <a:rPr lang="en-US" dirty="0"/>
                        <a:t>0.56</a:t>
                      </a:r>
                    </a:p>
                  </a:txBody>
                  <a:tcPr/>
                </a:tc>
                <a:extLst>
                  <a:ext uri="{0D108BD9-81ED-4DB2-BD59-A6C34878D82A}">
                    <a16:rowId xmlns:a16="http://schemas.microsoft.com/office/drawing/2014/main" val="3419874983"/>
                  </a:ext>
                </a:extLst>
              </a:tr>
              <a:tr h="417167">
                <a:tc>
                  <a:txBody>
                    <a:bodyPr/>
                    <a:lstStyle/>
                    <a:p>
                      <a:pPr algn="ctr"/>
                      <a:r>
                        <a:rPr lang="en-US" dirty="0">
                          <a:latin typeface="Arial" panose="020B0604020202020204" pitchFamily="34" charset="0"/>
                          <a:cs typeface="Arial" panose="020B0604020202020204" pitchFamily="34" charset="0"/>
                        </a:rPr>
                        <a:t>Bayview</a:t>
                      </a:r>
                    </a:p>
                  </a:txBody>
                  <a:tcPr/>
                </a:tc>
                <a:tc>
                  <a:txBody>
                    <a:bodyPr/>
                    <a:lstStyle/>
                    <a:p>
                      <a:pPr algn="ctr"/>
                      <a:r>
                        <a:rPr lang="en-US" dirty="0"/>
                        <a:t>0.50</a:t>
                      </a:r>
                    </a:p>
                  </a:txBody>
                  <a:tcPr/>
                </a:tc>
                <a:extLst>
                  <a:ext uri="{0D108BD9-81ED-4DB2-BD59-A6C34878D82A}">
                    <a16:rowId xmlns:a16="http://schemas.microsoft.com/office/drawing/2014/main" val="188038703"/>
                  </a:ext>
                </a:extLst>
              </a:tr>
              <a:tr h="417167">
                <a:tc>
                  <a:txBody>
                    <a:bodyPr/>
                    <a:lstStyle/>
                    <a:p>
                      <a:pPr algn="ctr"/>
                      <a:r>
                        <a:rPr lang="en-US" dirty="0">
                          <a:latin typeface="Arial" panose="020B0604020202020204" pitchFamily="34" charset="0"/>
                          <a:cs typeface="Arial" panose="020B0604020202020204" pitchFamily="34" charset="0"/>
                        </a:rPr>
                        <a:t>Financial District</a:t>
                      </a:r>
                    </a:p>
                  </a:txBody>
                  <a:tcPr/>
                </a:tc>
                <a:tc>
                  <a:txBody>
                    <a:bodyPr/>
                    <a:lstStyle/>
                    <a:p>
                      <a:pPr algn="ctr"/>
                      <a:r>
                        <a:rPr lang="en-US" dirty="0"/>
                        <a:t>0.41</a:t>
                      </a:r>
                    </a:p>
                  </a:txBody>
                  <a:tcPr/>
                </a:tc>
                <a:extLst>
                  <a:ext uri="{0D108BD9-81ED-4DB2-BD59-A6C34878D82A}">
                    <a16:rowId xmlns:a16="http://schemas.microsoft.com/office/drawing/2014/main" val="1827267424"/>
                  </a:ext>
                </a:extLst>
              </a:tr>
              <a:tr h="4171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Presidio Heights</a:t>
                      </a:r>
                    </a:p>
                  </a:txBody>
                  <a:tcPr/>
                </a:tc>
                <a:tc>
                  <a:txBody>
                    <a:bodyPr/>
                    <a:lstStyle/>
                    <a:p>
                      <a:pPr algn="ctr"/>
                      <a:r>
                        <a:rPr lang="en-US" dirty="0"/>
                        <a:t>0.36</a:t>
                      </a:r>
                    </a:p>
                  </a:txBody>
                  <a:tcPr/>
                </a:tc>
                <a:extLst>
                  <a:ext uri="{0D108BD9-81ED-4DB2-BD59-A6C34878D82A}">
                    <a16:rowId xmlns:a16="http://schemas.microsoft.com/office/drawing/2014/main" val="493180342"/>
                  </a:ext>
                </a:extLst>
              </a:tr>
              <a:tr h="417167">
                <a:tc>
                  <a:txBody>
                    <a:bodyPr/>
                    <a:lstStyle/>
                    <a:p>
                      <a:pPr algn="ctr"/>
                      <a:r>
                        <a:rPr lang="en-US" dirty="0">
                          <a:latin typeface="Arial" panose="020B0604020202020204" pitchFamily="34" charset="0"/>
                          <a:cs typeface="Arial" panose="020B0604020202020204" pitchFamily="34" charset="0"/>
                        </a:rPr>
                        <a:t>Number of Bedrooms</a:t>
                      </a:r>
                    </a:p>
                  </a:txBody>
                  <a:tcPr/>
                </a:tc>
                <a:tc>
                  <a:txBody>
                    <a:bodyPr/>
                    <a:lstStyle/>
                    <a:p>
                      <a:pPr algn="ctr"/>
                      <a:r>
                        <a:rPr lang="en-US" dirty="0"/>
                        <a:t>0.31</a:t>
                      </a:r>
                    </a:p>
                  </a:txBody>
                  <a:tcPr/>
                </a:tc>
                <a:extLst>
                  <a:ext uri="{0D108BD9-81ED-4DB2-BD59-A6C34878D82A}">
                    <a16:rowId xmlns:a16="http://schemas.microsoft.com/office/drawing/2014/main" val="2938440729"/>
                  </a:ext>
                </a:extLst>
              </a:tr>
              <a:tr h="417167">
                <a:tc>
                  <a:txBody>
                    <a:bodyPr/>
                    <a:lstStyle/>
                    <a:p>
                      <a:pPr algn="ctr"/>
                      <a:r>
                        <a:rPr lang="en-US" dirty="0">
                          <a:latin typeface="Arial" panose="020B0604020202020204" pitchFamily="34" charset="0"/>
                          <a:cs typeface="Arial" panose="020B0604020202020204" pitchFamily="34" charset="0"/>
                        </a:rPr>
                        <a:t>Accommodations Count</a:t>
                      </a:r>
                    </a:p>
                  </a:txBody>
                  <a:tcPr/>
                </a:tc>
                <a:tc>
                  <a:txBody>
                    <a:bodyPr/>
                    <a:lstStyle/>
                    <a:p>
                      <a:pPr algn="ctr"/>
                      <a:r>
                        <a:rPr lang="en-US" dirty="0"/>
                        <a:t>0.27</a:t>
                      </a:r>
                    </a:p>
                  </a:txBody>
                  <a:tcPr/>
                </a:tc>
                <a:extLst>
                  <a:ext uri="{0D108BD9-81ED-4DB2-BD59-A6C34878D82A}">
                    <a16:rowId xmlns:a16="http://schemas.microsoft.com/office/drawing/2014/main" val="106760984"/>
                  </a:ext>
                </a:extLst>
              </a:tr>
              <a:tr h="417167">
                <a:tc>
                  <a:txBody>
                    <a:bodyPr/>
                    <a:lstStyle/>
                    <a:p>
                      <a:pPr algn="ctr"/>
                      <a:r>
                        <a:rPr lang="en-US" dirty="0">
                          <a:latin typeface="Arial" panose="020B0604020202020204" pitchFamily="34" charset="0"/>
                          <a:cs typeface="Arial" panose="020B0604020202020204" pitchFamily="34" charset="0"/>
                        </a:rPr>
                        <a:t>Russian Hill</a:t>
                      </a:r>
                    </a:p>
                  </a:txBody>
                  <a:tcPr/>
                </a:tc>
                <a:tc>
                  <a:txBody>
                    <a:bodyPr/>
                    <a:lstStyle/>
                    <a:p>
                      <a:pPr algn="ctr"/>
                      <a:r>
                        <a:rPr lang="en-US" dirty="0"/>
                        <a:t>0.21</a:t>
                      </a:r>
                    </a:p>
                  </a:txBody>
                  <a:tcPr/>
                </a:tc>
                <a:extLst>
                  <a:ext uri="{0D108BD9-81ED-4DB2-BD59-A6C34878D82A}">
                    <a16:rowId xmlns:a16="http://schemas.microsoft.com/office/drawing/2014/main" val="1262199830"/>
                  </a:ext>
                </a:extLst>
              </a:tr>
            </a:tbl>
          </a:graphicData>
        </a:graphic>
      </p:graphicFrame>
      <p:sp>
        <p:nvSpPr>
          <p:cNvPr id="6" name="Title 1">
            <a:extLst>
              <a:ext uri="{FF2B5EF4-FFF2-40B4-BE49-F238E27FC236}">
                <a16:creationId xmlns:a16="http://schemas.microsoft.com/office/drawing/2014/main" id="{69293291-9088-4CF4-A1A4-8258E804334E}"/>
              </a:ext>
            </a:extLst>
          </p:cNvPr>
          <p:cNvSpPr txBox="1">
            <a:spLocks/>
          </p:cNvSpPr>
          <p:nvPr/>
        </p:nvSpPr>
        <p:spPr>
          <a:xfrm>
            <a:off x="990600" y="129477"/>
            <a:ext cx="10450286" cy="6005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latin typeface="Arial" panose="020B0604020202020204" pitchFamily="34" charset="0"/>
                <a:cs typeface="Arial" panose="020B0604020202020204" pitchFamily="34" charset="0"/>
              </a:rPr>
              <a:t>Results</a:t>
            </a:r>
          </a:p>
        </p:txBody>
      </p:sp>
      <p:sp>
        <p:nvSpPr>
          <p:cNvPr id="8" name="Title 1">
            <a:extLst>
              <a:ext uri="{FF2B5EF4-FFF2-40B4-BE49-F238E27FC236}">
                <a16:creationId xmlns:a16="http://schemas.microsoft.com/office/drawing/2014/main" id="{F64D9B18-8FA5-4E93-8C8E-4704B9FD0959}"/>
              </a:ext>
            </a:extLst>
          </p:cNvPr>
          <p:cNvSpPr txBox="1">
            <a:spLocks/>
          </p:cNvSpPr>
          <p:nvPr/>
        </p:nvSpPr>
        <p:spPr>
          <a:xfrm>
            <a:off x="424543" y="988632"/>
            <a:ext cx="5791200" cy="6005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500" dirty="0">
                <a:latin typeface="Arial" panose="020B0604020202020204" pitchFamily="34" charset="0"/>
                <a:cs typeface="Arial" panose="020B0604020202020204" pitchFamily="34" charset="0"/>
              </a:rPr>
              <a:t>Model Performance Metrics</a:t>
            </a:r>
          </a:p>
        </p:txBody>
      </p:sp>
      <p:sp>
        <p:nvSpPr>
          <p:cNvPr id="9" name="Title 1">
            <a:extLst>
              <a:ext uri="{FF2B5EF4-FFF2-40B4-BE49-F238E27FC236}">
                <a16:creationId xmlns:a16="http://schemas.microsoft.com/office/drawing/2014/main" id="{71403A3D-C75A-43A6-84ED-44B8C8BC1D0B}"/>
              </a:ext>
            </a:extLst>
          </p:cNvPr>
          <p:cNvSpPr txBox="1">
            <a:spLocks/>
          </p:cNvSpPr>
          <p:nvPr/>
        </p:nvSpPr>
        <p:spPr>
          <a:xfrm>
            <a:off x="424543" y="1847786"/>
            <a:ext cx="5791200" cy="4652798"/>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dirty="0">
                <a:latin typeface="Arial" panose="020B0604020202020204" pitchFamily="34" charset="0"/>
                <a:cs typeface="Arial" panose="020B0604020202020204" pitchFamily="34" charset="0"/>
              </a:rPr>
              <a:t>Adjusted R</a:t>
            </a:r>
            <a:r>
              <a:rPr lang="en-US" sz="3500" baseline="30000" dirty="0">
                <a:latin typeface="Arial" panose="020B0604020202020204" pitchFamily="34" charset="0"/>
                <a:cs typeface="Arial" panose="020B0604020202020204" pitchFamily="34" charset="0"/>
              </a:rPr>
              <a:t>2</a:t>
            </a:r>
            <a:r>
              <a:rPr lang="en-US" sz="3500" dirty="0">
                <a:latin typeface="Arial" panose="020B0604020202020204" pitchFamily="34" charset="0"/>
                <a:cs typeface="Arial" panose="020B0604020202020204" pitchFamily="34" charset="0"/>
              </a:rPr>
              <a:t> = 0.57</a:t>
            </a:r>
          </a:p>
          <a:p>
            <a:r>
              <a:rPr lang="en-US" sz="3500" dirty="0">
                <a:latin typeface="Arial" panose="020B0604020202020204" pitchFamily="34" charset="0"/>
                <a:cs typeface="Arial" panose="020B0604020202020204" pitchFamily="34" charset="0"/>
              </a:rPr>
              <a:t>Mean Absolute Error = 0.46</a:t>
            </a:r>
          </a:p>
          <a:p>
            <a:endParaRPr lang="en-US" sz="3500" dirty="0">
              <a:latin typeface="Arial" panose="020B0604020202020204" pitchFamily="34" charset="0"/>
              <a:cs typeface="Arial" panose="020B0604020202020204" pitchFamily="34" charset="0"/>
            </a:endParaRPr>
          </a:p>
          <a:p>
            <a:r>
              <a:rPr lang="en-US" sz="3500" dirty="0">
                <a:latin typeface="Arial" panose="020B0604020202020204" pitchFamily="34" charset="0"/>
                <a:cs typeface="Arial" panose="020B0604020202020204" pitchFamily="34" charset="0"/>
              </a:rPr>
              <a:t>Greatest Predictors of ROI:</a:t>
            </a:r>
          </a:p>
          <a:p>
            <a:endParaRPr lang="en-US" sz="35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3500" dirty="0">
                <a:latin typeface="Arial" panose="020B0604020202020204" pitchFamily="34" charset="0"/>
                <a:cs typeface="Arial" panose="020B0604020202020204" pitchFamily="34" charset="0"/>
              </a:rPr>
              <a:t>Neighborhood Locations </a:t>
            </a:r>
          </a:p>
          <a:p>
            <a:pPr marL="457200" indent="-457200">
              <a:buFont typeface="Arial" panose="020B0604020202020204" pitchFamily="34" charset="0"/>
              <a:buChar char="•"/>
            </a:pPr>
            <a:r>
              <a:rPr lang="en-US" sz="3500" dirty="0">
                <a:latin typeface="Arial" panose="020B0604020202020204" pitchFamily="34" charset="0"/>
                <a:cs typeface="Arial" panose="020B0604020202020204" pitchFamily="34" charset="0"/>
              </a:rPr>
              <a:t>Number of Bedrooms </a:t>
            </a:r>
          </a:p>
          <a:p>
            <a:pPr marL="457200" indent="-457200">
              <a:buFont typeface="Arial" panose="020B0604020202020204" pitchFamily="34" charset="0"/>
              <a:buChar char="•"/>
            </a:pPr>
            <a:r>
              <a:rPr lang="en-US" sz="3500" dirty="0">
                <a:latin typeface="Arial" panose="020B0604020202020204" pitchFamily="34" charset="0"/>
                <a:cs typeface="Arial" panose="020B0604020202020204" pitchFamily="34" charset="0"/>
              </a:rPr>
              <a:t>Accommodations Count </a:t>
            </a:r>
          </a:p>
          <a:p>
            <a:endParaRPr lang="en-US" sz="3500" dirty="0">
              <a:latin typeface="Arial" panose="020B0604020202020204" pitchFamily="34" charset="0"/>
              <a:cs typeface="Arial" panose="020B0604020202020204" pitchFamily="34" charset="0"/>
            </a:endParaRPr>
          </a:p>
          <a:p>
            <a:endParaRPr lang="en-US" sz="3500" dirty="0">
              <a:latin typeface="Arial" panose="020B0604020202020204" pitchFamily="34" charset="0"/>
              <a:cs typeface="Arial" panose="020B0604020202020204" pitchFamily="34" charset="0"/>
            </a:endParaRPr>
          </a:p>
          <a:p>
            <a:endParaRPr lang="en-US" sz="3500" dirty="0">
              <a:latin typeface="Arial" panose="020B0604020202020204" pitchFamily="34" charset="0"/>
              <a:cs typeface="Arial" panose="020B0604020202020204" pitchFamily="34" charset="0"/>
            </a:endParaRPr>
          </a:p>
          <a:p>
            <a:endParaRPr lang="en-US" sz="3500" dirty="0">
              <a:latin typeface="Arial" panose="020B0604020202020204" pitchFamily="34" charset="0"/>
              <a:cs typeface="Arial" panose="020B0604020202020204" pitchFamily="34" charset="0"/>
            </a:endParaRPr>
          </a:p>
          <a:p>
            <a:endParaRPr lang="en-US" sz="3500" dirty="0">
              <a:latin typeface="Arial" panose="020B0604020202020204" pitchFamily="34" charset="0"/>
              <a:cs typeface="Arial" panose="020B0604020202020204" pitchFamily="34" charset="0"/>
            </a:endParaRPr>
          </a:p>
          <a:p>
            <a:r>
              <a:rPr lang="en-US" sz="3500" dirty="0">
                <a:latin typeface="Arial" panose="020B0604020202020204" pitchFamily="34" charset="0"/>
                <a:cs typeface="Arial" panose="020B0604020202020204" pitchFamily="34" charset="0"/>
              </a:rPr>
              <a:t> </a:t>
            </a:r>
            <a:r>
              <a:rPr lang="en-US" sz="3500" baseline="30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511874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201AB364-DAD2-44CF-B1E4-6B9858D5D212}"/>
              </a:ext>
            </a:extLst>
          </p:cNvPr>
          <p:cNvSpPr>
            <a:spLocks noGrp="1"/>
          </p:cNvSpPr>
          <p:nvPr>
            <p:ph type="title"/>
          </p:nvPr>
        </p:nvSpPr>
        <p:spPr>
          <a:xfrm>
            <a:off x="838200" y="365126"/>
            <a:ext cx="10515600" cy="647246"/>
          </a:xfrm>
        </p:spPr>
        <p:txBody>
          <a:bodyPr>
            <a:normAutofit fontScale="90000"/>
          </a:bodyPr>
          <a:lstStyle/>
          <a:p>
            <a:pPr algn="ctr"/>
            <a:r>
              <a:rPr lang="en-US" dirty="0">
                <a:latin typeface="Arial" panose="020B0604020202020204" pitchFamily="34" charset="0"/>
                <a:cs typeface="Arial" panose="020B0604020202020204" pitchFamily="34" charset="0"/>
              </a:rPr>
              <a:t>Future Work</a:t>
            </a:r>
          </a:p>
        </p:txBody>
      </p:sp>
      <p:sp>
        <p:nvSpPr>
          <p:cNvPr id="12" name="Title 1">
            <a:extLst>
              <a:ext uri="{FF2B5EF4-FFF2-40B4-BE49-F238E27FC236}">
                <a16:creationId xmlns:a16="http://schemas.microsoft.com/office/drawing/2014/main" id="{5D67623B-03D0-409F-9042-A6211A54A74E}"/>
              </a:ext>
            </a:extLst>
          </p:cNvPr>
          <p:cNvSpPr txBox="1">
            <a:spLocks/>
          </p:cNvSpPr>
          <p:nvPr/>
        </p:nvSpPr>
        <p:spPr>
          <a:xfrm>
            <a:off x="838200" y="1012371"/>
            <a:ext cx="10515600" cy="5557393"/>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14350" indent="-514350">
              <a:buFontTx/>
              <a:buAutoNum type="arabicPeriod"/>
            </a:pPr>
            <a:r>
              <a:rPr lang="en-US" sz="3500" dirty="0">
                <a:latin typeface="Arial" panose="020B0604020202020204" pitchFamily="34" charset="0"/>
                <a:cs typeface="Arial" panose="020B0604020202020204" pitchFamily="34" charset="0"/>
              </a:rPr>
              <a:t>Collect ROI Data</a:t>
            </a:r>
          </a:p>
          <a:p>
            <a:pPr marL="514350" indent="-514350">
              <a:buFontTx/>
              <a:buAutoNum type="arabicPeriod"/>
            </a:pPr>
            <a:endParaRPr lang="en-US" sz="2100" dirty="0">
              <a:latin typeface="Arial" panose="020B0604020202020204" pitchFamily="34" charset="0"/>
              <a:cs typeface="Arial" panose="020B0604020202020204" pitchFamily="34" charset="0"/>
            </a:endParaRPr>
          </a:p>
          <a:p>
            <a:pPr marL="514350" indent="-514350">
              <a:buFontTx/>
              <a:buAutoNum type="arabicPeriod"/>
            </a:pPr>
            <a:r>
              <a:rPr lang="en-US" sz="3500" dirty="0">
                <a:latin typeface="Arial" panose="020B0604020202020204" pitchFamily="34" charset="0"/>
                <a:cs typeface="Arial" panose="020B0604020202020204" pitchFamily="34" charset="0"/>
              </a:rPr>
              <a:t>Collect Additional Property Data</a:t>
            </a:r>
          </a:p>
          <a:p>
            <a:pPr marL="514350" indent="-514350">
              <a:buFontTx/>
              <a:buAutoNum type="arabicPeriod"/>
            </a:pPr>
            <a:endParaRPr lang="en-US" sz="2100" dirty="0">
              <a:latin typeface="Arial" panose="020B0604020202020204" pitchFamily="34" charset="0"/>
              <a:cs typeface="Arial" panose="020B0604020202020204" pitchFamily="34" charset="0"/>
            </a:endParaRPr>
          </a:p>
          <a:p>
            <a:pPr marL="514350" indent="-514350">
              <a:buFontTx/>
              <a:buAutoNum type="arabicPeriod"/>
            </a:pPr>
            <a:r>
              <a:rPr lang="en-US" sz="3500" dirty="0">
                <a:latin typeface="Arial" panose="020B0604020202020204" pitchFamily="34" charset="0"/>
                <a:cs typeface="Arial" panose="020B0604020202020204" pitchFamily="34" charset="0"/>
              </a:rPr>
              <a:t>Consider Real Estate Market Trends</a:t>
            </a:r>
          </a:p>
          <a:p>
            <a:pPr marL="514350" indent="-514350">
              <a:buFontTx/>
              <a:buAutoNum type="arabicPeriod"/>
            </a:pPr>
            <a:endParaRPr lang="en-US" sz="2100" dirty="0">
              <a:latin typeface="Arial" panose="020B0604020202020204" pitchFamily="34" charset="0"/>
              <a:cs typeface="Arial" panose="020B0604020202020204" pitchFamily="34" charset="0"/>
            </a:endParaRPr>
          </a:p>
          <a:p>
            <a:pPr marL="514350" indent="-514350">
              <a:buFontTx/>
              <a:buAutoNum type="arabicPeriod"/>
            </a:pPr>
            <a:r>
              <a:rPr lang="en-US" sz="3500" dirty="0">
                <a:latin typeface="Arial" panose="020B0604020202020204" pitchFamily="34" charset="0"/>
                <a:cs typeface="Arial" panose="020B0604020202020204" pitchFamily="34" charset="0"/>
              </a:rPr>
              <a:t>Utilize Non-linear model on the Dataset</a:t>
            </a:r>
          </a:p>
          <a:p>
            <a:pPr marL="514350" indent="-514350">
              <a:buFontTx/>
              <a:buAutoNum type="arabicPeriod"/>
            </a:pPr>
            <a:endParaRPr lang="en-US" sz="2500" dirty="0">
              <a:latin typeface="Arial" panose="020B0604020202020204" pitchFamily="34" charset="0"/>
              <a:cs typeface="Arial" panose="020B0604020202020204" pitchFamily="34" charset="0"/>
            </a:endParaRPr>
          </a:p>
          <a:p>
            <a:pPr marL="514350" indent="-514350">
              <a:buFontTx/>
              <a:buAutoNum type="arabicPeriod"/>
            </a:pPr>
            <a:r>
              <a:rPr lang="en-US" sz="3500" dirty="0">
                <a:latin typeface="Arial" panose="020B0604020202020204" pitchFamily="34" charset="0"/>
                <a:cs typeface="Arial" panose="020B0604020202020204" pitchFamily="34" charset="0"/>
              </a:rPr>
              <a:t>Analyze Other Markets</a:t>
            </a:r>
          </a:p>
          <a:p>
            <a:pPr marL="514350" indent="-514350">
              <a:buAutoNum type="arabicPeriod"/>
            </a:pPr>
            <a:endParaRPr lang="en-US" sz="2100" dirty="0">
              <a:latin typeface="Arial" panose="020B0604020202020204" pitchFamily="34" charset="0"/>
              <a:cs typeface="Arial" panose="020B0604020202020204" pitchFamily="34" charset="0"/>
            </a:endParaRPr>
          </a:p>
          <a:p>
            <a:pPr marL="514350" indent="-514350">
              <a:buAutoNum type="arabicPeriod"/>
            </a:pPr>
            <a:endParaRPr lang="en-US" sz="2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4268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95B266-A3D9-4511-9745-904561953961}"/>
              </a:ext>
            </a:extLst>
          </p:cNvPr>
          <p:cNvSpPr>
            <a:spLocks noGrp="1"/>
          </p:cNvSpPr>
          <p:nvPr>
            <p:ph idx="1"/>
          </p:nvPr>
        </p:nvSpPr>
        <p:spPr>
          <a:xfrm>
            <a:off x="838200" y="560832"/>
            <a:ext cx="10515600" cy="5616131"/>
          </a:xfrm>
        </p:spPr>
        <p:txBody>
          <a:bodyPr anchor="ctr">
            <a:normAutofit/>
          </a:bodyPr>
          <a:lstStyle/>
          <a:p>
            <a:pPr marL="0" indent="0" algn="ctr">
              <a:buNone/>
            </a:pPr>
            <a:r>
              <a:rPr lang="en-US" sz="6000" dirty="0">
                <a:latin typeface="Arial" panose="020B0604020202020204" pitchFamily="34" charset="0"/>
                <a:cs typeface="Arial" panose="020B0604020202020204" pitchFamily="34" charset="0"/>
              </a:rPr>
              <a:t>QUESTIONS?</a:t>
            </a:r>
          </a:p>
        </p:txBody>
      </p:sp>
    </p:spTree>
    <p:extLst>
      <p:ext uri="{BB962C8B-B14F-4D97-AF65-F5344CB8AC3E}">
        <p14:creationId xmlns:p14="http://schemas.microsoft.com/office/powerpoint/2010/main" val="1876136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95B266-A3D9-4511-9745-904561953961}"/>
              </a:ext>
            </a:extLst>
          </p:cNvPr>
          <p:cNvSpPr>
            <a:spLocks noGrp="1"/>
          </p:cNvSpPr>
          <p:nvPr>
            <p:ph idx="1"/>
          </p:nvPr>
        </p:nvSpPr>
        <p:spPr>
          <a:xfrm>
            <a:off x="838200" y="560832"/>
            <a:ext cx="10515600" cy="5616131"/>
          </a:xfrm>
        </p:spPr>
        <p:txBody>
          <a:bodyPr anchor="ctr">
            <a:normAutofit/>
          </a:bodyPr>
          <a:lstStyle/>
          <a:p>
            <a:pPr marL="0" indent="0" algn="ctr">
              <a:buNone/>
            </a:pPr>
            <a:r>
              <a:rPr lang="en-US" sz="6000" dirty="0">
                <a:latin typeface="Arial" panose="020B0604020202020204" pitchFamily="34" charset="0"/>
                <a:cs typeface="Arial" panose="020B0604020202020204" pitchFamily="34" charset="0"/>
              </a:rPr>
              <a:t>Appendix</a:t>
            </a:r>
          </a:p>
        </p:txBody>
      </p:sp>
    </p:spTree>
    <p:extLst>
      <p:ext uri="{BB962C8B-B14F-4D97-AF65-F5344CB8AC3E}">
        <p14:creationId xmlns:p14="http://schemas.microsoft.com/office/powerpoint/2010/main" val="668496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AAC738-F352-446E-8D61-1D97B3768DCE}"/>
              </a:ext>
            </a:extLst>
          </p:cNvPr>
          <p:cNvSpPr>
            <a:spLocks noGrp="1"/>
          </p:cNvSpPr>
          <p:nvPr>
            <p:ph idx="1"/>
          </p:nvPr>
        </p:nvSpPr>
        <p:spPr>
          <a:xfrm>
            <a:off x="838200" y="902320"/>
            <a:ext cx="10515600" cy="5590553"/>
          </a:xfrm>
        </p:spPr>
        <p:txBody>
          <a:bodyPr>
            <a:normAutofit fontScale="92500" lnSpcReduction="20000"/>
          </a:bodyPr>
          <a:lstStyle/>
          <a:p>
            <a:pPr marL="0" indent="0" algn="ctr">
              <a:buNone/>
            </a:pPr>
            <a:r>
              <a:rPr lang="en-US" sz="2700" dirty="0">
                <a:latin typeface="Arial" panose="020B0604020202020204" pitchFamily="34" charset="0"/>
                <a:cs typeface="Arial" panose="020B0604020202020204" pitchFamily="34" charset="0"/>
              </a:rPr>
              <a:t>ROI Calculated For A Single Year Based On The Following</a:t>
            </a:r>
          </a:p>
          <a:p>
            <a:pPr marL="0" indent="0">
              <a:buNone/>
            </a:pPr>
            <a:endParaRPr lang="en-US" sz="500" dirty="0">
              <a:latin typeface="Arial" panose="020B0604020202020204" pitchFamily="34" charset="0"/>
              <a:cs typeface="Arial" panose="020B0604020202020204" pitchFamily="34" charset="0"/>
            </a:endParaRPr>
          </a:p>
          <a:p>
            <a:pPr marL="0" indent="0" algn="ctr">
              <a:buNone/>
            </a:pPr>
            <a:r>
              <a:rPr lang="en-US" sz="2700" dirty="0">
                <a:latin typeface="Arial" panose="020B0604020202020204" pitchFamily="34" charset="0"/>
                <a:cs typeface="Arial" panose="020B0604020202020204" pitchFamily="34" charset="0"/>
              </a:rPr>
              <a:t>(Annual Return)</a:t>
            </a:r>
          </a:p>
          <a:p>
            <a:r>
              <a:rPr lang="en-US" sz="2700" dirty="0">
                <a:latin typeface="Arial" panose="020B0604020202020204" pitchFamily="34" charset="0"/>
                <a:cs typeface="Arial" panose="020B0604020202020204" pitchFamily="34" charset="0"/>
              </a:rPr>
              <a:t>Airbnb Property Yearly Rental Rate</a:t>
            </a:r>
          </a:p>
          <a:p>
            <a:r>
              <a:rPr lang="en-US" sz="2700" dirty="0">
                <a:latin typeface="Arial" panose="020B0604020202020204" pitchFamily="34" charset="0"/>
                <a:cs typeface="Arial" panose="020B0604020202020204" pitchFamily="34" charset="0"/>
              </a:rPr>
              <a:t>San Francisco Real Estate Appreciation Rate of 6.83%</a:t>
            </a:r>
          </a:p>
          <a:p>
            <a:pPr marL="0" indent="0">
              <a:buNone/>
            </a:pPr>
            <a:endParaRPr lang="en-US" sz="500" dirty="0">
              <a:latin typeface="Arial" panose="020B0604020202020204" pitchFamily="34" charset="0"/>
              <a:cs typeface="Arial" panose="020B0604020202020204" pitchFamily="34" charset="0"/>
            </a:endParaRPr>
          </a:p>
          <a:p>
            <a:pPr marL="0" indent="0">
              <a:buNone/>
            </a:pPr>
            <a:endParaRPr lang="en-US" sz="500" dirty="0">
              <a:latin typeface="Arial" panose="020B0604020202020204" pitchFamily="34" charset="0"/>
              <a:cs typeface="Arial" panose="020B0604020202020204" pitchFamily="34" charset="0"/>
            </a:endParaRPr>
          </a:p>
          <a:p>
            <a:pPr marL="0" indent="0" algn="ctr">
              <a:buNone/>
            </a:pPr>
            <a:r>
              <a:rPr lang="en-US" sz="2700" dirty="0">
                <a:latin typeface="Arial" panose="020B0604020202020204" pitchFamily="34" charset="0"/>
                <a:cs typeface="Arial" panose="020B0604020202020204" pitchFamily="34" charset="0"/>
              </a:rPr>
              <a:t>(Total Investment)</a:t>
            </a:r>
          </a:p>
          <a:p>
            <a:r>
              <a:rPr lang="en-US" sz="2700" dirty="0">
                <a:latin typeface="Arial" panose="020B0604020202020204" pitchFamily="34" charset="0"/>
                <a:cs typeface="Arial" panose="020B0604020202020204" pitchFamily="34" charset="0"/>
              </a:rPr>
              <a:t>All Cash Purchase </a:t>
            </a:r>
          </a:p>
          <a:p>
            <a:r>
              <a:rPr lang="en-US" sz="2700" dirty="0">
                <a:latin typeface="Arial" panose="020B0604020202020204" pitchFamily="34" charset="0"/>
                <a:cs typeface="Arial" panose="020B0604020202020204" pitchFamily="34" charset="0"/>
              </a:rPr>
              <a:t>Closing Costs Calculated at 3.5% of Median Home Sale Price</a:t>
            </a:r>
          </a:p>
          <a:p>
            <a:r>
              <a:rPr lang="en-US" sz="2700" dirty="0">
                <a:latin typeface="Arial" panose="020B0604020202020204" pitchFamily="34" charset="0"/>
                <a:cs typeface="Arial" panose="020B0604020202020204" pitchFamily="34" charset="0"/>
              </a:rPr>
              <a:t>Imposed 1% Yearly Maintenance Rule On Median Home Value</a:t>
            </a:r>
          </a:p>
          <a:p>
            <a:r>
              <a:rPr lang="en-US" sz="2700" dirty="0">
                <a:latin typeface="Arial" panose="020B0604020202020204" pitchFamily="34" charset="0"/>
                <a:cs typeface="Arial" panose="020B0604020202020204" pitchFamily="34" charset="0"/>
              </a:rPr>
              <a:t>Yearly Insurance and Tax at Approx. 2% of Median Home Value</a:t>
            </a:r>
          </a:p>
          <a:p>
            <a:pPr marL="0" indent="0">
              <a:buNone/>
            </a:pPr>
            <a:endParaRPr lang="en-US" sz="400" dirty="0">
              <a:latin typeface="Arial" panose="020B0604020202020204" pitchFamily="34" charset="0"/>
              <a:cs typeface="Arial" panose="020B0604020202020204" pitchFamily="34" charset="0"/>
            </a:endParaRPr>
          </a:p>
          <a:p>
            <a:pPr marL="0" indent="0">
              <a:buNone/>
            </a:pPr>
            <a:endParaRPr lang="en-US" sz="400" dirty="0">
              <a:latin typeface="Arial" panose="020B0604020202020204" pitchFamily="34" charset="0"/>
              <a:cs typeface="Arial" panose="020B0604020202020204" pitchFamily="34" charset="0"/>
            </a:endParaRPr>
          </a:p>
          <a:p>
            <a:pPr marL="0" indent="0">
              <a:buNone/>
            </a:pPr>
            <a:r>
              <a:rPr lang="en-US" sz="3200" dirty="0">
                <a:latin typeface="Arial" panose="020B0604020202020204" pitchFamily="34" charset="0"/>
                <a:cs typeface="Arial" panose="020B0604020202020204" pitchFamily="34" charset="0"/>
              </a:rPr>
              <a:t>ROI %  =  </a:t>
            </a:r>
          </a:p>
          <a:p>
            <a:pPr marL="0" indent="0">
              <a:buNone/>
            </a:pPr>
            <a:r>
              <a:rPr lang="en-US" sz="3200" dirty="0">
                <a:latin typeface="Arial" panose="020B0604020202020204" pitchFamily="34" charset="0"/>
                <a:cs typeface="Arial" panose="020B0604020202020204" pitchFamily="34" charset="0"/>
              </a:rPr>
              <a:t>(Sum of Annual Return /  Sum of Total Investment) * 100</a:t>
            </a:r>
          </a:p>
          <a:p>
            <a:pPr marL="0" indent="0">
              <a:buNone/>
            </a:pPr>
            <a:endParaRPr lang="en-US" sz="400"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4BB4A862-69B9-459E-BFC6-BA4B5FEA1C9E}"/>
              </a:ext>
            </a:extLst>
          </p:cNvPr>
          <p:cNvSpPr txBox="1">
            <a:spLocks/>
          </p:cNvSpPr>
          <p:nvPr/>
        </p:nvSpPr>
        <p:spPr>
          <a:xfrm>
            <a:off x="838200" y="196164"/>
            <a:ext cx="10515600" cy="706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latin typeface="Arial" panose="020B0604020202020204" pitchFamily="34" charset="0"/>
                <a:cs typeface="Arial" panose="020B0604020202020204" pitchFamily="34" charset="0"/>
              </a:rPr>
              <a:t>ROI Calculation</a:t>
            </a:r>
          </a:p>
        </p:txBody>
      </p:sp>
    </p:spTree>
    <p:extLst>
      <p:ext uri="{BB962C8B-B14F-4D97-AF65-F5344CB8AC3E}">
        <p14:creationId xmlns:p14="http://schemas.microsoft.com/office/powerpoint/2010/main" val="1668445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0722A-6D19-4325-B475-16E8FECD5AB6}"/>
              </a:ext>
            </a:extLst>
          </p:cNvPr>
          <p:cNvSpPr>
            <a:spLocks noGrp="1"/>
          </p:cNvSpPr>
          <p:nvPr>
            <p:ph type="title"/>
          </p:nvPr>
        </p:nvSpPr>
        <p:spPr>
          <a:xfrm>
            <a:off x="385482" y="365125"/>
            <a:ext cx="10968318" cy="706157"/>
          </a:xfrm>
        </p:spPr>
        <p:txBody>
          <a:bodyPr>
            <a:normAutofit/>
          </a:bodyPr>
          <a:lstStyle/>
          <a:p>
            <a:pPr algn="ctr" fontAlgn="base"/>
            <a:r>
              <a:rPr lang="en-US" sz="4000" dirty="0">
                <a:latin typeface="Arial" panose="020B0604020202020204" pitchFamily="34" charset="0"/>
                <a:cs typeface="Arial" panose="020B0604020202020204" pitchFamily="34" charset="0"/>
              </a:rPr>
              <a:t>Problem Statement &amp; Motivation</a:t>
            </a:r>
          </a:p>
        </p:txBody>
      </p:sp>
      <p:sp>
        <p:nvSpPr>
          <p:cNvPr id="3" name="Content Placeholder 2">
            <a:extLst>
              <a:ext uri="{FF2B5EF4-FFF2-40B4-BE49-F238E27FC236}">
                <a16:creationId xmlns:a16="http://schemas.microsoft.com/office/drawing/2014/main" id="{A1D88A89-D7B5-4F70-8827-120CBBD6C601}"/>
              </a:ext>
            </a:extLst>
          </p:cNvPr>
          <p:cNvSpPr>
            <a:spLocks noGrp="1"/>
          </p:cNvSpPr>
          <p:nvPr>
            <p:ph idx="1"/>
          </p:nvPr>
        </p:nvSpPr>
        <p:spPr>
          <a:xfrm>
            <a:off x="336175" y="1322293"/>
            <a:ext cx="11389659" cy="4854669"/>
          </a:xfrm>
        </p:spPr>
        <p:txBody>
          <a:bodyPr>
            <a:noAutofit/>
          </a:bodyPr>
          <a:lstStyle/>
          <a:p>
            <a:r>
              <a:rPr lang="en-US" sz="3000" dirty="0">
                <a:latin typeface="Arial" panose="020B0604020202020204" pitchFamily="34" charset="0"/>
                <a:cs typeface="Arial" panose="020B0604020202020204" pitchFamily="34" charset="0"/>
              </a:rPr>
              <a:t>Develop a linear regression model that can </a:t>
            </a:r>
            <a:r>
              <a:rPr lang="en-US" sz="3000" u="sng" dirty="0">
                <a:latin typeface="Arial" panose="020B0604020202020204" pitchFamily="34" charset="0"/>
                <a:cs typeface="Arial" panose="020B0604020202020204" pitchFamily="34" charset="0"/>
              </a:rPr>
              <a:t>Predict Return on Investment (ROI)</a:t>
            </a:r>
            <a:r>
              <a:rPr lang="en-US" sz="3000" dirty="0">
                <a:latin typeface="Arial" panose="020B0604020202020204" pitchFamily="34" charset="0"/>
                <a:cs typeface="Arial" panose="020B0604020202020204" pitchFamily="34" charset="0"/>
              </a:rPr>
              <a:t> of a Rental Property Offered on Airbnb.</a:t>
            </a:r>
          </a:p>
          <a:p>
            <a:endParaRPr lang="en-US" sz="2600" dirty="0">
              <a:latin typeface="Arial" panose="020B0604020202020204" pitchFamily="34" charset="0"/>
              <a:cs typeface="Arial" panose="020B0604020202020204" pitchFamily="34" charset="0"/>
            </a:endParaRPr>
          </a:p>
          <a:p>
            <a:r>
              <a:rPr lang="en-US" sz="3000" dirty="0">
                <a:latin typeface="Arial" panose="020B0604020202020204" pitchFamily="34" charset="0"/>
                <a:cs typeface="Arial" panose="020B0604020202020204" pitchFamily="34" charset="0"/>
              </a:rPr>
              <a:t>Make Smarter Real Estate Investment Decisions:</a:t>
            </a:r>
          </a:p>
          <a:p>
            <a:pPr marL="0" indent="0">
              <a:buNone/>
            </a:pPr>
            <a:r>
              <a:rPr lang="en-US" sz="3000" dirty="0">
                <a:latin typeface="Arial" panose="020B0604020202020204" pitchFamily="34" charset="0"/>
                <a:cs typeface="Arial" panose="020B0604020202020204" pitchFamily="34" charset="0"/>
              </a:rPr>
              <a:t>	Analyze </a:t>
            </a:r>
            <a:r>
              <a:rPr lang="en-US" sz="3000" u="sng" dirty="0">
                <a:latin typeface="Arial" panose="020B0604020202020204" pitchFamily="34" charset="0"/>
                <a:cs typeface="Arial" panose="020B0604020202020204" pitchFamily="34" charset="0"/>
              </a:rPr>
              <a:t>Markets</a:t>
            </a:r>
            <a:r>
              <a:rPr lang="en-US" sz="3000" dirty="0">
                <a:latin typeface="Arial" panose="020B0604020202020204" pitchFamily="34" charset="0"/>
                <a:cs typeface="Arial" panose="020B0604020202020204" pitchFamily="34" charset="0"/>
              </a:rPr>
              <a:t>, drilling into </a:t>
            </a:r>
            <a:r>
              <a:rPr lang="en-US" sz="3000" u="sng" dirty="0">
                <a:latin typeface="Arial" panose="020B0604020202020204" pitchFamily="34" charset="0"/>
                <a:cs typeface="Arial" panose="020B0604020202020204" pitchFamily="34" charset="0"/>
              </a:rPr>
              <a:t>Neighborhoods</a:t>
            </a:r>
            <a:r>
              <a:rPr lang="en-US" sz="3000" dirty="0">
                <a:latin typeface="Arial" panose="020B0604020202020204" pitchFamily="34" charset="0"/>
                <a:cs typeface="Arial" panose="020B0604020202020204" pitchFamily="34" charset="0"/>
              </a:rPr>
              <a:t>, and by 	determining from the over </a:t>
            </a:r>
            <a:r>
              <a:rPr lang="en-US" sz="3000" u="sng" dirty="0">
                <a:latin typeface="Arial" panose="020B0604020202020204" pitchFamily="34" charset="0"/>
                <a:cs typeface="Arial" panose="020B0604020202020204" pitchFamily="34" charset="0"/>
              </a:rPr>
              <a:t>20 Property Features</a:t>
            </a:r>
            <a:r>
              <a:rPr lang="en-US" sz="3000" dirty="0">
                <a:latin typeface="Arial" panose="020B0604020202020204" pitchFamily="34" charset="0"/>
                <a:cs typeface="Arial" panose="020B0604020202020204" pitchFamily="34" charset="0"/>
              </a:rPr>
              <a:t> and  	</a:t>
            </a:r>
            <a:r>
              <a:rPr lang="en-US" sz="3000" u="sng" dirty="0">
                <a:latin typeface="Arial" panose="020B0604020202020204" pitchFamily="34" charset="0"/>
                <a:cs typeface="Arial" panose="020B0604020202020204" pitchFamily="34" charset="0"/>
              </a:rPr>
              <a:t>signals</a:t>
            </a:r>
            <a:r>
              <a:rPr lang="en-US" sz="3000" dirty="0">
                <a:latin typeface="Arial" panose="020B0604020202020204" pitchFamily="34" charset="0"/>
                <a:cs typeface="Arial" panose="020B0604020202020204" pitchFamily="34" charset="0"/>
              </a:rPr>
              <a:t> which are the most influential in increasing 	investment value anywhere on the Airbnb network.</a:t>
            </a:r>
          </a:p>
          <a:p>
            <a:pPr marL="0" indent="0">
              <a:buNone/>
            </a:pPr>
            <a:endParaRPr lang="en-US" sz="2600" dirty="0">
              <a:latin typeface="Arial" panose="020B0604020202020204" pitchFamily="34" charset="0"/>
              <a:cs typeface="Arial" panose="020B0604020202020204" pitchFamily="34" charset="0"/>
            </a:endParaRPr>
          </a:p>
          <a:p>
            <a:pPr marL="0" indent="0">
              <a:buNone/>
            </a:pPr>
            <a:endParaRPr lang="en-US" sz="2600" dirty="0">
              <a:latin typeface="Arial" panose="020B0604020202020204" pitchFamily="34" charset="0"/>
              <a:cs typeface="Arial" panose="020B0604020202020204" pitchFamily="34" charset="0"/>
            </a:endParaRPr>
          </a:p>
          <a:p>
            <a:pPr marL="0" indent="0">
              <a:buNone/>
            </a:pPr>
            <a:endParaRPr lang="en-US" sz="2600" dirty="0">
              <a:latin typeface="Arial" panose="020B0604020202020204" pitchFamily="34" charset="0"/>
              <a:cs typeface="Arial" panose="020B0604020202020204" pitchFamily="34" charset="0"/>
            </a:endParaRPr>
          </a:p>
          <a:p>
            <a:pPr marL="0" indent="0">
              <a:buNone/>
            </a:pPr>
            <a:r>
              <a:rPr lang="en-US" sz="2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401917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4CD2603-D466-4069-A0DE-A021EA9736E1}"/>
              </a:ext>
            </a:extLst>
          </p:cNvPr>
          <p:cNvGraphicFramePr>
            <a:graphicFrameLocks noGrp="1"/>
          </p:cNvGraphicFramePr>
          <p:nvPr>
            <p:extLst>
              <p:ext uri="{D42A27DB-BD31-4B8C-83A1-F6EECF244321}">
                <p14:modId xmlns:p14="http://schemas.microsoft.com/office/powerpoint/2010/main" val="1638755263"/>
              </p:ext>
            </p:extLst>
          </p:nvPr>
        </p:nvGraphicFramePr>
        <p:xfrm>
          <a:off x="838200" y="902320"/>
          <a:ext cx="10530840" cy="5567830"/>
        </p:xfrm>
        <a:graphic>
          <a:graphicData uri="http://schemas.openxmlformats.org/drawingml/2006/table">
            <a:tbl>
              <a:tblPr firstRow="1" bandRow="1">
                <a:tableStyleId>{5C22544A-7EE6-4342-B048-85BDC9FD1C3A}</a:tableStyleId>
              </a:tblPr>
              <a:tblGrid>
                <a:gridCol w="3510280">
                  <a:extLst>
                    <a:ext uri="{9D8B030D-6E8A-4147-A177-3AD203B41FA5}">
                      <a16:colId xmlns:a16="http://schemas.microsoft.com/office/drawing/2014/main" val="937332818"/>
                    </a:ext>
                  </a:extLst>
                </a:gridCol>
                <a:gridCol w="3510280">
                  <a:extLst>
                    <a:ext uri="{9D8B030D-6E8A-4147-A177-3AD203B41FA5}">
                      <a16:colId xmlns:a16="http://schemas.microsoft.com/office/drawing/2014/main" val="1297971947"/>
                    </a:ext>
                  </a:extLst>
                </a:gridCol>
                <a:gridCol w="3510280">
                  <a:extLst>
                    <a:ext uri="{9D8B030D-6E8A-4147-A177-3AD203B41FA5}">
                      <a16:colId xmlns:a16="http://schemas.microsoft.com/office/drawing/2014/main" val="1987976417"/>
                    </a:ext>
                  </a:extLst>
                </a:gridCol>
              </a:tblGrid>
              <a:tr h="494299">
                <a:tc>
                  <a:txBody>
                    <a:bodyPr/>
                    <a:lstStyle/>
                    <a:p>
                      <a:pPr algn="ctr"/>
                      <a:r>
                        <a:rPr lang="en-US" sz="3500" dirty="0"/>
                        <a:t>Basic</a:t>
                      </a:r>
                    </a:p>
                  </a:txBody>
                  <a:tcPr/>
                </a:tc>
                <a:tc>
                  <a:txBody>
                    <a:bodyPr/>
                    <a:lstStyle/>
                    <a:p>
                      <a:pPr algn="ctr"/>
                      <a:r>
                        <a:rPr lang="en-US" sz="3500" dirty="0"/>
                        <a:t>Dining</a:t>
                      </a:r>
                    </a:p>
                  </a:txBody>
                  <a:tcPr/>
                </a:tc>
                <a:tc>
                  <a:txBody>
                    <a:bodyPr/>
                    <a:lstStyle/>
                    <a:p>
                      <a:pPr algn="ctr"/>
                      <a:r>
                        <a:rPr lang="en-US" sz="3500" dirty="0"/>
                        <a:t>Facilities</a:t>
                      </a:r>
                    </a:p>
                  </a:txBody>
                  <a:tcPr/>
                </a:tc>
                <a:extLst>
                  <a:ext uri="{0D108BD9-81ED-4DB2-BD59-A6C34878D82A}">
                    <a16:rowId xmlns:a16="http://schemas.microsoft.com/office/drawing/2014/main" val="3776158793"/>
                  </a:ext>
                </a:extLst>
              </a:tr>
              <a:tr h="494299">
                <a:tc>
                  <a:txBody>
                    <a:bodyPr/>
                    <a:lstStyle/>
                    <a:p>
                      <a:pPr algn="ctr"/>
                      <a:r>
                        <a:rPr lang="en-US" sz="2500" dirty="0" err="1"/>
                        <a:t>WiFi</a:t>
                      </a:r>
                      <a:endParaRPr lang="en-US" sz="2500" dirty="0"/>
                    </a:p>
                  </a:txBody>
                  <a:tcPr/>
                </a:tc>
                <a:tc>
                  <a:txBody>
                    <a:bodyPr/>
                    <a:lstStyle/>
                    <a:p>
                      <a:pPr algn="ctr"/>
                      <a:r>
                        <a:rPr lang="en-US" sz="2500" dirty="0"/>
                        <a:t>Kitchen</a:t>
                      </a:r>
                    </a:p>
                  </a:txBody>
                  <a:tcPr/>
                </a:tc>
                <a:tc>
                  <a:txBody>
                    <a:bodyPr/>
                    <a:lstStyle/>
                    <a:p>
                      <a:pPr algn="ctr"/>
                      <a:r>
                        <a:rPr lang="en-US" sz="2500" dirty="0"/>
                        <a:t>Parking</a:t>
                      </a:r>
                    </a:p>
                  </a:txBody>
                  <a:tcPr/>
                </a:tc>
                <a:extLst>
                  <a:ext uri="{0D108BD9-81ED-4DB2-BD59-A6C34878D82A}">
                    <a16:rowId xmlns:a16="http://schemas.microsoft.com/office/drawing/2014/main" val="423473441"/>
                  </a:ext>
                </a:extLst>
              </a:tr>
              <a:tr h="494299">
                <a:tc>
                  <a:txBody>
                    <a:bodyPr/>
                    <a:lstStyle/>
                    <a:p>
                      <a:pPr algn="ctr"/>
                      <a:r>
                        <a:rPr lang="en-US" sz="2500" dirty="0"/>
                        <a:t>TV</a:t>
                      </a:r>
                    </a:p>
                  </a:txBody>
                  <a:tcPr/>
                </a:tc>
                <a:tc>
                  <a:txBody>
                    <a:bodyPr/>
                    <a:lstStyle/>
                    <a:p>
                      <a:pPr algn="ctr"/>
                      <a:r>
                        <a:rPr lang="en-US" sz="2500" dirty="0"/>
                        <a:t>Dishwasher</a:t>
                      </a:r>
                    </a:p>
                  </a:txBody>
                  <a:tcPr/>
                </a:tc>
                <a:tc>
                  <a:txBody>
                    <a:bodyPr/>
                    <a:lstStyle/>
                    <a:p>
                      <a:pPr algn="ctr"/>
                      <a:r>
                        <a:rPr lang="en-US" sz="2500" dirty="0"/>
                        <a:t>Backyard / Garden</a:t>
                      </a:r>
                    </a:p>
                  </a:txBody>
                  <a:tcPr/>
                </a:tc>
                <a:extLst>
                  <a:ext uri="{0D108BD9-81ED-4DB2-BD59-A6C34878D82A}">
                    <a16:rowId xmlns:a16="http://schemas.microsoft.com/office/drawing/2014/main" val="501023573"/>
                  </a:ext>
                </a:extLst>
              </a:tr>
              <a:tr h="494299">
                <a:tc>
                  <a:txBody>
                    <a:bodyPr/>
                    <a:lstStyle/>
                    <a:p>
                      <a:pPr algn="ctr"/>
                      <a:r>
                        <a:rPr lang="en-US" sz="2500" dirty="0"/>
                        <a:t>Fireplace</a:t>
                      </a:r>
                    </a:p>
                  </a:txBody>
                  <a:tcPr/>
                </a:tc>
                <a:tc>
                  <a:txBody>
                    <a:bodyPr/>
                    <a:lstStyle/>
                    <a:p>
                      <a:pPr algn="ctr"/>
                      <a:r>
                        <a:rPr lang="en-US" sz="2500" dirty="0"/>
                        <a:t>Coffee Maker</a:t>
                      </a:r>
                    </a:p>
                  </a:txBody>
                  <a:tcPr/>
                </a:tc>
                <a:tc>
                  <a:txBody>
                    <a:bodyPr/>
                    <a:lstStyle/>
                    <a:p>
                      <a:pPr algn="ctr"/>
                      <a:r>
                        <a:rPr lang="en-US" sz="2500" dirty="0"/>
                        <a:t>Porch</a:t>
                      </a:r>
                    </a:p>
                  </a:txBody>
                  <a:tcPr/>
                </a:tc>
                <a:extLst>
                  <a:ext uri="{0D108BD9-81ED-4DB2-BD59-A6C34878D82A}">
                    <a16:rowId xmlns:a16="http://schemas.microsoft.com/office/drawing/2014/main" val="4270318223"/>
                  </a:ext>
                </a:extLst>
              </a:tr>
              <a:tr h="494299">
                <a:tc>
                  <a:txBody>
                    <a:bodyPr/>
                    <a:lstStyle/>
                    <a:p>
                      <a:pPr algn="ctr"/>
                      <a:r>
                        <a:rPr lang="en-US" sz="2500" dirty="0"/>
                        <a:t>Iron</a:t>
                      </a:r>
                    </a:p>
                  </a:txBody>
                  <a:tcPr/>
                </a:tc>
                <a:tc>
                  <a:txBody>
                    <a:bodyPr/>
                    <a:lstStyle/>
                    <a:p>
                      <a:pPr algn="ctr"/>
                      <a:r>
                        <a:rPr lang="en-US" sz="2500" dirty="0"/>
                        <a:t>Microwave</a:t>
                      </a:r>
                    </a:p>
                  </a:txBody>
                  <a:tcPr/>
                </a:tc>
                <a:tc>
                  <a:txBody>
                    <a:bodyPr/>
                    <a:lstStyle/>
                    <a:p>
                      <a:pPr algn="ctr"/>
                      <a:r>
                        <a:rPr lang="en-US" sz="2500" dirty="0"/>
                        <a:t>Tub</a:t>
                      </a:r>
                    </a:p>
                  </a:txBody>
                  <a:tcPr/>
                </a:tc>
                <a:extLst>
                  <a:ext uri="{0D108BD9-81ED-4DB2-BD59-A6C34878D82A}">
                    <a16:rowId xmlns:a16="http://schemas.microsoft.com/office/drawing/2014/main" val="430580456"/>
                  </a:ext>
                </a:extLst>
              </a:tr>
              <a:tr h="494299">
                <a:tc>
                  <a:txBody>
                    <a:bodyPr/>
                    <a:lstStyle/>
                    <a:p>
                      <a:pPr algn="ctr"/>
                      <a:r>
                        <a:rPr lang="en-US" sz="2500" dirty="0"/>
                        <a:t>Towels</a:t>
                      </a:r>
                    </a:p>
                  </a:txBody>
                  <a:tcPr/>
                </a:tc>
                <a:tc>
                  <a:txBody>
                    <a:bodyPr/>
                    <a:lstStyle/>
                    <a:p>
                      <a:pPr algn="ctr"/>
                      <a:r>
                        <a:rPr lang="en-US" sz="2500" dirty="0"/>
                        <a:t>Refrigerator</a:t>
                      </a:r>
                    </a:p>
                  </a:txBody>
                  <a:tcPr/>
                </a:tc>
                <a:tc>
                  <a:txBody>
                    <a:bodyPr/>
                    <a:lstStyle/>
                    <a:p>
                      <a:pPr algn="ctr"/>
                      <a:r>
                        <a:rPr lang="en-US" sz="2500" dirty="0"/>
                        <a:t>Jacuzzi</a:t>
                      </a:r>
                    </a:p>
                  </a:txBody>
                  <a:tcPr/>
                </a:tc>
                <a:extLst>
                  <a:ext uri="{0D108BD9-81ED-4DB2-BD59-A6C34878D82A}">
                    <a16:rowId xmlns:a16="http://schemas.microsoft.com/office/drawing/2014/main" val="537402348"/>
                  </a:ext>
                </a:extLst>
              </a:tr>
              <a:tr h="494299">
                <a:tc>
                  <a:txBody>
                    <a:bodyPr/>
                    <a:lstStyle/>
                    <a:p>
                      <a:pPr algn="ctr"/>
                      <a:r>
                        <a:rPr lang="en-US" sz="2500" dirty="0"/>
                        <a:t>Bedding</a:t>
                      </a:r>
                    </a:p>
                  </a:txBody>
                  <a:tcPr/>
                </a:tc>
                <a:tc>
                  <a:txBody>
                    <a:bodyPr/>
                    <a:lstStyle/>
                    <a:p>
                      <a:pPr algn="ctr"/>
                      <a:r>
                        <a:rPr lang="en-US" sz="2500" dirty="0"/>
                        <a:t>Oven</a:t>
                      </a:r>
                    </a:p>
                  </a:txBody>
                  <a:tcPr/>
                </a:tc>
                <a:tc>
                  <a:txBody>
                    <a:bodyPr/>
                    <a:lstStyle/>
                    <a:p>
                      <a:pPr algn="ctr"/>
                      <a:r>
                        <a:rPr lang="en-US" sz="2500" dirty="0"/>
                        <a:t>Pool</a:t>
                      </a:r>
                    </a:p>
                  </a:txBody>
                  <a:tcPr/>
                </a:tc>
                <a:extLst>
                  <a:ext uri="{0D108BD9-81ED-4DB2-BD59-A6C34878D82A}">
                    <a16:rowId xmlns:a16="http://schemas.microsoft.com/office/drawing/2014/main" val="3930652312"/>
                  </a:ext>
                </a:extLst>
              </a:tr>
              <a:tr h="494299">
                <a:tc>
                  <a:txBody>
                    <a:bodyPr/>
                    <a:lstStyle/>
                    <a:p>
                      <a:pPr algn="ctr"/>
                      <a:r>
                        <a:rPr lang="en-US" sz="2500" dirty="0"/>
                        <a:t>Heater</a:t>
                      </a:r>
                    </a:p>
                  </a:txBody>
                  <a:tcPr/>
                </a:tc>
                <a:tc>
                  <a:txBody>
                    <a:bodyPr/>
                    <a:lstStyle/>
                    <a:p>
                      <a:pPr algn="ctr"/>
                      <a:r>
                        <a:rPr lang="en-US" sz="2500" dirty="0"/>
                        <a:t>Stove</a:t>
                      </a:r>
                    </a:p>
                  </a:txBody>
                  <a:tcPr/>
                </a:tc>
                <a:tc>
                  <a:txBody>
                    <a:bodyPr/>
                    <a:lstStyle/>
                    <a:p>
                      <a:pPr algn="ctr"/>
                      <a:r>
                        <a:rPr lang="en-US" sz="2500" dirty="0"/>
                        <a:t>BBQ</a:t>
                      </a:r>
                    </a:p>
                  </a:txBody>
                  <a:tcPr/>
                </a:tc>
                <a:extLst>
                  <a:ext uri="{0D108BD9-81ED-4DB2-BD59-A6C34878D82A}">
                    <a16:rowId xmlns:a16="http://schemas.microsoft.com/office/drawing/2014/main" val="685461041"/>
                  </a:ext>
                </a:extLst>
              </a:tr>
              <a:tr h="494299">
                <a:tc>
                  <a:txBody>
                    <a:bodyPr/>
                    <a:lstStyle/>
                    <a:p>
                      <a:pPr algn="ctr"/>
                      <a:r>
                        <a:rPr lang="en-US" sz="2500" dirty="0"/>
                        <a:t>Air Conditioning</a:t>
                      </a:r>
                    </a:p>
                  </a:txBody>
                  <a:tcPr/>
                </a:tc>
                <a:tc>
                  <a:txBody>
                    <a:bodyPr/>
                    <a:lstStyle/>
                    <a:p>
                      <a:pPr algn="ctr"/>
                      <a:r>
                        <a:rPr lang="en-US" sz="2500" dirty="0"/>
                        <a:t>Dishes</a:t>
                      </a:r>
                    </a:p>
                  </a:txBody>
                  <a:tcPr/>
                </a:tc>
                <a:tc>
                  <a:txBody>
                    <a:bodyPr/>
                    <a:lstStyle/>
                    <a:p>
                      <a:pPr algn="ctr"/>
                      <a:r>
                        <a:rPr lang="en-US" sz="2500" dirty="0"/>
                        <a:t>Safety</a:t>
                      </a:r>
                    </a:p>
                  </a:txBody>
                  <a:tcPr/>
                </a:tc>
                <a:extLst>
                  <a:ext uri="{0D108BD9-81ED-4DB2-BD59-A6C34878D82A}">
                    <a16:rowId xmlns:a16="http://schemas.microsoft.com/office/drawing/2014/main" val="1547346529"/>
                  </a:ext>
                </a:extLst>
              </a:tr>
              <a:tr h="494299">
                <a:tc>
                  <a:txBody>
                    <a:bodyPr/>
                    <a:lstStyle/>
                    <a:p>
                      <a:pPr algn="ctr"/>
                      <a:r>
                        <a:rPr lang="en-US" sz="2500" dirty="0"/>
                        <a:t>Washer</a:t>
                      </a:r>
                    </a:p>
                  </a:txBody>
                  <a:tcPr/>
                </a:tc>
                <a:tc>
                  <a:txBody>
                    <a:bodyPr/>
                    <a:lstStyle/>
                    <a:p>
                      <a:pPr algn="ctr"/>
                      <a:r>
                        <a:rPr lang="en-US" sz="2500" dirty="0"/>
                        <a:t>Silverware</a:t>
                      </a:r>
                    </a:p>
                  </a:txBody>
                  <a:tcPr/>
                </a:tc>
                <a:tc>
                  <a:txBody>
                    <a:bodyPr/>
                    <a:lstStyle/>
                    <a:p>
                      <a:pPr algn="ctr"/>
                      <a:r>
                        <a:rPr lang="en-US" sz="2500" dirty="0"/>
                        <a:t>Garage</a:t>
                      </a:r>
                    </a:p>
                  </a:txBody>
                  <a:tcPr/>
                </a:tc>
                <a:extLst>
                  <a:ext uri="{0D108BD9-81ED-4DB2-BD59-A6C34878D82A}">
                    <a16:rowId xmlns:a16="http://schemas.microsoft.com/office/drawing/2014/main" val="3877240978"/>
                  </a:ext>
                </a:extLst>
              </a:tr>
              <a:tr h="494299">
                <a:tc>
                  <a:txBody>
                    <a:bodyPr/>
                    <a:lstStyle/>
                    <a:p>
                      <a:pPr algn="ctr"/>
                      <a:r>
                        <a:rPr lang="en-US" sz="2500" dirty="0"/>
                        <a:t>Dryer</a:t>
                      </a:r>
                    </a:p>
                  </a:txBody>
                  <a:tcPr/>
                </a:tc>
                <a:tc>
                  <a:txBody>
                    <a:bodyPr/>
                    <a:lstStyle/>
                    <a:p>
                      <a:pPr algn="ctr"/>
                      <a:r>
                        <a:rPr lang="en-US" sz="2500" dirty="0"/>
                        <a:t>N/A</a:t>
                      </a:r>
                    </a:p>
                  </a:txBody>
                  <a:tcPr/>
                </a:tc>
                <a:tc>
                  <a:txBody>
                    <a:bodyPr/>
                    <a:lstStyle/>
                    <a:p>
                      <a:pPr algn="ctr"/>
                      <a:r>
                        <a:rPr lang="en-US" sz="2500" dirty="0"/>
                        <a:t>Kid Safe</a:t>
                      </a:r>
                    </a:p>
                  </a:txBody>
                  <a:tcPr/>
                </a:tc>
                <a:extLst>
                  <a:ext uri="{0D108BD9-81ED-4DB2-BD59-A6C34878D82A}">
                    <a16:rowId xmlns:a16="http://schemas.microsoft.com/office/drawing/2014/main" val="2573932113"/>
                  </a:ext>
                </a:extLst>
              </a:tr>
            </a:tbl>
          </a:graphicData>
        </a:graphic>
      </p:graphicFrame>
      <p:sp>
        <p:nvSpPr>
          <p:cNvPr id="5" name="Title 1">
            <a:extLst>
              <a:ext uri="{FF2B5EF4-FFF2-40B4-BE49-F238E27FC236}">
                <a16:creationId xmlns:a16="http://schemas.microsoft.com/office/drawing/2014/main" id="{64338672-D199-498C-B107-6E12272DA022}"/>
              </a:ext>
            </a:extLst>
          </p:cNvPr>
          <p:cNvSpPr txBox="1">
            <a:spLocks/>
          </p:cNvSpPr>
          <p:nvPr/>
        </p:nvSpPr>
        <p:spPr>
          <a:xfrm>
            <a:off x="838200" y="196164"/>
            <a:ext cx="10515600" cy="706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latin typeface="Arial" panose="020B0604020202020204" pitchFamily="34" charset="0"/>
                <a:cs typeface="Arial" panose="020B0604020202020204" pitchFamily="34" charset="0"/>
              </a:rPr>
              <a:t>Amenities</a:t>
            </a:r>
          </a:p>
        </p:txBody>
      </p:sp>
    </p:spTree>
    <p:extLst>
      <p:ext uri="{BB962C8B-B14F-4D97-AF65-F5344CB8AC3E}">
        <p14:creationId xmlns:p14="http://schemas.microsoft.com/office/powerpoint/2010/main" val="698725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2CE7A20-2E36-4E39-A06A-AA41A8D285BF}"/>
              </a:ext>
            </a:extLst>
          </p:cNvPr>
          <p:cNvGraphicFramePr>
            <a:graphicFrameLocks noGrp="1"/>
          </p:cNvGraphicFramePr>
          <p:nvPr>
            <p:ph idx="1"/>
            <p:extLst>
              <p:ext uri="{D42A27DB-BD31-4B8C-83A1-F6EECF244321}">
                <p14:modId xmlns:p14="http://schemas.microsoft.com/office/powerpoint/2010/main" val="435988619"/>
              </p:ext>
            </p:extLst>
          </p:nvPr>
        </p:nvGraphicFramePr>
        <p:xfrm>
          <a:off x="838200" y="1360714"/>
          <a:ext cx="10417629" cy="39950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a:extLst>
              <a:ext uri="{FF2B5EF4-FFF2-40B4-BE49-F238E27FC236}">
                <a16:creationId xmlns:a16="http://schemas.microsoft.com/office/drawing/2014/main" id="{7CCE7003-683F-457A-A235-D74C36F1E507}"/>
              </a:ext>
            </a:extLst>
          </p:cNvPr>
          <p:cNvSpPr txBox="1">
            <a:spLocks/>
          </p:cNvSpPr>
          <p:nvPr/>
        </p:nvSpPr>
        <p:spPr>
          <a:xfrm>
            <a:off x="838200" y="365127"/>
            <a:ext cx="10515600" cy="706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latin typeface="Arial" panose="020B0604020202020204" pitchFamily="34" charset="0"/>
                <a:cs typeface="Arial" panose="020B0604020202020204" pitchFamily="34" charset="0"/>
              </a:rPr>
              <a:t>Process Pipeline</a:t>
            </a:r>
            <a:endParaRPr lang="en-US"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6513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F57C-2557-49EF-8790-A230AE95589F}"/>
              </a:ext>
            </a:extLst>
          </p:cNvPr>
          <p:cNvSpPr>
            <a:spLocks noGrp="1"/>
          </p:cNvSpPr>
          <p:nvPr>
            <p:ph type="title"/>
          </p:nvPr>
        </p:nvSpPr>
        <p:spPr>
          <a:xfrm>
            <a:off x="838200" y="365126"/>
            <a:ext cx="10515600" cy="647245"/>
          </a:xfrm>
        </p:spPr>
        <p:txBody>
          <a:bodyPr>
            <a:normAutofit fontScale="90000"/>
          </a:bodyPr>
          <a:lstStyle/>
          <a:p>
            <a:pPr algn="ctr"/>
            <a:r>
              <a:rPr lang="en-US" dirty="0">
                <a:latin typeface="Arial" panose="020B0604020202020204" pitchFamily="34" charset="0"/>
                <a:cs typeface="Arial" panose="020B0604020202020204" pitchFamily="34" charset="0"/>
              </a:rPr>
              <a:t>Data Collection – By SF Neighborhood</a:t>
            </a:r>
          </a:p>
        </p:txBody>
      </p:sp>
      <p:sp>
        <p:nvSpPr>
          <p:cNvPr id="11" name="Title 1">
            <a:extLst>
              <a:ext uri="{FF2B5EF4-FFF2-40B4-BE49-F238E27FC236}">
                <a16:creationId xmlns:a16="http://schemas.microsoft.com/office/drawing/2014/main" id="{F0E122DF-F19F-45D2-A715-DE4CEB48F01A}"/>
              </a:ext>
            </a:extLst>
          </p:cNvPr>
          <p:cNvSpPr txBox="1">
            <a:spLocks/>
          </p:cNvSpPr>
          <p:nvPr/>
        </p:nvSpPr>
        <p:spPr>
          <a:xfrm>
            <a:off x="391885" y="1953541"/>
            <a:ext cx="3712029" cy="3027121"/>
          </a:xfrm>
          <a:prstGeom prst="rect">
            <a:avLst/>
          </a:prstGeom>
          <a:solidFill>
            <a:schemeClr val="tx1"/>
          </a:solidFill>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28600" indent="-228600">
              <a:buFont typeface="Arial" panose="020B0604020202020204" pitchFamily="34" charset="0"/>
              <a:buChar char="•"/>
            </a:pPr>
            <a:r>
              <a:rPr lang="en-US" sz="3000" dirty="0">
                <a:solidFill>
                  <a:schemeClr val="bg1"/>
                </a:solidFill>
                <a:latin typeface="Arial" panose="020B0604020202020204" pitchFamily="34" charset="0"/>
                <a:cs typeface="Arial" panose="020B0604020202020204" pitchFamily="34" charset="0"/>
              </a:rPr>
              <a:t>Home Value Index</a:t>
            </a:r>
          </a:p>
          <a:p>
            <a:endParaRPr lang="en-US" sz="2400" dirty="0">
              <a:solidFill>
                <a:schemeClr val="bg1"/>
              </a:solidFill>
              <a:latin typeface="Arial" panose="020B0604020202020204" pitchFamily="34" charset="0"/>
              <a:cs typeface="Arial" panose="020B0604020202020204" pitchFamily="34" charset="0"/>
            </a:endParaRPr>
          </a:p>
          <a:p>
            <a:pPr marL="228600" indent="-228600">
              <a:buFont typeface="Arial" panose="020B0604020202020204" pitchFamily="34" charset="0"/>
              <a:buChar char="•"/>
            </a:pPr>
            <a:r>
              <a:rPr lang="en-US" sz="3000" dirty="0">
                <a:solidFill>
                  <a:schemeClr val="bg1"/>
                </a:solidFill>
                <a:latin typeface="Arial" panose="020B0604020202020204" pitchFamily="34" charset="0"/>
                <a:cs typeface="Arial" panose="020B0604020202020204" pitchFamily="34" charset="0"/>
              </a:rPr>
              <a:t>Rent Value Index</a:t>
            </a:r>
          </a:p>
          <a:p>
            <a:endParaRPr lang="en-US" sz="2400" dirty="0">
              <a:solidFill>
                <a:schemeClr val="bg1"/>
              </a:solidFill>
              <a:latin typeface="Arial" panose="020B0604020202020204" pitchFamily="34" charset="0"/>
              <a:cs typeface="Arial" panose="020B0604020202020204" pitchFamily="34" charset="0"/>
            </a:endParaRPr>
          </a:p>
          <a:p>
            <a:pPr marL="228600" indent="-228600">
              <a:buFont typeface="Arial" panose="020B0604020202020204" pitchFamily="34" charset="0"/>
              <a:buChar char="•"/>
            </a:pPr>
            <a:r>
              <a:rPr lang="en-US" sz="3000" dirty="0">
                <a:solidFill>
                  <a:schemeClr val="bg1"/>
                </a:solidFill>
                <a:latin typeface="Arial" panose="020B0604020202020204" pitchFamily="34" charset="0"/>
                <a:cs typeface="Arial" panose="020B0604020202020204" pitchFamily="34" charset="0"/>
              </a:rPr>
              <a:t>Median Sale Price</a:t>
            </a:r>
          </a:p>
        </p:txBody>
      </p:sp>
      <p:sp>
        <p:nvSpPr>
          <p:cNvPr id="12" name="Rectangle 11">
            <a:extLst>
              <a:ext uri="{FF2B5EF4-FFF2-40B4-BE49-F238E27FC236}">
                <a16:creationId xmlns:a16="http://schemas.microsoft.com/office/drawing/2014/main" id="{4D5F19AE-7482-4C92-B15D-6C8E65516F60}"/>
              </a:ext>
            </a:extLst>
          </p:cNvPr>
          <p:cNvSpPr/>
          <p:nvPr/>
        </p:nvSpPr>
        <p:spPr>
          <a:xfrm>
            <a:off x="391885" y="5134670"/>
            <a:ext cx="8349344" cy="1046440"/>
          </a:xfrm>
          <a:prstGeom prst="rect">
            <a:avLst/>
          </a:prstGeom>
        </p:spPr>
        <p:txBody>
          <a:bodyPr wrap="square">
            <a:spAutoFit/>
          </a:bodyPr>
          <a:lstStyle/>
          <a:p>
            <a:r>
              <a:rPr lang="en-US" dirty="0">
                <a:latin typeface="Arial" panose="020B0604020202020204" pitchFamily="34" charset="0"/>
                <a:cs typeface="Arial" panose="020B0604020202020204" pitchFamily="34" charset="0"/>
              </a:rPr>
              <a:t>Data Period: 01/2018 – 01/2019</a:t>
            </a:r>
          </a:p>
          <a:p>
            <a:endParaRPr lang="en-US" sz="400"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Property Type: 1 to 4 Bedroom Apartment, House, Condominium, or Townhouse</a:t>
            </a:r>
          </a:p>
          <a:p>
            <a:endParaRPr lang="en-US" sz="400"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Neighborhood Count: 39</a:t>
            </a:r>
          </a:p>
        </p:txBody>
      </p:sp>
      <p:sp>
        <p:nvSpPr>
          <p:cNvPr id="9" name="Title 1">
            <a:extLst>
              <a:ext uri="{FF2B5EF4-FFF2-40B4-BE49-F238E27FC236}">
                <a16:creationId xmlns:a16="http://schemas.microsoft.com/office/drawing/2014/main" id="{A6BEF55D-6CC2-47C0-BF01-4BE1C30C6A75}"/>
              </a:ext>
            </a:extLst>
          </p:cNvPr>
          <p:cNvSpPr txBox="1">
            <a:spLocks/>
          </p:cNvSpPr>
          <p:nvPr/>
        </p:nvSpPr>
        <p:spPr>
          <a:xfrm>
            <a:off x="391885" y="1099465"/>
            <a:ext cx="3712029" cy="810532"/>
          </a:xfrm>
          <a:prstGeom prst="rect">
            <a:avLst/>
          </a:prstGeom>
          <a:solidFill>
            <a:schemeClr val="accent1"/>
          </a:solidFill>
          <a:ln>
            <a:solidFill>
              <a:srgbClr val="FF0000"/>
            </a:solidFill>
          </a:ln>
          <a:effectLst>
            <a:outerShdw blurRad="107950" dist="12700" dir="5400000" algn="ctr">
              <a:srgbClr val="000000"/>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800" dirty="0">
                <a:latin typeface="Arial" panose="020B0604020202020204" pitchFamily="34" charset="0"/>
                <a:cs typeface="Arial" panose="020B0604020202020204" pitchFamily="34" charset="0"/>
              </a:rPr>
              <a:t>Zillow</a:t>
            </a:r>
          </a:p>
        </p:txBody>
      </p:sp>
      <p:sp>
        <p:nvSpPr>
          <p:cNvPr id="13" name="Title 1">
            <a:extLst>
              <a:ext uri="{FF2B5EF4-FFF2-40B4-BE49-F238E27FC236}">
                <a16:creationId xmlns:a16="http://schemas.microsoft.com/office/drawing/2014/main" id="{1DB1F3F1-950C-4FE4-98B3-0D7F8A0DB6CA}"/>
              </a:ext>
            </a:extLst>
          </p:cNvPr>
          <p:cNvSpPr txBox="1">
            <a:spLocks/>
          </p:cNvSpPr>
          <p:nvPr/>
        </p:nvSpPr>
        <p:spPr>
          <a:xfrm>
            <a:off x="4321630" y="1942655"/>
            <a:ext cx="3712029" cy="3027121"/>
          </a:xfrm>
          <a:prstGeom prst="rect">
            <a:avLst/>
          </a:prstGeom>
          <a:solidFill>
            <a:schemeClr val="tx1"/>
          </a:solidFill>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28600" indent="-228600">
              <a:buFont typeface="Arial" panose="020B0604020202020204" pitchFamily="34" charset="0"/>
              <a:buChar char="•"/>
            </a:pPr>
            <a:r>
              <a:rPr lang="en-US" sz="3000" dirty="0">
                <a:solidFill>
                  <a:schemeClr val="bg1"/>
                </a:solidFill>
                <a:latin typeface="Arial" panose="020B0604020202020204" pitchFamily="34" charset="0"/>
                <a:cs typeface="Arial" panose="020B0604020202020204" pitchFamily="34" charset="0"/>
              </a:rPr>
              <a:t>Walkability Score</a:t>
            </a:r>
          </a:p>
          <a:p>
            <a:endParaRPr lang="en-US" sz="2400" dirty="0">
              <a:solidFill>
                <a:schemeClr val="bg1"/>
              </a:solidFill>
              <a:latin typeface="Arial" panose="020B0604020202020204" pitchFamily="34" charset="0"/>
              <a:cs typeface="Arial" panose="020B0604020202020204" pitchFamily="34" charset="0"/>
            </a:endParaRPr>
          </a:p>
          <a:p>
            <a:pPr marL="228600" indent="-228600">
              <a:buFont typeface="Arial" panose="020B0604020202020204" pitchFamily="34" charset="0"/>
              <a:buChar char="•"/>
            </a:pPr>
            <a:r>
              <a:rPr lang="en-US" sz="3000" dirty="0">
                <a:solidFill>
                  <a:schemeClr val="bg1"/>
                </a:solidFill>
                <a:latin typeface="Arial" panose="020B0604020202020204" pitchFamily="34" charset="0"/>
                <a:cs typeface="Arial" panose="020B0604020202020204" pitchFamily="34" charset="0"/>
              </a:rPr>
              <a:t>Transit Score</a:t>
            </a:r>
          </a:p>
          <a:p>
            <a:endParaRPr lang="en-US" sz="2400" dirty="0">
              <a:solidFill>
                <a:schemeClr val="bg1"/>
              </a:solidFill>
              <a:latin typeface="Arial" panose="020B0604020202020204" pitchFamily="34" charset="0"/>
              <a:cs typeface="Arial" panose="020B0604020202020204" pitchFamily="34" charset="0"/>
            </a:endParaRPr>
          </a:p>
          <a:p>
            <a:pPr marL="228600" indent="-228600">
              <a:buFont typeface="Arial" panose="020B0604020202020204" pitchFamily="34" charset="0"/>
              <a:buChar char="•"/>
            </a:pPr>
            <a:r>
              <a:rPr lang="en-US" sz="3000" dirty="0">
                <a:solidFill>
                  <a:schemeClr val="bg1"/>
                </a:solidFill>
                <a:latin typeface="Arial" panose="020B0604020202020204" pitchFamily="34" charset="0"/>
                <a:cs typeface="Arial" panose="020B0604020202020204" pitchFamily="34" charset="0"/>
              </a:rPr>
              <a:t>Bike Score</a:t>
            </a:r>
          </a:p>
          <a:p>
            <a:endParaRPr lang="en-US" sz="3000" dirty="0">
              <a:solidFill>
                <a:schemeClr val="bg1"/>
              </a:solidFill>
              <a:latin typeface="Arial" panose="020B0604020202020204" pitchFamily="34" charset="0"/>
              <a:cs typeface="Arial" panose="020B0604020202020204" pitchFamily="34" charset="0"/>
            </a:endParaRPr>
          </a:p>
        </p:txBody>
      </p:sp>
      <p:sp>
        <p:nvSpPr>
          <p:cNvPr id="14" name="Title 1">
            <a:extLst>
              <a:ext uri="{FF2B5EF4-FFF2-40B4-BE49-F238E27FC236}">
                <a16:creationId xmlns:a16="http://schemas.microsoft.com/office/drawing/2014/main" id="{35C294CC-AC79-4504-A535-8F5E7A9EADFC}"/>
              </a:ext>
            </a:extLst>
          </p:cNvPr>
          <p:cNvSpPr txBox="1">
            <a:spLocks/>
          </p:cNvSpPr>
          <p:nvPr/>
        </p:nvSpPr>
        <p:spPr>
          <a:xfrm>
            <a:off x="4321630" y="1099465"/>
            <a:ext cx="3712029" cy="810532"/>
          </a:xfrm>
          <a:prstGeom prst="rect">
            <a:avLst/>
          </a:prstGeom>
          <a:solidFill>
            <a:schemeClr val="accent1"/>
          </a:solidFill>
          <a:ln>
            <a:solidFill>
              <a:srgbClr val="FF0000"/>
            </a:solidFill>
          </a:ln>
          <a:effectLst>
            <a:outerShdw blurRad="107950" dist="12700" dir="5400000" algn="ctr">
              <a:srgbClr val="000000"/>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800" dirty="0">
                <a:latin typeface="Arial" panose="020B0604020202020204" pitchFamily="34" charset="0"/>
                <a:cs typeface="Arial" panose="020B0604020202020204" pitchFamily="34" charset="0"/>
              </a:rPr>
              <a:t>Redfin</a:t>
            </a:r>
          </a:p>
        </p:txBody>
      </p:sp>
      <p:sp>
        <p:nvSpPr>
          <p:cNvPr id="15" name="Title 1">
            <a:extLst>
              <a:ext uri="{FF2B5EF4-FFF2-40B4-BE49-F238E27FC236}">
                <a16:creationId xmlns:a16="http://schemas.microsoft.com/office/drawing/2014/main" id="{19F7A41E-1051-4BAD-8F90-C42750297941}"/>
              </a:ext>
            </a:extLst>
          </p:cNvPr>
          <p:cNvSpPr txBox="1">
            <a:spLocks/>
          </p:cNvSpPr>
          <p:nvPr/>
        </p:nvSpPr>
        <p:spPr>
          <a:xfrm>
            <a:off x="8251371" y="1942655"/>
            <a:ext cx="3712029" cy="3027121"/>
          </a:xfrm>
          <a:prstGeom prst="rect">
            <a:avLst/>
          </a:prstGeom>
          <a:solidFill>
            <a:schemeClr val="tx1"/>
          </a:solidFill>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28600" indent="-228600">
              <a:buFont typeface="Arial" panose="020B0604020202020204" pitchFamily="34" charset="0"/>
              <a:buChar char="•"/>
            </a:pPr>
            <a:r>
              <a:rPr lang="en-US" sz="3000" dirty="0">
                <a:solidFill>
                  <a:schemeClr val="bg1"/>
                </a:solidFill>
                <a:latin typeface="Arial" panose="020B0604020202020204" pitchFamily="34" charset="0"/>
                <a:cs typeface="Arial" panose="020B0604020202020204" pitchFamily="34" charset="0"/>
              </a:rPr>
              <a:t>Bed/Bath Count</a:t>
            </a:r>
          </a:p>
          <a:p>
            <a:endParaRPr lang="en-US" sz="2400" dirty="0">
              <a:solidFill>
                <a:schemeClr val="bg1"/>
              </a:solidFill>
              <a:latin typeface="Arial" panose="020B0604020202020204" pitchFamily="34" charset="0"/>
              <a:cs typeface="Arial" panose="020B0604020202020204" pitchFamily="34" charset="0"/>
            </a:endParaRPr>
          </a:p>
          <a:p>
            <a:pPr marL="228600" indent="-228600">
              <a:buFont typeface="Arial" panose="020B0604020202020204" pitchFamily="34" charset="0"/>
              <a:buChar char="•"/>
            </a:pPr>
            <a:r>
              <a:rPr lang="en-US" sz="3000" dirty="0">
                <a:solidFill>
                  <a:schemeClr val="bg1"/>
                </a:solidFill>
                <a:latin typeface="Arial" panose="020B0604020202020204" pitchFamily="34" charset="0"/>
                <a:cs typeface="Arial" panose="020B0604020202020204" pitchFamily="34" charset="0"/>
              </a:rPr>
              <a:t>Accommodations</a:t>
            </a:r>
          </a:p>
          <a:p>
            <a:endParaRPr lang="en-US" sz="2400" dirty="0">
              <a:solidFill>
                <a:schemeClr val="bg1"/>
              </a:solidFill>
              <a:latin typeface="Arial" panose="020B0604020202020204" pitchFamily="34" charset="0"/>
              <a:cs typeface="Arial" panose="020B0604020202020204" pitchFamily="34" charset="0"/>
            </a:endParaRPr>
          </a:p>
          <a:p>
            <a:pPr marL="228600" indent="-228600">
              <a:buFont typeface="Arial" panose="020B0604020202020204" pitchFamily="34" charset="0"/>
              <a:buChar char="•"/>
            </a:pPr>
            <a:r>
              <a:rPr lang="en-US" sz="3000" dirty="0">
                <a:solidFill>
                  <a:schemeClr val="bg1"/>
                </a:solidFill>
                <a:latin typeface="Arial" panose="020B0604020202020204" pitchFamily="34" charset="0"/>
                <a:cs typeface="Arial" panose="020B0604020202020204" pitchFamily="34" charset="0"/>
              </a:rPr>
              <a:t>Listing Scores</a:t>
            </a:r>
          </a:p>
          <a:p>
            <a:endParaRPr lang="en-US" sz="2400" dirty="0">
              <a:solidFill>
                <a:schemeClr val="bg1"/>
              </a:solidFill>
              <a:latin typeface="Arial" panose="020B0604020202020204" pitchFamily="34" charset="0"/>
              <a:cs typeface="Arial" panose="020B0604020202020204" pitchFamily="34" charset="0"/>
            </a:endParaRPr>
          </a:p>
          <a:p>
            <a:pPr marL="228600" indent="-228600">
              <a:buFont typeface="Arial" panose="020B0604020202020204" pitchFamily="34" charset="0"/>
              <a:buChar char="•"/>
            </a:pPr>
            <a:r>
              <a:rPr lang="en-US" sz="3000" dirty="0">
                <a:solidFill>
                  <a:schemeClr val="bg1"/>
                </a:solidFill>
                <a:latin typeface="Arial" panose="020B0604020202020204" pitchFamily="34" charset="0"/>
                <a:cs typeface="Arial" panose="020B0604020202020204" pitchFamily="34" charset="0"/>
              </a:rPr>
              <a:t>Amenities</a:t>
            </a:r>
          </a:p>
          <a:p>
            <a:endParaRPr lang="en-US" sz="2600" dirty="0">
              <a:solidFill>
                <a:schemeClr val="bg1"/>
              </a:solidFill>
              <a:latin typeface="Arial" panose="020B0604020202020204" pitchFamily="34" charset="0"/>
              <a:cs typeface="Arial" panose="020B0604020202020204" pitchFamily="34" charset="0"/>
            </a:endParaRPr>
          </a:p>
          <a:p>
            <a:pPr marL="228600" indent="-228600">
              <a:buFont typeface="Arial" panose="020B0604020202020204" pitchFamily="34" charset="0"/>
              <a:buChar char="•"/>
            </a:pPr>
            <a:r>
              <a:rPr lang="en-US" sz="3000" dirty="0">
                <a:solidFill>
                  <a:schemeClr val="bg1"/>
                </a:solidFill>
                <a:latin typeface="Arial" panose="020B0604020202020204" pitchFamily="34" charset="0"/>
                <a:cs typeface="Arial" panose="020B0604020202020204" pitchFamily="34" charset="0"/>
              </a:rPr>
              <a:t>Monthly Rent Price</a:t>
            </a:r>
          </a:p>
        </p:txBody>
      </p:sp>
      <p:sp>
        <p:nvSpPr>
          <p:cNvPr id="16" name="Title 1">
            <a:extLst>
              <a:ext uri="{FF2B5EF4-FFF2-40B4-BE49-F238E27FC236}">
                <a16:creationId xmlns:a16="http://schemas.microsoft.com/office/drawing/2014/main" id="{9A59E429-FACB-465F-A997-AFD82365DD0F}"/>
              </a:ext>
            </a:extLst>
          </p:cNvPr>
          <p:cNvSpPr txBox="1">
            <a:spLocks/>
          </p:cNvSpPr>
          <p:nvPr/>
        </p:nvSpPr>
        <p:spPr>
          <a:xfrm>
            <a:off x="8251371" y="1099465"/>
            <a:ext cx="3712029" cy="810532"/>
          </a:xfrm>
          <a:prstGeom prst="rect">
            <a:avLst/>
          </a:prstGeom>
          <a:solidFill>
            <a:schemeClr val="accent1"/>
          </a:solidFill>
          <a:ln>
            <a:solidFill>
              <a:srgbClr val="FF0000"/>
            </a:solidFill>
          </a:ln>
          <a:effectLst>
            <a:outerShdw blurRad="107950" dist="12700" dir="5400000" algn="ctr">
              <a:srgbClr val="000000"/>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800" dirty="0">
                <a:latin typeface="Arial" panose="020B0604020202020204" pitchFamily="34" charset="0"/>
                <a:cs typeface="Arial" panose="020B0604020202020204" pitchFamily="34" charset="0"/>
              </a:rPr>
              <a:t>Airbnb</a:t>
            </a:r>
          </a:p>
        </p:txBody>
      </p:sp>
      <p:sp>
        <p:nvSpPr>
          <p:cNvPr id="17" name="Rectangle 16">
            <a:extLst>
              <a:ext uri="{FF2B5EF4-FFF2-40B4-BE49-F238E27FC236}">
                <a16:creationId xmlns:a16="http://schemas.microsoft.com/office/drawing/2014/main" id="{E0BBCD1F-846E-4D58-968F-77F341F9933B}"/>
              </a:ext>
            </a:extLst>
          </p:cNvPr>
          <p:cNvSpPr/>
          <p:nvPr/>
        </p:nvSpPr>
        <p:spPr>
          <a:xfrm>
            <a:off x="9220198" y="5134670"/>
            <a:ext cx="2046516" cy="400110"/>
          </a:xfrm>
          <a:prstGeom prst="rect">
            <a:avLst/>
          </a:prstGeom>
        </p:spPr>
        <p:txBody>
          <a:bodyPr wrap="square">
            <a:spAutoFit/>
          </a:bodyPr>
          <a:lstStyle/>
          <a:p>
            <a:pPr algn="ctr"/>
            <a:r>
              <a:rPr lang="en-US" sz="2000" dirty="0">
                <a:latin typeface="Arial" panose="020B0604020202020204" pitchFamily="34" charset="0"/>
                <a:cs typeface="Arial" panose="020B0604020202020204" pitchFamily="34" charset="0"/>
              </a:rPr>
              <a:t>Tools Used</a:t>
            </a:r>
          </a:p>
        </p:txBody>
      </p:sp>
      <p:pic>
        <p:nvPicPr>
          <p:cNvPr id="2050" name="Picture 2" descr="Selenium Logo">
            <a:extLst>
              <a:ext uri="{FF2B5EF4-FFF2-40B4-BE49-F238E27FC236}">
                <a16:creationId xmlns:a16="http://schemas.microsoft.com/office/drawing/2014/main" id="{65FE863D-F83E-4392-A362-FC6A7B5386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6715" y="5644225"/>
            <a:ext cx="952501" cy="86201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lated image">
            <a:extLst>
              <a:ext uri="{FF2B5EF4-FFF2-40B4-BE49-F238E27FC236}">
                <a16:creationId xmlns:a16="http://schemas.microsoft.com/office/drawing/2014/main" id="{36487945-04DA-4260-A5DA-E1AC669654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55527" y="5721447"/>
            <a:ext cx="729343" cy="70757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8B256B7A-150F-4B5D-9922-41DFF72D4484}"/>
              </a:ext>
            </a:extLst>
          </p:cNvPr>
          <p:cNvPicPr>
            <a:picLocks noChangeAspect="1"/>
          </p:cNvPicPr>
          <p:nvPr/>
        </p:nvPicPr>
        <p:blipFill>
          <a:blip r:embed="rId5"/>
          <a:stretch>
            <a:fillRect/>
          </a:stretch>
        </p:blipFill>
        <p:spPr>
          <a:xfrm>
            <a:off x="9796121" y="5721446"/>
            <a:ext cx="729343" cy="707572"/>
          </a:xfrm>
          <a:prstGeom prst="rect">
            <a:avLst/>
          </a:prstGeom>
        </p:spPr>
      </p:pic>
    </p:spTree>
    <p:extLst>
      <p:ext uri="{BB962C8B-B14F-4D97-AF65-F5344CB8AC3E}">
        <p14:creationId xmlns:p14="http://schemas.microsoft.com/office/powerpoint/2010/main" val="262407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9">
                                            <p:txEl>
                                              <p:pRg st="0" end="0"/>
                                            </p:txEl>
                                          </p:spTgt>
                                        </p:tgtEl>
                                        <p:attrNameLst>
                                          <p:attrName>style.fontWeight</p:attrName>
                                        </p:attrNameLst>
                                      </p:cBhvr>
                                      <p:to>
                                        <p:strVal val="bold"/>
                                      </p:to>
                                    </p:set>
                                  </p:childTnLst>
                                </p:cTn>
                              </p:par>
                              <p:par>
                                <p:cTn id="7" presetID="15" presetClass="emph" presetSubtype="0" grpId="0" nodeType="withEffect">
                                  <p:stCondLst>
                                    <p:cond delay="0"/>
                                  </p:stCondLst>
                                  <p:iterate type="lt">
                                    <p:tmAbs val="25"/>
                                  </p:iterate>
                                  <p:childTnLst>
                                    <p:set>
                                      <p:cBhvr override="childStyle">
                                        <p:cTn id="8" dur="indefinite"/>
                                        <p:tgtEl>
                                          <p:spTgt spid="11">
                                            <p:txEl>
                                              <p:pRg st="0" end="0"/>
                                            </p:txEl>
                                          </p:spTgt>
                                        </p:tgtEl>
                                        <p:attrNameLst>
                                          <p:attrName>style.fontWeight</p:attrName>
                                        </p:attrNameLst>
                                      </p:cBhvr>
                                      <p:to>
                                        <p:strVal val="bold"/>
                                      </p:to>
                                    </p:set>
                                  </p:childTnLst>
                                </p:cTn>
                              </p:par>
                              <p:par>
                                <p:cTn id="9" presetID="15" presetClass="emph" presetSubtype="0" grpId="0" nodeType="withEffect">
                                  <p:stCondLst>
                                    <p:cond delay="0"/>
                                  </p:stCondLst>
                                  <p:iterate type="lt">
                                    <p:tmAbs val="25"/>
                                  </p:iterate>
                                  <p:childTnLst>
                                    <p:set>
                                      <p:cBhvr override="childStyle">
                                        <p:cTn id="10" dur="indefinite"/>
                                        <p:tgtEl>
                                          <p:spTgt spid="11">
                                            <p:txEl>
                                              <p:pRg st="2" end="2"/>
                                            </p:txEl>
                                          </p:spTgt>
                                        </p:tgtEl>
                                        <p:attrNameLst>
                                          <p:attrName>style.fontWeight</p:attrName>
                                        </p:attrNameLst>
                                      </p:cBhvr>
                                      <p:to>
                                        <p:strVal val="bold"/>
                                      </p:to>
                                    </p:set>
                                  </p:childTnLst>
                                </p:cTn>
                              </p:par>
                              <p:par>
                                <p:cTn id="11" presetID="15" presetClass="emph" presetSubtype="0" grpId="0" nodeType="withEffect">
                                  <p:stCondLst>
                                    <p:cond delay="0"/>
                                  </p:stCondLst>
                                  <p:iterate type="lt">
                                    <p:tmAbs val="25"/>
                                  </p:iterate>
                                  <p:childTnLst>
                                    <p:set>
                                      <p:cBhvr override="childStyle">
                                        <p:cTn id="12" dur="indefinite"/>
                                        <p:tgtEl>
                                          <p:spTgt spid="11">
                                            <p:txEl>
                                              <p:pRg st="4" end="4"/>
                                            </p:txEl>
                                          </p:spTgt>
                                        </p:tgtEl>
                                        <p:attrNameLst>
                                          <p:attrName>style.fontWeight</p:attrName>
                                        </p:attrNameLst>
                                      </p:cBhvr>
                                      <p:to>
                                        <p:strVal val="bold"/>
                                      </p:to>
                                    </p:set>
                                  </p:childTnLst>
                                </p:cTn>
                              </p:par>
                            </p:childTnLst>
                          </p:cTn>
                        </p:par>
                      </p:childTnLst>
                    </p:cTn>
                  </p:par>
                  <p:par>
                    <p:cTn id="13" fill="hold">
                      <p:stCondLst>
                        <p:cond delay="indefinite"/>
                      </p:stCondLst>
                      <p:childTnLst>
                        <p:par>
                          <p:cTn id="14" fill="hold">
                            <p:stCondLst>
                              <p:cond delay="0"/>
                            </p:stCondLst>
                            <p:childTnLst>
                              <p:par>
                                <p:cTn id="15" presetID="15" presetClass="emph" presetSubtype="0" grpId="0" nodeType="clickEffect">
                                  <p:stCondLst>
                                    <p:cond delay="0"/>
                                  </p:stCondLst>
                                  <p:iterate type="lt">
                                    <p:tmAbs val="25"/>
                                  </p:iterate>
                                  <p:childTnLst>
                                    <p:set>
                                      <p:cBhvr override="childStyle">
                                        <p:cTn id="16" dur="indefinite"/>
                                        <p:tgtEl>
                                          <p:spTgt spid="14">
                                            <p:txEl>
                                              <p:pRg st="0" end="0"/>
                                            </p:txEl>
                                          </p:spTgt>
                                        </p:tgtEl>
                                        <p:attrNameLst>
                                          <p:attrName>style.fontWeight</p:attrName>
                                        </p:attrNameLst>
                                      </p:cBhvr>
                                      <p:to>
                                        <p:strVal val="bold"/>
                                      </p:to>
                                    </p:set>
                                  </p:childTnLst>
                                </p:cTn>
                              </p:par>
                              <p:par>
                                <p:cTn id="17" presetID="15" presetClass="emph" presetSubtype="0" grpId="0" nodeType="withEffect">
                                  <p:stCondLst>
                                    <p:cond delay="0"/>
                                  </p:stCondLst>
                                  <p:iterate type="lt">
                                    <p:tmAbs val="25"/>
                                  </p:iterate>
                                  <p:childTnLst>
                                    <p:set>
                                      <p:cBhvr override="childStyle">
                                        <p:cTn id="18" dur="indefinite"/>
                                        <p:tgtEl>
                                          <p:spTgt spid="13">
                                            <p:txEl>
                                              <p:pRg st="0" end="0"/>
                                            </p:txEl>
                                          </p:spTgt>
                                        </p:tgtEl>
                                        <p:attrNameLst>
                                          <p:attrName>style.fontWeight</p:attrName>
                                        </p:attrNameLst>
                                      </p:cBhvr>
                                      <p:to>
                                        <p:strVal val="bold"/>
                                      </p:to>
                                    </p:set>
                                  </p:childTnLst>
                                </p:cTn>
                              </p:par>
                              <p:par>
                                <p:cTn id="19" presetID="15" presetClass="emph" presetSubtype="0" grpId="0" nodeType="withEffect">
                                  <p:stCondLst>
                                    <p:cond delay="0"/>
                                  </p:stCondLst>
                                  <p:iterate type="lt">
                                    <p:tmAbs val="25"/>
                                  </p:iterate>
                                  <p:childTnLst>
                                    <p:set>
                                      <p:cBhvr override="childStyle">
                                        <p:cTn id="20" dur="indefinite"/>
                                        <p:tgtEl>
                                          <p:spTgt spid="13">
                                            <p:txEl>
                                              <p:pRg st="2" end="2"/>
                                            </p:txEl>
                                          </p:spTgt>
                                        </p:tgtEl>
                                        <p:attrNameLst>
                                          <p:attrName>style.fontWeight</p:attrName>
                                        </p:attrNameLst>
                                      </p:cBhvr>
                                      <p:to>
                                        <p:strVal val="bold"/>
                                      </p:to>
                                    </p:set>
                                  </p:childTnLst>
                                </p:cTn>
                              </p:par>
                              <p:par>
                                <p:cTn id="21" presetID="15" presetClass="emph" presetSubtype="0" grpId="0" nodeType="withEffect">
                                  <p:stCondLst>
                                    <p:cond delay="0"/>
                                  </p:stCondLst>
                                  <p:iterate type="lt">
                                    <p:tmAbs val="25"/>
                                  </p:iterate>
                                  <p:childTnLst>
                                    <p:set>
                                      <p:cBhvr override="childStyle">
                                        <p:cTn id="22" dur="indefinite"/>
                                        <p:tgtEl>
                                          <p:spTgt spid="13">
                                            <p:txEl>
                                              <p:pRg st="4" end="4"/>
                                            </p:txEl>
                                          </p:spTgt>
                                        </p:tgtEl>
                                        <p:attrNameLst>
                                          <p:attrName>style.fontWeight</p:attrName>
                                        </p:attrNameLst>
                                      </p:cBhvr>
                                      <p:to>
                                        <p:strVal val="bold"/>
                                      </p:to>
                                    </p:set>
                                  </p:childTnLst>
                                </p:cTn>
                              </p:par>
                            </p:childTnLst>
                          </p:cTn>
                        </p:par>
                      </p:childTnLst>
                    </p:cTn>
                  </p:par>
                  <p:par>
                    <p:cTn id="23" fill="hold">
                      <p:stCondLst>
                        <p:cond delay="indefinite"/>
                      </p:stCondLst>
                      <p:childTnLst>
                        <p:par>
                          <p:cTn id="24" fill="hold">
                            <p:stCondLst>
                              <p:cond delay="0"/>
                            </p:stCondLst>
                            <p:childTnLst>
                              <p:par>
                                <p:cTn id="25" presetID="15" presetClass="emph" presetSubtype="0" grpId="0" nodeType="clickEffect">
                                  <p:stCondLst>
                                    <p:cond delay="0"/>
                                  </p:stCondLst>
                                  <p:iterate type="lt">
                                    <p:tmAbs val="25"/>
                                  </p:iterate>
                                  <p:childTnLst>
                                    <p:set>
                                      <p:cBhvr override="childStyle">
                                        <p:cTn id="26" dur="indefinite"/>
                                        <p:tgtEl>
                                          <p:spTgt spid="15">
                                            <p:txEl>
                                              <p:pRg st="0" end="0"/>
                                            </p:txEl>
                                          </p:spTgt>
                                        </p:tgtEl>
                                        <p:attrNameLst>
                                          <p:attrName>style.fontWeight</p:attrName>
                                        </p:attrNameLst>
                                      </p:cBhvr>
                                      <p:to>
                                        <p:strVal val="bold"/>
                                      </p:to>
                                    </p:set>
                                  </p:childTnLst>
                                </p:cTn>
                              </p:par>
                              <p:par>
                                <p:cTn id="27" presetID="15" presetClass="emph" presetSubtype="0" grpId="0" nodeType="withEffect">
                                  <p:stCondLst>
                                    <p:cond delay="0"/>
                                  </p:stCondLst>
                                  <p:iterate type="lt">
                                    <p:tmAbs val="25"/>
                                  </p:iterate>
                                  <p:childTnLst>
                                    <p:set>
                                      <p:cBhvr override="childStyle">
                                        <p:cTn id="28" dur="indefinite"/>
                                        <p:tgtEl>
                                          <p:spTgt spid="15">
                                            <p:txEl>
                                              <p:pRg st="2" end="2"/>
                                            </p:txEl>
                                          </p:spTgt>
                                        </p:tgtEl>
                                        <p:attrNameLst>
                                          <p:attrName>style.fontWeight</p:attrName>
                                        </p:attrNameLst>
                                      </p:cBhvr>
                                      <p:to>
                                        <p:strVal val="bold"/>
                                      </p:to>
                                    </p:set>
                                  </p:childTnLst>
                                </p:cTn>
                              </p:par>
                              <p:par>
                                <p:cTn id="29" presetID="15" presetClass="emph" presetSubtype="0" grpId="0" nodeType="withEffect">
                                  <p:stCondLst>
                                    <p:cond delay="0"/>
                                  </p:stCondLst>
                                  <p:iterate type="lt">
                                    <p:tmAbs val="25"/>
                                  </p:iterate>
                                  <p:childTnLst>
                                    <p:set>
                                      <p:cBhvr override="childStyle">
                                        <p:cTn id="30" dur="indefinite"/>
                                        <p:tgtEl>
                                          <p:spTgt spid="15">
                                            <p:txEl>
                                              <p:pRg st="4" end="4"/>
                                            </p:txEl>
                                          </p:spTgt>
                                        </p:tgtEl>
                                        <p:attrNameLst>
                                          <p:attrName>style.fontWeight</p:attrName>
                                        </p:attrNameLst>
                                      </p:cBhvr>
                                      <p:to>
                                        <p:strVal val="bold"/>
                                      </p:to>
                                    </p:set>
                                  </p:childTnLst>
                                </p:cTn>
                              </p:par>
                              <p:par>
                                <p:cTn id="31" presetID="15" presetClass="emph" presetSubtype="0" grpId="0" nodeType="withEffect">
                                  <p:stCondLst>
                                    <p:cond delay="0"/>
                                  </p:stCondLst>
                                  <p:iterate type="lt">
                                    <p:tmAbs val="25"/>
                                  </p:iterate>
                                  <p:childTnLst>
                                    <p:set>
                                      <p:cBhvr override="childStyle">
                                        <p:cTn id="32" dur="indefinite"/>
                                        <p:tgtEl>
                                          <p:spTgt spid="15">
                                            <p:txEl>
                                              <p:pRg st="6" end="6"/>
                                            </p:txEl>
                                          </p:spTgt>
                                        </p:tgtEl>
                                        <p:attrNameLst>
                                          <p:attrName>style.fontWeight</p:attrName>
                                        </p:attrNameLst>
                                      </p:cBhvr>
                                      <p:to>
                                        <p:strVal val="bold"/>
                                      </p:to>
                                    </p:set>
                                  </p:childTnLst>
                                </p:cTn>
                              </p:par>
                              <p:par>
                                <p:cTn id="33" presetID="15" presetClass="emph" presetSubtype="0" grpId="0" nodeType="withEffect">
                                  <p:stCondLst>
                                    <p:cond delay="0"/>
                                  </p:stCondLst>
                                  <p:iterate type="lt">
                                    <p:tmAbs val="25"/>
                                  </p:iterate>
                                  <p:childTnLst>
                                    <p:set>
                                      <p:cBhvr override="childStyle">
                                        <p:cTn id="34" dur="indefinite"/>
                                        <p:tgtEl>
                                          <p:spTgt spid="15">
                                            <p:txEl>
                                              <p:pRg st="8" end="8"/>
                                            </p:txEl>
                                          </p:spTgt>
                                        </p:tgtEl>
                                        <p:attrNameLst>
                                          <p:attrName>style.fontWeight</p:attrName>
                                        </p:attrNameLst>
                                      </p:cBhvr>
                                      <p:to>
                                        <p:strVal val="bold"/>
                                      </p:to>
                                    </p:set>
                                  </p:childTnLst>
                                </p:cTn>
                              </p:par>
                              <p:par>
                                <p:cTn id="35" presetID="15" presetClass="emph" presetSubtype="0" grpId="0" nodeType="withEffect">
                                  <p:stCondLst>
                                    <p:cond delay="0"/>
                                  </p:stCondLst>
                                  <p:iterate type="lt">
                                    <p:tmAbs val="25"/>
                                  </p:iterate>
                                  <p:childTnLst>
                                    <p:set>
                                      <p:cBhvr override="childStyle">
                                        <p:cTn id="36" dur="indefinite"/>
                                        <p:tgtEl>
                                          <p:spTgt spid="16">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allAtOnce"/>
      <p:bldP spid="9" grpId="0" build="allAtOnce"/>
      <p:bldP spid="13" grpId="0" build="allAtOnce"/>
      <p:bldP spid="14" grpId="0" build="allAtOnce"/>
      <p:bldP spid="15" grpId="0" build="allAtOnce"/>
      <p:bldP spid="16"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F57C-2557-49EF-8790-A230AE95589F}"/>
              </a:ext>
            </a:extLst>
          </p:cNvPr>
          <p:cNvSpPr>
            <a:spLocks noGrp="1"/>
          </p:cNvSpPr>
          <p:nvPr>
            <p:ph type="title"/>
          </p:nvPr>
        </p:nvSpPr>
        <p:spPr>
          <a:xfrm>
            <a:off x="838199" y="553929"/>
            <a:ext cx="10515600" cy="647245"/>
          </a:xfrm>
        </p:spPr>
        <p:txBody>
          <a:bodyPr>
            <a:normAutofit fontScale="90000"/>
          </a:bodyPr>
          <a:lstStyle/>
          <a:p>
            <a:pPr algn="ctr"/>
            <a:r>
              <a:rPr lang="en-US" dirty="0">
                <a:latin typeface="Arial" panose="020B0604020202020204" pitchFamily="34" charset="0"/>
                <a:cs typeface="Arial" panose="020B0604020202020204" pitchFamily="34" charset="0"/>
              </a:rPr>
              <a:t>Data Cleaning</a:t>
            </a:r>
          </a:p>
        </p:txBody>
      </p:sp>
      <p:sp>
        <p:nvSpPr>
          <p:cNvPr id="11" name="Title 1">
            <a:extLst>
              <a:ext uri="{FF2B5EF4-FFF2-40B4-BE49-F238E27FC236}">
                <a16:creationId xmlns:a16="http://schemas.microsoft.com/office/drawing/2014/main" id="{F0E122DF-F19F-45D2-A715-DE4CEB48F01A}"/>
              </a:ext>
            </a:extLst>
          </p:cNvPr>
          <p:cNvSpPr txBox="1">
            <a:spLocks/>
          </p:cNvSpPr>
          <p:nvPr/>
        </p:nvSpPr>
        <p:spPr>
          <a:xfrm>
            <a:off x="447333" y="1373895"/>
            <a:ext cx="11297331" cy="4427465"/>
          </a:xfrm>
          <a:prstGeom prst="rect">
            <a:avLst/>
          </a:prstGeom>
          <a:noFill/>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anose="020B0604020202020204" pitchFamily="34" charset="0"/>
              <a:buChar char="•"/>
            </a:pPr>
            <a:r>
              <a:rPr lang="en-US" sz="3000" dirty="0">
                <a:latin typeface="Arial" panose="020B0604020202020204" pitchFamily="34" charset="0"/>
                <a:cs typeface="Arial" panose="020B0604020202020204" pitchFamily="34" charset="0"/>
              </a:rPr>
              <a:t>Adjusted Mismatched Neighborhood Names</a:t>
            </a:r>
          </a:p>
          <a:p>
            <a:r>
              <a:rPr lang="en-US" sz="3000" dirty="0">
                <a:latin typeface="Arial" panose="020B0604020202020204" pitchFamily="34" charset="0"/>
                <a:cs typeface="Arial" panose="020B0604020202020204" pitchFamily="34" charset="0"/>
              </a:rPr>
              <a:t>	e.g.: Ocean View      Ocean View Terrace</a:t>
            </a:r>
          </a:p>
          <a:p>
            <a:r>
              <a:rPr lang="en-US" sz="3000" dirty="0">
                <a:latin typeface="Arial" panose="020B0604020202020204" pitchFamily="34" charset="0"/>
                <a:cs typeface="Arial" panose="020B0604020202020204" pitchFamily="34" charset="0"/>
              </a:rPr>
              <a:t>	        Presidio      Presidio Heights</a:t>
            </a:r>
          </a:p>
          <a:p>
            <a:endParaRPr lang="en-US" sz="30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3000" dirty="0">
                <a:latin typeface="Arial" panose="020B0604020202020204" pitchFamily="34" charset="0"/>
                <a:cs typeface="Arial" panose="020B0604020202020204" pitchFamily="34" charset="0"/>
              </a:rPr>
              <a:t>Dropped Unused Features</a:t>
            </a:r>
          </a:p>
          <a:p>
            <a:r>
              <a:rPr lang="en-US" sz="3000" dirty="0">
                <a:latin typeface="Arial" panose="020B0604020202020204" pitchFamily="34" charset="0"/>
                <a:cs typeface="Arial" panose="020B0604020202020204" pitchFamily="34" charset="0"/>
              </a:rPr>
              <a:t>	e.g.: Host Name, Listing Id, Lat Long Geo System</a:t>
            </a:r>
          </a:p>
          <a:p>
            <a:endParaRPr lang="en-US" sz="30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3000" dirty="0">
                <a:latin typeface="Arial" panose="020B0604020202020204" pitchFamily="34" charset="0"/>
                <a:cs typeface="Arial" panose="020B0604020202020204" pitchFamily="34" charset="0"/>
              </a:rPr>
              <a:t>Merged Data From The Different Resources</a:t>
            </a:r>
          </a:p>
          <a:p>
            <a:pPr marL="457200" indent="-457200">
              <a:buFont typeface="Arial" panose="020B0604020202020204" pitchFamily="34" charset="0"/>
              <a:buChar char="•"/>
            </a:pPr>
            <a:endParaRPr lang="en-US" sz="30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3000" dirty="0">
                <a:latin typeface="Arial" panose="020B0604020202020204" pitchFamily="34" charset="0"/>
                <a:cs typeface="Arial" panose="020B0604020202020204" pitchFamily="34" charset="0"/>
              </a:rPr>
              <a:t>Generated Return On Investment (ROI) Target Values</a:t>
            </a:r>
          </a:p>
          <a:p>
            <a:pPr marL="457200" indent="-457200">
              <a:buFont typeface="Arial" panose="020B0604020202020204" pitchFamily="34" charset="0"/>
              <a:buChar char="•"/>
            </a:pPr>
            <a:endParaRPr lang="en-US" sz="3000" dirty="0">
              <a:latin typeface="Arial" panose="020B0604020202020204" pitchFamily="34" charset="0"/>
              <a:cs typeface="Arial" panose="020B0604020202020204" pitchFamily="34" charset="0"/>
            </a:endParaRPr>
          </a:p>
        </p:txBody>
      </p:sp>
      <p:sp>
        <p:nvSpPr>
          <p:cNvPr id="3" name="Arrow: Right 2">
            <a:extLst>
              <a:ext uri="{FF2B5EF4-FFF2-40B4-BE49-F238E27FC236}">
                <a16:creationId xmlns:a16="http://schemas.microsoft.com/office/drawing/2014/main" id="{BF27BE72-783B-4E85-AC01-B553C02596F0}"/>
              </a:ext>
            </a:extLst>
          </p:cNvPr>
          <p:cNvSpPr/>
          <p:nvPr/>
        </p:nvSpPr>
        <p:spPr>
          <a:xfrm>
            <a:off x="4429760" y="1879600"/>
            <a:ext cx="497840" cy="284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Arrow: Right 18">
            <a:extLst>
              <a:ext uri="{FF2B5EF4-FFF2-40B4-BE49-F238E27FC236}">
                <a16:creationId xmlns:a16="http://schemas.microsoft.com/office/drawing/2014/main" id="{1A0784DB-1A11-42B3-AECB-90B635846744}"/>
              </a:ext>
            </a:extLst>
          </p:cNvPr>
          <p:cNvSpPr/>
          <p:nvPr/>
        </p:nvSpPr>
        <p:spPr>
          <a:xfrm>
            <a:off x="3749040" y="2296160"/>
            <a:ext cx="497840" cy="284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02321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2AFEE4-2AEE-46E3-8620-C6884583CF1B}"/>
              </a:ext>
            </a:extLst>
          </p:cNvPr>
          <p:cNvSpPr>
            <a:spLocks noGrp="1"/>
          </p:cNvSpPr>
          <p:nvPr>
            <p:ph idx="1"/>
          </p:nvPr>
        </p:nvSpPr>
        <p:spPr>
          <a:xfrm>
            <a:off x="291547" y="1253331"/>
            <a:ext cx="11608905" cy="4351338"/>
          </a:xfrm>
        </p:spPr>
        <p:txBody>
          <a:bodyPr anchor="ctr">
            <a:normAutofit/>
          </a:bodyPr>
          <a:lstStyle/>
          <a:p>
            <a:pPr marL="0" indent="0" algn="ctr">
              <a:buNone/>
            </a:pPr>
            <a:r>
              <a:rPr lang="en-US" sz="4000" dirty="0">
                <a:latin typeface="Arial" panose="020B0604020202020204" pitchFamily="34" charset="0"/>
                <a:cs typeface="Arial" panose="020B0604020202020204" pitchFamily="34" charset="0"/>
              </a:rPr>
              <a:t>ROI % =</a:t>
            </a:r>
          </a:p>
          <a:p>
            <a:pPr marL="0" indent="0" algn="ctr">
              <a:buNone/>
            </a:pPr>
            <a:r>
              <a:rPr lang="en-US" sz="4000" dirty="0">
                <a:latin typeface="Arial" panose="020B0604020202020204" pitchFamily="34" charset="0"/>
                <a:cs typeface="Arial" panose="020B0604020202020204" pitchFamily="34" charset="0"/>
              </a:rPr>
              <a:t>(Sum of Annual Return /  Sum of Total Investment) </a:t>
            </a:r>
          </a:p>
          <a:p>
            <a:pPr marL="0" indent="0" algn="ctr">
              <a:buNone/>
            </a:pPr>
            <a:r>
              <a:rPr lang="en-US" sz="4000" dirty="0">
                <a:latin typeface="Arial" panose="020B0604020202020204" pitchFamily="34" charset="0"/>
                <a:cs typeface="Arial" panose="020B0604020202020204" pitchFamily="34" charset="0"/>
              </a:rPr>
              <a:t>* 100</a:t>
            </a:r>
          </a:p>
          <a:p>
            <a:pPr marL="0" indent="0">
              <a:buNone/>
            </a:pPr>
            <a:endParaRPr lang="en-US" sz="3000" dirty="0"/>
          </a:p>
        </p:txBody>
      </p:sp>
    </p:spTree>
    <p:extLst>
      <p:ext uri="{BB962C8B-B14F-4D97-AF65-F5344CB8AC3E}">
        <p14:creationId xmlns:p14="http://schemas.microsoft.com/office/powerpoint/2010/main" val="1007364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6669D-76BE-4571-8BD1-2F2E73D71188}"/>
              </a:ext>
            </a:extLst>
          </p:cNvPr>
          <p:cNvSpPr>
            <a:spLocks noGrp="1"/>
          </p:cNvSpPr>
          <p:nvPr>
            <p:ph type="title"/>
          </p:nvPr>
        </p:nvSpPr>
        <p:spPr>
          <a:xfrm>
            <a:off x="838200" y="365126"/>
            <a:ext cx="10515600" cy="908503"/>
          </a:xfrm>
        </p:spPr>
        <p:txBody>
          <a:bodyPr>
            <a:normAutofit/>
          </a:bodyPr>
          <a:lstStyle/>
          <a:p>
            <a:pPr algn="ctr"/>
            <a:r>
              <a:rPr lang="en-US" sz="4000" dirty="0">
                <a:latin typeface="Arial" panose="020B0604020202020204" pitchFamily="34" charset="0"/>
                <a:cs typeface="Arial" panose="020B0604020202020204" pitchFamily="34" charset="0"/>
              </a:rPr>
              <a:t>Process Pipeline</a:t>
            </a:r>
          </a:p>
        </p:txBody>
      </p:sp>
      <p:graphicFrame>
        <p:nvGraphicFramePr>
          <p:cNvPr id="4" name="Content Placeholder 3">
            <a:extLst>
              <a:ext uri="{FF2B5EF4-FFF2-40B4-BE49-F238E27FC236}">
                <a16:creationId xmlns:a16="http://schemas.microsoft.com/office/drawing/2014/main" id="{C2CE7A20-2E36-4E39-A06A-AA41A8D285BF}"/>
              </a:ext>
            </a:extLst>
          </p:cNvPr>
          <p:cNvGraphicFramePr>
            <a:graphicFrameLocks noGrp="1"/>
          </p:cNvGraphicFramePr>
          <p:nvPr>
            <p:ph idx="1"/>
            <p:extLst>
              <p:ext uri="{D42A27DB-BD31-4B8C-83A1-F6EECF244321}">
                <p14:modId xmlns:p14="http://schemas.microsoft.com/office/powerpoint/2010/main" val="269777862"/>
              </p:ext>
            </p:extLst>
          </p:nvPr>
        </p:nvGraphicFramePr>
        <p:xfrm>
          <a:off x="838200" y="1360714"/>
          <a:ext cx="10417629" cy="39950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0475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F6ED127-88D7-4DD8-A684-B4D895204E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3536" y="1609343"/>
            <a:ext cx="5779016" cy="4693919"/>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BCFA4B58-E1D7-4684-83DA-B12D1C1F23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448" y="1149090"/>
            <a:ext cx="5974088" cy="5486411"/>
          </a:xfrm>
          <a:prstGeom prst="rect">
            <a:avLst/>
          </a:prstGeom>
        </p:spPr>
      </p:pic>
      <p:sp>
        <p:nvSpPr>
          <p:cNvPr id="18" name="Title 1">
            <a:extLst>
              <a:ext uri="{FF2B5EF4-FFF2-40B4-BE49-F238E27FC236}">
                <a16:creationId xmlns:a16="http://schemas.microsoft.com/office/drawing/2014/main" id="{735117BA-1D75-4731-84D5-95AC3DE8FEB8}"/>
              </a:ext>
            </a:extLst>
          </p:cNvPr>
          <p:cNvSpPr>
            <a:spLocks noGrp="1"/>
          </p:cNvSpPr>
          <p:nvPr>
            <p:ph type="title"/>
          </p:nvPr>
        </p:nvSpPr>
        <p:spPr>
          <a:xfrm>
            <a:off x="838200" y="432725"/>
            <a:ext cx="10515600" cy="716365"/>
          </a:xfrm>
        </p:spPr>
        <p:txBody>
          <a:bodyPr>
            <a:normAutofit/>
          </a:bodyPr>
          <a:lstStyle/>
          <a:p>
            <a:pPr algn="ctr"/>
            <a:r>
              <a:rPr lang="en-US" sz="4000" dirty="0">
                <a:latin typeface="Arial" panose="020B0604020202020204" pitchFamily="34" charset="0"/>
                <a:cs typeface="Arial" panose="020B0604020202020204" pitchFamily="34" charset="0"/>
              </a:rPr>
              <a:t>Data Considerations</a:t>
            </a:r>
          </a:p>
        </p:txBody>
      </p:sp>
      <p:sp>
        <p:nvSpPr>
          <p:cNvPr id="13" name="Rectangle 12">
            <a:extLst>
              <a:ext uri="{FF2B5EF4-FFF2-40B4-BE49-F238E27FC236}">
                <a16:creationId xmlns:a16="http://schemas.microsoft.com/office/drawing/2014/main" id="{39AFEE09-DEB7-4528-AEAA-718480884404}"/>
              </a:ext>
            </a:extLst>
          </p:cNvPr>
          <p:cNvSpPr/>
          <p:nvPr/>
        </p:nvSpPr>
        <p:spPr>
          <a:xfrm rot="19305645">
            <a:off x="9116378" y="3385909"/>
            <a:ext cx="2563086" cy="58822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0C2BE422-8060-4929-B5D5-6EDFB7BBAB72}"/>
              </a:ext>
            </a:extLst>
          </p:cNvPr>
          <p:cNvCxnSpPr/>
          <p:nvPr/>
        </p:nvCxnSpPr>
        <p:spPr>
          <a:xfrm flipV="1">
            <a:off x="1192696" y="2835965"/>
            <a:ext cx="3988904" cy="1563757"/>
          </a:xfrm>
          <a:prstGeom prst="line">
            <a:avLst/>
          </a:prstGeom>
          <a:ln w="31750">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22" name="Straight Connector 21">
            <a:extLst>
              <a:ext uri="{FF2B5EF4-FFF2-40B4-BE49-F238E27FC236}">
                <a16:creationId xmlns:a16="http://schemas.microsoft.com/office/drawing/2014/main" id="{F7A39D4F-3597-439D-9577-E300DF4DCD15}"/>
              </a:ext>
            </a:extLst>
          </p:cNvPr>
          <p:cNvCxnSpPr>
            <a:cxnSpLocks/>
          </p:cNvCxnSpPr>
          <p:nvPr/>
        </p:nvCxnSpPr>
        <p:spPr>
          <a:xfrm>
            <a:off x="1212040" y="4399722"/>
            <a:ext cx="3797282" cy="1309188"/>
          </a:xfrm>
          <a:prstGeom prst="line">
            <a:avLst/>
          </a:prstGeom>
          <a:ln w="31750">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25" name="Straight Connector 24">
            <a:extLst>
              <a:ext uri="{FF2B5EF4-FFF2-40B4-BE49-F238E27FC236}">
                <a16:creationId xmlns:a16="http://schemas.microsoft.com/office/drawing/2014/main" id="{3519AD7D-5E9A-4D32-9D0E-E7A97A6A8BAD}"/>
              </a:ext>
            </a:extLst>
          </p:cNvPr>
          <p:cNvCxnSpPr>
            <a:cxnSpLocks/>
          </p:cNvCxnSpPr>
          <p:nvPr/>
        </p:nvCxnSpPr>
        <p:spPr>
          <a:xfrm>
            <a:off x="1231384" y="4399722"/>
            <a:ext cx="3969560" cy="0"/>
          </a:xfrm>
          <a:prstGeom prst="line">
            <a:avLst/>
          </a:prstGeom>
          <a:ln w="25400">
            <a:solidFill>
              <a:srgbClr val="FF0000"/>
            </a:solidFill>
            <a:prstDash val="sysDot"/>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25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120F1-9B8B-489E-8593-C2CB57983FC3}"/>
              </a:ext>
            </a:extLst>
          </p:cNvPr>
          <p:cNvSpPr>
            <a:spLocks noGrp="1"/>
          </p:cNvSpPr>
          <p:nvPr>
            <p:ph type="title"/>
          </p:nvPr>
        </p:nvSpPr>
        <p:spPr>
          <a:xfrm>
            <a:off x="3290207" y="221342"/>
            <a:ext cx="5611585" cy="690789"/>
          </a:xfrm>
        </p:spPr>
        <p:txBody>
          <a:bodyPr>
            <a:noAutofit/>
          </a:bodyPr>
          <a:lstStyle/>
          <a:p>
            <a:pPr algn="ctr"/>
            <a:r>
              <a:rPr lang="en-US" sz="4000" dirty="0">
                <a:latin typeface="Arial" panose="020B0604020202020204" pitchFamily="34" charset="0"/>
                <a:cs typeface="Arial" panose="020B0604020202020204" pitchFamily="34" charset="0"/>
              </a:rPr>
              <a:t>Feature Transformation</a:t>
            </a:r>
          </a:p>
        </p:txBody>
      </p:sp>
      <p:sp>
        <p:nvSpPr>
          <p:cNvPr id="6" name="Title 1">
            <a:extLst>
              <a:ext uri="{FF2B5EF4-FFF2-40B4-BE49-F238E27FC236}">
                <a16:creationId xmlns:a16="http://schemas.microsoft.com/office/drawing/2014/main" id="{C3267C1B-3C18-4885-8C2C-6AA91B57D15F}"/>
              </a:ext>
            </a:extLst>
          </p:cNvPr>
          <p:cNvSpPr txBox="1">
            <a:spLocks/>
          </p:cNvSpPr>
          <p:nvPr/>
        </p:nvSpPr>
        <p:spPr>
          <a:xfrm>
            <a:off x="8098971" y="1026431"/>
            <a:ext cx="3627703" cy="549592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dirty="0"/>
          </a:p>
        </p:txBody>
      </p:sp>
      <p:sp>
        <p:nvSpPr>
          <p:cNvPr id="12" name="Title 1">
            <a:extLst>
              <a:ext uri="{FF2B5EF4-FFF2-40B4-BE49-F238E27FC236}">
                <a16:creationId xmlns:a16="http://schemas.microsoft.com/office/drawing/2014/main" id="{704A3164-0F80-4F64-9ABC-796450F650A4}"/>
              </a:ext>
            </a:extLst>
          </p:cNvPr>
          <p:cNvSpPr txBox="1">
            <a:spLocks/>
          </p:cNvSpPr>
          <p:nvPr/>
        </p:nvSpPr>
        <p:spPr>
          <a:xfrm>
            <a:off x="6945086" y="1024615"/>
            <a:ext cx="4781588" cy="549592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Normalizing Data</a:t>
            </a:r>
          </a:p>
          <a:p>
            <a:r>
              <a:rPr lang="en-US" sz="2800" dirty="0">
                <a:latin typeface="Arial" panose="020B0604020202020204" pitchFamily="34" charset="0"/>
                <a:cs typeface="Arial" panose="020B0604020202020204" pitchFamily="34" charset="0"/>
              </a:rPr>
              <a:t> - Log Transform</a:t>
            </a:r>
          </a:p>
          <a:p>
            <a:r>
              <a:rPr lang="en-US" sz="2800" dirty="0">
                <a:latin typeface="Arial" panose="020B0604020202020204" pitchFamily="34" charset="0"/>
                <a:cs typeface="Arial" panose="020B0604020202020204" pitchFamily="34" charset="0"/>
              </a:rPr>
              <a:t> - Q Transform</a:t>
            </a:r>
          </a:p>
          <a:p>
            <a:r>
              <a:rPr lang="en-US" sz="2800" dirty="0">
                <a:latin typeface="Arial" panose="020B0604020202020204" pitchFamily="34" charset="0"/>
                <a:cs typeface="Arial" panose="020B0604020202020204" pitchFamily="34" charset="0"/>
              </a:rPr>
              <a:t> - Box Cox Transform</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One Hot Encoding</a:t>
            </a:r>
          </a:p>
          <a:p>
            <a:r>
              <a:rPr lang="en-US" sz="2800" dirty="0">
                <a:latin typeface="Arial" panose="020B0604020202020204" pitchFamily="34" charset="0"/>
                <a:cs typeface="Arial" panose="020B0604020202020204" pitchFamily="34" charset="0"/>
              </a:rPr>
              <a:t> - Categorical Value</a:t>
            </a:r>
          </a:p>
          <a:p>
            <a:r>
              <a:rPr lang="en-US" sz="2800" dirty="0">
                <a:latin typeface="Arial" panose="020B0604020202020204" pitchFamily="34" charset="0"/>
                <a:cs typeface="Arial" panose="020B0604020202020204" pitchFamily="34" charset="0"/>
              </a:rPr>
              <a:t>    Representation</a:t>
            </a:r>
          </a:p>
          <a:p>
            <a:r>
              <a:rPr lang="en-US" sz="2800" dirty="0">
                <a:latin typeface="Arial" panose="020B0604020202020204" pitchFamily="34" charset="0"/>
                <a:cs typeface="Arial" panose="020B0604020202020204" pitchFamily="34" charset="0"/>
              </a:rPr>
              <a:t> </a:t>
            </a:r>
          </a:p>
          <a:p>
            <a:r>
              <a:rPr lang="en-US" sz="2800" dirty="0">
                <a:latin typeface="Arial" panose="020B0604020202020204" pitchFamily="34" charset="0"/>
                <a:cs typeface="Arial" panose="020B0604020202020204" pitchFamily="34" charset="0"/>
              </a:rPr>
              <a:t> Text Analysis</a:t>
            </a:r>
          </a:p>
          <a:p>
            <a:r>
              <a:rPr lang="en-US" sz="2800" dirty="0">
                <a:latin typeface="Arial" panose="020B0604020202020204" pitchFamily="34" charset="0"/>
                <a:cs typeface="Arial" panose="020B0604020202020204" pitchFamily="34" charset="0"/>
              </a:rPr>
              <a:t>  - Categorized Amenities</a:t>
            </a:r>
          </a:p>
          <a:p>
            <a:r>
              <a:rPr lang="en-US" sz="2800" dirty="0">
                <a:latin typeface="Arial" panose="020B0604020202020204" pitchFamily="34" charset="0"/>
                <a:cs typeface="Arial" panose="020B0604020202020204" pitchFamily="34" charset="0"/>
              </a:rPr>
              <a:t>     Basic</a:t>
            </a:r>
          </a:p>
          <a:p>
            <a:r>
              <a:rPr lang="en-US" sz="2800" dirty="0">
                <a:latin typeface="Arial" panose="020B0604020202020204" pitchFamily="34" charset="0"/>
                <a:cs typeface="Arial" panose="020B0604020202020204" pitchFamily="34" charset="0"/>
              </a:rPr>
              <a:t>     Dining </a:t>
            </a:r>
          </a:p>
          <a:p>
            <a:r>
              <a:rPr lang="en-US" sz="2800" dirty="0">
                <a:latin typeface="Arial" panose="020B0604020202020204" pitchFamily="34" charset="0"/>
                <a:cs typeface="Arial" panose="020B0604020202020204" pitchFamily="34" charset="0"/>
              </a:rPr>
              <a:t>     Facilities</a:t>
            </a:r>
          </a:p>
          <a:p>
            <a:r>
              <a:rPr lang="en-US" sz="2800" dirty="0">
                <a:latin typeface="Arial" panose="020B0604020202020204" pitchFamily="34" charset="0"/>
                <a:cs typeface="Arial" panose="020B0604020202020204" pitchFamily="34" charset="0"/>
              </a:rPr>
              <a:t>     </a:t>
            </a:r>
          </a:p>
        </p:txBody>
      </p:sp>
      <p:pic>
        <p:nvPicPr>
          <p:cNvPr id="9" name="Picture 8" descr="A screenshot of a video game&#10;&#10;Description automatically generated">
            <a:extLst>
              <a:ext uri="{FF2B5EF4-FFF2-40B4-BE49-F238E27FC236}">
                <a16:creationId xmlns:a16="http://schemas.microsoft.com/office/drawing/2014/main" id="{580C8FE3-A3A3-4C0C-AED1-2356E8CA0B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325" y="1024616"/>
            <a:ext cx="6447104" cy="5495927"/>
          </a:xfrm>
          <a:prstGeom prst="rect">
            <a:avLst/>
          </a:prstGeom>
        </p:spPr>
      </p:pic>
    </p:spTree>
    <p:extLst>
      <p:ext uri="{BB962C8B-B14F-4D97-AF65-F5344CB8AC3E}">
        <p14:creationId xmlns:p14="http://schemas.microsoft.com/office/powerpoint/2010/main" val="38009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2237</TotalTime>
  <Words>1056</Words>
  <Application>Microsoft Office PowerPoint</Application>
  <PresentationFormat>Widescreen</PresentationFormat>
  <Paragraphs>254</Paragraphs>
  <Slides>20</Slides>
  <Notes>18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20</vt:i4>
      </vt:variant>
    </vt:vector>
  </HeadingPairs>
  <TitlesOfParts>
    <vt:vector size="25" baseType="lpstr">
      <vt:lpstr>Arial</vt:lpstr>
      <vt:lpstr>Calibri</vt:lpstr>
      <vt:lpstr>Calibri Light</vt:lpstr>
      <vt:lpstr>Office Theme</vt:lpstr>
      <vt:lpstr>1_Office Theme</vt:lpstr>
      <vt:lpstr>Predicting Airbnb Rental Property  Return On Investment</vt:lpstr>
      <vt:lpstr>Problem Statement &amp; Motivation</vt:lpstr>
      <vt:lpstr>PowerPoint Presentation</vt:lpstr>
      <vt:lpstr>Data Collection – By SF Neighborhood</vt:lpstr>
      <vt:lpstr>Data Cleaning</vt:lpstr>
      <vt:lpstr>PowerPoint Presentation</vt:lpstr>
      <vt:lpstr>Process Pipeline</vt:lpstr>
      <vt:lpstr>Data Considerations</vt:lpstr>
      <vt:lpstr>Feature Transformation</vt:lpstr>
      <vt:lpstr>Process Pipeline</vt:lpstr>
      <vt:lpstr>Base Line Model – OLS Regression</vt:lpstr>
      <vt:lpstr>PowerPoint Presentation</vt:lpstr>
      <vt:lpstr>Lasso / Elastic Regression  Grid Search With Cross Validation</vt:lpstr>
      <vt:lpstr>Process Pipeline</vt:lpstr>
      <vt:lpstr>Most Important Features</vt:lpstr>
      <vt:lpstr>Future Work</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Airbnb Rental Property  Return On Investment</dc:title>
  <dc:creator>Mohammad Bakir</dc:creator>
  <cp:lastModifiedBy>Mohammad Bakir</cp:lastModifiedBy>
  <cp:revision>43</cp:revision>
  <dcterms:created xsi:type="dcterms:W3CDTF">2019-04-19T06:17:26Z</dcterms:created>
  <dcterms:modified xsi:type="dcterms:W3CDTF">2019-04-20T19:34:57Z</dcterms:modified>
</cp:coreProperties>
</file>