
<file path=[Content_Types].xml><?xml version="1.0" encoding="utf-8"?>
<Types xmlns="http://schemas.openxmlformats.org/package/2006/content-types">
  <Default Extension="jfif" ContentType="image/jpeg"/>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984" r:id="rId1"/>
  </p:sldMasterIdLst>
  <p:notesMasterIdLst>
    <p:notesMasterId r:id="rId13"/>
  </p:notesMasterIdLst>
  <p:sldIdLst>
    <p:sldId id="256" r:id="rId2"/>
    <p:sldId id="257" r:id="rId3"/>
    <p:sldId id="258" r:id="rId4"/>
    <p:sldId id="259" r:id="rId5"/>
    <p:sldId id="265" r:id="rId6"/>
    <p:sldId id="266" r:id="rId7"/>
    <p:sldId id="260" r:id="rId8"/>
    <p:sldId id="261" r:id="rId9"/>
    <p:sldId id="263" r:id="rId10"/>
    <p:sldId id="267" r:id="rId11"/>
    <p:sldId id="264" r:id="rId12"/>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431" autoAdjust="0"/>
    <p:restoredTop sz="94660"/>
  </p:normalViewPr>
  <p:slideViewPr>
    <p:cSldViewPr>
      <p:cViewPr>
        <p:scale>
          <a:sx n="75" d="100"/>
          <a:sy n="75" d="100"/>
        </p:scale>
        <p:origin x="-1670"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عنصر نائب للتاريخ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BBE7E-E1E8-4789-9785-1EA217F7F10B}" type="datetimeFigureOut">
              <a:rPr lang="en-US" smtClean="0"/>
              <a:t>6/24/2023</a:t>
            </a:fld>
            <a:endParaRPr lang="en-US"/>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6" name="عنصر نائب للتذييل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2CF9DC-C9CF-4F87-A61B-FAC205294498}" type="slidenum">
              <a:rPr lang="en-US" smtClean="0"/>
              <a:t>‹#›</a:t>
            </a:fld>
            <a:endParaRPr lang="en-US"/>
          </a:p>
        </p:txBody>
      </p:sp>
    </p:spTree>
    <p:extLst>
      <p:ext uri="{BB962C8B-B14F-4D97-AF65-F5344CB8AC3E}">
        <p14:creationId xmlns:p14="http://schemas.microsoft.com/office/powerpoint/2010/main" val="1520345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DE2CF9DC-C9CF-4F87-A61B-FAC205294498}" type="slidenum">
              <a:rPr lang="en-US" smtClean="0"/>
              <a:t>4</a:t>
            </a:fld>
            <a:endParaRPr lang="en-US"/>
          </a:p>
        </p:txBody>
      </p:sp>
    </p:spTree>
    <p:extLst>
      <p:ext uri="{BB962C8B-B14F-4D97-AF65-F5344CB8AC3E}">
        <p14:creationId xmlns:p14="http://schemas.microsoft.com/office/powerpoint/2010/main" val="807655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DE2CF9DC-C9CF-4F87-A61B-FAC205294498}" type="slidenum">
              <a:rPr lang="en-US" smtClean="0"/>
              <a:t>8</a:t>
            </a:fld>
            <a:endParaRPr lang="en-US"/>
          </a:p>
        </p:txBody>
      </p:sp>
    </p:spTree>
    <p:extLst>
      <p:ext uri="{BB962C8B-B14F-4D97-AF65-F5344CB8AC3E}">
        <p14:creationId xmlns:p14="http://schemas.microsoft.com/office/powerpoint/2010/main" val="254011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DE2CF9DC-C9CF-4F87-A61B-FAC205294498}" type="slidenum">
              <a:rPr lang="en-US" smtClean="0"/>
              <a:t>9</a:t>
            </a:fld>
            <a:endParaRPr lang="en-US"/>
          </a:p>
        </p:txBody>
      </p:sp>
    </p:spTree>
    <p:extLst>
      <p:ext uri="{BB962C8B-B14F-4D97-AF65-F5344CB8AC3E}">
        <p14:creationId xmlns:p14="http://schemas.microsoft.com/office/powerpoint/2010/main" val="2911100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bg>
      <p:bgRef idx="1001">
        <a:schemeClr val="bg2"/>
      </p:bgRef>
    </p:bg>
    <p:spTree>
      <p:nvGrpSpPr>
        <p:cNvPr id="1" name=""/>
        <p:cNvGrpSpPr/>
        <p:nvPr/>
      </p:nvGrpSpPr>
      <p:grpSpPr>
        <a:xfrm>
          <a:off x="0" y="0"/>
          <a:ext cx="0" cy="0"/>
          <a:chOff x="0" y="0"/>
          <a:chExt cx="0" cy="0"/>
        </a:xfrm>
      </p:grpSpPr>
      <p:sp>
        <p:nvSpPr>
          <p:cNvPr id="15" name="مستطيل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مستطيل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مستطيل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مستطيل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مستطيل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عنوان فرعي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28" name="عنصر نائب للتاريخ 27"/>
          <p:cNvSpPr>
            <a:spLocks noGrp="1"/>
          </p:cNvSpPr>
          <p:nvPr>
            <p:ph type="dt" sz="half" idx="10"/>
          </p:nvPr>
        </p:nvSpPr>
        <p:spPr/>
        <p:txBody>
          <a:bodyPr/>
          <a:lstStyle/>
          <a:p>
            <a:fld id="{1B8ABB09-4A1D-463E-8065-109CC2B7EFAA}" type="datetimeFigureOut">
              <a:rPr lang="ar-SA" smtClean="0"/>
              <a:t>06/12/1444</a:t>
            </a:fld>
            <a:endParaRPr lang="ar-SA"/>
          </a:p>
        </p:txBody>
      </p:sp>
      <p:sp>
        <p:nvSpPr>
          <p:cNvPr id="17" name="عنصر نائب للتذييل 16"/>
          <p:cNvSpPr>
            <a:spLocks noGrp="1"/>
          </p:cNvSpPr>
          <p:nvPr>
            <p:ph type="ftr" sz="quarter" idx="11"/>
          </p:nvPr>
        </p:nvSpPr>
        <p:spPr/>
        <p:txBody>
          <a:bodyPr/>
          <a:lstStyle/>
          <a:p>
            <a:endParaRPr lang="ar-SA"/>
          </a:p>
        </p:txBody>
      </p:sp>
      <p:sp>
        <p:nvSpPr>
          <p:cNvPr id="7" name="رابط مستقيم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مستطيل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شكل بيضاوي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شكل بيضاوي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عنصر نائب لرقم الشريحة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B34F065-1154-456A-91E3-76DE8E75E17B}" type="slidenum">
              <a:rPr lang="ar-SA" smtClean="0"/>
              <a:t>‹#›</a:t>
            </a:fld>
            <a:endParaRPr lang="ar-SA"/>
          </a:p>
        </p:txBody>
      </p:sp>
      <p:sp>
        <p:nvSpPr>
          <p:cNvPr id="8" name="عنوان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ar-SA" smtClean="0"/>
              <a:t>انقر لتحرير نمط العنوان الرئيسي</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bg>
      <p:bgRef idx="1001">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1B8ABB09-4A1D-463E-8065-109CC2B7EFAA}" type="datetimeFigureOut">
              <a:rPr lang="ar-SA" smtClean="0"/>
              <a:t>06/12/1444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bg>
      <p:bgRef idx="1001">
        <a:schemeClr val="bg2"/>
      </p:bgRef>
    </p:bg>
    <p:spTree>
      <p:nvGrpSpPr>
        <p:cNvPr id="1" name=""/>
        <p:cNvGrpSpPr/>
        <p:nvPr/>
      </p:nvGrpSpPr>
      <p:grpSpPr>
        <a:xfrm>
          <a:off x="0" y="0"/>
          <a:ext cx="0" cy="0"/>
          <a:chOff x="0" y="0"/>
          <a:chExt cx="0" cy="0"/>
        </a:xfrm>
      </p:grpSpPr>
      <p:sp>
        <p:nvSpPr>
          <p:cNvPr id="7" name="مستطيل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مستطيل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مستطيل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مستطيل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مستطيل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مستطيل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رابط مستقيم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شكل بيضاوي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شكل بيضاوي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عنصر نائب لرقم الشريحة 5"/>
          <p:cNvSpPr>
            <a:spLocks noGrp="1"/>
          </p:cNvSpPr>
          <p:nvPr>
            <p:ph type="sldNum" sz="quarter" idx="12"/>
          </p:nvPr>
        </p:nvSpPr>
        <p:spPr>
          <a:xfrm>
            <a:off x="6915912" y="3009901"/>
            <a:ext cx="457200" cy="441325"/>
          </a:xfrm>
        </p:spPr>
        <p:txBody>
          <a:bodyPr/>
          <a:lstStyle/>
          <a:p>
            <a:fld id="{0B34F065-1154-456A-91E3-76DE8E75E17B}" type="slidenum">
              <a:rPr lang="ar-SA" smtClean="0"/>
              <a:t>‹#›</a:t>
            </a:fld>
            <a:endParaRPr lang="ar-SA"/>
          </a:p>
        </p:txBody>
      </p:sp>
      <p:sp>
        <p:nvSpPr>
          <p:cNvPr id="3" name="عنصر نائب للعنوان العمودي 2"/>
          <p:cNvSpPr>
            <a:spLocks noGrp="1"/>
          </p:cNvSpPr>
          <p:nvPr>
            <p:ph type="body" orient="vert" idx="1"/>
          </p:nvPr>
        </p:nvSpPr>
        <p:spPr>
          <a:xfrm>
            <a:off x="304800" y="304800"/>
            <a:ext cx="6553200" cy="5821366"/>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1B8ABB09-4A1D-463E-8065-109CC2B7EFAA}" type="datetimeFigureOut">
              <a:rPr lang="ar-SA" smtClean="0"/>
              <a:t>06/12/1444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2" name="عنوان عمودي 1"/>
          <p:cNvSpPr>
            <a:spLocks noGrp="1"/>
          </p:cNvSpPr>
          <p:nvPr>
            <p:ph type="title" orient="vert"/>
          </p:nvPr>
        </p:nvSpPr>
        <p:spPr>
          <a:xfrm>
            <a:off x="7391400" y="304801"/>
            <a:ext cx="1447800" cy="5851525"/>
          </a:xfrm>
        </p:spPr>
        <p:txBody>
          <a:bodyPr vert="eaVert"/>
          <a:lstStyle/>
          <a:p>
            <a:r>
              <a:rPr kumimoji="0" lang="ar-SA" smtClean="0"/>
              <a:t>انقر لتحرير نمط العنوان الرئيسي</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bg>
      <p:bgRef idx="1001">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solidFill>
                  <a:schemeClr val="accent3">
                    <a:shade val="75000"/>
                  </a:schemeClr>
                </a:solidFill>
              </a:defRPr>
            </a:lvl1pPr>
          </a:lstStyle>
          <a:p>
            <a:r>
              <a:rPr kumimoji="0" lang="ar-SA" smtClean="0"/>
              <a:t>انقر لتحرير نمط العنوان الرئيسي</a:t>
            </a:r>
            <a:endParaRPr kumimoji="0" lang="en-US"/>
          </a:p>
        </p:txBody>
      </p:sp>
      <p:sp>
        <p:nvSpPr>
          <p:cNvPr id="4" name="عنصر نائب للتاريخ 3"/>
          <p:cNvSpPr>
            <a:spLocks noGrp="1"/>
          </p:cNvSpPr>
          <p:nvPr>
            <p:ph type="dt" sz="half" idx="10"/>
          </p:nvPr>
        </p:nvSpPr>
        <p:spPr/>
        <p:txBody>
          <a:bodyPr/>
          <a:lstStyle/>
          <a:p>
            <a:fld id="{1B8ABB09-4A1D-463E-8065-109CC2B7EFAA}" type="datetimeFigureOut">
              <a:rPr lang="ar-SA" smtClean="0"/>
              <a:t>06/12/1444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a:xfrm>
            <a:off x="4361688" y="1026372"/>
            <a:ext cx="457200" cy="441325"/>
          </a:xfrm>
        </p:spPr>
        <p:txBody>
          <a:bodyPr/>
          <a:lstStyle/>
          <a:p>
            <a:fld id="{0B34F065-1154-456A-91E3-76DE8E75E17B}" type="slidenum">
              <a:rPr lang="ar-SA" smtClean="0"/>
              <a:t>‹#›</a:t>
            </a:fld>
            <a:endParaRPr lang="ar-SA"/>
          </a:p>
        </p:txBody>
      </p:sp>
      <p:sp>
        <p:nvSpPr>
          <p:cNvPr id="8" name="عنصر نائب للمحتوى 7"/>
          <p:cNvSpPr>
            <a:spLocks noGrp="1"/>
          </p:cNvSpPr>
          <p:nvPr>
            <p:ph sz="quarter" idx="1"/>
          </p:nvPr>
        </p:nvSpPr>
        <p:spPr>
          <a:xfrm>
            <a:off x="301752" y="1527048"/>
            <a:ext cx="8503920" cy="45720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Ref idx="1001">
        <a:schemeClr val="bg1"/>
      </p:bgRef>
    </p:bg>
    <p:spTree>
      <p:nvGrpSpPr>
        <p:cNvPr id="1" name=""/>
        <p:cNvGrpSpPr/>
        <p:nvPr/>
      </p:nvGrpSpPr>
      <p:grpSpPr>
        <a:xfrm>
          <a:off x="0" y="0"/>
          <a:ext cx="0" cy="0"/>
          <a:chOff x="0" y="0"/>
          <a:chExt cx="0" cy="0"/>
        </a:xfrm>
      </p:grpSpPr>
      <p:sp>
        <p:nvSpPr>
          <p:cNvPr id="17" name="مستطيل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مستطيل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مستطيل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مستطيل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مستطيل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مستطيل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عنصر نائب للنص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13" name="مستطيل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مستطيل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عنصر نائب للتذييل 4"/>
          <p:cNvSpPr>
            <a:spLocks noGrp="1"/>
          </p:cNvSpPr>
          <p:nvPr>
            <p:ph type="ftr" sz="quarter" idx="11"/>
          </p:nvPr>
        </p:nvSpPr>
        <p:spPr/>
        <p:txBody>
          <a:bodyPr/>
          <a:lstStyle/>
          <a:p>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t>06/12/1444</a:t>
            </a:fld>
            <a:endParaRPr lang="ar-SA"/>
          </a:p>
        </p:txBody>
      </p:sp>
      <p:sp>
        <p:nvSpPr>
          <p:cNvPr id="8" name="رابط مستقيم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شكل بيضاوي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شكل بيضاوي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عنصر نائب لرقم الشريحة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B34F065-1154-456A-91E3-76DE8E75E17B}" type="slidenum">
              <a:rPr lang="ar-SA" smtClean="0"/>
              <a:t>‹#›</a:t>
            </a:fld>
            <a:endParaRPr lang="ar-SA"/>
          </a:p>
        </p:txBody>
      </p:sp>
      <p:sp>
        <p:nvSpPr>
          <p:cNvPr id="2" name="عنوان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ar-SA" smtClean="0"/>
              <a:t>انقر لتحرير نمط العنوان الرئيسي</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bg>
      <p:bgRef idx="1001">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301752" y="228600"/>
            <a:ext cx="8534400" cy="758952"/>
          </a:xfrm>
        </p:spPr>
        <p:txBody>
          <a:bodyPr/>
          <a:lstStyle/>
          <a:p>
            <a:r>
              <a:rPr kumimoji="0" lang="ar-SA" smtClean="0"/>
              <a:t>انقر لتحرير نمط العنوان الرئيسي</a:t>
            </a:r>
            <a:endParaRPr kumimoji="0" lang="en-US"/>
          </a:p>
        </p:txBody>
      </p:sp>
      <p:sp>
        <p:nvSpPr>
          <p:cNvPr id="5" name="عنصر نائب للتاريخ 4"/>
          <p:cNvSpPr>
            <a:spLocks noGrp="1"/>
          </p:cNvSpPr>
          <p:nvPr>
            <p:ph type="dt" sz="half" idx="10"/>
          </p:nvPr>
        </p:nvSpPr>
        <p:spPr>
          <a:xfrm>
            <a:off x="5791200" y="6409944"/>
            <a:ext cx="3044952" cy="365760"/>
          </a:xfrm>
        </p:spPr>
        <p:txBody>
          <a:bodyPr/>
          <a:lstStyle/>
          <a:p>
            <a:fld id="{1B8ABB09-4A1D-463E-8065-109CC2B7EFAA}" type="datetimeFigureOut">
              <a:rPr lang="ar-SA" smtClean="0"/>
              <a:t>06/12/1444</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
        <p:nvSpPr>
          <p:cNvPr id="8" name="رابط مستقيم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عنصر نائب للمحتوى 9"/>
          <p:cNvSpPr>
            <a:spLocks noGrp="1"/>
          </p:cNvSpPr>
          <p:nvPr>
            <p:ph sz="half" idx="1"/>
          </p:nvPr>
        </p:nvSpPr>
        <p:spPr>
          <a:xfrm>
            <a:off x="301752" y="1371600"/>
            <a:ext cx="4038600" cy="4681728"/>
          </a:xfrm>
        </p:spPr>
        <p:txBody>
          <a:bodyPr/>
          <a:lstStyle>
            <a:lvl1pPr>
              <a:defRPr sz="2500"/>
            </a:lvl1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2" name="عنصر نائب للمحتوى 11"/>
          <p:cNvSpPr>
            <a:spLocks noGrp="1"/>
          </p:cNvSpPr>
          <p:nvPr>
            <p:ph sz="half" idx="2"/>
          </p:nvPr>
        </p:nvSpPr>
        <p:spPr>
          <a:xfrm>
            <a:off x="4800600" y="1371600"/>
            <a:ext cx="4038600" cy="4681728"/>
          </a:xfrm>
        </p:spPr>
        <p:txBody>
          <a:bodyPr/>
          <a:lstStyle>
            <a:lvl1pPr>
              <a:defRPr sz="2500"/>
            </a:lvl1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مقارنة">
    <p:bg>
      <p:bgRef idx="1001">
        <a:schemeClr val="bg2"/>
      </p:bgRef>
    </p:bg>
    <p:spTree>
      <p:nvGrpSpPr>
        <p:cNvPr id="1" name=""/>
        <p:cNvGrpSpPr/>
        <p:nvPr/>
      </p:nvGrpSpPr>
      <p:grpSpPr>
        <a:xfrm>
          <a:off x="0" y="0"/>
          <a:ext cx="0" cy="0"/>
          <a:chOff x="0" y="0"/>
          <a:chExt cx="0" cy="0"/>
        </a:xfrm>
      </p:grpSpPr>
      <p:sp>
        <p:nvSpPr>
          <p:cNvPr id="10" name="رابط مستقيم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مستطيل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مستطيل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مستطيل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مستطيل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مستطيل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مستطيل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عنصر نائب للنص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7" name="عنصر نائب للتاريخ 6"/>
          <p:cNvSpPr>
            <a:spLocks noGrp="1"/>
          </p:cNvSpPr>
          <p:nvPr>
            <p:ph type="dt" sz="half" idx="10"/>
          </p:nvPr>
        </p:nvSpPr>
        <p:spPr/>
        <p:txBody>
          <a:bodyPr/>
          <a:lstStyle/>
          <a:p>
            <a:fld id="{1B8ABB09-4A1D-463E-8065-109CC2B7EFAA}" type="datetimeFigureOut">
              <a:rPr lang="ar-SA" smtClean="0"/>
              <a:t>06/12/1444</a:t>
            </a:fld>
            <a:endParaRPr lang="ar-SA"/>
          </a:p>
        </p:txBody>
      </p:sp>
      <p:sp>
        <p:nvSpPr>
          <p:cNvPr id="8" name="عنصر نائب للتذييل 7"/>
          <p:cNvSpPr>
            <a:spLocks noGrp="1"/>
          </p:cNvSpPr>
          <p:nvPr>
            <p:ph type="ftr" sz="quarter" idx="11"/>
          </p:nvPr>
        </p:nvSpPr>
        <p:spPr>
          <a:xfrm>
            <a:off x="304800" y="6409944"/>
            <a:ext cx="3581400" cy="365760"/>
          </a:xfrm>
        </p:spPr>
        <p:txBody>
          <a:bodyPr/>
          <a:lstStyle/>
          <a:p>
            <a:endParaRPr lang="ar-SA"/>
          </a:p>
        </p:txBody>
      </p:sp>
      <p:sp>
        <p:nvSpPr>
          <p:cNvPr id="15" name="رابط مستقيم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مستطيل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عنصر نائب للمحتوى 23"/>
          <p:cNvSpPr>
            <a:spLocks noGrp="1"/>
          </p:cNvSpPr>
          <p:nvPr>
            <p:ph sz="quarter" idx="2"/>
          </p:nvPr>
        </p:nvSpPr>
        <p:spPr>
          <a:xfrm>
            <a:off x="301752" y="2471383"/>
            <a:ext cx="4041648" cy="3818404"/>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26" name="عنصر نائب للمحتوى 25"/>
          <p:cNvSpPr>
            <a:spLocks noGrp="1"/>
          </p:cNvSpPr>
          <p:nvPr>
            <p:ph sz="quarter" idx="4"/>
          </p:nvPr>
        </p:nvSpPr>
        <p:spPr>
          <a:xfrm>
            <a:off x="4800600" y="2471383"/>
            <a:ext cx="4038600" cy="3822192"/>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25" name="شكل بيضاوي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شكل بيضاوي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عنصر نائب لرقم الشريحة 8"/>
          <p:cNvSpPr>
            <a:spLocks noGrp="1"/>
          </p:cNvSpPr>
          <p:nvPr>
            <p:ph type="sldNum" sz="quarter" idx="12"/>
          </p:nvPr>
        </p:nvSpPr>
        <p:spPr>
          <a:xfrm>
            <a:off x="4343400" y="1042416"/>
            <a:ext cx="457200" cy="441325"/>
          </a:xfrm>
        </p:spPr>
        <p:txBody>
          <a:bodyPr/>
          <a:lstStyle>
            <a:lvl1pPr algn="ctr">
              <a:defRPr/>
            </a:lvl1pPr>
          </a:lstStyle>
          <a:p>
            <a:fld id="{0B34F065-1154-456A-91E3-76DE8E75E17B}" type="slidenum">
              <a:rPr lang="ar-SA" smtClean="0"/>
              <a:t>‹#›</a:t>
            </a:fld>
            <a:endParaRPr lang="ar-SA"/>
          </a:p>
        </p:txBody>
      </p:sp>
      <p:sp>
        <p:nvSpPr>
          <p:cNvPr id="23" name="عنوان 22"/>
          <p:cNvSpPr>
            <a:spLocks noGrp="1"/>
          </p:cNvSpPr>
          <p:nvPr>
            <p:ph type="title"/>
          </p:nvPr>
        </p:nvSpPr>
        <p:spPr/>
        <p:txBody>
          <a:bodyPr rtlCol="0" anchor="b" anchorCtr="0"/>
          <a:lstStyle/>
          <a:p>
            <a:r>
              <a:rPr kumimoji="0" lang="ar-SA" smtClean="0"/>
              <a:t>انقر لتحرير نمط العنوان الرئيسي</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تاريخ 2"/>
          <p:cNvSpPr>
            <a:spLocks noGrp="1"/>
          </p:cNvSpPr>
          <p:nvPr>
            <p:ph type="dt" sz="half" idx="10"/>
          </p:nvPr>
        </p:nvSpPr>
        <p:spPr/>
        <p:txBody>
          <a:bodyPr/>
          <a:lstStyle/>
          <a:p>
            <a:fld id="{1B8ABB09-4A1D-463E-8065-109CC2B7EFAA}" type="datetimeFigureOut">
              <a:rPr lang="ar-SA" smtClean="0"/>
              <a:t>06/12/1444</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a:xfrm>
            <a:off x="4343400" y="1036020"/>
            <a:ext cx="457200" cy="441325"/>
          </a:xfrm>
        </p:spPr>
        <p:txBody>
          <a:bodyPr/>
          <a:lstStyle/>
          <a:p>
            <a:fld id="{0B34F065-1154-456A-91E3-76DE8E75E17B}"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7" name="مستطيل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مستطيل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مستطيل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مستطيل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مستطيل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مستطيل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عنصر نائب للتاريخ 1"/>
          <p:cNvSpPr>
            <a:spLocks noGrp="1"/>
          </p:cNvSpPr>
          <p:nvPr>
            <p:ph type="dt" sz="half" idx="10"/>
          </p:nvPr>
        </p:nvSpPr>
        <p:spPr/>
        <p:txBody>
          <a:bodyPr/>
          <a:lstStyle/>
          <a:p>
            <a:fld id="{1B8ABB09-4A1D-463E-8065-109CC2B7EFAA}" type="datetimeFigureOut">
              <a:rPr lang="ar-SA" smtClean="0"/>
              <a:t>06/12/1444</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B34F065-1154-456A-91E3-76DE8E75E17B}"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ذو تسمية توضيحية">
    <p:bg>
      <p:bgRef idx="1001">
        <a:schemeClr val="bg1"/>
      </p:bgRef>
    </p:bg>
    <p:spTree>
      <p:nvGrpSpPr>
        <p:cNvPr id="1" name=""/>
        <p:cNvGrpSpPr/>
        <p:nvPr/>
      </p:nvGrpSpPr>
      <p:grpSpPr>
        <a:xfrm>
          <a:off x="0" y="0"/>
          <a:ext cx="0" cy="0"/>
          <a:chOff x="0" y="0"/>
          <a:chExt cx="0" cy="0"/>
        </a:xfrm>
      </p:grpSpPr>
      <p:sp>
        <p:nvSpPr>
          <p:cNvPr id="19" name="مستطيل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مستطيل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مستطيل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مستطيل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مستطيل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مستطيل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عنوان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ar-SA" smtClean="0"/>
              <a:t>انقر لتحرير أنماط النص الرئيسي</a:t>
            </a:r>
          </a:p>
        </p:txBody>
      </p:sp>
      <p:sp>
        <p:nvSpPr>
          <p:cNvPr id="8" name="مستطيل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رابط مستقيم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عنصر نائب للمحتوى 19"/>
          <p:cNvSpPr>
            <a:spLocks noGrp="1"/>
          </p:cNvSpPr>
          <p:nvPr>
            <p:ph sz="quarter" idx="1"/>
          </p:nvPr>
        </p:nvSpPr>
        <p:spPr>
          <a:xfrm>
            <a:off x="3124200" y="685800"/>
            <a:ext cx="5638800" cy="54102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0" name="شكل بيضاوي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شكل بيضاوي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عنصر نائب لرقم الشريحة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B34F065-1154-456A-91E3-76DE8E75E17B}" type="slidenum">
              <a:rPr lang="ar-SA" smtClean="0"/>
              <a:t>‹#›</a:t>
            </a:fld>
            <a:endParaRPr lang="ar-SA"/>
          </a:p>
        </p:txBody>
      </p:sp>
      <p:sp>
        <p:nvSpPr>
          <p:cNvPr id="21" name="مستطيل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عنصر نائب للتاريخ 4"/>
          <p:cNvSpPr>
            <a:spLocks noGrp="1"/>
          </p:cNvSpPr>
          <p:nvPr>
            <p:ph type="dt" sz="half" idx="10"/>
          </p:nvPr>
        </p:nvSpPr>
        <p:spPr/>
        <p:txBody>
          <a:bodyPr/>
          <a:lstStyle/>
          <a:p>
            <a:fld id="{1B8ABB09-4A1D-463E-8065-109CC2B7EFAA}" type="datetimeFigureOut">
              <a:rPr lang="ar-SA" smtClean="0"/>
              <a:t>06/12/1444</a:t>
            </a:fld>
            <a:endParaRPr lang="ar-SA"/>
          </a:p>
        </p:txBody>
      </p:sp>
      <p:sp>
        <p:nvSpPr>
          <p:cNvPr id="6" name="عنصر نائب للتذييل 5"/>
          <p:cNvSpPr>
            <a:spLocks noGrp="1"/>
          </p:cNvSpPr>
          <p:nvPr>
            <p:ph type="ftr" sz="quarter" idx="11"/>
          </p:nvPr>
        </p:nvSpPr>
        <p:spPr>
          <a:xfrm>
            <a:off x="301752" y="6410848"/>
            <a:ext cx="3383280" cy="365760"/>
          </a:xfrm>
        </p:spPr>
        <p:txBody>
          <a:bodyPr/>
          <a:lstStyle/>
          <a:p>
            <a:endParaRPr lang="ar-SA"/>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21" name="رابط مستقيم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مستطيل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مستطيل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مستطيل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مستطيل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مستطيل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مستطيل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مستطيل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شكل بيضاوي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شكل بيضاوي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عنصر نائب لرقم الشريحة 6"/>
          <p:cNvSpPr>
            <a:spLocks noGrp="1"/>
          </p:cNvSpPr>
          <p:nvPr>
            <p:ph type="sldNum" sz="quarter" idx="12"/>
          </p:nvPr>
        </p:nvSpPr>
        <p:spPr>
          <a:xfrm>
            <a:off x="1371600" y="312738"/>
            <a:ext cx="457200" cy="441325"/>
          </a:xfrm>
        </p:spPr>
        <p:txBody>
          <a:bodyPr/>
          <a:lstStyle/>
          <a:p>
            <a:fld id="{0B34F065-1154-456A-91E3-76DE8E75E17B}" type="slidenum">
              <a:rPr lang="ar-SA" smtClean="0"/>
              <a:t>‹#›</a:t>
            </a:fld>
            <a:endParaRPr lang="ar-SA"/>
          </a:p>
        </p:txBody>
      </p:sp>
      <p:sp>
        <p:nvSpPr>
          <p:cNvPr id="2" name="عنوان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ar-SA" smtClean="0"/>
              <a:t>انقر لتحرير نمط العنوان الرئيسي</a:t>
            </a:r>
            <a:endParaRPr kumimoji="0" lang="en-US"/>
          </a:p>
        </p:txBody>
      </p:sp>
      <p:sp>
        <p:nvSpPr>
          <p:cNvPr id="3" name="عنصر نائب للصورة 2"/>
          <p:cNvSpPr>
            <a:spLocks noGrp="1"/>
          </p:cNvSpPr>
          <p:nvPr>
            <p:ph type="pic" idx="1"/>
          </p:nvPr>
        </p:nvSpPr>
        <p:spPr>
          <a:xfrm>
            <a:off x="3000375" y="609600"/>
            <a:ext cx="5867400" cy="4267200"/>
          </a:xfrm>
        </p:spPr>
        <p:txBody>
          <a:bodyPr/>
          <a:lstStyle>
            <a:lvl1pPr marL="0" indent="0">
              <a:buNone/>
              <a:defRPr sz="3200"/>
            </a:lvl1pPr>
          </a:lstStyle>
          <a:p>
            <a:r>
              <a:rPr kumimoji="0" lang="ar-SA" smtClean="0"/>
              <a:t>انقر فوق الأيقونة لإضافة صورة</a:t>
            </a:r>
            <a:endParaRPr kumimoji="0" lang="en-US" dirty="0"/>
          </a:p>
        </p:txBody>
      </p:sp>
      <p:sp>
        <p:nvSpPr>
          <p:cNvPr id="4" name="عنصر نائب للنص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22" name="مستطيل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عنصر نائب للتاريخ 4"/>
          <p:cNvSpPr>
            <a:spLocks noGrp="1"/>
          </p:cNvSpPr>
          <p:nvPr>
            <p:ph type="dt" sz="half" idx="10"/>
          </p:nvPr>
        </p:nvSpPr>
        <p:spPr>
          <a:xfrm>
            <a:off x="5788152" y="6404984"/>
            <a:ext cx="3044952" cy="365760"/>
          </a:xfrm>
        </p:spPr>
        <p:txBody>
          <a:bodyPr/>
          <a:lstStyle/>
          <a:p>
            <a:fld id="{1B8ABB09-4A1D-463E-8065-109CC2B7EFAA}" type="datetimeFigureOut">
              <a:rPr lang="ar-SA" smtClean="0"/>
              <a:t>06/12/1444</a:t>
            </a:fld>
            <a:endParaRPr lang="ar-SA"/>
          </a:p>
        </p:txBody>
      </p:sp>
      <p:sp>
        <p:nvSpPr>
          <p:cNvPr id="6" name="عنصر نائب للتذييل 5"/>
          <p:cNvSpPr>
            <a:spLocks noGrp="1"/>
          </p:cNvSpPr>
          <p:nvPr>
            <p:ph type="ftr" sz="quarter" idx="11"/>
          </p:nvPr>
        </p:nvSpPr>
        <p:spPr>
          <a:xfrm>
            <a:off x="301752" y="6410848"/>
            <a:ext cx="3584448" cy="365760"/>
          </a:xfrm>
        </p:spPr>
        <p:txBody>
          <a:bodyPr/>
          <a:lstStyle/>
          <a:p>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مستطيل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مستطيل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مستطيل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مستطيل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مستطيل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عنصر نائب للتاريخ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B8ABB09-4A1D-463E-8065-109CC2B7EFAA}" type="datetimeFigureOut">
              <a:rPr lang="ar-SA" smtClean="0"/>
              <a:t>06/12/1444</a:t>
            </a:fld>
            <a:endParaRPr lang="ar-SA"/>
          </a:p>
        </p:txBody>
      </p:sp>
      <p:sp>
        <p:nvSpPr>
          <p:cNvPr id="3" name="عنصر نائب للتذييل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ar-SA"/>
          </a:p>
        </p:txBody>
      </p:sp>
      <p:sp>
        <p:nvSpPr>
          <p:cNvPr id="8" name="مستطيل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رابط مستقيم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شكل بيضاوي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شكل بيضاوي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عنصر نائب لرقم الشريحة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B34F065-1154-456A-91E3-76DE8E75E17B}" type="slidenum">
              <a:rPr lang="ar-SA" smtClean="0"/>
              <a:t>‹#›</a:t>
            </a:fld>
            <a:endParaRPr lang="ar-SA"/>
          </a:p>
        </p:txBody>
      </p:sp>
      <p:sp>
        <p:nvSpPr>
          <p:cNvPr id="22" name="عنصر نائب للعنوان 21"/>
          <p:cNvSpPr>
            <a:spLocks noGrp="1"/>
          </p:cNvSpPr>
          <p:nvPr>
            <p:ph type="title"/>
          </p:nvPr>
        </p:nvSpPr>
        <p:spPr>
          <a:xfrm>
            <a:off x="301752" y="228600"/>
            <a:ext cx="8534400" cy="758952"/>
          </a:xfrm>
          <a:prstGeom prst="rect">
            <a:avLst/>
          </a:prstGeom>
        </p:spPr>
        <p:txBody>
          <a:bodyPr vert="horz" anchor="b">
            <a:normAutofit/>
          </a:bodyPr>
          <a:lstStyle/>
          <a:p>
            <a:r>
              <a:rPr kumimoji="0" lang="ar-SA" smtClean="0"/>
              <a:t>انقر لتحرير نمط العنوان الرئيسي</a:t>
            </a:r>
            <a:endParaRPr kumimoji="0" lang="en-US"/>
          </a:p>
        </p:txBody>
      </p:sp>
      <p:sp>
        <p:nvSpPr>
          <p:cNvPr id="13" name="عنصر نائب للنص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عنوان 1"/>
          <p:cNvSpPr>
            <a:spLocks noGrp="1"/>
          </p:cNvSpPr>
          <p:nvPr>
            <p:ph type="ctrTitle"/>
          </p:nvPr>
        </p:nvSpPr>
        <p:spPr>
          <a:xfrm>
            <a:off x="2411760" y="609655"/>
            <a:ext cx="4752528" cy="823446"/>
          </a:xfrm>
        </p:spPr>
        <p:txBody>
          <a:bodyPr>
            <a:normAutofit/>
          </a:bodyPr>
          <a:lstStyle/>
          <a:p>
            <a:pPr rtl="0"/>
            <a:r>
              <a:rPr lang="en-US" dirty="0" smtClean="0"/>
              <a:t>Smart House.</a:t>
            </a:r>
            <a:endParaRPr lang="en-US" dirty="0"/>
          </a:p>
        </p:txBody>
      </p:sp>
      <p:sp>
        <p:nvSpPr>
          <p:cNvPr id="10" name="مربع نص 9"/>
          <p:cNvSpPr txBox="1"/>
          <p:nvPr/>
        </p:nvSpPr>
        <p:spPr>
          <a:xfrm>
            <a:off x="251520" y="3429000"/>
            <a:ext cx="8280920" cy="1754326"/>
          </a:xfrm>
          <a:prstGeom prst="rect">
            <a:avLst/>
          </a:prstGeom>
          <a:noFill/>
        </p:spPr>
        <p:txBody>
          <a:bodyPr wrap="square" rtlCol="0">
            <a:spAutoFit/>
          </a:bodyPr>
          <a:lstStyle/>
          <a:p>
            <a:pPr algn="l" rtl="0"/>
            <a:r>
              <a:rPr lang="en-US" dirty="0" smtClean="0">
                <a:solidFill>
                  <a:srgbClr val="002060"/>
                </a:solidFill>
              </a:rPr>
              <a:t>By: </a:t>
            </a:r>
          </a:p>
          <a:p>
            <a:pPr algn="l" rtl="0"/>
            <a:r>
              <a:rPr lang="en-GB" b="1" dirty="0" smtClean="0">
                <a:solidFill>
                  <a:srgbClr val="002060"/>
                </a:solidFill>
              </a:rPr>
              <a:t>                             Mohammed </a:t>
            </a:r>
            <a:r>
              <a:rPr lang="en-GB" b="1" dirty="0" err="1">
                <a:solidFill>
                  <a:srgbClr val="002060"/>
                </a:solidFill>
              </a:rPr>
              <a:t>Ma’moun</a:t>
            </a:r>
            <a:r>
              <a:rPr lang="en-GB" b="1" dirty="0">
                <a:solidFill>
                  <a:srgbClr val="002060"/>
                </a:solidFill>
              </a:rPr>
              <a:t> </a:t>
            </a:r>
            <a:r>
              <a:rPr lang="en-GB" b="1" dirty="0" err="1">
                <a:solidFill>
                  <a:srgbClr val="002060"/>
                </a:solidFill>
              </a:rPr>
              <a:t>Zyoud</a:t>
            </a:r>
            <a:r>
              <a:rPr lang="en-GB" b="1" dirty="0">
                <a:solidFill>
                  <a:srgbClr val="002060"/>
                </a:solidFill>
              </a:rPr>
              <a:t>          </a:t>
            </a:r>
            <a:r>
              <a:rPr lang="en-GB" b="1" dirty="0" smtClean="0">
                <a:solidFill>
                  <a:srgbClr val="002060"/>
                </a:solidFill>
              </a:rPr>
              <a:t>201910443</a:t>
            </a:r>
          </a:p>
          <a:p>
            <a:pPr algn="l" rtl="0"/>
            <a:endParaRPr lang="en-US" dirty="0">
              <a:solidFill>
                <a:srgbClr val="002060"/>
              </a:solidFill>
            </a:endParaRPr>
          </a:p>
          <a:p>
            <a:pPr algn="l" rtl="0"/>
            <a:r>
              <a:rPr lang="en-GB" b="1" dirty="0">
                <a:solidFill>
                  <a:srgbClr val="002060"/>
                </a:solidFill>
              </a:rPr>
              <a:t>                             Mohammed </a:t>
            </a:r>
            <a:r>
              <a:rPr lang="en-GB" b="1" dirty="0" err="1">
                <a:solidFill>
                  <a:srgbClr val="002060"/>
                </a:solidFill>
              </a:rPr>
              <a:t>Fawzi</a:t>
            </a:r>
            <a:r>
              <a:rPr lang="en-GB" b="1" dirty="0">
                <a:solidFill>
                  <a:srgbClr val="002060"/>
                </a:solidFill>
              </a:rPr>
              <a:t> </a:t>
            </a:r>
            <a:r>
              <a:rPr lang="en-GB" b="1" dirty="0" err="1">
                <a:solidFill>
                  <a:srgbClr val="002060"/>
                </a:solidFill>
              </a:rPr>
              <a:t>Daraghmeh</a:t>
            </a:r>
            <a:r>
              <a:rPr lang="en-GB" b="1" dirty="0">
                <a:solidFill>
                  <a:srgbClr val="002060"/>
                </a:solidFill>
              </a:rPr>
              <a:t>         201911182</a:t>
            </a:r>
            <a:endParaRPr lang="en-US" dirty="0">
              <a:solidFill>
                <a:srgbClr val="002060"/>
              </a:solidFill>
            </a:endParaRPr>
          </a:p>
          <a:p>
            <a:pPr algn="l" rtl="0"/>
            <a:r>
              <a:rPr lang="en-GB" b="1" dirty="0">
                <a:solidFill>
                  <a:srgbClr val="002060"/>
                </a:solidFill>
              </a:rPr>
              <a:t> </a:t>
            </a:r>
            <a:endParaRPr lang="en-US" dirty="0">
              <a:solidFill>
                <a:srgbClr val="002060"/>
              </a:solidFill>
            </a:endParaRPr>
          </a:p>
          <a:p>
            <a:pPr algn="l" rtl="0"/>
            <a:r>
              <a:rPr lang="en-GB" b="1" dirty="0">
                <a:solidFill>
                  <a:srgbClr val="002060"/>
                </a:solidFill>
              </a:rPr>
              <a:t>                            Mohammad </a:t>
            </a:r>
            <a:r>
              <a:rPr lang="en-GB" b="1" dirty="0" err="1">
                <a:solidFill>
                  <a:srgbClr val="002060"/>
                </a:solidFill>
              </a:rPr>
              <a:t>Mohyee</a:t>
            </a:r>
            <a:r>
              <a:rPr lang="en-GB" b="1" dirty="0">
                <a:solidFill>
                  <a:srgbClr val="002060"/>
                </a:solidFill>
              </a:rPr>
              <a:t> </a:t>
            </a:r>
            <a:r>
              <a:rPr lang="en-GB" b="1" dirty="0" err="1">
                <a:solidFill>
                  <a:srgbClr val="002060"/>
                </a:solidFill>
              </a:rPr>
              <a:t>Majed</a:t>
            </a:r>
            <a:r>
              <a:rPr lang="en-GB" b="1" dirty="0">
                <a:solidFill>
                  <a:srgbClr val="002060"/>
                </a:solidFill>
              </a:rPr>
              <a:t>               201920057</a:t>
            </a:r>
            <a:r>
              <a:rPr lang="en-US" dirty="0" smtClean="0">
                <a:solidFill>
                  <a:srgbClr val="002060"/>
                </a:solidFill>
              </a:rPr>
              <a:t> </a:t>
            </a:r>
            <a:endParaRPr lang="en-US" dirty="0">
              <a:solidFill>
                <a:srgbClr val="002060"/>
              </a:solidFill>
            </a:endParaRPr>
          </a:p>
        </p:txBody>
      </p:sp>
    </p:spTree>
    <p:extLst>
      <p:ext uri="{BB962C8B-B14F-4D97-AF65-F5344CB8AC3E}">
        <p14:creationId xmlns:p14="http://schemas.microsoft.com/office/powerpoint/2010/main" val="420134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2709265" y="332656"/>
            <a:ext cx="3168352" cy="369332"/>
          </a:xfrm>
          <a:prstGeom prst="rect">
            <a:avLst/>
          </a:prstGeom>
          <a:noFill/>
        </p:spPr>
        <p:txBody>
          <a:bodyPr wrap="square" rtlCol="0">
            <a:spAutoFit/>
          </a:bodyPr>
          <a:lstStyle/>
          <a:p>
            <a:pPr algn="ctr" rtl="0"/>
            <a:r>
              <a:rPr lang="en-US" b="1" dirty="0" smtClean="0">
                <a:solidFill>
                  <a:schemeClr val="accent6"/>
                </a:solidFill>
              </a:rPr>
              <a:t>Expected Risks </a:t>
            </a:r>
            <a:endParaRPr lang="en-US" b="1" dirty="0">
              <a:solidFill>
                <a:schemeClr val="accent6"/>
              </a:solidFill>
            </a:endParaRPr>
          </a:p>
        </p:txBody>
      </p:sp>
      <p:sp>
        <p:nvSpPr>
          <p:cNvPr id="3" name="مربع نص 2"/>
          <p:cNvSpPr txBox="1"/>
          <p:nvPr/>
        </p:nvSpPr>
        <p:spPr>
          <a:xfrm>
            <a:off x="827584" y="1124744"/>
            <a:ext cx="6084168" cy="3139321"/>
          </a:xfrm>
          <a:prstGeom prst="rect">
            <a:avLst/>
          </a:prstGeom>
          <a:noFill/>
        </p:spPr>
        <p:txBody>
          <a:bodyPr wrap="square" rtlCol="0">
            <a:spAutoFit/>
          </a:bodyPr>
          <a:lstStyle/>
          <a:p>
            <a:pPr marL="342900" indent="-342900" algn="l" rtl="0">
              <a:buFont typeface="+mj-lt"/>
              <a:buAutoNum type="arabicPeriod"/>
            </a:pPr>
            <a:r>
              <a:rPr lang="en-US" dirty="0"/>
              <a:t>Data Privacy and Security Risks</a:t>
            </a:r>
          </a:p>
          <a:p>
            <a:pPr marL="342900" indent="-342900" algn="l" rtl="0">
              <a:buFont typeface="+mj-lt"/>
              <a:buAutoNum type="arabicPeriod"/>
            </a:pPr>
            <a:r>
              <a:rPr lang="en-US" dirty="0"/>
              <a:t>Technical Risks</a:t>
            </a:r>
          </a:p>
          <a:p>
            <a:pPr marL="342900" indent="-342900" algn="l" rtl="0">
              <a:buFont typeface="+mj-lt"/>
              <a:buAutoNum type="arabicPeriod"/>
            </a:pPr>
            <a:r>
              <a:rPr lang="en-US" dirty="0"/>
              <a:t>User Acceptance and Usability Risks</a:t>
            </a:r>
          </a:p>
          <a:p>
            <a:pPr marL="342900" indent="-342900" algn="l" rtl="0">
              <a:buFont typeface="+mj-lt"/>
              <a:buAutoNum type="arabicPeriod"/>
            </a:pPr>
            <a:r>
              <a:rPr lang="en-US" dirty="0"/>
              <a:t>Project Management Risks</a:t>
            </a:r>
          </a:p>
          <a:p>
            <a:pPr marL="342900" indent="-342900" algn="l" rtl="0">
              <a:buFont typeface="+mj-lt"/>
              <a:buAutoNum type="arabicPeriod"/>
            </a:pPr>
            <a:r>
              <a:rPr lang="en-US" dirty="0"/>
              <a:t>Infrastructure and Connectivity Risks</a:t>
            </a:r>
          </a:p>
          <a:p>
            <a:pPr marL="342900" indent="-342900" algn="l" rtl="0">
              <a:buFont typeface="+mj-lt"/>
              <a:buAutoNum type="arabicPeriod"/>
            </a:pPr>
            <a:r>
              <a:rPr lang="en-US" dirty="0"/>
              <a:t>Regulatory and Compliance Risks</a:t>
            </a:r>
          </a:p>
          <a:p>
            <a:pPr marL="342900" indent="-342900" algn="l" rtl="0">
              <a:buFont typeface="+mj-lt"/>
              <a:buAutoNum type="arabicPeriod"/>
            </a:pPr>
            <a:r>
              <a:rPr lang="en-US" dirty="0"/>
              <a:t>External </a:t>
            </a:r>
            <a:r>
              <a:rPr lang="en-US" dirty="0" smtClean="0"/>
              <a:t>Risks</a:t>
            </a:r>
          </a:p>
          <a:p>
            <a:pPr marL="342900" indent="-342900" algn="l" rtl="0">
              <a:buFont typeface="+mj-lt"/>
              <a:buAutoNum type="arabicPeriod"/>
            </a:pPr>
            <a:r>
              <a:rPr lang="en-US" dirty="0" smtClean="0"/>
              <a:t>Difficulties </a:t>
            </a:r>
            <a:r>
              <a:rPr lang="en-US" dirty="0"/>
              <a:t>in importing some tools.</a:t>
            </a:r>
          </a:p>
          <a:p>
            <a:pPr marL="342900" indent="-342900" algn="l" rtl="0">
              <a:buFont typeface="+mj-lt"/>
              <a:buAutoNum type="arabicPeriod"/>
            </a:pPr>
            <a:r>
              <a:rPr lang="en-US" dirty="0" smtClean="0"/>
              <a:t>Internet </a:t>
            </a:r>
            <a:r>
              <a:rPr lang="en-US" dirty="0"/>
              <a:t>connection problem.</a:t>
            </a:r>
          </a:p>
          <a:p>
            <a:pPr marL="342900" indent="-342900" algn="l" rtl="0">
              <a:buFont typeface="+mj-lt"/>
              <a:buAutoNum type="arabicPeriod"/>
            </a:pPr>
            <a:r>
              <a:rPr lang="en-US" dirty="0" smtClean="0"/>
              <a:t>the </a:t>
            </a:r>
            <a:r>
              <a:rPr lang="en-US" dirty="0"/>
              <a:t>prices of tools</a:t>
            </a:r>
          </a:p>
          <a:p>
            <a:pPr algn="l" rtl="0"/>
            <a:endParaRPr lang="en-US" dirty="0"/>
          </a:p>
        </p:txBody>
      </p:sp>
    </p:spTree>
    <p:extLst>
      <p:ext uri="{BB962C8B-B14F-4D97-AF65-F5344CB8AC3E}">
        <p14:creationId xmlns:p14="http://schemas.microsoft.com/office/powerpoint/2010/main" val="275406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وسيلة شرح بيضاوية 2"/>
          <p:cNvSpPr/>
          <p:nvPr/>
        </p:nvSpPr>
        <p:spPr>
          <a:xfrm>
            <a:off x="2051720" y="764704"/>
            <a:ext cx="5040560" cy="396044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Any </a:t>
            </a:r>
          </a:p>
          <a:p>
            <a:pPr algn="ctr"/>
            <a:r>
              <a:rPr lang="en-US" sz="2000" b="1" dirty="0" smtClean="0"/>
              <a:t>Questions?</a:t>
            </a:r>
            <a:endParaRPr lang="en-US" sz="2000" b="1" dirty="0"/>
          </a:p>
        </p:txBody>
      </p:sp>
    </p:spTree>
    <p:extLst>
      <p:ext uri="{BB962C8B-B14F-4D97-AF65-F5344CB8AC3E}">
        <p14:creationId xmlns:p14="http://schemas.microsoft.com/office/powerpoint/2010/main" val="206177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sz="3600" dirty="0" smtClean="0">
                <a:solidFill>
                  <a:schemeClr val="accent6"/>
                </a:solidFill>
              </a:rPr>
              <a:t>Introduction</a:t>
            </a:r>
            <a:r>
              <a:rPr lang="en-US" dirty="0" smtClean="0">
                <a:solidFill>
                  <a:srgbClr val="002060"/>
                </a:solidFill>
              </a:rPr>
              <a:t>.</a:t>
            </a:r>
            <a:endParaRPr lang="en-US" dirty="0">
              <a:solidFill>
                <a:srgbClr val="002060"/>
              </a:solidFill>
            </a:endParaRPr>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632" y="3140968"/>
            <a:ext cx="6812760" cy="3157663"/>
          </a:xfrm>
          <a:prstGeom prst="rect">
            <a:avLst/>
          </a:prstGeom>
        </p:spPr>
      </p:pic>
      <p:sp>
        <p:nvSpPr>
          <p:cNvPr id="5" name="مربع نص 4"/>
          <p:cNvSpPr txBox="1"/>
          <p:nvPr/>
        </p:nvSpPr>
        <p:spPr>
          <a:xfrm>
            <a:off x="3779912" y="1619508"/>
            <a:ext cx="5256584" cy="441340"/>
          </a:xfrm>
          <a:prstGeom prst="rect">
            <a:avLst/>
          </a:prstGeom>
          <a:noFill/>
        </p:spPr>
        <p:txBody>
          <a:bodyPr wrap="square" rtlCol="0">
            <a:spAutoFit/>
          </a:bodyPr>
          <a:lstStyle/>
          <a:p>
            <a:endParaRPr lang="en-US" dirty="0"/>
          </a:p>
        </p:txBody>
      </p:sp>
      <p:sp>
        <p:nvSpPr>
          <p:cNvPr id="6" name="مربع نص 5"/>
          <p:cNvSpPr txBox="1"/>
          <p:nvPr/>
        </p:nvSpPr>
        <p:spPr>
          <a:xfrm>
            <a:off x="971600" y="1700808"/>
            <a:ext cx="7632848" cy="1754326"/>
          </a:xfrm>
          <a:prstGeom prst="rect">
            <a:avLst/>
          </a:prstGeom>
          <a:noFill/>
        </p:spPr>
        <p:txBody>
          <a:bodyPr wrap="square" rtlCol="0">
            <a:spAutoFit/>
          </a:bodyPr>
          <a:lstStyle/>
          <a:p>
            <a:pPr algn="l" rtl="0"/>
            <a:r>
              <a:rPr lang="en-US" dirty="0" smtClean="0"/>
              <a:t>Smart Houses has become popular worldwide because the time it saves for us even if it is a minute it will be important in another aspect of life like work or get some rest…, and the comfortable it gives us. </a:t>
            </a:r>
            <a:r>
              <a:rPr lang="en-US" dirty="0"/>
              <a:t>a</a:t>
            </a:r>
            <a:r>
              <a:rPr lang="en-US" dirty="0" smtClean="0"/>
              <a:t>nd all of this comes from the advance in the technology.</a:t>
            </a:r>
          </a:p>
          <a:p>
            <a:pPr algn="l" rtl="0"/>
            <a:endParaRPr lang="en-US" dirty="0" smtClean="0"/>
          </a:p>
          <a:p>
            <a:pPr algn="l" rtl="0"/>
            <a:endParaRPr lang="en-US" dirty="0"/>
          </a:p>
        </p:txBody>
      </p:sp>
    </p:spTree>
    <p:extLst>
      <p:ext uri="{BB962C8B-B14F-4D97-AF65-F5344CB8AC3E}">
        <p14:creationId xmlns:p14="http://schemas.microsoft.com/office/powerpoint/2010/main" val="10942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251520" y="260648"/>
            <a:ext cx="8534400" cy="758952"/>
          </a:xfrm>
        </p:spPr>
        <p:txBody>
          <a:bodyPr/>
          <a:lstStyle/>
          <a:p>
            <a:r>
              <a:rPr lang="en-US" dirty="0">
                <a:solidFill>
                  <a:schemeClr val="accent6"/>
                </a:solidFill>
              </a:rPr>
              <a:t>Project Pre-Initiation and </a:t>
            </a:r>
            <a:r>
              <a:rPr lang="en-US" dirty="0" smtClean="0">
                <a:solidFill>
                  <a:schemeClr val="accent6"/>
                </a:solidFill>
              </a:rPr>
              <a:t>Initiation.</a:t>
            </a:r>
            <a:endParaRPr lang="en-US" dirty="0">
              <a:solidFill>
                <a:schemeClr val="accent6"/>
              </a:solidFill>
            </a:endParaRPr>
          </a:p>
        </p:txBody>
      </p:sp>
      <p:graphicFrame>
        <p:nvGraphicFramePr>
          <p:cNvPr id="5" name="جدول 4"/>
          <p:cNvGraphicFramePr>
            <a:graphicFrameLocks noGrp="1"/>
          </p:cNvGraphicFramePr>
          <p:nvPr>
            <p:extLst>
              <p:ext uri="{D42A27DB-BD31-4B8C-83A1-F6EECF244321}">
                <p14:modId xmlns:p14="http://schemas.microsoft.com/office/powerpoint/2010/main" val="796446620"/>
              </p:ext>
            </p:extLst>
          </p:nvPr>
        </p:nvGraphicFramePr>
        <p:xfrm>
          <a:off x="323528" y="1583953"/>
          <a:ext cx="8568952" cy="5257104"/>
        </p:xfrm>
        <a:graphic>
          <a:graphicData uri="http://schemas.openxmlformats.org/drawingml/2006/table">
            <a:tbl>
              <a:tblPr firstRow="1" bandRow="1">
                <a:tableStyleId>{5C22544A-7EE6-4342-B048-85BDC9FD1C3A}</a:tableStyleId>
              </a:tblPr>
              <a:tblGrid>
                <a:gridCol w="8568952"/>
              </a:tblGrid>
              <a:tr h="874274">
                <a:tc>
                  <a:txBody>
                    <a:bodyPr/>
                    <a:lstStyle/>
                    <a:p>
                      <a:r>
                        <a:rPr lang="en-US" sz="1400" dirty="0" smtClean="0"/>
                        <a:t> </a:t>
                      </a:r>
                      <a:r>
                        <a:rPr lang="en-US" sz="1400" b="0" dirty="0" smtClean="0"/>
                        <a:t>Business Objective</a:t>
                      </a:r>
                    </a:p>
                    <a:p>
                      <a:endParaRPr lang="en-US" sz="1400" b="0" dirty="0" smtClean="0"/>
                    </a:p>
                    <a:p>
                      <a:r>
                        <a:rPr lang="en-US" sz="1400" b="0" dirty="0" smtClean="0"/>
                        <a:t>The project aims to make a smart house controlled by smart phone and voice command </a:t>
                      </a:r>
                      <a:endParaRPr lang="en-US" sz="1400" dirty="0" smtClean="0"/>
                    </a:p>
                    <a:p>
                      <a:endParaRPr lang="en-US" sz="1400" dirty="0"/>
                    </a:p>
                  </a:txBody>
                  <a:tcPr/>
                </a:tc>
              </a:tr>
              <a:tr h="1269107">
                <a:tc>
                  <a:txBody>
                    <a:bodyPr/>
                    <a:lstStyle/>
                    <a:p>
                      <a:r>
                        <a:rPr lang="en-US" sz="1400" b="0" dirty="0" smtClean="0"/>
                        <a:t>3.0 Current Situation and Problem/Opportunity Statement</a:t>
                      </a:r>
                    </a:p>
                    <a:p>
                      <a:endParaRPr lang="en-US" sz="1400" b="0" dirty="0" smtClean="0"/>
                    </a:p>
                    <a:p>
                      <a:r>
                        <a:rPr lang="en-US" sz="1400" b="0" dirty="0" smtClean="0"/>
                        <a:t>Opportunity: There are opportunities for businesses to change their product management approach by giving a free base and then selling their services, for example, a home monitoring base station may be installed for “free,” but services that send alerts such as burglar alarms, and smoke detection alarms are billed. </a:t>
                      </a:r>
                    </a:p>
                  </a:txBody>
                  <a:tcPr/>
                </a:tc>
              </a:tr>
              <a:tr h="874274">
                <a:tc>
                  <a:txBody>
                    <a:bodyPr/>
                    <a:lstStyle/>
                    <a:p>
                      <a:r>
                        <a:rPr lang="en-US" sz="1400" b="0" dirty="0" smtClean="0"/>
                        <a:t>4.0 Critical Assumption and Constraints</a:t>
                      </a:r>
                    </a:p>
                    <a:p>
                      <a:r>
                        <a:rPr lang="en-US" sz="1400" b="0" dirty="0" smtClean="0"/>
                        <a:t>1- Unstable prices of used tool’s</a:t>
                      </a:r>
                    </a:p>
                    <a:p>
                      <a:r>
                        <a:rPr lang="en-US" sz="1400" b="0" dirty="0" smtClean="0"/>
                        <a:t>2- Internet connection interruption.</a:t>
                      </a:r>
                    </a:p>
                    <a:p>
                      <a:r>
                        <a:rPr lang="en-US" sz="1400" b="0" dirty="0" smtClean="0"/>
                        <a:t>3-Area of building.</a:t>
                      </a:r>
                    </a:p>
                  </a:txBody>
                  <a:tcPr/>
                </a:tc>
              </a:tr>
              <a:tr h="1995744">
                <a:tc>
                  <a:txBody>
                    <a:bodyPr/>
                    <a:lstStyle/>
                    <a:p>
                      <a:r>
                        <a:rPr lang="en-US" sz="1400" b="0" dirty="0" smtClean="0"/>
                        <a:t>6.0 Preliminary Project Requirements</a:t>
                      </a:r>
                    </a:p>
                    <a:p>
                      <a:pPr marL="342900" indent="-342900">
                        <a:buFont typeface="+mj-lt"/>
                        <a:buAutoNum type="arabicPeriod"/>
                      </a:pPr>
                      <a:r>
                        <a:rPr lang="en-US" sz="1400" b="0" dirty="0" smtClean="0"/>
                        <a:t>Establish the budget and schedule.</a:t>
                      </a:r>
                    </a:p>
                    <a:p>
                      <a:pPr marL="342900" indent="-342900">
                        <a:buFont typeface="+mj-lt"/>
                        <a:buAutoNum type="arabicPeriod"/>
                      </a:pPr>
                      <a:r>
                        <a:rPr lang="en-US" sz="1400" b="0" dirty="0" smtClean="0"/>
                        <a:t>Hiring a highly experienced consultant with extensive technical knowledge.</a:t>
                      </a:r>
                    </a:p>
                    <a:p>
                      <a:pPr marL="342900" indent="-342900">
                        <a:buFont typeface="+mj-lt"/>
                        <a:buAutoNum type="arabicPeriod"/>
                      </a:pPr>
                      <a:r>
                        <a:rPr lang="en-US" sz="1400" b="0" dirty="0" smtClean="0"/>
                        <a:t>Central Hub: A central hub is the brain of the smart home.</a:t>
                      </a:r>
                    </a:p>
                    <a:p>
                      <a:pPr marL="342900" indent="-342900">
                        <a:buFont typeface="+mj-lt"/>
                        <a:buAutoNum type="arabicPeriod"/>
                      </a:pPr>
                      <a:r>
                        <a:rPr lang="en-US" sz="1400" b="0" dirty="0" smtClean="0"/>
                        <a:t>Sensors and Devices: Sensors and devices such as motion sensors, temperature sensors, smart thermostats, smart lighting etc.</a:t>
                      </a:r>
                    </a:p>
                    <a:p>
                      <a:pPr marL="342900" indent="-342900">
                        <a:buFont typeface="+mj-lt"/>
                        <a:buAutoNum type="arabicPeriod"/>
                      </a:pPr>
                      <a:r>
                        <a:rPr lang="en-US" sz="1400" b="0" dirty="0" smtClean="0"/>
                        <a:t>Voice Control: The smart home should have the option of voice control</a:t>
                      </a:r>
                    </a:p>
                    <a:p>
                      <a:pPr marL="342900" indent="-342900">
                        <a:buFont typeface="+mj-lt"/>
                        <a:buAutoNum type="arabicPeriod"/>
                      </a:pPr>
                      <a:r>
                        <a:rPr lang="en-US" sz="1400" b="0" dirty="0" smtClean="0"/>
                        <a:t>Mobile Control: The smart home should also have the option of controlling and monitoring the devices</a:t>
                      </a:r>
                    </a:p>
                  </a:txBody>
                  <a:tcPr/>
                </a:tc>
              </a:tr>
            </a:tbl>
          </a:graphicData>
        </a:graphic>
      </p:graphicFrame>
      <p:sp>
        <p:nvSpPr>
          <p:cNvPr id="7" name="مربع نص 6"/>
          <p:cNvSpPr txBox="1"/>
          <p:nvPr/>
        </p:nvSpPr>
        <p:spPr>
          <a:xfrm>
            <a:off x="179512" y="1214621"/>
            <a:ext cx="4320480" cy="369332"/>
          </a:xfrm>
          <a:prstGeom prst="rect">
            <a:avLst/>
          </a:prstGeom>
          <a:noFill/>
        </p:spPr>
        <p:txBody>
          <a:bodyPr wrap="square" rtlCol="0">
            <a:spAutoFit/>
          </a:bodyPr>
          <a:lstStyle/>
          <a:p>
            <a:pPr algn="l" rtl="0"/>
            <a:r>
              <a:rPr lang="en-US" dirty="0" smtClean="0"/>
              <a:t>Some points from the </a:t>
            </a:r>
            <a:r>
              <a:rPr lang="en-GB" dirty="0"/>
              <a:t>Business </a:t>
            </a:r>
            <a:r>
              <a:rPr lang="en-GB" dirty="0" smtClean="0"/>
              <a:t>Case:</a:t>
            </a:r>
            <a:endParaRPr lang="en-US" dirty="0"/>
          </a:p>
        </p:txBody>
      </p:sp>
    </p:spTree>
    <p:extLst>
      <p:ext uri="{BB962C8B-B14F-4D97-AF65-F5344CB8AC3E}">
        <p14:creationId xmlns:p14="http://schemas.microsoft.com/office/powerpoint/2010/main" val="176115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solidFill>
                  <a:schemeClr val="accent6"/>
                </a:solidFill>
              </a:rPr>
              <a:t>Planning.</a:t>
            </a:r>
            <a:endParaRPr lang="en-US" dirty="0">
              <a:solidFill>
                <a:schemeClr val="accent6"/>
              </a:solidFill>
            </a:endParaRPr>
          </a:p>
        </p:txBody>
      </p:sp>
      <p:sp>
        <p:nvSpPr>
          <p:cNvPr id="5" name="مربع نص 4"/>
          <p:cNvSpPr txBox="1"/>
          <p:nvPr/>
        </p:nvSpPr>
        <p:spPr>
          <a:xfrm>
            <a:off x="135802" y="1376127"/>
            <a:ext cx="9008198" cy="5576627"/>
          </a:xfrm>
          <a:prstGeom prst="rect">
            <a:avLst/>
          </a:prstGeom>
          <a:noFill/>
        </p:spPr>
        <p:txBody>
          <a:bodyPr wrap="square" rtlCol="0">
            <a:spAutoFit/>
          </a:bodyPr>
          <a:lstStyle/>
          <a:p>
            <a:pPr algn="l" rtl="0"/>
            <a:r>
              <a:rPr lang="en-US" dirty="0" smtClean="0"/>
              <a:t>Scope </a:t>
            </a:r>
            <a:r>
              <a:rPr lang="en-US" dirty="0"/>
              <a:t>Product-related deliverables</a:t>
            </a:r>
            <a:r>
              <a:rPr lang="en-US" dirty="0" smtClean="0"/>
              <a:t>:</a:t>
            </a:r>
          </a:p>
          <a:p>
            <a:pPr marL="342900" indent="-342900" algn="l" rtl="0">
              <a:buFont typeface="+mj-lt"/>
              <a:buAutoNum type="arabicPeriod"/>
            </a:pPr>
            <a:r>
              <a:rPr lang="en-US" sz="1600" dirty="0" smtClean="0"/>
              <a:t>Smart </a:t>
            </a:r>
            <a:r>
              <a:rPr lang="en-US" sz="1600" dirty="0"/>
              <a:t>House System Architecture: A detailed architecture diagram and documentation outlining the overall structure and components of the smart house system</a:t>
            </a:r>
            <a:r>
              <a:rPr lang="en-US" sz="1600" dirty="0" smtClean="0"/>
              <a:t>.</a:t>
            </a:r>
          </a:p>
          <a:p>
            <a:pPr marL="342900" indent="-342900" algn="l" rtl="0">
              <a:buFont typeface="+mj-lt"/>
              <a:buAutoNum type="arabicPeriod"/>
            </a:pPr>
            <a:endParaRPr lang="en-US" sz="1600" dirty="0"/>
          </a:p>
          <a:p>
            <a:pPr marL="342900" indent="-342900" algn="l" rtl="0">
              <a:buFont typeface="+mj-lt"/>
              <a:buAutoNum type="arabicPeriod"/>
            </a:pPr>
            <a:r>
              <a:rPr lang="en-US" sz="1600" dirty="0" smtClean="0"/>
              <a:t>User </a:t>
            </a:r>
            <a:r>
              <a:rPr lang="en-US" sz="1600" dirty="0"/>
              <a:t>Interfaces: the creation of user interfaces for interacting and controlling the smart house </a:t>
            </a:r>
            <a:r>
              <a:rPr lang="en-US" sz="1600" dirty="0" smtClean="0"/>
              <a:t>system</a:t>
            </a:r>
          </a:p>
          <a:p>
            <a:pPr marL="342900" indent="-342900" algn="l" rtl="0">
              <a:buFont typeface="+mj-lt"/>
              <a:buAutoNum type="arabicPeriod"/>
            </a:pPr>
            <a:endParaRPr lang="en-US" sz="1600" dirty="0"/>
          </a:p>
          <a:p>
            <a:pPr marL="342900" indent="-342900" algn="l" rtl="0">
              <a:buFont typeface="+mj-lt"/>
              <a:buAutoNum type="arabicPeriod"/>
            </a:pPr>
            <a:r>
              <a:rPr lang="en-US" sz="1600" dirty="0" smtClean="0"/>
              <a:t>Installation </a:t>
            </a:r>
            <a:r>
              <a:rPr lang="en-US" sz="1600" dirty="0"/>
              <a:t>Instructions: Detailed instructions and suggestions, including any hardware devices, wiring, or networking needs, are provided for installing the smart home system's component parts</a:t>
            </a:r>
            <a:r>
              <a:rPr lang="en-US" sz="1600" dirty="0" smtClean="0"/>
              <a:t>.</a:t>
            </a:r>
          </a:p>
          <a:p>
            <a:pPr marL="342900" indent="-342900" algn="l" rtl="0">
              <a:buFont typeface="+mj-lt"/>
              <a:buAutoNum type="arabicPeriod"/>
            </a:pPr>
            <a:endParaRPr lang="en-US" sz="1600" dirty="0"/>
          </a:p>
          <a:p>
            <a:pPr marL="342900" indent="-342900" algn="l" rtl="0">
              <a:buFont typeface="+mj-lt"/>
              <a:buAutoNum type="arabicPeriod"/>
            </a:pPr>
            <a:r>
              <a:rPr lang="en-US" sz="1600" dirty="0" smtClean="0"/>
              <a:t>Configuration </a:t>
            </a:r>
            <a:r>
              <a:rPr lang="en-US" sz="1600" dirty="0"/>
              <a:t>and setup instructions: instructions for setting up and customizing the smart home system in detail. This covers system initialization procedures, device pairing, network configuration, and user account creation</a:t>
            </a:r>
            <a:r>
              <a:rPr lang="en-US" sz="1600" dirty="0" smtClean="0"/>
              <a:t>.</a:t>
            </a:r>
          </a:p>
          <a:p>
            <a:pPr marL="342900" indent="-342900" algn="l" rtl="0">
              <a:buFont typeface="+mj-lt"/>
              <a:buAutoNum type="arabicPeriod"/>
            </a:pPr>
            <a:endParaRPr lang="en-US" sz="1600" dirty="0"/>
          </a:p>
          <a:p>
            <a:pPr marL="342900" indent="-342900" algn="l" rtl="0">
              <a:buFont typeface="+mj-lt"/>
              <a:buAutoNum type="arabicPeriod"/>
            </a:pPr>
            <a:r>
              <a:rPr lang="en-US" sz="1600" dirty="0" smtClean="0"/>
              <a:t>User </a:t>
            </a:r>
            <a:r>
              <a:rPr lang="en-US" sz="1600" dirty="0"/>
              <a:t>Guides and Manuals: Information geared at end-users that explains how to use and operate the smart home system's capabilities</a:t>
            </a:r>
            <a:r>
              <a:rPr lang="en-US" sz="1600" dirty="0" smtClean="0"/>
              <a:t>.</a:t>
            </a:r>
          </a:p>
          <a:p>
            <a:pPr marL="342900" indent="-342900" algn="l" rtl="0">
              <a:buFont typeface="+mj-lt"/>
              <a:buAutoNum type="arabicPeriod"/>
            </a:pPr>
            <a:endParaRPr lang="en-US" sz="1600" dirty="0"/>
          </a:p>
          <a:p>
            <a:pPr marL="342900" indent="-342900" algn="l" rtl="0">
              <a:buFont typeface="+mj-lt"/>
              <a:buAutoNum type="arabicPeriod"/>
            </a:pPr>
            <a:r>
              <a:rPr lang="en-US" sz="1600" dirty="0" smtClean="0"/>
              <a:t>Testing </a:t>
            </a:r>
            <a:r>
              <a:rPr lang="en-US" sz="1600" dirty="0"/>
              <a:t>and Validation Reports: Documentation summarizing the testing done on the smart home system, including performance testing, security testing, integration testing, and functional testing.</a:t>
            </a:r>
          </a:p>
          <a:p>
            <a:pPr algn="l" rtl="0"/>
            <a:endParaRPr lang="en-US" sz="1600" dirty="0"/>
          </a:p>
        </p:txBody>
      </p:sp>
    </p:spTree>
    <p:extLst>
      <p:ext uri="{BB962C8B-B14F-4D97-AF65-F5344CB8AC3E}">
        <p14:creationId xmlns:p14="http://schemas.microsoft.com/office/powerpoint/2010/main" val="312953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sz="3200" b="1" dirty="0" smtClean="0">
                <a:solidFill>
                  <a:schemeClr val="accent6"/>
                </a:solidFill>
              </a:rPr>
              <a:t>Device used to build the smart house</a:t>
            </a:r>
            <a:endParaRPr lang="en-US" sz="3200" b="1" dirty="0">
              <a:solidFill>
                <a:schemeClr val="accent6"/>
              </a:solidFill>
            </a:endParaRPr>
          </a:p>
        </p:txBody>
      </p:sp>
      <p:pic>
        <p:nvPicPr>
          <p:cNvPr id="3" name="صورة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842" y="1556792"/>
            <a:ext cx="8723158" cy="4536504"/>
          </a:xfrm>
          <a:prstGeom prst="rect">
            <a:avLst/>
          </a:prstGeom>
        </p:spPr>
      </p:pic>
    </p:spTree>
    <p:extLst>
      <p:ext uri="{BB962C8B-B14F-4D97-AF65-F5344CB8AC3E}">
        <p14:creationId xmlns:p14="http://schemas.microsoft.com/office/powerpoint/2010/main" val="2860647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539552" y="332656"/>
            <a:ext cx="7272808" cy="369332"/>
          </a:xfrm>
          <a:prstGeom prst="rect">
            <a:avLst/>
          </a:prstGeom>
          <a:noFill/>
        </p:spPr>
        <p:txBody>
          <a:bodyPr wrap="square" rtlCol="0">
            <a:spAutoFit/>
          </a:bodyPr>
          <a:lstStyle/>
          <a:p>
            <a:pPr algn="ctr" rtl="0"/>
            <a:r>
              <a:rPr lang="en-US" b="1" dirty="0">
                <a:solidFill>
                  <a:schemeClr val="accent6"/>
                </a:solidFill>
              </a:rPr>
              <a:t>WBS Dictionary </a:t>
            </a:r>
            <a:r>
              <a:rPr lang="en-US" b="1" dirty="0" smtClean="0">
                <a:solidFill>
                  <a:schemeClr val="accent6"/>
                </a:solidFill>
              </a:rPr>
              <a:t>Entry Execution Part</a:t>
            </a:r>
            <a:endParaRPr lang="en-US" b="1" dirty="0">
              <a:solidFill>
                <a:schemeClr val="accent6"/>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850" y="866225"/>
            <a:ext cx="8824606" cy="5589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72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3419872" y="268554"/>
            <a:ext cx="2448272" cy="369332"/>
          </a:xfrm>
          <a:prstGeom prst="rect">
            <a:avLst/>
          </a:prstGeom>
          <a:noFill/>
        </p:spPr>
        <p:txBody>
          <a:bodyPr wrap="square" rtlCol="0">
            <a:spAutoFit/>
          </a:bodyPr>
          <a:lstStyle/>
          <a:p>
            <a:pPr algn="ctr" rtl="0"/>
            <a:r>
              <a:rPr lang="en-US" b="1" dirty="0" smtClean="0">
                <a:solidFill>
                  <a:schemeClr val="accent6"/>
                </a:solidFill>
              </a:rPr>
              <a:t>Project Schedule</a:t>
            </a:r>
            <a:endParaRPr lang="en-US" b="1" dirty="0">
              <a:solidFill>
                <a:schemeClr val="accent6"/>
              </a:solidFill>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97" t="5443" r="3942" b="5060"/>
          <a:stretch/>
        </p:blipFill>
        <p:spPr bwMode="auto">
          <a:xfrm>
            <a:off x="592582" y="759061"/>
            <a:ext cx="8102851" cy="5269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7559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3177107" y="271948"/>
            <a:ext cx="3888432" cy="369332"/>
          </a:xfrm>
          <a:prstGeom prst="rect">
            <a:avLst/>
          </a:prstGeom>
          <a:noFill/>
        </p:spPr>
        <p:txBody>
          <a:bodyPr wrap="square" rtlCol="0">
            <a:spAutoFit/>
          </a:bodyPr>
          <a:lstStyle/>
          <a:p>
            <a:pPr algn="ctr" rtl="0"/>
            <a:r>
              <a:rPr lang="en-GB" b="1" dirty="0">
                <a:solidFill>
                  <a:schemeClr val="accent6"/>
                </a:solidFill>
              </a:rPr>
              <a:t>Project Financial Analysis</a:t>
            </a:r>
            <a:endParaRPr lang="en-US" b="1" dirty="0">
              <a:solidFill>
                <a:schemeClr val="accent6"/>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19" y="641280"/>
            <a:ext cx="8541854" cy="5923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296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2076362" y="260648"/>
            <a:ext cx="4680520" cy="646331"/>
          </a:xfrm>
          <a:prstGeom prst="rect">
            <a:avLst/>
          </a:prstGeom>
          <a:noFill/>
        </p:spPr>
        <p:txBody>
          <a:bodyPr wrap="square" rtlCol="0">
            <a:spAutoFit/>
          </a:bodyPr>
          <a:lstStyle/>
          <a:p>
            <a:pPr algn="ctr" rtl="0"/>
            <a:r>
              <a:rPr lang="en-GB" b="1" dirty="0">
                <a:solidFill>
                  <a:schemeClr val="accent6"/>
                </a:solidFill>
              </a:rPr>
              <a:t>Project Monitoring and Controlling </a:t>
            </a:r>
            <a:endParaRPr lang="en-US" b="1" dirty="0">
              <a:solidFill>
                <a:schemeClr val="accent6"/>
              </a:solidFill>
            </a:endParaRPr>
          </a:p>
          <a:p>
            <a:pPr algn="ctr" rtl="0"/>
            <a:endParaRPr lang="en-US" dirty="0"/>
          </a:p>
        </p:txBody>
      </p:sp>
      <p:sp>
        <p:nvSpPr>
          <p:cNvPr id="3" name="مربع نص 2"/>
          <p:cNvSpPr txBox="1"/>
          <p:nvPr/>
        </p:nvSpPr>
        <p:spPr>
          <a:xfrm>
            <a:off x="323529" y="927620"/>
            <a:ext cx="8352927" cy="1200329"/>
          </a:xfrm>
          <a:prstGeom prst="rect">
            <a:avLst/>
          </a:prstGeom>
          <a:noFill/>
        </p:spPr>
        <p:txBody>
          <a:bodyPr wrap="square" rtlCol="0">
            <a:spAutoFit/>
          </a:bodyPr>
          <a:lstStyle/>
          <a:p>
            <a:pPr algn="l" rtl="0"/>
            <a:r>
              <a:rPr lang="en-US" dirty="0" smtClean="0"/>
              <a:t>Our plan to monitor and control the project is by a reviewing what it is done the previous week and continue from there. </a:t>
            </a:r>
            <a:r>
              <a:rPr lang="en-US" dirty="0"/>
              <a:t>O</a:t>
            </a:r>
            <a:r>
              <a:rPr lang="en-US" dirty="0" smtClean="0"/>
              <a:t>f course we intend to finish it within the given time by the sponsors. And the every week there will be report given to the project-manager or above to see if the project failing behind or not. </a:t>
            </a:r>
            <a:endParaRPr lang="en-US" dirty="0"/>
          </a:p>
        </p:txBody>
      </p:sp>
      <p:sp>
        <p:nvSpPr>
          <p:cNvPr id="4" name="مربع نص 3"/>
          <p:cNvSpPr txBox="1"/>
          <p:nvPr/>
        </p:nvSpPr>
        <p:spPr>
          <a:xfrm>
            <a:off x="3228490" y="2452246"/>
            <a:ext cx="2376264" cy="369332"/>
          </a:xfrm>
          <a:prstGeom prst="rect">
            <a:avLst/>
          </a:prstGeom>
          <a:noFill/>
        </p:spPr>
        <p:txBody>
          <a:bodyPr wrap="square" rtlCol="0">
            <a:spAutoFit/>
          </a:bodyPr>
          <a:lstStyle/>
          <a:p>
            <a:pPr algn="ctr"/>
            <a:r>
              <a:rPr lang="en-US" b="1" dirty="0">
                <a:solidFill>
                  <a:schemeClr val="accent6"/>
                </a:solidFill>
              </a:rPr>
              <a:t>C</a:t>
            </a:r>
            <a:r>
              <a:rPr lang="en-US" b="1" dirty="0" smtClean="0">
                <a:solidFill>
                  <a:schemeClr val="accent6"/>
                </a:solidFill>
              </a:rPr>
              <a:t>losing</a:t>
            </a:r>
            <a:endParaRPr lang="en-US" b="1" dirty="0">
              <a:solidFill>
                <a:schemeClr val="accent6"/>
              </a:solidFill>
            </a:endParaRPr>
          </a:p>
        </p:txBody>
      </p:sp>
      <p:sp>
        <p:nvSpPr>
          <p:cNvPr id="5" name="مربع نص 4"/>
          <p:cNvSpPr txBox="1"/>
          <p:nvPr/>
        </p:nvSpPr>
        <p:spPr>
          <a:xfrm>
            <a:off x="323529" y="3050687"/>
            <a:ext cx="8576028" cy="1200329"/>
          </a:xfrm>
          <a:prstGeom prst="rect">
            <a:avLst/>
          </a:prstGeom>
          <a:noFill/>
        </p:spPr>
        <p:txBody>
          <a:bodyPr wrap="square" rtlCol="0">
            <a:spAutoFit/>
          </a:bodyPr>
          <a:lstStyle/>
          <a:p>
            <a:pPr algn="l" rtl="0"/>
            <a:r>
              <a:rPr lang="en-US" dirty="0" smtClean="0"/>
              <a:t>In this stage we must conform with customer if the house is build and integrated as he would like it to be. Which means the coffee-machine must produce the coffee in the morning when he wake up so that his day will be great for him or the lambs turn on or off when the customer tell them to and so on.</a:t>
            </a:r>
            <a:endParaRPr lang="en-US" dirty="0"/>
          </a:p>
        </p:txBody>
      </p:sp>
    </p:spTree>
    <p:extLst>
      <p:ext uri="{BB962C8B-B14F-4D97-AF65-F5344CB8AC3E}">
        <p14:creationId xmlns:p14="http://schemas.microsoft.com/office/powerpoint/2010/main" val="18771006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مدني">
  <a:themeElements>
    <a:clrScheme name="مدني">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مدني">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مدني">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854</TotalTime>
  <Words>633</Words>
  <Application>Microsoft Office PowerPoint</Application>
  <PresentationFormat>عرض على الشاشة (3:4)‏</PresentationFormat>
  <Paragraphs>65</Paragraphs>
  <Slides>11</Slides>
  <Notes>3</Notes>
  <HiddenSlides>0</HiddenSlides>
  <MMClips>0</MMClips>
  <ScaleCrop>false</ScaleCrop>
  <HeadingPairs>
    <vt:vector size="4" baseType="variant">
      <vt:variant>
        <vt:lpstr>نسق</vt:lpstr>
      </vt:variant>
      <vt:variant>
        <vt:i4>1</vt:i4>
      </vt:variant>
      <vt:variant>
        <vt:lpstr>عناوين الشرائح</vt:lpstr>
      </vt:variant>
      <vt:variant>
        <vt:i4>11</vt:i4>
      </vt:variant>
    </vt:vector>
  </HeadingPairs>
  <TitlesOfParts>
    <vt:vector size="12" baseType="lpstr">
      <vt:lpstr>مدني</vt:lpstr>
      <vt:lpstr>Smart House.</vt:lpstr>
      <vt:lpstr>Introduction.</vt:lpstr>
      <vt:lpstr>Project Pre-Initiation and Initiation.</vt:lpstr>
      <vt:lpstr>Planning.</vt:lpstr>
      <vt:lpstr>Device used to build the smart house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House.</dc:title>
  <dc:creator>Msys</dc:creator>
  <cp:lastModifiedBy>Msys</cp:lastModifiedBy>
  <cp:revision>18</cp:revision>
  <dcterms:created xsi:type="dcterms:W3CDTF">2023-06-24T05:40:54Z</dcterms:created>
  <dcterms:modified xsi:type="dcterms:W3CDTF">2023-06-24T20:06:12Z</dcterms:modified>
</cp:coreProperties>
</file>