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3" r:id="rId5"/>
    <p:sldId id="264" r:id="rId6"/>
    <p:sldId id="261" r:id="rId7"/>
    <p:sldId id="265" r:id="rId8"/>
    <p:sldId id="268" r:id="rId9"/>
    <p:sldId id="266" r:id="rId10"/>
    <p:sldId id="267" r:id="rId11"/>
    <p:sldId id="257" r:id="rId12"/>
    <p:sldId id="258" r:id="rId13"/>
    <p:sldId id="259" r:id="rId14"/>
    <p:sldId id="278" r:id="rId15"/>
    <p:sldId id="269" r:id="rId16"/>
    <p:sldId id="27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897099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08947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50009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192934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47411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711954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88863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9678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382957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01746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6174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49CA6-93EE-44E7-B9B8-509399AEAECD}"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8511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49CA6-93EE-44E7-B9B8-509399AEAECD}"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109929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49CA6-93EE-44E7-B9B8-509399AEAECD}"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69195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049CA6-93EE-44E7-B9B8-509399AEAECD}"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01402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29809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17353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049CA6-93EE-44E7-B9B8-509399AEAECD}" type="datetimeFigureOut">
              <a:rPr lang="en-US" smtClean="0"/>
              <a:t>6/8/2024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4D563-123E-4D46-86F8-9D90DAC6D949}" type="slidenum">
              <a:rPr lang="en-US" smtClean="0"/>
              <a:t>‹#›</a:t>
            </a:fld>
            <a:endParaRPr lang="en-US"/>
          </a:p>
        </p:txBody>
      </p:sp>
    </p:spTree>
    <p:extLst>
      <p:ext uri="{BB962C8B-B14F-4D97-AF65-F5344CB8AC3E}">
        <p14:creationId xmlns:p14="http://schemas.microsoft.com/office/powerpoint/2010/main" val="227281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E109A-501C-7F9C-80D8-DC24C2EA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244929"/>
            <a:ext cx="12181114" cy="643345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55432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DEB31-D7BA-64A0-28CE-F320E8CABA6A}"/>
              </a:ext>
            </a:extLst>
          </p:cNvPr>
          <p:cNvSpPr>
            <a:spLocks noGrp="1"/>
          </p:cNvSpPr>
          <p:nvPr>
            <p:ph idx="1"/>
          </p:nvPr>
        </p:nvSpPr>
        <p:spPr>
          <a:xfrm>
            <a:off x="1" y="0"/>
            <a:ext cx="12192000" cy="6858000"/>
          </a:xfrm>
        </p:spPr>
        <p:txBody>
          <a:bodyPr>
            <a:norm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مسأله خداشناسى گروهى در وادى تشبيه گرفتار شده و خدا را شبيه مخلوقاتش دانسته اند (ای پدر آسمانی ما !!!! ) و گروهى در پرتگاه تعطيل افتاده و مى گويند ذات و صفات خدا چنان است که هيچ کس قادر بر شناخت او (حتّى معرفت اجمالى) نيست. ولى حدّ وسط در ميان تشبيه و تعطيل است و آن اين که خدا را از طريق افعالش مى شناسيم، ولى از کنه ذاتش بى خبريم.</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مسأله افعال عباد، نه راه جبر صحيح است و نه راه تفويض، بلکه جاده وسط، يعنى امر بين الامرين است</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و در اخلاقيات همين گونه و در اعمال نيز همين طور است مثلا انفاق، حدّ وسطى در ميان بخل و اسراف است.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جالب اين که کسانى که به مخالفت با آن حضرت برخاستند نيز از اين دو گروه خارج نبودند گروهى خوارج افراطى و گروهى شاميانى که در تفريط قرار گرفته و هرگز آن امام بزرگ را نشناختند.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35737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D420B-A899-00A0-F222-017507A63A87}"/>
              </a:ext>
            </a:extLst>
          </p:cNvPr>
          <p:cNvSpPr>
            <a:spLocks noGrp="1"/>
          </p:cNvSpPr>
          <p:nvPr>
            <p:ph idx="1"/>
          </p:nvPr>
        </p:nvSpPr>
        <p:spPr>
          <a:xfrm>
            <a:off x="1" y="1534886"/>
            <a:ext cx="12192000" cy="5323114"/>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خطبه 205 نهج البلاغه آمده است : </a:t>
            </a: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پس از جنگ بصره بر علاء بن زياد وارد شد كه از ياران امام بود. وقتى خانه بسيار مجلّل و وسيع او را ديد، فرمود</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با اين خانه وسيع در دنيا چه مى كنى در حالى كه در آخرت به آن نيازمندترى. آرى اگر بخواهى مى توانى با همين خانه به آخرت برسى در اين خانه وسيع مهمانان را پذيرايى كنى، به خويشاوندان با نيكوكارى بپيوندى، و حقوقى كه بر گردن تو است به صاحبان حق برسانى، پس آنگاه تو با همين خانه وسيع به آخرت نيز مى توانى پرداخت.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
        <p:nvSpPr>
          <p:cNvPr id="4" name="Title 1">
            <a:extLst>
              <a:ext uri="{FF2B5EF4-FFF2-40B4-BE49-F238E27FC236}">
                <a16:creationId xmlns:a16="http://schemas.microsoft.com/office/drawing/2014/main" id="{57D0F37B-01C3-3FAC-74DC-381DA81E46E9}"/>
              </a:ext>
            </a:extLst>
          </p:cNvPr>
          <p:cNvSpPr>
            <a:spLocks noGrp="1"/>
          </p:cNvSpPr>
          <p:nvPr>
            <p:ph type="title"/>
          </p:nvPr>
        </p:nvSpPr>
        <p:spPr>
          <a:xfrm>
            <a:off x="1030287" y="421519"/>
            <a:ext cx="10131425" cy="1456267"/>
          </a:xfrm>
        </p:spPr>
        <p:txBody>
          <a:bodyPr/>
          <a:lstStyle/>
          <a:p>
            <a:pPr algn="r"/>
            <a:r>
              <a:rPr lang="fa-IR" dirty="0">
                <a:cs typeface="B Titr" panose="00000700000000000000" pitchFamily="2" charset="-78"/>
              </a:rPr>
              <a:t>کار و تلاش : </a:t>
            </a:r>
            <a:endParaRPr lang="en-US" dirty="0">
              <a:cs typeface="B Titr" panose="00000700000000000000" pitchFamily="2" charset="-78"/>
            </a:endParaRPr>
          </a:p>
        </p:txBody>
      </p:sp>
    </p:spTree>
    <p:extLst>
      <p:ext uri="{BB962C8B-B14F-4D97-AF65-F5344CB8AC3E}">
        <p14:creationId xmlns:p14="http://schemas.microsoft.com/office/powerpoint/2010/main" val="418634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92D8B-DEC8-3C5F-10CC-478D3FD4A3CC}"/>
              </a:ext>
            </a:extLst>
          </p:cNvPr>
          <p:cNvSpPr>
            <a:spLocks noGrp="1"/>
          </p:cNvSpPr>
          <p:nvPr>
            <p:ph idx="1"/>
          </p:nvPr>
        </p:nvSpPr>
        <p:spPr>
          <a:xfrm>
            <a:off x="1" y="1"/>
            <a:ext cx="12192000" cy="6858000"/>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(علاء گفت: از برادرم عاصم بن زياد به شما شكايت مى كنم. فرمود چه شد او را گفت عبايى پوشيده و از دنيا كناره گرفته است: امام عليه السّلام فرمود او را بياوريد، وقتى آمد به او فرمود:)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اى دشمنك جان خويش شيطان سرگردانت كرده، آيا تو به زن و فرزندانت رحم نمى كنى تو مى پندارى كه خداوند نعمت هاى پاكيزه اش را حلال كرده، امّا دوست ندارد تو از آنها استفاده كنى تو در برابر خدا كوچك تر از آنى كه اينگونه با تو رفتار كند.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(عاصم گفت، اى امير مؤمنان، پس چرا تو با اين لباس خشن، و آن غذاى ناگوار به سر مى برى امام فرمود) واى بر تو من همانند تو نيستم، خداوند بر پيشوايان حق واجب كرده كه خود را با مردم ناتوان همسو كنند، تا فقر و ندارى، تنگدست را به هيجان نياورد، و به طغيان نكشاند.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2875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833B-15A2-9F97-5067-24B44631B6BA}"/>
              </a:ext>
            </a:extLst>
          </p:cNvPr>
          <p:cNvSpPr>
            <a:spLocks noGrp="1"/>
          </p:cNvSpPr>
          <p:nvPr>
            <p:ph idx="1"/>
          </p:nvPr>
        </p:nvSpPr>
        <p:spPr>
          <a:xfrm>
            <a:off x="0" y="0"/>
            <a:ext cx="12192000" cy="6858000"/>
          </a:xfrm>
        </p:spPr>
        <p:txBody>
          <a:bodyPr>
            <a:noAutofit/>
          </a:bodyPr>
          <a:lstStyle/>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اين كلام به طور خلاصه مشتمل بر سه بخش است: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بخش اوّل: تذكّر بيدار كننده اى است كه امام به علاء بن زياد داد.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بخش دوم: اندرز و نصيحتى است پرمعنا كه براى برادر او؛ يعنى عاصم بن زياد بيان فرمود كه درست در نقطه مقابل علاء بن زياد زندگى مى كرد و زندگى مرتاضانه اى داشت.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بخش سوم: پاسخ به سؤالى است كه عاصم بن زياد از حضرت درباره طرز زندگى امام عرضه داشت.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00123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FB92E-FA4D-103C-CDB5-0005E01D8027}"/>
              </a:ext>
            </a:extLst>
          </p:cNvPr>
          <p:cNvSpPr>
            <a:spLocks noGrp="1"/>
          </p:cNvSpPr>
          <p:nvPr>
            <p:ph idx="1"/>
          </p:nvPr>
        </p:nvSpPr>
        <p:spPr>
          <a:xfrm>
            <a:off x="1" y="0"/>
            <a:ext cx="12192000" cy="6857999"/>
          </a:xfrm>
        </p:spPr>
        <p:txBody>
          <a:bodyPr>
            <a:noAutofit/>
          </a:bodyPr>
          <a:lstStyle/>
          <a:p>
            <a:pPr marL="0" indent="0" algn="r" rtl="1">
              <a:lnSpc>
                <a:spcPct val="115000"/>
              </a:lnSpc>
              <a:spcAft>
                <a:spcPts val="800"/>
              </a:spcAft>
              <a:buNone/>
            </a:pPr>
            <a:r>
              <a:rPr lang="fa-IR" sz="3100" kern="100" dirty="0">
                <a:effectLst/>
                <a:latin typeface="Aptos" panose="020B0004020202020204" pitchFamily="34" charset="0"/>
                <a:ea typeface="Times New Roman" panose="02020603050405020304" pitchFamily="18" charset="0"/>
                <a:cs typeface="B Nazanin" panose="00000400000000000000" pitchFamily="2" charset="-78"/>
              </a:rPr>
              <a:t>اين خانه وسيع براى چيست؟</a:t>
            </a:r>
            <a:endParaRPr lang="en-US" sz="31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100" kern="100" dirty="0">
                <a:effectLst/>
                <a:latin typeface="Aptos" panose="020B0004020202020204" pitchFamily="34" charset="0"/>
                <a:ea typeface="Times New Roman" panose="02020603050405020304" pitchFamily="18" charset="0"/>
                <a:cs typeface="B Nazanin" panose="00000400000000000000" pitchFamily="2" charset="-78"/>
              </a:rPr>
              <a:t>اگرچه مخاطب این کلام پر محتوا صحابی حضرت است ; ولى در واقع مخاطبان واقعى آن همه مسلمانها در سراسر تاريخند. امام هنگامى که خانه وسيع و گسترده علاء بن زياد مشاهده مى کند او را نخست سرزنش کرده و سپس نصيحتى آميخته با محبّت به او ارائه مى دهد .</a:t>
            </a:r>
            <a:endParaRPr lang="en-US" sz="31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100" kern="100" dirty="0">
                <a:effectLst/>
                <a:latin typeface="Aptos" panose="020B0004020202020204" pitchFamily="34" charset="0"/>
                <a:ea typeface="Times New Roman" panose="02020603050405020304" pitchFamily="18" charset="0"/>
                <a:cs typeface="B Nazanin" panose="00000400000000000000" pitchFamily="2" charset="-78"/>
              </a:rPr>
              <a:t>عادت مردم بر اين است که وقتى به عيادت بيمار مى روند چيزى مى گويند که خوشحال شود; ولى يک معلّم آسمانى همچون على(عليه السلام) هنگامى که يار خود را در بستر بيمارى مى بيند ، داروى تلخ نصيحت آميخته با سرزنش را در کام او فرو ريزد تا بهبودى واقعى حاصل کند.</a:t>
            </a:r>
            <a:r>
              <a:rPr lang="en-US" sz="31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100" kern="100" dirty="0">
                <a:effectLst/>
                <a:latin typeface="Aptos" panose="020B0004020202020204" pitchFamily="34" charset="0"/>
                <a:ea typeface="Times New Roman" panose="02020603050405020304" pitchFamily="18" charset="0"/>
                <a:cs typeface="B Nazanin" panose="00000400000000000000" pitchFamily="2" charset="-78"/>
              </a:rPr>
              <a:t>امام(عليه السلام) با اين بيان به اين واقعيت اشاره مى فرمايد که مال و ثروت امر نکوهيده ای نيست; بلکه مهم آن است که در چه راهى مصرف شود. هرگاه به تفاخر يا انحصار به شخص بينجامد مذموم است; ولى اگر بخش مهمى از آن در اختيار نيازمندان و دوستان و بستگان قرار گيرد، سرمايه آخرت محسوب مى شود. بنابراين، مال مى تواند بهترين وسيله سعادت گردد، هرگاه به درستى از آن بهره گيرى شود و مى تواند وسيله بدبختى انسان باشد، هرگاه با بخل و اسراف و انحصارطلبى همراه گردد.</a:t>
            </a:r>
            <a:endParaRPr lang="en-US" sz="31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2732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EA121-4ECA-24A1-5929-4B56383D1B3F}"/>
              </a:ext>
            </a:extLst>
          </p:cNvPr>
          <p:cNvSpPr txBox="1"/>
          <p:nvPr/>
        </p:nvSpPr>
        <p:spPr>
          <a:xfrm>
            <a:off x="0" y="130436"/>
            <a:ext cx="12192000" cy="6597127"/>
          </a:xfrm>
          <a:prstGeom prst="rect">
            <a:avLst/>
          </a:prstGeom>
          <a:noFill/>
        </p:spPr>
        <p:txBody>
          <a:bodyPr wrap="square" rtlCol="0">
            <a:spAutoFit/>
          </a:bodyPr>
          <a:lstStyle/>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بخش دوم اين کلام مى خوانيم هنگامى که اميرمؤمنان على(ع) اندرزهاى بالا را به علاء بن زياد داد علاء توجّه امام را به وضع برادر خود که در مسيرى بر ضدّ او گام بر مى داشت جلب کرد: «علاء به آن حضرت عرض کرد: اى اميرمؤمنان از برادرم عاصم بن زياد نزد تو شکايت مى آورم. امام(ع) فرمود: مگر چه کرده؟ عرض کرد عبايى پوشيده و از دنيا کناره گيرى کرده است، امام(ع) فرمود: او را نزد من حاضر کنيد».</a:t>
            </a: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هنگامى که عاصم بن زياد نزد امام(ع) آمد امام به او فرمود: « اى دشمن حقير خويشتن، شيطان تو را سرگردان ساخته ،چرا به خانواده و فرزندانت رحم نکردى؟»</a:t>
            </a: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ايرادى که امام(عليه السلام) به او مى کند اين است که تو علاوه بر ظلم بر خويش، به زن و فرزندت ستم مى کنى بى آنکه دليلى بر اين کار داشته باشى.</a:t>
            </a: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اين توبيخها و سرزنشهاى مکرّر، به سبب اين است که اسلام، رهبانيت و ترک دنيا را به اين شکل براى پرداختن به عبادت، هرگز توصيه نمى کند .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05585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F06886-277F-EA42-C222-1696BC5C7F64}"/>
              </a:ext>
            </a:extLst>
          </p:cNvPr>
          <p:cNvSpPr txBox="1"/>
          <p:nvPr/>
        </p:nvSpPr>
        <p:spPr>
          <a:xfrm>
            <a:off x="0" y="0"/>
            <a:ext cx="12192000" cy="6494535"/>
          </a:xfrm>
          <a:prstGeom prst="rect">
            <a:avLst/>
          </a:prstGeom>
          <a:noFill/>
        </p:spPr>
        <p:txBody>
          <a:bodyPr wrap="square" rtlCol="0">
            <a:spAutoFit/>
          </a:bodyPr>
          <a:lstStyle/>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سپس در ادامه اين سخن مى فرمايد: «تو گمان مى کنى خداوند طيّبات را بر تو حلال کرده ولى دوست ندارد که از آنها بهره ببرى؟! تو در پيشگاه خدا بى ارزش تر از آن هستى که اين گونه با تو رفتار کند»</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a:t>
            </a:r>
          </a:p>
          <a:p>
            <a:pPr algn="r" rtl="1">
              <a:lnSpc>
                <a:spcPct val="115000"/>
              </a:lnSpc>
              <a:spcAft>
                <a:spcPts val="800"/>
              </a:spcAft>
            </a:pPr>
            <a:r>
              <a:rPr lang="fa-IR" sz="3200" kern="100" dirty="0">
                <a:latin typeface="Aptos" panose="020B0004020202020204" pitchFamily="34" charset="0"/>
                <a:ea typeface="Times New Roman" panose="02020603050405020304" pitchFamily="18" charset="0"/>
                <a:cs typeface="B Nazanin" panose="00000400000000000000" pitchFamily="2" charset="-78"/>
              </a:rPr>
              <a:t>در حقیقت عاصف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گمان می کرد که مطابق دستور خداوند عمل می کند . در حالى که قرآن با صراحت غذاها و لباسهاى پاکيزه را بر همگان حلال شمرده:«بگو چه کسى زينتهاى الهى را که براى بندگان خود آفريده و روزيهاى پاکيزه را حرام کرده است ؟ ». </a:t>
            </a:r>
          </a:p>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عاصم براى توجيه رفتار خود گفت: «اى اميرمؤمنان(عليه السلام) تو خود با اين لباس خشن و آن غذاى ناگوار به سر مى برى در حالى که امام ما هستى و بر ما لازم است به تو اقتدا کنيم». امام(ع) فرمود: «واى بر تو، من مانند تو نيستم . خداوند بر پيشوايان حق و عدالت واجب کرده که بر خود سخت بگيرند و همچون افراد ضعيف مردم زندگى کنند تا فقر، آنها را به طغيان و سرکشى وادار نکند»</a:t>
            </a:r>
            <a:r>
              <a:rPr lang="en-US" sz="3200" kern="100" dirty="0">
                <a:latin typeface="Aptos" panose="020B0004020202020204" pitchFamily="34"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380530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A142D-E567-36EC-7465-5E971C8EA728}"/>
              </a:ext>
            </a:extLst>
          </p:cNvPr>
          <p:cNvSpPr txBox="1"/>
          <p:nvPr/>
        </p:nvSpPr>
        <p:spPr>
          <a:xfrm>
            <a:off x="0" y="181732"/>
            <a:ext cx="12192000" cy="2325188"/>
          </a:xfrm>
          <a:prstGeom prst="rect">
            <a:avLst/>
          </a:prstGeom>
          <a:noFill/>
        </p:spPr>
        <p:txBody>
          <a:bodyPr wrap="square" rtlCol="0">
            <a:spAutoFit/>
          </a:bodyPr>
          <a:lstStyle/>
          <a:p>
            <a:pPr algn="r" rtl="1">
              <a:lnSpc>
                <a:spcPct val="115000"/>
              </a:lnSpc>
              <a:spcAft>
                <a:spcPts val="800"/>
              </a:spcAft>
            </a:pPr>
            <a:r>
              <a:rPr lang="fa-IR" sz="3200" kern="100" dirty="0">
                <a:effectLst/>
                <a:latin typeface="Aptos" panose="020B0004020202020204" pitchFamily="34" charset="0"/>
                <a:ea typeface="Times New Roman" panose="02020603050405020304" pitchFamily="18" charset="0"/>
                <a:cs typeface="Arial" panose="020B0604020202020204" pitchFamily="34" charset="0"/>
              </a:rPr>
              <a:t>بر اساس اين منطق افراد عادى، در بهره گيرى از مواهب حيات به صورت معتدل و دور از اسراف و تبذير آزادند; ولى پيشوايان و امراى اسلام بايد به زندگانى ساده، همچون زندگانى ضعفاى اجتماع روى آورند تا مايه آرامش و تسکين براى قشرهاى محروم گردد و در فشار غم و اندوه به سر نبرند و سر به طغيان بر نياورند.</a:t>
            </a:r>
            <a:r>
              <a:rPr lang="en-US" sz="3200" kern="100" dirty="0">
                <a:effectLst/>
                <a:latin typeface="Aptos" panose="020B0004020202020204" pitchFamily="34" charset="0"/>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304973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5976-BB9C-213E-F59E-31133C97B290}"/>
              </a:ext>
            </a:extLst>
          </p:cNvPr>
          <p:cNvSpPr>
            <a:spLocks noGrp="1"/>
          </p:cNvSpPr>
          <p:nvPr>
            <p:ph idx="1"/>
          </p:nvPr>
        </p:nvSpPr>
        <p:spPr/>
        <p:txBody>
          <a:bodyPr>
            <a:normAutofit/>
          </a:bodyPr>
          <a:lstStyle/>
          <a:p>
            <a:pPr marL="0" indent="0" algn="r">
              <a:buNone/>
            </a:pPr>
            <a:r>
              <a:rPr lang="fa-IR" sz="4000" dirty="0">
                <a:cs typeface="B Titr" panose="00000700000000000000" pitchFamily="2" charset="-78"/>
              </a:rPr>
              <a:t>موضوع : امید ، امید آفرینی ، کار و تلاش در نهج البلاغه</a:t>
            </a:r>
          </a:p>
          <a:p>
            <a:pPr marL="0" indent="0" algn="r">
              <a:buNone/>
            </a:pPr>
            <a:r>
              <a:rPr lang="fa-IR" sz="4000" dirty="0">
                <a:cs typeface="B Titr" panose="00000700000000000000" pitchFamily="2" charset="-78"/>
              </a:rPr>
              <a:t>ارائه دهنده : محمد اسلامی نژاد</a:t>
            </a:r>
          </a:p>
        </p:txBody>
      </p:sp>
    </p:spTree>
    <p:extLst>
      <p:ext uri="{BB962C8B-B14F-4D97-AF65-F5344CB8AC3E}">
        <p14:creationId xmlns:p14="http://schemas.microsoft.com/office/powerpoint/2010/main" val="362468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178EA-B9FA-04E1-7C84-7B58D6D006EA}"/>
              </a:ext>
            </a:extLst>
          </p:cNvPr>
          <p:cNvSpPr>
            <a:spLocks noGrp="1"/>
          </p:cNvSpPr>
          <p:nvPr>
            <p:ph idx="1"/>
          </p:nvPr>
        </p:nvSpPr>
        <p:spPr/>
        <p:txBody>
          <a:bodyPr>
            <a:noAutofit/>
          </a:bodyPr>
          <a:lstStyle/>
          <a:p>
            <a:pPr marL="0" indent="0" algn="r">
              <a:buNone/>
            </a:pPr>
            <a:r>
              <a:rPr lang="fa-IR" sz="3200" dirty="0">
                <a:cs typeface="B Nazanin" panose="00000400000000000000" pitchFamily="2" charset="-78"/>
              </a:rPr>
              <a:t>یکی از موارد تأثیرگذار در ایجاد و تقویت مؤلفۀ امیدواري در بین مردم، تأکید بر تلاش براي رسیدن به هدف مد نظر و امیدواري براي تحقق آن هدف است. امیرالمؤمنین(ع) می فرمایند : به گمان خود ادعا دارد که به خدا امیدوار است! به خدای بزرگ سوگند که دروغ می گوید! چه می شود او را که امیدواري در کردارش پیدا نیست ؟!  پس هر کس به خدا امیدوار باشد، امید او در کردارش آشکار شود . هر امیدواري جز امید به خدای تعالی ناخالص است و هر ترسی جز ترس از خدا نادرست است . ( نهج البلاغه، خ 1۶۰ ، ترجمه مرحوم دشتی )</a:t>
            </a:r>
          </a:p>
        </p:txBody>
      </p:sp>
      <p:sp>
        <p:nvSpPr>
          <p:cNvPr id="4" name="Title 1">
            <a:extLst>
              <a:ext uri="{FF2B5EF4-FFF2-40B4-BE49-F238E27FC236}">
                <a16:creationId xmlns:a16="http://schemas.microsoft.com/office/drawing/2014/main" id="{5570A532-0A03-9CC7-E895-92DB5057C2A0}"/>
              </a:ext>
            </a:extLst>
          </p:cNvPr>
          <p:cNvSpPr>
            <a:spLocks noGrp="1"/>
          </p:cNvSpPr>
          <p:nvPr>
            <p:ph type="title"/>
          </p:nvPr>
        </p:nvSpPr>
        <p:spPr>
          <a:xfrm>
            <a:off x="685801" y="609600"/>
            <a:ext cx="10131425" cy="1456267"/>
          </a:xfrm>
        </p:spPr>
        <p:txBody>
          <a:bodyPr/>
          <a:lstStyle/>
          <a:p>
            <a:pPr algn="r"/>
            <a:r>
              <a:rPr lang="fa-IR" dirty="0">
                <a:cs typeface="B Titr" panose="00000700000000000000" pitchFamily="2" charset="-78"/>
              </a:rPr>
              <a:t>امید ، امید آفرینی :</a:t>
            </a:r>
            <a:endParaRPr lang="en-US" dirty="0">
              <a:cs typeface="B Titr" panose="00000700000000000000" pitchFamily="2" charset="-78"/>
            </a:endParaRPr>
          </a:p>
        </p:txBody>
      </p:sp>
    </p:spTree>
    <p:extLst>
      <p:ext uri="{BB962C8B-B14F-4D97-AF65-F5344CB8AC3E}">
        <p14:creationId xmlns:p14="http://schemas.microsoft.com/office/powerpoint/2010/main" val="135136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6508B-D16C-965A-F030-09416E2F57B0}"/>
              </a:ext>
            </a:extLst>
          </p:cNvPr>
          <p:cNvSpPr>
            <a:spLocks noGrp="1"/>
          </p:cNvSpPr>
          <p:nvPr>
            <p:ph idx="1"/>
          </p:nvPr>
        </p:nvSpPr>
        <p:spPr>
          <a:xfrm>
            <a:off x="1" y="0"/>
            <a:ext cx="12191999" cy="6858000"/>
          </a:xfrm>
        </p:spPr>
        <p:txBody>
          <a:bodyPr>
            <a:normAutofit/>
          </a:bodyPr>
          <a:lstStyle/>
          <a:p>
            <a:pPr marL="0" indent="0" algn="r">
              <a:buNone/>
            </a:pPr>
            <a:r>
              <a:rPr lang="fa-IR" sz="3200" dirty="0">
                <a:effectLst/>
                <a:latin typeface="IRANSans"/>
                <a:ea typeface="Times New Roman" panose="02020603050405020304" pitchFamily="18" charset="0"/>
                <a:cs typeface="B Nazanin" panose="00000400000000000000" pitchFamily="2" charset="-78"/>
              </a:rPr>
              <a:t>امام(عليه السلام) در اين بخش از خطبه</a:t>
            </a:r>
            <a:r>
              <a:rPr lang="fa-IR" sz="3200" dirty="0">
                <a:latin typeface="IRANSans"/>
                <a:ea typeface="Times New Roman" panose="02020603050405020304" pitchFamily="18" charset="0"/>
                <a:cs typeface="B Nazanin" panose="00000400000000000000" pitchFamily="2" charset="-78"/>
              </a:rPr>
              <a:t> </a:t>
            </a:r>
            <a:r>
              <a:rPr lang="fa-IR" sz="3200" dirty="0">
                <a:effectLst/>
                <a:latin typeface="IRANSans"/>
                <a:ea typeface="Times New Roman" panose="02020603050405020304" pitchFamily="18" charset="0"/>
                <a:cs typeface="B Nazanin" panose="00000400000000000000" pitchFamily="2" charset="-78"/>
              </a:rPr>
              <a:t>به سراغ يکى از مهم ترين مسائل يعنى موضوع خوف و رجا مى رود و مدعيان دروغينش را رسوا مى سازد; مى فرمايد: «او گمان مى برد، به خدا اميدوار است; اما سوگند به خدا دروغ مى گويد»</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سپس به ذکر دليل مى پردازد و مى فرمايد: «(اگر راست مى گويد) چرا اين اميدوارى در عملش ديده نمى شود؟ زيرا هر کس به چيزى اميد دارد، در عملش مشاهده مى شود»</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اين دليل بسيار روشنى است. کشاورزى و باغبانى که به گرفتن محصول از زمين و باغش اميد دارد به آبيارى مرتب و دفع آفات و فراهم کردن تمام مقدمات و وسايل نمو و پرورش محصول مى پردازد. اگر باغبان و کشاورزى ادّعاى چنين اميدى را کرد، ولى در خانه اش نشست و دست به کارى نزد، همه مى دانند اين يک اميد کاذب است; خيال اميد است، نه اميد. اميد به لطف پروردگار، هنگامى اميد راستين است که همگام با اطاعت فرمان او و قدم گذاشتن در مسير رضاى او باشد.</a:t>
            </a:r>
            <a:endParaRPr lang="en-US" sz="3200" dirty="0">
              <a:cs typeface="B Nazanin" panose="00000400000000000000" pitchFamily="2" charset="-78"/>
            </a:endParaRPr>
          </a:p>
        </p:txBody>
      </p:sp>
    </p:spTree>
    <p:extLst>
      <p:ext uri="{BB962C8B-B14F-4D97-AF65-F5344CB8AC3E}">
        <p14:creationId xmlns:p14="http://schemas.microsoft.com/office/powerpoint/2010/main" val="23705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758E6-08B7-F48E-5762-AB02A37E6B47}"/>
              </a:ext>
            </a:extLst>
          </p:cNvPr>
          <p:cNvSpPr>
            <a:spLocks noGrp="1"/>
          </p:cNvSpPr>
          <p:nvPr>
            <p:ph idx="1"/>
          </p:nvPr>
        </p:nvSpPr>
        <p:spPr>
          <a:xfrm>
            <a:off x="1" y="0"/>
            <a:ext cx="12192000" cy="6857999"/>
          </a:xfrm>
        </p:spPr>
        <p:txBody>
          <a:bodyPr>
            <a:normAutofit/>
          </a:bodyPr>
          <a:lstStyle/>
          <a:p>
            <a:pPr marL="0" indent="0" algn="r">
              <a:buNone/>
            </a:pPr>
            <a:r>
              <a:rPr lang="fa-IR" sz="3200" dirty="0">
                <a:effectLst/>
                <a:latin typeface="IRANSans"/>
                <a:ea typeface="Times New Roman" panose="02020603050405020304" pitchFamily="18" charset="0"/>
                <a:cs typeface="B Nazanin" panose="00000400000000000000" pitchFamily="2" charset="-78"/>
              </a:rPr>
              <a:t>و بعد در ادامه اين سخن به بيان کسى که مبدأ اصلى خوف و رجاست پرداخته، مى فرمايد: «هر اميدى جز اميد به خداوند متعال نابجا، و هر ترس واقعى جز ترس از (مخالفت با) خدا نادرست است»</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دليل آن روشن است; زيرا هيچ مبدأ خيرى جز خدا وجود ندارد، و هر کسى جز او بتواند خيرى انجام دهد به کمک اوست ( ما أصابَکَ مِن حَسَنَةً فَمِنَ الله)</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بنابراين بايد تنها دل به او ببنديم و به او اميدوار باشيم. کسى که مى تواند زيانى برساند و کيفر دهد و مجازات کند، فقط اوست و از ديگران، بى اراده او کارى ساخته نيست; همان گونه که قرآن مجيد مى گويد: « وَ مَا هُمْ بِضَارِّينَ بِهِ مِنْ أَحَد إِلاَّ بِإِذْنِ اللهِ ; ولى هيچ گاه نمى توانند بدون اجازه خداوند به کسى ضررى برسانند». درست است که خداوند به بندگان، آزادى عمل داده، ولى اين آزادى هرگز از ذات پاک او سلب قدرت نمى کند. بنابراين تنها بايد به ذات پاک او اميدوار و فقط از مخالفت فرمان او بيمناک باشيم .</a:t>
            </a:r>
            <a:endParaRPr lang="en-US" sz="3200" dirty="0"/>
          </a:p>
        </p:txBody>
      </p:sp>
    </p:spTree>
    <p:extLst>
      <p:ext uri="{BB962C8B-B14F-4D97-AF65-F5344CB8AC3E}">
        <p14:creationId xmlns:p14="http://schemas.microsoft.com/office/powerpoint/2010/main" val="13391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169A2-5941-15DF-E7CB-287988FDAED5}"/>
              </a:ext>
            </a:extLst>
          </p:cNvPr>
          <p:cNvSpPr>
            <a:spLocks noGrp="1"/>
          </p:cNvSpPr>
          <p:nvPr>
            <p:ph idx="1"/>
          </p:nvPr>
        </p:nvSpPr>
        <p:spPr>
          <a:xfrm>
            <a:off x="1" y="0"/>
            <a:ext cx="12191999" cy="6858000"/>
          </a:xfrm>
        </p:spPr>
        <p:txBody>
          <a:bodyPr>
            <a:noAutofit/>
          </a:bodyPr>
          <a:lstStyle/>
          <a:p>
            <a:pPr marL="0" indent="0" algn="r">
              <a:buNone/>
            </a:pPr>
            <a:r>
              <a:rPr lang="fa-IR" sz="3200" dirty="0">
                <a:cs typeface="B Nazanin" panose="00000400000000000000" pitchFamily="2" charset="-78"/>
              </a:rPr>
              <a:t>همچنین ایشان در بیان ارزشمند دیگري میفرمایند : کسى که بهشت و دوزخ را پیش رو دارد، آسوده نیست. کوشنده ی باشتاب نجات یافت ، جوینده ی کندرو را امید هست و مقصر در آتش سرنگون است. راست و چپ ، گمراهى است و راه میانه ، جاده اصلى است(برگرفته از خطبه 16 ) . </a:t>
            </a:r>
          </a:p>
          <a:p>
            <a:pPr marL="0" indent="0" algn="r">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امام در اين بخش از سخنانش مردم را در مسير سعادت و نجات به سه گروه تقسيم مى فرمايد، مى گويد: «کسى که بهشت و دوزخ در پيش روى او قرار گرفته (و به آن کاملا ايمان دارد از کارهايى که در آن جا سودى نمى بخشد، برکنار است) و سخت به آينده اى که در پيش دارد مشغول است (و مردم در اين مسير سه گروهند</a:t>
            </a:r>
            <a:r>
              <a:rPr lang="fa-IR" sz="3200" kern="100" dirty="0">
                <a:latin typeface="Aptos" panose="020B0004020202020204" pitchFamily="34" charset="0"/>
                <a:ea typeface="Times New Roman" panose="02020603050405020304" pitchFamily="18" charset="0"/>
                <a:cs typeface="B Nazanin" panose="00000400000000000000" pitchFamily="2" charset="-78"/>
                <a:sym typeface="Wingdings" panose="05000000000000000000" pitchFamily="2" charset="2"/>
              </a:rPr>
              <a:t>.</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کسانى که سخت مى کوشند و به سرعت پيش مى روند، آنها اهل نجاتند و گروهى که به کندى گام بر مى دارند، باز اميد نجات دارند; امّا آنان که کوتاهى مى کنند و در اين راه مقصّرند، (در کام بدبختى و آتش دوزخ) سقوط مى کنند»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a:buNone/>
            </a:pPr>
            <a:endParaRPr lang="en-US" sz="3200" dirty="0">
              <a:cs typeface="B Nazanin" panose="00000400000000000000" pitchFamily="2" charset="-78"/>
            </a:endParaRPr>
          </a:p>
        </p:txBody>
      </p:sp>
    </p:spTree>
    <p:extLst>
      <p:ext uri="{BB962C8B-B14F-4D97-AF65-F5344CB8AC3E}">
        <p14:creationId xmlns:p14="http://schemas.microsoft.com/office/powerpoint/2010/main" val="56459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B9CBF-329E-11F0-5D3F-DFCCF35F5573}"/>
              </a:ext>
            </a:extLst>
          </p:cNvPr>
          <p:cNvSpPr>
            <a:spLocks noGrp="1"/>
          </p:cNvSpPr>
          <p:nvPr>
            <p:ph idx="1"/>
          </p:nvPr>
        </p:nvSpPr>
        <p:spPr>
          <a:xfrm>
            <a:off x="1" y="0"/>
            <a:ext cx="12192000" cy="6857999"/>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به عقيده بعضى اين گروه هاى سه گانه همانها هستند که در قرآن مجيد در سوره فاطر، به آنها اشاره شده است و مى فرمايد: « ثُمَّ اَوْرَثْنَا الْکِتابَ الَّذينَ اصْطَفَيْنَا مِنَ عِبادِنا فَمِنْهُمْ ظالِمٌ لِنَفْسِهِ وَ مِنْهُمْ مُقْتَصِدٌ وَ مِنْهُمْ سابِقٌ بِالْخَيْرَاتِ بِاِذْنِ الله » (ترجمه : سپس اين کتاب (آسمانى) را به گروهى از بندگان برگزيده خود به ميراث سپرديم; از ميان آنها عدّه اى برخود ستم کردند و عدّه اى ميانه رو بودند و گروهى به اذن خدا در نيکي ها (از همه) پيشى گرفتند .)</a:t>
            </a: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برخی می گویند سخن امام اشاره به گروه هاى سه گانه اى است که در سوره واقعه آمده: «وَکُنْتُم ازْوَاجاً ثَلاثَةً فَاَصْحَابُ الْمَيْمَنَةِ مَا اَصْحَابُ الْمَيْمَنَةِ وَ اَصْحَابُ الْمَشْئَمَةِ مَا اَصْحَابُ الْمَشْئَمَةِ وَ السَّابِقُونَ السّابِقُونَ اُولئِکَ الْمُقَرَّبُونَ; و شما سه گروه خواهيد بود سعادتمندان و خجستگان، چه سعادتمندان و خجستگانى! (گروه ديگر) شقاوتمندان و شومانند، چه شقاوتمندان و شومانى! و (گروه سوّم) پيشگامان پيشگامند و آنها مقرّبانند» .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67518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D0E48-62AF-D8C3-4F31-343056BE9914}"/>
              </a:ext>
            </a:extLst>
          </p:cNvPr>
          <p:cNvSpPr>
            <a:spLocks noGrp="1"/>
          </p:cNvSpPr>
          <p:nvPr>
            <p:ph idx="1"/>
          </p:nvPr>
        </p:nvSpPr>
        <p:spPr>
          <a:xfrm>
            <a:off x="1" y="0"/>
            <a:ext cx="12192000" cy="6857999"/>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به هر حال، وجود گروه هاى سه گانه در جامعه بشريّت هميشه مطرح بوده و به هنگامى که بازار امتحانات داغ مى شود تمايز اين صفوف سه گانه آشکارتر مى شود، جمعى (هر چند غالباً اندک) راه حق را بدون هيچ ترديد و تزلزل و دغدغه پيش گرفته و به سرعت به سوى مقصد مى تازند، گروه ديگرى که از ايمان ضعيفترى برخوردارند گاه با ترديد و تزلزل و گاه با اطمينان خاطر، لنگ لنگان گامى بر مى دارند و به پيش مى روند و اعمال صالح و ناصالحى را به هم آميخته، ولى اميدوارند که دست لطف خدا، دست آنان را بگيرد و سرانجام آنها را به مقصد برساند; امّا گروه سوّم که هواى نفس بر آنها چيره شده و با ايمان و تقوا وداع گفته اند در بيراهه ها سرگردان گشته و در کام بدبختى ها سقوط مى کنند.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38385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55795-0675-409E-7A21-3EDEBEBE4B24}"/>
              </a:ext>
            </a:extLst>
          </p:cNvPr>
          <p:cNvSpPr>
            <a:spLocks noGrp="1"/>
          </p:cNvSpPr>
          <p:nvPr>
            <p:ph idx="1"/>
          </p:nvPr>
        </p:nvSpPr>
        <p:spPr>
          <a:xfrm>
            <a:off x="0" y="1"/>
            <a:ext cx="12192000" cy="6858000"/>
          </a:xfrm>
        </p:spPr>
        <p:txBody>
          <a:bodyPr>
            <a:norm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سپس با توضيحى که درباره گروه هاى سه گانه بالا بيان فرمود، مردم را به پيمودن راه راست و دورى گزيدن از طرق انحرافى، ضمن بيان نشانه هاى آنها دعوت مى کند و مى فرمايد: « انحراف به راست و چپ سبب گمراهى و ضلالت است و راه ميانه و مستقيم، جاده وسيع (الهى) است . » </a:t>
            </a: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اين سخن اشاره به همان مسأله معروفى است که مى گوييم راه مستقيم به سوى هدف، يک راه بيش نيست و در دو طرف آن هزاران راه انحرافى و جود دارد که انسان را به گمراهى مى کشاند.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تعبير به يمين و شمال ممکن است اشاره به افراط و تفريط باشد که گروهى راه افراط را مى پويند و آن طرف هدف قرار مى گيرند و گروهى راه تفريط را</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و هرگز به هدف نمى رسند .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8122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567</TotalTime>
  <Words>2388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B Nazanin</vt:lpstr>
      <vt:lpstr>B Titr</vt:lpstr>
      <vt:lpstr>Calibri</vt:lpstr>
      <vt:lpstr>Calibri Light</vt:lpstr>
      <vt:lpstr>IRANSans</vt:lpstr>
      <vt:lpstr>Celestial</vt:lpstr>
      <vt:lpstr>PowerPoint Presentation</vt:lpstr>
      <vt:lpstr>PowerPoint Presentation</vt:lpstr>
      <vt:lpstr>امید ، امید آفرینی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کار و تلاش :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Mohammad</cp:lastModifiedBy>
  <cp:revision>8</cp:revision>
  <dcterms:created xsi:type="dcterms:W3CDTF">2024-05-14T05:35:57Z</dcterms:created>
  <dcterms:modified xsi:type="dcterms:W3CDTF">2024-06-08T16:59:55Z</dcterms:modified>
</cp:coreProperties>
</file>