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0" r:id="rId4"/>
    <p:sldId id="263" r:id="rId5"/>
    <p:sldId id="264" r:id="rId6"/>
    <p:sldId id="261" r:id="rId7"/>
    <p:sldId id="265" r:id="rId8"/>
    <p:sldId id="268" r:id="rId9"/>
    <p:sldId id="266" r:id="rId10"/>
    <p:sldId id="267" r:id="rId11"/>
    <p:sldId id="257"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5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897099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49CA6-93EE-44E7-B9B8-509399AEAEC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08947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50009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192934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47411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711954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88863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9678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382957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401746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49CA6-93EE-44E7-B9B8-509399AEAEC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61749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49CA6-93EE-44E7-B9B8-509399AEAEC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8511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49CA6-93EE-44E7-B9B8-509399AEAECD}"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109929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49CA6-93EE-44E7-B9B8-509399AEAECD}"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69195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049CA6-93EE-44E7-B9B8-509399AEAECD}"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401402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49CA6-93EE-44E7-B9B8-509399AEAEC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229809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49CA6-93EE-44E7-B9B8-509399AEAEC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D563-123E-4D46-86F8-9D90DAC6D949}" type="slidenum">
              <a:rPr lang="en-US" smtClean="0"/>
              <a:t>‹#›</a:t>
            </a:fld>
            <a:endParaRPr lang="en-US"/>
          </a:p>
        </p:txBody>
      </p:sp>
    </p:spTree>
    <p:extLst>
      <p:ext uri="{BB962C8B-B14F-4D97-AF65-F5344CB8AC3E}">
        <p14:creationId xmlns:p14="http://schemas.microsoft.com/office/powerpoint/2010/main" val="417353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049CA6-93EE-44E7-B9B8-509399AEAECD}" type="datetimeFigureOut">
              <a:rPr lang="en-US" smtClean="0"/>
              <a:t>6/4/2024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64D563-123E-4D46-86F8-9D90DAC6D949}" type="slidenum">
              <a:rPr lang="en-US" smtClean="0"/>
              <a:t>‹#›</a:t>
            </a:fld>
            <a:endParaRPr lang="en-US"/>
          </a:p>
        </p:txBody>
      </p:sp>
    </p:spTree>
    <p:extLst>
      <p:ext uri="{BB962C8B-B14F-4D97-AF65-F5344CB8AC3E}">
        <p14:creationId xmlns:p14="http://schemas.microsoft.com/office/powerpoint/2010/main" val="227281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8E109A-501C-7F9C-80D8-DC24C2EA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244929"/>
            <a:ext cx="12181114" cy="643345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55432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DEB31-D7BA-64A0-28CE-F320E8CABA6A}"/>
              </a:ext>
            </a:extLst>
          </p:cNvPr>
          <p:cNvSpPr>
            <a:spLocks noGrp="1"/>
          </p:cNvSpPr>
          <p:nvPr>
            <p:ph idx="1"/>
          </p:nvPr>
        </p:nvSpPr>
        <p:spPr>
          <a:xfrm>
            <a:off x="1" y="0"/>
            <a:ext cx="12192000" cy="6858000"/>
          </a:xfrm>
        </p:spPr>
        <p:txBody>
          <a:bodyPr>
            <a:norm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در مسأله خداشناسى گروهى در وادى تشبيه گرفتار شده و خدا را شبيه مخلوقاتش دانسته اند (ای پدر آسمانی ما !!!! ) و گروهى در پرتگاه تعطيل افتاده و مى گويند ذات و صفات خدا چنان است که هيچ کس قادر بر شناخت او (حتّى معرفت اجمالى) نيست. ولى حدّ وسط در ميان تشبيه و تعطيل است و آن اين که خدا را از طريق افعالش مى شناسيم، ولى از کنه ذاتش بى خبريم.</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در مسأله افعال عباد، نه راه جبر صحيح است و نه راه تفويض، بلکه جاده وسط، يعنى امر بين الامرين است</a:t>
            </a:r>
            <a:r>
              <a:rPr lang="en-US" sz="3200" kern="100" dirty="0">
                <a:effectLst/>
                <a:latin typeface="Aptos" panose="020B0004020202020204" pitchFamily="34" charset="0"/>
                <a:ea typeface="Times New Roman" panose="02020603050405020304" pitchFamily="18" charset="0"/>
                <a:cs typeface="B Nazanin" panose="00000400000000000000" pitchFamily="2" charset="-78"/>
              </a:rPr>
              <a:t> </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و در اخلاقيات همين گونه و در اعمال نيز همين طور است مثلا انفاق، حدّ وسطى در ميان بخل و اسراف است.</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جالب اين که کسانى که به مخالفت با آن حضرت برخاستند نيز از اين دو گروه خارج نبودند گروهى خوارج افراطى و گروهى شاميانى که در تفريط قرار گرفته و هرگز آن امام بزرگ را نشناختند.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35737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D420B-A899-00A0-F222-017507A63A87}"/>
              </a:ext>
            </a:extLst>
          </p:cNvPr>
          <p:cNvSpPr>
            <a:spLocks noGrp="1"/>
          </p:cNvSpPr>
          <p:nvPr>
            <p:ph idx="1"/>
          </p:nvPr>
        </p:nvSpPr>
        <p:spPr>
          <a:xfrm>
            <a:off x="1" y="1665515"/>
            <a:ext cx="12192000" cy="5192485"/>
          </a:xfrm>
        </p:spPr>
        <p:txBody>
          <a:bodyPr>
            <a:noAutofit/>
          </a:bodyPr>
          <a:lstStyle/>
          <a:p>
            <a:pPr marL="0" indent="0" algn="r">
              <a:buNone/>
            </a:pPr>
            <a:r>
              <a:rPr lang="fa-IR" sz="3200" b="0" i="0" dirty="0">
                <a:effectLst/>
                <a:latin typeface="IranSans"/>
                <a:cs typeface="B Nazanin" panose="00000400000000000000" pitchFamily="2" charset="-78"/>
              </a:rPr>
              <a:t>در نهج البلاغه امام علی (ع) موضع روشنی نسبت به کار و تلاش وجود دارد و امام ، همواره انسان را به کار و تلاش تشویق کرده است.</a:t>
            </a:r>
            <a:br>
              <a:rPr lang="fa-IR" sz="3200" dirty="0">
                <a:cs typeface="B Nazanin" panose="00000400000000000000" pitchFamily="2" charset="-78"/>
              </a:rPr>
            </a:br>
            <a:r>
              <a:rPr lang="fa-IR" sz="3200" b="0" i="0" dirty="0">
                <a:effectLst/>
                <a:latin typeface="IranSans"/>
                <a:cs typeface="B Nazanin" panose="00000400000000000000" pitchFamily="2" charset="-78"/>
              </a:rPr>
              <a:t>امام علی (ع) نه تنها برای دنیا بلکه برای آخرت نیز به فعالیت و کار تأکید می فرمودند .</a:t>
            </a:r>
            <a:br>
              <a:rPr lang="fa-IR" sz="3200" dirty="0">
                <a:cs typeface="B Nazanin" panose="00000400000000000000" pitchFamily="2" charset="-78"/>
              </a:rPr>
            </a:br>
            <a:r>
              <a:rPr lang="fa-IR" sz="3200" b="0" i="0" dirty="0">
                <a:effectLst/>
                <a:latin typeface="IranSans"/>
                <a:cs typeface="B Nazanin" panose="00000400000000000000" pitchFamily="2" charset="-78"/>
              </a:rPr>
              <a:t>امام علی (ع) عمل اخروی و دنیوی را جدا از یکدیگر نمی دانست، امیرالمؤمنین می فرمود: انسان نباید چنان به دنیا بچسبد که گویی هیچ هدفی جز پرداختن </a:t>
            </a:r>
            <a:r>
              <a:rPr lang="fa-IR" sz="3200" dirty="0">
                <a:latin typeface="IranSans"/>
                <a:cs typeface="B Nazanin" panose="00000400000000000000" pitchFamily="2" charset="-78"/>
              </a:rPr>
              <a:t>به دنیا ندارد و </a:t>
            </a:r>
            <a:r>
              <a:rPr lang="en-US" sz="3200" b="0" i="0" dirty="0">
                <a:effectLst/>
                <a:latin typeface="IranSans"/>
                <a:cs typeface="B Nazanin" panose="00000400000000000000" pitchFamily="2" charset="-78"/>
              </a:rPr>
              <a:t> </a:t>
            </a:r>
            <a:r>
              <a:rPr lang="fa-IR" sz="3200" b="0" i="0" dirty="0">
                <a:effectLst/>
                <a:latin typeface="IranSans"/>
                <a:cs typeface="B Nazanin" panose="00000400000000000000" pitchFamily="2" charset="-78"/>
              </a:rPr>
              <a:t>همچنین نباید آنچنان تارک دنیا شود که تنها برای آخرت بکوشد و زندگی اش دچار اختلال شود.</a:t>
            </a:r>
            <a:endParaRPr lang="en-US" sz="3200" dirty="0">
              <a:cs typeface="B Nazanin" panose="00000400000000000000" pitchFamily="2" charset="-78"/>
            </a:endParaRPr>
          </a:p>
        </p:txBody>
      </p:sp>
      <p:sp>
        <p:nvSpPr>
          <p:cNvPr id="4" name="Title 1">
            <a:extLst>
              <a:ext uri="{FF2B5EF4-FFF2-40B4-BE49-F238E27FC236}">
                <a16:creationId xmlns:a16="http://schemas.microsoft.com/office/drawing/2014/main" id="{57D0F37B-01C3-3FAC-74DC-381DA81E46E9}"/>
              </a:ext>
            </a:extLst>
          </p:cNvPr>
          <p:cNvSpPr>
            <a:spLocks noGrp="1"/>
          </p:cNvSpPr>
          <p:nvPr>
            <p:ph type="title"/>
          </p:nvPr>
        </p:nvSpPr>
        <p:spPr>
          <a:xfrm>
            <a:off x="1030287" y="209248"/>
            <a:ext cx="10131425" cy="1456267"/>
          </a:xfrm>
        </p:spPr>
        <p:txBody>
          <a:bodyPr/>
          <a:lstStyle/>
          <a:p>
            <a:pPr algn="r"/>
            <a:r>
              <a:rPr lang="fa-IR" dirty="0">
                <a:cs typeface="B Titr" panose="00000700000000000000" pitchFamily="2" charset="-78"/>
              </a:rPr>
              <a:t>کار و تلاش : </a:t>
            </a:r>
            <a:endParaRPr lang="en-US" dirty="0">
              <a:cs typeface="B Titr" panose="00000700000000000000" pitchFamily="2" charset="-78"/>
            </a:endParaRPr>
          </a:p>
        </p:txBody>
      </p:sp>
    </p:spTree>
    <p:extLst>
      <p:ext uri="{BB962C8B-B14F-4D97-AF65-F5344CB8AC3E}">
        <p14:creationId xmlns:p14="http://schemas.microsoft.com/office/powerpoint/2010/main" val="418634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92D8B-DEC8-3C5F-10CC-478D3FD4A3CC}"/>
              </a:ext>
            </a:extLst>
          </p:cNvPr>
          <p:cNvSpPr>
            <a:spLocks noGrp="1"/>
          </p:cNvSpPr>
          <p:nvPr>
            <p:ph idx="1"/>
          </p:nvPr>
        </p:nvSpPr>
        <p:spPr>
          <a:xfrm>
            <a:off x="1" y="1"/>
            <a:ext cx="12192000" cy="6858000"/>
          </a:xfrm>
        </p:spPr>
        <p:txBody>
          <a:bodyPr>
            <a:noAutofit/>
          </a:bodyPr>
          <a:lstStyle/>
          <a:p>
            <a:pPr marL="0" indent="0" algn="r">
              <a:buNone/>
            </a:pPr>
            <a:r>
              <a:rPr lang="fa-IR" sz="3200" b="0" i="0" dirty="0">
                <a:effectLst/>
                <a:latin typeface="IranSans"/>
              </a:rPr>
              <a:t> در خطبه 209 نهج البلاغه آمده است :  پس از جنگ جمل، هنگامی که امیرالمؤمنین وارد بصره شد، به عیادت یکی از دوستان خویش به نام «ربیع بن زیاد حارثی» رفت که از ناحیه چشم مجروح شده بود. امام هنگامی که به منزل وی مراجعه کرد، با خانه ای بسیار فراخ مواجه شد و پس از جویا شدن احوال ربیع، در پاسخ وی مبنی بر آرزو کردن مرگ فرمود: پس این خانه فراخ و وسیع را برای چه می خواهی؟  ربیع در پاسخ به امام فرمود: من چه باید بکنم؟ امام پاسخ داد: البته اگر در این خانه حقوق الهی پرداخت شود، به نیاز مستمندان رسیدگی شود و آنها را میهمان این خانه کنی، اشکالی ندارد و می توانی در همین خانه به وظایف انسانی خود عمل کنی.</a:t>
            </a:r>
            <a:br>
              <a:rPr lang="fa-IR" sz="3200" dirty="0"/>
            </a:br>
            <a:r>
              <a:rPr lang="fa-IR" sz="3200" b="0" i="0" dirty="0">
                <a:effectLst/>
                <a:latin typeface="IranSans"/>
              </a:rPr>
              <a:t>  ربیع به امام فرمود که ای امیرالمؤمنین! برادرم «عاصم» را دریاب که در گوشه ای نشسته و لباس ژنده و پشمینه پوشیده است و به دنیا نمی پردازد. امام با شنیدن این سخن برآشفت و برادر وی را احضار کرد و وقتی احوال وی را مشاهده کرد، بر سرش فریاد زد: «ای دشمنک نفس خویش! تو کوچک تر از آن هستی که خداوند نعمتی به تو بدهد و از آن استفاده نکنی».</a:t>
            </a:r>
            <a:endParaRPr lang="en-US" sz="3200" dirty="0"/>
          </a:p>
        </p:txBody>
      </p:sp>
    </p:spTree>
    <p:extLst>
      <p:ext uri="{BB962C8B-B14F-4D97-AF65-F5344CB8AC3E}">
        <p14:creationId xmlns:p14="http://schemas.microsoft.com/office/powerpoint/2010/main" val="42875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833B-15A2-9F97-5067-24B44631B6BA}"/>
              </a:ext>
            </a:extLst>
          </p:cNvPr>
          <p:cNvSpPr>
            <a:spLocks noGrp="1"/>
          </p:cNvSpPr>
          <p:nvPr>
            <p:ph idx="1"/>
          </p:nvPr>
        </p:nvSpPr>
        <p:spPr>
          <a:xfrm>
            <a:off x="1" y="0"/>
            <a:ext cx="12192000" cy="6858000"/>
          </a:xfrm>
        </p:spPr>
        <p:txBody>
          <a:bodyPr>
            <a:noAutofit/>
          </a:bodyPr>
          <a:lstStyle/>
          <a:p>
            <a:pPr marL="0" indent="0" algn="r">
              <a:buNone/>
            </a:pPr>
            <a:r>
              <a:rPr lang="fa-IR" sz="3200" b="0" i="0" dirty="0">
                <a:effectLst/>
                <a:latin typeface="IranSans"/>
              </a:rPr>
              <a:t>به کار بردن عبارت «دشمنک» از سوی امام از روی تعمّد و برای تحقیر عاصم به کار رفته است، ادامه داد: در این هنگام، عاصم با تعجب به امام (ع) فرمود: ای امیرالمؤمنین! تو خود در خوراک و لباس از من نیز ساده تر هستی، پس چگونه مرا به پرداختن به دنیا امر می کنی؟ امام فرمود: اشتباه نکن، مسئولیت من، همگانی و عام است و باید خود را در حد پایین ترین شخص اجتماع قرار دهم تا مبادا فقر او باعث طغیانش شود، اما تو مسئول خود و خانواده خویش هستی و باید برای فراهم کردن رفاه خود و خانواده ات بکوشی، ضمن اینکه به وظیفه دینی و اخروی خویش نیز باید رسیدگی کنی.</a:t>
            </a:r>
            <a:br>
              <a:rPr lang="fa-IR" sz="3200" dirty="0"/>
            </a:br>
            <a:r>
              <a:rPr lang="fa-IR" sz="3200" b="0" i="0" dirty="0">
                <a:effectLst/>
                <a:latin typeface="IranSans"/>
              </a:rPr>
              <a:t> امام علی (ع) همواره امر به رعایت اعتدال می کرد و به کار کردن برای یک زندگی انسانی متعادل و متوسط در این جهان و غافل نشدن از وظایف اخروی اعتقاد داشت.</a:t>
            </a:r>
            <a:endParaRPr lang="en-US" sz="3200" dirty="0"/>
          </a:p>
        </p:txBody>
      </p:sp>
    </p:spTree>
    <p:extLst>
      <p:ext uri="{BB962C8B-B14F-4D97-AF65-F5344CB8AC3E}">
        <p14:creationId xmlns:p14="http://schemas.microsoft.com/office/powerpoint/2010/main" val="300123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5976-BB9C-213E-F59E-31133C97B290}"/>
              </a:ext>
            </a:extLst>
          </p:cNvPr>
          <p:cNvSpPr>
            <a:spLocks noGrp="1"/>
          </p:cNvSpPr>
          <p:nvPr>
            <p:ph idx="1"/>
          </p:nvPr>
        </p:nvSpPr>
        <p:spPr/>
        <p:txBody>
          <a:bodyPr>
            <a:normAutofit/>
          </a:bodyPr>
          <a:lstStyle/>
          <a:p>
            <a:pPr marL="0" indent="0" algn="r">
              <a:buNone/>
            </a:pPr>
            <a:r>
              <a:rPr lang="fa-IR" sz="4000" dirty="0">
                <a:cs typeface="B Titr" panose="00000700000000000000" pitchFamily="2" charset="-78"/>
              </a:rPr>
              <a:t>موضوع : امید ، امید آفرینی ، کار و تلاش در نهج البلاغه</a:t>
            </a:r>
          </a:p>
          <a:p>
            <a:pPr marL="0" indent="0" algn="r">
              <a:buNone/>
            </a:pPr>
            <a:r>
              <a:rPr lang="fa-IR" sz="4000" dirty="0">
                <a:cs typeface="B Titr" panose="00000700000000000000" pitchFamily="2" charset="-78"/>
              </a:rPr>
              <a:t>ارائه دهنده : محمد اسلامی نژاد</a:t>
            </a:r>
          </a:p>
        </p:txBody>
      </p:sp>
    </p:spTree>
    <p:extLst>
      <p:ext uri="{BB962C8B-B14F-4D97-AF65-F5344CB8AC3E}">
        <p14:creationId xmlns:p14="http://schemas.microsoft.com/office/powerpoint/2010/main" val="362468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178EA-B9FA-04E1-7C84-7B58D6D006EA}"/>
              </a:ext>
            </a:extLst>
          </p:cNvPr>
          <p:cNvSpPr>
            <a:spLocks noGrp="1"/>
          </p:cNvSpPr>
          <p:nvPr>
            <p:ph idx="1"/>
          </p:nvPr>
        </p:nvSpPr>
        <p:spPr/>
        <p:txBody>
          <a:bodyPr>
            <a:noAutofit/>
          </a:bodyPr>
          <a:lstStyle/>
          <a:p>
            <a:pPr marL="0" indent="0" algn="r">
              <a:buNone/>
            </a:pPr>
            <a:r>
              <a:rPr lang="fa-IR" sz="3200" dirty="0">
                <a:cs typeface="B Nazanin" panose="00000400000000000000" pitchFamily="2" charset="-78"/>
              </a:rPr>
              <a:t>یکی از موارد تأثیرگذار در ایجاد و تقویت مؤلفۀ امیدواري در بین مردم، تأکید بر تلاش براي رسیدن به هدف مد نظر و امیدواري براي تحقق آن هدف است. امیرالمؤمنین(ع) می فرمایند : به گمان خود ادعا دارد که به خدا امیدوار است! به خدای بزرگ سوگند که دروغ می گوید! چه می شود او را که امیدواري در کردارش پیدا نیست ؟!  پس هر کس به خدا امیدوار باشد، امید او در کردارش آشکار شود . هر امیدواري جز امید به خدای تعالی ناخالص است و هر ترسی جز ترس از خدا نادرست است . ( نهج البلاغه، خ 1۶۰ ، ترجمه مرحوم دشتی )</a:t>
            </a:r>
          </a:p>
        </p:txBody>
      </p:sp>
      <p:sp>
        <p:nvSpPr>
          <p:cNvPr id="4" name="Title 1">
            <a:extLst>
              <a:ext uri="{FF2B5EF4-FFF2-40B4-BE49-F238E27FC236}">
                <a16:creationId xmlns:a16="http://schemas.microsoft.com/office/drawing/2014/main" id="{5570A532-0A03-9CC7-E895-92DB5057C2A0}"/>
              </a:ext>
            </a:extLst>
          </p:cNvPr>
          <p:cNvSpPr>
            <a:spLocks noGrp="1"/>
          </p:cNvSpPr>
          <p:nvPr>
            <p:ph type="title"/>
          </p:nvPr>
        </p:nvSpPr>
        <p:spPr>
          <a:xfrm>
            <a:off x="685801" y="609600"/>
            <a:ext cx="10131425" cy="1456267"/>
          </a:xfrm>
        </p:spPr>
        <p:txBody>
          <a:bodyPr/>
          <a:lstStyle/>
          <a:p>
            <a:pPr algn="r"/>
            <a:r>
              <a:rPr lang="fa-IR" dirty="0">
                <a:cs typeface="B Titr" panose="00000700000000000000" pitchFamily="2" charset="-78"/>
              </a:rPr>
              <a:t>امید ، امید آفرینی :</a:t>
            </a:r>
            <a:endParaRPr lang="en-US" dirty="0">
              <a:cs typeface="B Titr" panose="00000700000000000000" pitchFamily="2" charset="-78"/>
            </a:endParaRPr>
          </a:p>
        </p:txBody>
      </p:sp>
    </p:spTree>
    <p:extLst>
      <p:ext uri="{BB962C8B-B14F-4D97-AF65-F5344CB8AC3E}">
        <p14:creationId xmlns:p14="http://schemas.microsoft.com/office/powerpoint/2010/main" val="135136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6508B-D16C-965A-F030-09416E2F57B0}"/>
              </a:ext>
            </a:extLst>
          </p:cNvPr>
          <p:cNvSpPr>
            <a:spLocks noGrp="1"/>
          </p:cNvSpPr>
          <p:nvPr>
            <p:ph idx="1"/>
          </p:nvPr>
        </p:nvSpPr>
        <p:spPr>
          <a:xfrm>
            <a:off x="1" y="0"/>
            <a:ext cx="12191999" cy="6858000"/>
          </a:xfrm>
        </p:spPr>
        <p:txBody>
          <a:bodyPr>
            <a:normAutofit/>
          </a:bodyPr>
          <a:lstStyle/>
          <a:p>
            <a:pPr marL="0" indent="0" algn="r">
              <a:buNone/>
            </a:pPr>
            <a:r>
              <a:rPr lang="fa-IR" sz="3200" dirty="0">
                <a:effectLst/>
                <a:latin typeface="IRANSans"/>
                <a:ea typeface="Times New Roman" panose="02020603050405020304" pitchFamily="18" charset="0"/>
                <a:cs typeface="B Nazanin" panose="00000400000000000000" pitchFamily="2" charset="-78"/>
              </a:rPr>
              <a:t>امام(عليه السلام) در اين بخش از خطبه</a:t>
            </a:r>
            <a:r>
              <a:rPr lang="fa-IR" sz="3200" dirty="0">
                <a:latin typeface="IRANSans"/>
                <a:ea typeface="Times New Roman" panose="02020603050405020304" pitchFamily="18" charset="0"/>
                <a:cs typeface="B Nazanin" panose="00000400000000000000" pitchFamily="2" charset="-78"/>
              </a:rPr>
              <a:t> </a:t>
            </a:r>
            <a:r>
              <a:rPr lang="fa-IR" sz="3200" dirty="0">
                <a:effectLst/>
                <a:latin typeface="IRANSans"/>
                <a:ea typeface="Times New Roman" panose="02020603050405020304" pitchFamily="18" charset="0"/>
                <a:cs typeface="B Nazanin" panose="00000400000000000000" pitchFamily="2" charset="-78"/>
              </a:rPr>
              <a:t>به سراغ يکى از مهم ترين مسائل يعنى موضوع خوف و رجا مى رود و مدعيان دروغينش را رسوا مى سازد; مى فرمايد: «او گمان مى برد، به خدا اميدوار است; اما سوگند به خدا دروغ مى گويد»</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سپس به ذکر دليل مى پردازد و مى فرمايد: «(اگر راست مى گويد) چرا اين اميدوارى در عملش ديده نمى شود؟ زيرا هر کس به چيزى اميد دارد، در عملش مشاهده مى شود»</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اين دليل بسيار روشنى است. کشاورزى و باغبانى که به گرفتن محصول از زمين و باغش اميد دارد به آبيارى مرتب و دفع آفات و فراهم کردن تمام مقدمات و وسايل نمو و پرورش محصول مى پردازد. اگر باغبان و کشاورزى ادّعاى چنين اميدى را کرد، ولى در خانه اش نشست و دست به کارى نزد، همه مى دانند اين يک اميد کاذب است; خيال اميد است، نه اميد. اميد به لطف پروردگار، هنگامى اميد راستين است که همگام با اطاعت فرمان او و قدم گذاشتن در مسير رضاى او باشد.</a:t>
            </a:r>
            <a:endParaRPr lang="en-US" sz="3200" dirty="0">
              <a:cs typeface="B Nazanin" panose="00000400000000000000" pitchFamily="2" charset="-78"/>
            </a:endParaRPr>
          </a:p>
        </p:txBody>
      </p:sp>
    </p:spTree>
    <p:extLst>
      <p:ext uri="{BB962C8B-B14F-4D97-AF65-F5344CB8AC3E}">
        <p14:creationId xmlns:p14="http://schemas.microsoft.com/office/powerpoint/2010/main" val="23705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758E6-08B7-F48E-5762-AB02A37E6B47}"/>
              </a:ext>
            </a:extLst>
          </p:cNvPr>
          <p:cNvSpPr>
            <a:spLocks noGrp="1"/>
          </p:cNvSpPr>
          <p:nvPr>
            <p:ph idx="1"/>
          </p:nvPr>
        </p:nvSpPr>
        <p:spPr>
          <a:xfrm>
            <a:off x="1" y="0"/>
            <a:ext cx="12192000" cy="6857999"/>
          </a:xfrm>
        </p:spPr>
        <p:txBody>
          <a:bodyPr>
            <a:normAutofit/>
          </a:bodyPr>
          <a:lstStyle/>
          <a:p>
            <a:pPr marL="0" indent="0" algn="r">
              <a:buNone/>
            </a:pPr>
            <a:r>
              <a:rPr lang="fa-IR" sz="3200" dirty="0">
                <a:effectLst/>
                <a:latin typeface="IRANSans"/>
                <a:ea typeface="Times New Roman" panose="02020603050405020304" pitchFamily="18" charset="0"/>
                <a:cs typeface="B Nazanin" panose="00000400000000000000" pitchFamily="2" charset="-78"/>
              </a:rPr>
              <a:t>و بعد در ادامه اين سخن به بيان کسى که مبدأ اصلى خوف و رجاست پرداخته، مى فرمايد: «هر اميدى جز اميد به خداوند متعال نابجا، و هر ترس واقعى جز ترس از (مخالفت با) خدا نادرست است»</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دليل آن روشن است; زيرا هيچ مبدأ خيرى جز خدا وجود ندارد، و هر کسى جز او بتواند خيرى انجام دهد به کمک اوست ( ما أصابَکَ مِن حَسَنَةً فَمِنَ الله)</a:t>
            </a:r>
            <a:br>
              <a:rPr lang="fa-IR" sz="3200" dirty="0">
                <a:effectLst/>
                <a:latin typeface="IRANSans"/>
                <a:ea typeface="Times New Roman" panose="02020603050405020304" pitchFamily="18" charset="0"/>
                <a:cs typeface="B Nazanin" panose="00000400000000000000" pitchFamily="2" charset="-78"/>
              </a:rPr>
            </a:br>
            <a:r>
              <a:rPr lang="fa-IR" sz="3200" dirty="0">
                <a:effectLst/>
                <a:latin typeface="IRANSans"/>
                <a:ea typeface="Times New Roman" panose="02020603050405020304" pitchFamily="18" charset="0"/>
                <a:cs typeface="B Nazanin" panose="00000400000000000000" pitchFamily="2" charset="-78"/>
              </a:rPr>
              <a:t>بنابراين بايد تنها دل به او ببنديم و به او اميدوار باشيم. کسى که مى تواند زيانى برساند و کيفر دهد و مجازات کند، فقط اوست و از ديگران، بى اراده او کارى ساخته نيست; همان گونه که قرآن مجيد مى گويد: « وَ مَا هُمْ بِضَارِّينَ بِهِ مِنْ أَحَد إِلاَّ بِإِذْنِ اللهِ ; ولى هيچ گاه نمى توانند بدون اجازه خداوند به کسى ضررى برسانند». درست است که خداوند به بندگان، آزادى عمل داده، ولى اين آزادى هرگز از ذات پاک او سلب قدرت نمى کند. بنابراين تنها بايد به ذات پاک او اميدوار و فقط از مخالفت فرمان او بيمناک باشيم .</a:t>
            </a:r>
            <a:endParaRPr lang="en-US" sz="3200" dirty="0"/>
          </a:p>
        </p:txBody>
      </p:sp>
    </p:spTree>
    <p:extLst>
      <p:ext uri="{BB962C8B-B14F-4D97-AF65-F5344CB8AC3E}">
        <p14:creationId xmlns:p14="http://schemas.microsoft.com/office/powerpoint/2010/main" val="13391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169A2-5941-15DF-E7CB-287988FDAED5}"/>
              </a:ext>
            </a:extLst>
          </p:cNvPr>
          <p:cNvSpPr>
            <a:spLocks noGrp="1"/>
          </p:cNvSpPr>
          <p:nvPr>
            <p:ph idx="1"/>
          </p:nvPr>
        </p:nvSpPr>
        <p:spPr>
          <a:xfrm>
            <a:off x="1" y="0"/>
            <a:ext cx="12191999" cy="6858000"/>
          </a:xfrm>
        </p:spPr>
        <p:txBody>
          <a:bodyPr>
            <a:noAutofit/>
          </a:bodyPr>
          <a:lstStyle/>
          <a:p>
            <a:pPr marL="0" indent="0" algn="r">
              <a:buNone/>
            </a:pPr>
            <a:r>
              <a:rPr lang="fa-IR" sz="3200" dirty="0">
                <a:cs typeface="B Nazanin" panose="00000400000000000000" pitchFamily="2" charset="-78"/>
              </a:rPr>
              <a:t>همچنین ایشان در بیان ارزشمند دیگري میفرمایند : کسى که بهشت و دوزخ را پیش رو دارد، آسوده نیست. کوشنده ی باشتاب نجات یافت ، جوینده ی کندرو را امید هست و مقصر در آتش سرنگون است. راست و چپ ، گمراهى است و راه میانه ، جاده اصلى است(برگرفته از خطبه 16 ) . </a:t>
            </a:r>
          </a:p>
          <a:p>
            <a:pPr marL="0" indent="0" algn="r">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امام در اين بخش از سخنانش مردم را در مسير سعادت و نجات به سه گروه تقسيم مى فرمايد، مى گويد: «کسى که بهشت و دوزخ در پيش روى او قرار گرفته (و به آن کاملا ايمان دارد از کارهايى که در آن جا سودى نمى بخشد، برکنار است) و سخت به آينده اى که در پيش دارد مشغول است (و مردم در اين مسير سه گروهند</a:t>
            </a:r>
            <a:r>
              <a:rPr lang="fa-IR" sz="3200" kern="100" dirty="0">
                <a:latin typeface="Aptos" panose="020B0004020202020204" pitchFamily="34" charset="0"/>
                <a:ea typeface="Times New Roman" panose="02020603050405020304" pitchFamily="18" charset="0"/>
                <a:cs typeface="B Nazanin" panose="00000400000000000000" pitchFamily="2" charset="-78"/>
                <a:sym typeface="Wingdings" panose="05000000000000000000" pitchFamily="2" charset="2"/>
              </a:rPr>
              <a:t>.</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کسانى که سخت مى کوشند و به سرعت پيش مى روند، آنها اهل نجاتند و گروهى که به کندى گام بر مى دارند، باز اميد نجات دارند; امّا آنان که کوتاهى مى کنند و در اين راه مقصّرند، (در کام بدبختى و آتش دوزخ) سقوط مى کنند»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a:buNone/>
            </a:pPr>
            <a:endParaRPr lang="en-US" sz="3200" dirty="0">
              <a:cs typeface="B Nazanin" panose="00000400000000000000" pitchFamily="2" charset="-78"/>
            </a:endParaRPr>
          </a:p>
        </p:txBody>
      </p:sp>
    </p:spTree>
    <p:extLst>
      <p:ext uri="{BB962C8B-B14F-4D97-AF65-F5344CB8AC3E}">
        <p14:creationId xmlns:p14="http://schemas.microsoft.com/office/powerpoint/2010/main" val="56459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B9CBF-329E-11F0-5D3F-DFCCF35F5573}"/>
              </a:ext>
            </a:extLst>
          </p:cNvPr>
          <p:cNvSpPr>
            <a:spLocks noGrp="1"/>
          </p:cNvSpPr>
          <p:nvPr>
            <p:ph idx="1"/>
          </p:nvPr>
        </p:nvSpPr>
        <p:spPr>
          <a:xfrm>
            <a:off x="1" y="0"/>
            <a:ext cx="12192000" cy="6857999"/>
          </a:xfrm>
        </p:spPr>
        <p:txBody>
          <a:bodyPr>
            <a:no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به عقيده بعضى اين گروه هاى سه گانه همانها هستند که در قرآن مجيد در سوره فاطر، به آنها اشاره شده است و مى فرمايد: « ثُمَّ اَوْرَثْنَا الْکِتابَ الَّذينَ اصْطَفَيْنَا مِنَ عِبادِنا فَمِنْهُمْ ظالِمٌ لِنَفْسِهِ وَ مِنْهُمْ مُقْتَصِدٌ وَ مِنْهُمْ سابِقٌ بِالْخَيْرَاتِ بِاِذْنِ الله » (ترجمه : سپس اين کتاب (آسمانى) را به گروهى از بندگان برگزيده خود به ميراث سپرديم; از ميان آنها عدّه اى برخود ستم کردند و عدّه اى ميانه رو بودند و گروهى به اذن خدا در نيکي ها (از همه) پيشى گرفتند .)</a:t>
            </a: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برخی می گویند سخن امام اشاره به گروه هاى سه گانه اى است که در سوره واقعه آمده: «وَکُنْتُم ازْوَاجاً ثَلاثَةً فَاَصْحَابُ الْمَيْمَنَةِ مَا اَصْحَابُ الْمَيْمَنَةِ وَ اَصْحَابُ الْمَشْئَمَةِ مَا اَصْحَابُ الْمَشْئَمَةِ وَ السَّابِقُونَ السّابِقُونَ اُولئِکَ الْمُقَرَّبُونَ; و شما سه گروه خواهيد بود سعادتمندان و خجستگان، چه سعادتمندان و خجستگانى! (گروه ديگر) شقاوتمندان و شومانند، چه شقاوتمندان و شومانى! و (گروه سوّم) پيشگامان پيشگامند و آنها مقرّبانند» .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67518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D0E48-62AF-D8C3-4F31-343056BE9914}"/>
              </a:ext>
            </a:extLst>
          </p:cNvPr>
          <p:cNvSpPr>
            <a:spLocks noGrp="1"/>
          </p:cNvSpPr>
          <p:nvPr>
            <p:ph idx="1"/>
          </p:nvPr>
        </p:nvSpPr>
        <p:spPr>
          <a:xfrm>
            <a:off x="1" y="0"/>
            <a:ext cx="12192000" cy="6857999"/>
          </a:xfrm>
        </p:spPr>
        <p:txBody>
          <a:bodyPr>
            <a:no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به هر حال، وجود گروه هاى سه گانه در جامعه بشريّت هميشه مطرح بوده و به هنگامى که بازار امتحانات داغ مى شود تمايز اين صفوف سه گانه آشکارتر مى شود، جمعى (هر چند غالباً اندک) راه حق را بدون هيچ ترديد و تزلزل و دغدغه پيش گرفته و به سرعت به سوى مقصد مى تازند، گروه ديگرى که از ايمان ضعيفترى برخوردارند گاه با ترديد و تزلزل و گاه با اطمينان خاطر، لنگ لنگان گامى بر مى دارند و به پيش مى روند و اعمال صالح و ناصالحى را به هم آميخته، ولى اميدوارند که دست لطف خدا، دست آنان را بگيرد و سرانجام آنها را به مقصد برساند; امّا گروه سوّم که هواى نفس بر آنها چيره شده و با ايمان و تقوا وداع گفته اند در بيراهه ها سرگردان گشته و در کام بدبختى ها سقوط مى کنند.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38385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55795-0675-409E-7A21-3EDEBEBE4B24}"/>
              </a:ext>
            </a:extLst>
          </p:cNvPr>
          <p:cNvSpPr>
            <a:spLocks noGrp="1"/>
          </p:cNvSpPr>
          <p:nvPr>
            <p:ph idx="1"/>
          </p:nvPr>
        </p:nvSpPr>
        <p:spPr>
          <a:xfrm>
            <a:off x="0" y="1"/>
            <a:ext cx="12192000" cy="6858000"/>
          </a:xfrm>
        </p:spPr>
        <p:txBody>
          <a:bodyPr>
            <a:normAutofit/>
          </a:bodyPr>
          <a:lstStyle/>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سپس با توضيحى که درباره گروه هاى سه گانه بالا بيان فرمود، مردم را به پيمودن راه راست و دورى گزيدن از طرق انحرافى، ضمن بيان نشانه هاى آنها دعوت مى کند و مى فرمايد: « انحراف به راست و چپ سبب گمراهى و ضلالت است و راه ميانه و مستقيم، جاده وسيع (الهى) است . » </a:t>
            </a: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اين سخن اشاره به همان مسأله معروفى است که مى گوييم راه مستقيم به سوى هدف، يک راه بيش نيست و در دو طرف آن هزاران راه انحرافى و جود دارد که انسان را به گمراهى مى کشاند.</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a:p>
            <a:pPr marL="0" indent="0" algn="r" rtl="1">
              <a:lnSpc>
                <a:spcPct val="115000"/>
              </a:lnSpc>
              <a:spcAft>
                <a:spcPts val="800"/>
              </a:spcAft>
              <a:buNone/>
            </a:pP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تعبير به يمين و شمال ممکن است اشاره به افراط و تفريط باشد که گروهى راه افراط را مى پويند و آن طرف هدف قرار مى گيرند و گروهى راه تفريط را</a:t>
            </a:r>
            <a:r>
              <a:rPr lang="en-US" sz="3200" kern="100" dirty="0">
                <a:effectLst/>
                <a:latin typeface="Aptos" panose="020B0004020202020204" pitchFamily="34" charset="0"/>
                <a:ea typeface="Times New Roman" panose="02020603050405020304" pitchFamily="18" charset="0"/>
                <a:cs typeface="B Nazanin" panose="00000400000000000000" pitchFamily="2" charset="-78"/>
              </a:rPr>
              <a:t> </a:t>
            </a:r>
            <a:r>
              <a:rPr lang="fa-IR" sz="3200" kern="100" dirty="0">
                <a:effectLst/>
                <a:latin typeface="Aptos" panose="020B0004020202020204" pitchFamily="34" charset="0"/>
                <a:ea typeface="Times New Roman" panose="02020603050405020304" pitchFamily="18" charset="0"/>
                <a:cs typeface="B Nazanin" panose="00000400000000000000" pitchFamily="2" charset="-78"/>
              </a:rPr>
              <a:t> و هرگز به هدف نمى رسند . </a:t>
            </a:r>
            <a:endParaRPr lang="en-US" sz="3200" kern="100" dirty="0">
              <a:effectLst/>
              <a:latin typeface="Aptos" panose="020B000402020202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8122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516</TotalTime>
  <Words>1861</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B Nazanin</vt:lpstr>
      <vt:lpstr>B Titr</vt:lpstr>
      <vt:lpstr>Calibri</vt:lpstr>
      <vt:lpstr>Calibri Light</vt:lpstr>
      <vt:lpstr>IranSans</vt:lpstr>
      <vt:lpstr>IranSans</vt:lpstr>
      <vt:lpstr>Celestial</vt:lpstr>
      <vt:lpstr>PowerPoint Presentation</vt:lpstr>
      <vt:lpstr>PowerPoint Presentation</vt:lpstr>
      <vt:lpstr>امید ، امید آفرینی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کار و تلاش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Mohammad</cp:lastModifiedBy>
  <cp:revision>7</cp:revision>
  <dcterms:created xsi:type="dcterms:W3CDTF">2024-05-14T05:35:57Z</dcterms:created>
  <dcterms:modified xsi:type="dcterms:W3CDTF">2024-06-04T10:58:34Z</dcterms:modified>
</cp:coreProperties>
</file>