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72" r:id="rId3"/>
    <p:sldId id="261" r:id="rId4"/>
    <p:sldId id="279" r:id="rId5"/>
    <p:sldId id="275" r:id="rId6"/>
    <p:sldId id="306" r:id="rId7"/>
    <p:sldId id="307" r:id="rId8"/>
    <p:sldId id="305" r:id="rId9"/>
    <p:sldId id="262" r:id="rId10"/>
    <p:sldId id="308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Montserrat ExtraLight" panose="000003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664DF9-17E2-4F00-987A-625595E6857C}">
  <a:tblStyle styleId="{D2664DF9-17E2-4F00-987A-625595E68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8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7f9262ee2f_0_26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7f9262ee2f_0_26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7f9262ee2f_0_26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7f9262ee2f_0_26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7f9262ee2f_0_26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7f9262ee2f_0_26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7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7f9262ee2f_0_26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7f9262ee2f_0_26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8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7f9262ee2f_0_26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7f9262ee2f_0_26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80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 idx="2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ubTitle" idx="3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title" idx="5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6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 idx="7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8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 idx="9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ubTitle" idx="13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 idx="14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5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8" r:id="rId6"/>
    <p:sldLayoutId id="2147483670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BFGS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asgard union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N</a:t>
            </a: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ew dawn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onclusion and </a:t>
            </a:r>
            <a:r>
              <a:rPr lang="en-US" dirty="0"/>
              <a:t>Summary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BFGS strikes a balance between steepest descent and Newton’s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Offers a practical approach for many optimization problems.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Choice of algorithm depends on problem size, condition, and resource availability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579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TIMELINE ALWAYS WORKS WELL</a:t>
            </a:r>
            <a:endParaRPr dirty="0"/>
          </a:p>
        </p:txBody>
      </p:sp>
      <p:cxnSp>
        <p:nvCxnSpPr>
          <p:cNvPr id="1956" name="Google Shape;1956;p54"/>
          <p:cNvCxnSpPr/>
          <p:nvPr/>
        </p:nvCxnSpPr>
        <p:spPr>
          <a:xfrm>
            <a:off x="1245300" y="2859300"/>
            <a:ext cx="6653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54"/>
          <p:cNvSpPr txBox="1">
            <a:spLocks noGrp="1"/>
          </p:cNvSpPr>
          <p:nvPr>
            <p:ph type="title" idx="4294967295"/>
          </p:nvPr>
        </p:nvSpPr>
        <p:spPr>
          <a:xfrm>
            <a:off x="1019361" y="2097688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1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58" name="Google Shape;1958;p54"/>
          <p:cNvSpPr txBox="1">
            <a:spLocks noGrp="1"/>
          </p:cNvSpPr>
          <p:nvPr>
            <p:ph type="subTitle" idx="4294967295"/>
          </p:nvPr>
        </p:nvSpPr>
        <p:spPr>
          <a:xfrm>
            <a:off x="1019364" y="3183038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Earth is where we live 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59" name="Google Shape;1959;p54"/>
          <p:cNvSpPr txBox="1">
            <a:spLocks noGrp="1"/>
          </p:cNvSpPr>
          <p:nvPr>
            <p:ph type="title" idx="4294967295"/>
          </p:nvPr>
        </p:nvSpPr>
        <p:spPr>
          <a:xfrm>
            <a:off x="4738561" y="2097688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0" name="Google Shape;1960;p54"/>
          <p:cNvSpPr txBox="1">
            <a:spLocks noGrp="1"/>
          </p:cNvSpPr>
          <p:nvPr>
            <p:ph type="subTitle" idx="4294967295"/>
          </p:nvPr>
        </p:nvSpPr>
        <p:spPr>
          <a:xfrm>
            <a:off x="4738564" y="3183038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Mars is a cold place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961" name="Google Shape;1961;p54"/>
          <p:cNvSpPr txBox="1">
            <a:spLocks noGrp="1"/>
          </p:cNvSpPr>
          <p:nvPr>
            <p:ph type="subTitle" idx="4294967295"/>
          </p:nvPr>
        </p:nvSpPr>
        <p:spPr>
          <a:xfrm>
            <a:off x="2879789" y="1892972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Jupiter is the biggest planet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2" name="Google Shape;1962;p54"/>
          <p:cNvSpPr txBox="1">
            <a:spLocks noGrp="1"/>
          </p:cNvSpPr>
          <p:nvPr>
            <p:ph type="title" idx="4294967295"/>
          </p:nvPr>
        </p:nvSpPr>
        <p:spPr>
          <a:xfrm>
            <a:off x="2879786" y="3230845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3" name="Google Shape;1963;p54"/>
          <p:cNvSpPr txBox="1">
            <a:spLocks noGrp="1"/>
          </p:cNvSpPr>
          <p:nvPr>
            <p:ph type="subTitle" idx="4294967295"/>
          </p:nvPr>
        </p:nvSpPr>
        <p:spPr>
          <a:xfrm>
            <a:off x="6597339" y="1881059"/>
            <a:ext cx="15273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Venus has a nice name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4" name="Google Shape;1964;p54"/>
          <p:cNvSpPr txBox="1">
            <a:spLocks noGrp="1"/>
          </p:cNvSpPr>
          <p:nvPr>
            <p:ph type="title" idx="4294967295"/>
          </p:nvPr>
        </p:nvSpPr>
        <p:spPr>
          <a:xfrm>
            <a:off x="6597336" y="3218932"/>
            <a:ext cx="15273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DAY 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5" name="Google Shape;1965;p54"/>
          <p:cNvSpPr/>
          <p:nvPr/>
        </p:nvSpPr>
        <p:spPr>
          <a:xfrm>
            <a:off x="1674250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3534675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5395100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7255525" y="2750550"/>
            <a:ext cx="217500" cy="21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coparison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with other algorithms</a:t>
            </a:r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61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 TO COMPARE</a:t>
            </a:r>
            <a:endParaRPr dirty="0"/>
          </a:p>
        </p:txBody>
      </p:sp>
      <p:cxnSp>
        <p:nvCxnSpPr>
          <p:cNvPr id="2071" name="Google Shape;2071;p6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072" name="Google Shape;2072;p61"/>
          <p:cNvSpPr txBox="1">
            <a:spLocks noGrp="1"/>
          </p:cNvSpPr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NEWTOS’S METHOD</a:t>
            </a:r>
            <a:endParaRPr dirty="0"/>
          </a:p>
        </p:txBody>
      </p:sp>
      <p:sp>
        <p:nvSpPr>
          <p:cNvPr id="2073" name="Google Shape;2073;p61"/>
          <p:cNvSpPr txBox="1">
            <a:spLocks noGrp="1"/>
          </p:cNvSpPr>
          <p:nvPr>
            <p:ph type="subTitle" idx="1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name</a:t>
            </a:r>
            <a:endParaRPr/>
          </a:p>
        </p:txBody>
      </p:sp>
      <p:sp>
        <p:nvSpPr>
          <p:cNvPr id="2074" name="Google Shape;2074;p61"/>
          <p:cNvSpPr txBox="1">
            <a:spLocks noGrp="1"/>
          </p:cNvSpPr>
          <p:nvPr>
            <p:ph type="title" idx="2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CONJUGATE GRADIANT(CG)</a:t>
            </a:r>
            <a:endParaRPr dirty="0"/>
          </a:p>
        </p:txBody>
      </p:sp>
      <p:sp>
        <p:nvSpPr>
          <p:cNvPr id="2075" name="Google Shape;2075;p61"/>
          <p:cNvSpPr txBox="1">
            <a:spLocks noGrp="1"/>
          </p:cNvSpPr>
          <p:nvPr>
            <p:ph type="subTitle" idx="3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61"/>
          <p:cNvSpPr txBox="1">
            <a:spLocks noGrp="1"/>
          </p:cNvSpPr>
          <p:nvPr>
            <p:ph type="title" idx="5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STEEPEST DESCENT</a:t>
            </a:r>
            <a:endParaRPr dirty="0"/>
          </a:p>
        </p:txBody>
      </p:sp>
      <p:sp>
        <p:nvSpPr>
          <p:cNvPr id="2077" name="Google Shape;2077;p61"/>
          <p:cNvSpPr txBox="1">
            <a:spLocks noGrp="1"/>
          </p:cNvSpPr>
          <p:nvPr>
            <p:ph type="subTitle" idx="6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</a:t>
            </a:r>
            <a:endParaRPr/>
          </a:p>
        </p:txBody>
      </p:sp>
      <p:sp>
        <p:nvSpPr>
          <p:cNvPr id="2078" name="Google Shape;2078;p61"/>
          <p:cNvSpPr txBox="1">
            <a:spLocks noGrp="1"/>
          </p:cNvSpPr>
          <p:nvPr>
            <p:ph type="title" idx="7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LIMITED-MEMORY BFGS</a:t>
            </a:r>
            <a:endParaRPr dirty="0"/>
          </a:p>
        </p:txBody>
      </p:sp>
      <p:sp>
        <p:nvSpPr>
          <p:cNvPr id="2079" name="Google Shape;2079;p61"/>
          <p:cNvSpPr txBox="1">
            <a:spLocks noGrp="1"/>
          </p:cNvSpPr>
          <p:nvPr>
            <p:ph type="subTitle" idx="8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</p:txBody>
      </p:sp>
      <p:cxnSp>
        <p:nvCxnSpPr>
          <p:cNvPr id="2084" name="Google Shape;2084;p61"/>
          <p:cNvCxnSpPr/>
          <p:nvPr/>
        </p:nvCxnSpPr>
        <p:spPr>
          <a:xfrm>
            <a:off x="1218450" y="3138821"/>
            <a:ext cx="6707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Steepest descent vs BFGS</a:t>
            </a:r>
          </a:p>
        </p:txBody>
      </p:sp>
      <p:sp>
        <p:nvSpPr>
          <p:cNvPr id="1994" name="Google Shape;1994;p57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Uses the </a:t>
            </a:r>
            <a:r>
              <a:rPr lang="en-US" dirty="0" err="1"/>
              <a:t>gradiant</a:t>
            </a:r>
            <a:r>
              <a:rPr lang="en-US" dirty="0"/>
              <a:t> direction for update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simple, easy to implement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dirty="0"/>
              <a:t>Cons: Slow convergence, especially for ill-conditioned problems</a:t>
            </a:r>
            <a:endParaRPr dirty="0"/>
          </a:p>
        </p:txBody>
      </p:sp>
      <p:sp>
        <p:nvSpPr>
          <p:cNvPr id="1995" name="Google Shape;1995;p57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Uses gradient and Hessian proximation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Faster convergence than steepest descent, handles ill-conditioned problems better.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 dirty="0"/>
              <a:t> Cons: More complex, requires more memory.</a:t>
            </a:r>
          </a:p>
        </p:txBody>
      </p:sp>
      <p:sp>
        <p:nvSpPr>
          <p:cNvPr id="1996" name="Google Shape;1996;p57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teepest desccent:</a:t>
            </a:r>
            <a:endParaRPr dirty="0"/>
          </a:p>
        </p:txBody>
      </p:sp>
      <p:sp>
        <p:nvSpPr>
          <p:cNvPr id="1997" name="Google Shape;1997;p57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BFGS:</a:t>
            </a:r>
            <a:endParaRPr dirty="0"/>
          </a:p>
        </p:txBody>
      </p:sp>
      <p:cxnSp>
        <p:nvCxnSpPr>
          <p:cNvPr id="1998" name="Google Shape;1998;p5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Newton's Method vs BFGS</a:t>
            </a:r>
          </a:p>
        </p:txBody>
      </p:sp>
      <p:sp>
        <p:nvSpPr>
          <p:cNvPr id="1994" name="Google Shape;1994;p57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Uses exact Hessian matrix.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Quadratic convergence, very fast for well-conditioned problems.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Cons: Requires computation of Hessian, expensive for large problems</a:t>
            </a:r>
          </a:p>
        </p:txBody>
      </p:sp>
      <p:sp>
        <p:nvSpPr>
          <p:cNvPr id="1995" name="Google Shape;1995;p57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Uses approximate Hessian.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Avoids explicit Hessian computation, less memory-intensive..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 dirty="0"/>
              <a:t> Cons: Slower than Newton’s method for very well-conditioned problems.</a:t>
            </a:r>
          </a:p>
        </p:txBody>
      </p:sp>
      <p:sp>
        <p:nvSpPr>
          <p:cNvPr id="1996" name="Google Shape;1996;p57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Newton's Method </a:t>
            </a:r>
            <a:r>
              <a:rPr lang="en" dirty="0"/>
              <a:t>:</a:t>
            </a:r>
            <a:endParaRPr dirty="0"/>
          </a:p>
        </p:txBody>
      </p:sp>
      <p:sp>
        <p:nvSpPr>
          <p:cNvPr id="1997" name="Google Shape;1997;p57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BFGS :</a:t>
            </a:r>
            <a:endParaRPr dirty="0"/>
          </a:p>
        </p:txBody>
      </p:sp>
      <p:cxnSp>
        <p:nvCxnSpPr>
          <p:cNvPr id="1998" name="Google Shape;1998;p5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020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Conjugate Gradient vs BFGS</a:t>
            </a:r>
          </a:p>
        </p:txBody>
      </p:sp>
      <p:sp>
        <p:nvSpPr>
          <p:cNvPr id="1994" name="Google Shape;1994;p57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Suitable for large-scale, sparse problems.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Memory efficient, good for large dimensions.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 dirty="0"/>
              <a:t>Cons: Requires good preconditioning, slower without it.</a:t>
            </a:r>
          </a:p>
        </p:txBody>
      </p:sp>
      <p:sp>
        <p:nvSpPr>
          <p:cNvPr id="1995" name="Google Shape;1995;p57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Better for dense problems.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 Pros: More robust without preconditioning, better for medium-sized problems.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 dirty="0"/>
              <a:t> Cons: More memory than CG.</a:t>
            </a:r>
          </a:p>
        </p:txBody>
      </p:sp>
      <p:sp>
        <p:nvSpPr>
          <p:cNvPr id="1996" name="Google Shape;1996;p57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Conjugate Gradient</a:t>
            </a:r>
            <a:r>
              <a:rPr lang="en" dirty="0"/>
              <a:t>:</a:t>
            </a:r>
            <a:endParaRPr dirty="0"/>
          </a:p>
        </p:txBody>
      </p:sp>
      <p:sp>
        <p:nvSpPr>
          <p:cNvPr id="1997" name="Google Shape;1997;p57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BFGS:</a:t>
            </a:r>
            <a:endParaRPr dirty="0"/>
          </a:p>
        </p:txBody>
      </p:sp>
      <p:cxnSp>
        <p:nvCxnSpPr>
          <p:cNvPr id="1998" name="Google Shape;1998;p5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2265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L-BFGS vs BFGS</a:t>
            </a:r>
          </a:p>
        </p:txBody>
      </p:sp>
      <p:sp>
        <p:nvSpPr>
          <p:cNvPr id="1994" name="Google Shape;1994;p57"/>
          <p:cNvSpPr txBox="1">
            <a:spLocks noGrp="1"/>
          </p:cNvSpPr>
          <p:nvPr>
            <p:ph type="body" idx="1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 Uses limited memory to approximate Hessian.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Suitable for very large-scale problems, reduced memory requirements.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Cons: May require more iterations than full BFGS.</a:t>
            </a:r>
          </a:p>
        </p:txBody>
      </p:sp>
      <p:sp>
        <p:nvSpPr>
          <p:cNvPr id="1995" name="Google Shape;1995;p57"/>
          <p:cNvSpPr txBox="1">
            <a:spLocks noGrp="1"/>
          </p:cNvSpPr>
          <p:nvPr>
            <p:ph type="body" idx="2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Uses full memory for Hessian approximation.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Pros: Generally fewer iterations than L-BFGS, more accurate updates.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 dirty="0"/>
              <a:t> Higher memory usage.</a:t>
            </a:r>
          </a:p>
        </p:txBody>
      </p:sp>
      <p:sp>
        <p:nvSpPr>
          <p:cNvPr id="1996" name="Google Shape;1996;p57"/>
          <p:cNvSpPr txBox="1">
            <a:spLocks noGrp="1"/>
          </p:cNvSpPr>
          <p:nvPr>
            <p:ph type="title" idx="3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L-BFGS (Limited-memory BFGS)</a:t>
            </a:r>
            <a:r>
              <a:rPr lang="en" dirty="0"/>
              <a:t>:</a:t>
            </a:r>
            <a:endParaRPr dirty="0"/>
          </a:p>
        </p:txBody>
      </p:sp>
      <p:sp>
        <p:nvSpPr>
          <p:cNvPr id="1997" name="Google Shape;1997;p57"/>
          <p:cNvSpPr txBox="1">
            <a:spLocks noGrp="1"/>
          </p:cNvSpPr>
          <p:nvPr>
            <p:ph type="title" idx="4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BFGS:</a:t>
            </a:r>
            <a:endParaRPr dirty="0"/>
          </a:p>
        </p:txBody>
      </p:sp>
      <p:cxnSp>
        <p:nvCxnSpPr>
          <p:cNvPr id="1998" name="Google Shape;1998;p5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3145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to Use BFGS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Medium to large-scale optimization problems.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Problems where Hessian computation is impractical.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Scenarios where gradient-based methods are too slow.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398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ExtraBold</vt:lpstr>
      <vt:lpstr>Montserrat ExtraLight</vt:lpstr>
      <vt:lpstr>Arial</vt:lpstr>
      <vt:lpstr>Montserrat</vt:lpstr>
      <vt:lpstr>Futuristic Background by Slidesgo</vt:lpstr>
      <vt:lpstr>BFGS</vt:lpstr>
      <vt:lpstr>A TIMELINE ALWAYS WORKS WELL</vt:lpstr>
      <vt:lpstr>coparison</vt:lpstr>
      <vt:lpstr>ALGORITHMS TO COMPARE</vt:lpstr>
      <vt:lpstr>Steepest descent vs BFGS</vt:lpstr>
      <vt:lpstr>Newton's Method vs BFGS</vt:lpstr>
      <vt:lpstr>Conjugate Gradient vs BFGS</vt:lpstr>
      <vt:lpstr> L-BFGS vs BFGS</vt:lpstr>
      <vt:lpstr>When to Use BFGS</vt:lpstr>
      <vt:lpstr>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BFGS</dc:title>
  <cp:lastModifiedBy>arminj jodat</cp:lastModifiedBy>
  <cp:revision>1</cp:revision>
  <dcterms:modified xsi:type="dcterms:W3CDTF">2024-05-22T18:30:45Z</dcterms:modified>
</cp:coreProperties>
</file>