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2"/>
  </p:notesMasterIdLst>
  <p:sldIdLst>
    <p:sldId id="256" r:id="rId2"/>
    <p:sldId id="261" r:id="rId3"/>
    <p:sldId id="316" r:id="rId4"/>
    <p:sldId id="310" r:id="rId5"/>
    <p:sldId id="311" r:id="rId6"/>
    <p:sldId id="312" r:id="rId7"/>
    <p:sldId id="313" r:id="rId8"/>
    <p:sldId id="314" r:id="rId9"/>
    <p:sldId id="315" r:id="rId10"/>
    <p:sldId id="307" r:id="rId11"/>
    <p:sldId id="308" r:id="rId12"/>
    <p:sldId id="317" r:id="rId13"/>
    <p:sldId id="279" r:id="rId14"/>
    <p:sldId id="280" r:id="rId15"/>
    <p:sldId id="275" r:id="rId16"/>
    <p:sldId id="309" r:id="rId17"/>
    <p:sldId id="306" r:id="rId18"/>
    <p:sldId id="318" r:id="rId19"/>
    <p:sldId id="328" r:id="rId20"/>
    <p:sldId id="319" r:id="rId21"/>
    <p:sldId id="320" r:id="rId22"/>
    <p:sldId id="305" r:id="rId23"/>
    <p:sldId id="262" r:id="rId24"/>
    <p:sldId id="321" r:id="rId25"/>
    <p:sldId id="327" r:id="rId26"/>
    <p:sldId id="322" r:id="rId27"/>
    <p:sldId id="323" r:id="rId28"/>
    <p:sldId id="324" r:id="rId29"/>
    <p:sldId id="325" r:id="rId30"/>
    <p:sldId id="326" r:id="rId31"/>
  </p:sldIdLst>
  <p:sldSz cx="9144000" cy="5143500" type="screen16x9"/>
  <p:notesSz cx="6858000" cy="9144000"/>
  <p:embeddedFontLst>
    <p:embeddedFont>
      <p:font typeface="Cambria Math" panose="02040503050406030204" pitchFamily="18" charset="0"/>
      <p:regular r:id="rId33"/>
    </p:embeddedFont>
    <p:embeddedFont>
      <p:font typeface="Montserrat" panose="00000500000000000000" pitchFamily="2" charset="0"/>
      <p:regular r:id="rId34"/>
      <p:bold r:id="rId35"/>
      <p:italic r:id="rId36"/>
      <p:boldItalic r:id="rId37"/>
    </p:embeddedFont>
    <p:embeddedFont>
      <p:font typeface="Montserrat ExtraBold" panose="00000900000000000000" pitchFamily="2" charset="0"/>
      <p:bold r:id="rId38"/>
      <p:boldItalic r:id="rId39"/>
    </p:embeddedFont>
    <p:embeddedFont>
      <p:font typeface="Montserrat ExtraLight" panose="000003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C7C7C7"/>
    <a:srgbClr val="B4B4B4"/>
    <a:srgbClr val="A8A6A4"/>
    <a:srgbClr val="002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64DF9-17E2-4F00-987A-625595E6857C}">
  <a:tblStyle styleId="{D2664DF9-17E2-4F00-987A-625595E685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83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403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7f9262ee2f_0_26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7f9262ee2f_0_26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503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374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977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93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8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60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805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8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92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94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89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2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938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17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89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0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wo Lists">
  <p:cSld name="SECTION_TITLE_AND_DESCRIPTION_1_3">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7" name="Google Shape;87;p24"/>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8" name="Google Shape;88;p24"/>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4"/>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90" name="Google Shape;90;p24"/>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extLst>
      <p:ext uri="{BB962C8B-B14F-4D97-AF65-F5344CB8AC3E}">
        <p14:creationId xmlns:p14="http://schemas.microsoft.com/office/powerpoint/2010/main" val="377823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3538497"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0" name="Google Shape;110;p27"/>
          <p:cNvSpPr txBox="1">
            <a:spLocks noGrp="1"/>
          </p:cNvSpPr>
          <p:nvPr>
            <p:ph type="subTitle" idx="1"/>
          </p:nvPr>
        </p:nvSpPr>
        <p:spPr>
          <a:xfrm>
            <a:off x="3538498"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7"/>
          <p:cNvSpPr txBox="1">
            <a:spLocks noGrp="1"/>
          </p:cNvSpPr>
          <p:nvPr>
            <p:ph type="title" idx="2"/>
          </p:nvPr>
        </p:nvSpPr>
        <p:spPr>
          <a:xfrm>
            <a:off x="6028553"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2" name="Google Shape;112;p27"/>
          <p:cNvSpPr txBox="1">
            <a:spLocks noGrp="1"/>
          </p:cNvSpPr>
          <p:nvPr>
            <p:ph type="subTitle" idx="3"/>
          </p:nvPr>
        </p:nvSpPr>
        <p:spPr>
          <a:xfrm>
            <a:off x="6028552"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3" name="Google Shape;113;p2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4" name="Google Shape;114;p27"/>
          <p:cNvSpPr txBox="1">
            <a:spLocks noGrp="1"/>
          </p:cNvSpPr>
          <p:nvPr>
            <p:ph type="title" idx="5"/>
          </p:nvPr>
        </p:nvSpPr>
        <p:spPr>
          <a:xfrm>
            <a:off x="1048447"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5" name="Google Shape;115;p27"/>
          <p:cNvSpPr txBox="1">
            <a:spLocks noGrp="1"/>
          </p:cNvSpPr>
          <p:nvPr>
            <p:ph type="subTitle" idx="6"/>
          </p:nvPr>
        </p:nvSpPr>
        <p:spPr>
          <a:xfrm>
            <a:off x="1048450"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6" name="Google Shape;116;p27"/>
          <p:cNvSpPr txBox="1">
            <a:spLocks noGrp="1"/>
          </p:cNvSpPr>
          <p:nvPr>
            <p:ph type="title" idx="7"/>
          </p:nvPr>
        </p:nvSpPr>
        <p:spPr>
          <a:xfrm>
            <a:off x="3538497"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7" name="Google Shape;117;p27"/>
          <p:cNvSpPr txBox="1">
            <a:spLocks noGrp="1"/>
          </p:cNvSpPr>
          <p:nvPr>
            <p:ph type="subTitle" idx="8"/>
          </p:nvPr>
        </p:nvSpPr>
        <p:spPr>
          <a:xfrm>
            <a:off x="3538498"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8" name="Google Shape;118;p27"/>
          <p:cNvSpPr txBox="1">
            <a:spLocks noGrp="1"/>
          </p:cNvSpPr>
          <p:nvPr>
            <p:ph type="title" idx="9"/>
          </p:nvPr>
        </p:nvSpPr>
        <p:spPr>
          <a:xfrm>
            <a:off x="6028553"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9" name="Google Shape;119;p27"/>
          <p:cNvSpPr txBox="1">
            <a:spLocks noGrp="1"/>
          </p:cNvSpPr>
          <p:nvPr>
            <p:ph type="subTitle" idx="13"/>
          </p:nvPr>
        </p:nvSpPr>
        <p:spPr>
          <a:xfrm>
            <a:off x="6028552"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20" name="Google Shape;120;p27"/>
          <p:cNvSpPr txBox="1">
            <a:spLocks noGrp="1"/>
          </p:cNvSpPr>
          <p:nvPr>
            <p:ph type="title" idx="14"/>
          </p:nvPr>
        </p:nvSpPr>
        <p:spPr>
          <a:xfrm>
            <a:off x="1048447"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21" name="Google Shape;121;p27"/>
          <p:cNvSpPr txBox="1">
            <a:spLocks noGrp="1"/>
          </p:cNvSpPr>
          <p:nvPr>
            <p:ph type="subTitle" idx="15"/>
          </p:nvPr>
        </p:nvSpPr>
        <p:spPr>
          <a:xfrm>
            <a:off x="1048450"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extLst>
      <p:ext uri="{BB962C8B-B14F-4D97-AF65-F5344CB8AC3E}">
        <p14:creationId xmlns:p14="http://schemas.microsoft.com/office/powerpoint/2010/main" val="338876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938500" y="1769575"/>
            <a:ext cx="2871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3" name="Google Shape;33;p9"/>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4" name="Google Shape;34;p9"/>
          <p:cNvSpPr txBox="1">
            <a:spLocks noGrp="1"/>
          </p:cNvSpPr>
          <p:nvPr>
            <p:ph type="title"/>
          </p:nvPr>
        </p:nvSpPr>
        <p:spPr>
          <a:xfrm>
            <a:off x="938500" y="445025"/>
            <a:ext cx="32238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extLst>
      <p:ext uri="{BB962C8B-B14F-4D97-AF65-F5344CB8AC3E}">
        <p14:creationId xmlns:p14="http://schemas.microsoft.com/office/powerpoint/2010/main" val="429456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70" r:id="rId5"/>
    <p:sldLayoutId id="2147483684" r:id="rId6"/>
    <p:sldLayoutId id="2147483685" r:id="rId7"/>
    <p:sldLayoutId id="214748368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ndex.php?title=Styblinski%E2%80%93Tang_function&amp;action=edit&amp;redlink=1"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ukm.my/jsm/pdf_files/SM-PDF-43-10-2014/17%20Mohd%20Asrul.pdf" TargetMode="External"/><Relationship Id="rId7" Type="http://schemas.openxmlformats.org/officeDocument/2006/relationships/hyperlink" Target="https://l.ble.ir/?l=https%3A%2F%2Fwww.aparat.com%2Fv%2FDir2B&amp;spec=eyJzcCI6Ijg3NjAyNTEwNyIsImNwIjoiODc2MDI1MTA3In0%3D" TargetMode="External"/><Relationship Id="rId2" Type="http://schemas.openxmlformats.org/officeDocument/2006/relationships/hyperlink" Target="https://wwwsop.inria.fr/coprin/logiciels/ALIAS/Benches/node6.html" TargetMode="External"/><Relationship Id="rId1" Type="http://schemas.openxmlformats.org/officeDocument/2006/relationships/slideLayout" Target="../slideLayouts/slideLayout2.xml"/><Relationship Id="rId6" Type="http://schemas.openxmlformats.org/officeDocument/2006/relationships/hyperlink" Target="https://l.ble.ir/?l=https%3A%2F%2Fyoutu.be%2FmRo-NUGYZ9w%3Fsi%3D7KnPGBeCHS5hNS3T&amp;spec=eyJzcCI6Ijg3NjAyNTEwNyIsImNwIjoiODc2MDI1MTA3In0%3D" TargetMode="External"/><Relationship Id="rId5" Type="http://schemas.openxmlformats.org/officeDocument/2006/relationships/hyperlink" Target="https://github.com/trsav/bfgs" TargetMode="External"/><Relationship Id="rId4" Type="http://schemas.openxmlformats.org/officeDocument/2006/relationships/hyperlink" Target="https://machinelearningmastery.com/bfgs-optimization-in-pyth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dirty="0"/>
              <a:t>BFGS</a:t>
            </a:r>
            <a:endParaRPr dirty="0"/>
          </a:p>
        </p:txBody>
      </p:sp>
      <p:sp>
        <p:nvSpPr>
          <p:cNvPr id="163" name="Google Shape;163;p38"/>
          <p:cNvSpPr txBox="1">
            <a:spLocks noGrp="1"/>
          </p:cNvSpPr>
          <p:nvPr>
            <p:ph type="subTitle" idx="1"/>
          </p:nvPr>
        </p:nvSpPr>
        <p:spPr>
          <a:xfrm>
            <a:off x="3556994" y="3812227"/>
            <a:ext cx="50556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Mohammad Ghaderi</a:t>
            </a:r>
          </a:p>
          <a:p>
            <a:pPr marL="0" lvl="0" indent="0" algn="l" rtl="0">
              <a:spcBef>
                <a:spcPts val="0"/>
              </a:spcBef>
              <a:spcAft>
                <a:spcPts val="0"/>
              </a:spcAft>
              <a:buNone/>
            </a:pPr>
            <a:r>
              <a:rPr lang="en" sz="1200" dirty="0"/>
              <a:t>Armin Jodat</a:t>
            </a:r>
          </a:p>
          <a:p>
            <a:pPr marL="0" lvl="0" indent="0" algn="l" rtl="0">
              <a:spcBef>
                <a:spcPts val="0"/>
              </a:spcBef>
              <a:spcAft>
                <a:spcPts val="0"/>
              </a:spcAft>
              <a:buNone/>
            </a:pPr>
            <a:r>
              <a:rPr lang="en" sz="1200" dirty="0"/>
              <a:t>Amirhossein Amir Negareshi</a:t>
            </a:r>
          </a:p>
          <a:p>
            <a:pPr marL="0" lvl="0" indent="0" algn="l" rtl="0">
              <a:spcBef>
                <a:spcPts val="0"/>
              </a:spcBef>
              <a:spcAft>
                <a:spcPts val="0"/>
              </a:spcAft>
              <a:buNone/>
            </a:pPr>
            <a:r>
              <a:rPr lang="en" sz="1200" dirty="0"/>
              <a:t>Kharazmi University</a:t>
            </a:r>
          </a:p>
          <a:p>
            <a:pPr marL="0" lvl="0" indent="0" algn="l" rtl="0">
              <a:spcBef>
                <a:spcPts val="0"/>
              </a:spcBef>
              <a:spcAft>
                <a:spcPts val="0"/>
              </a:spcAft>
              <a:buNone/>
            </a:pPr>
            <a:r>
              <a:rPr lang="en" sz="1200" dirty="0"/>
              <a:t>1402 - 03</a:t>
            </a:r>
            <a:endParaRPr sz="1200" dirty="0"/>
          </a:p>
        </p:txBody>
      </p:sp>
      <p:sp>
        <p:nvSpPr>
          <p:cNvPr id="164" name="Google Shape;164;p38"/>
          <p:cNvSpPr txBox="1">
            <a:spLocks noGrp="1"/>
          </p:cNvSpPr>
          <p:nvPr>
            <p:ph type="ctrTitle"/>
          </p:nvPr>
        </p:nvSpPr>
        <p:spPr>
          <a:xfrm>
            <a:off x="2941650" y="2624375"/>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0" y="327133"/>
            <a:ext cx="5516089" cy="539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BFGS Algorithm</a:t>
            </a:r>
            <a:endParaRPr dirty="0">
              <a:solidFill>
                <a:schemeClr val="accent1"/>
              </a:solidFill>
            </a:endParaRPr>
          </a:p>
        </p:txBody>
      </p:sp>
      <p:cxnSp>
        <p:nvCxnSpPr>
          <p:cNvPr id="216" name="Google Shape;216;p44"/>
          <p:cNvCxnSpPr>
            <a:cxnSpLocks/>
          </p:cNvCxnSpPr>
          <p:nvPr/>
        </p:nvCxnSpPr>
        <p:spPr>
          <a:xfrm>
            <a:off x="0" y="307719"/>
            <a:ext cx="349623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4E440B-8F83-5A90-C68D-7DB4B00DC1BF}"/>
                  </a:ext>
                </a:extLst>
              </p:cNvPr>
              <p:cNvSpPr>
                <a:spLocks noGrp="1"/>
              </p:cNvSpPr>
              <p:nvPr>
                <p:ph type="body" idx="1"/>
              </p:nvPr>
            </p:nvSpPr>
            <p:spPr>
              <a:xfrm>
                <a:off x="763686" y="788539"/>
                <a:ext cx="5664006" cy="4313863"/>
              </a:xfrm>
            </p:spPr>
            <p:txBody>
              <a:bodyPr/>
              <a:lstStyle/>
              <a:p>
                <a:pPr marL="139700" indent="0" algn="l">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1. </a:t>
                </a:r>
                <a:r>
                  <a:rPr lang="en-US" sz="1300" b="1" i="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Choose initial guess </a:t>
                </a:r>
                <a:r>
                  <a:rPr lang="en-US" sz="1300" b="0" i="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x</a:t>
                </a:r>
                <a:r>
                  <a:rPr lang="en-US" sz="1300" b="0" i="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2. Choose B₀, initial Hessian guess, e.g., B₀ = I</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3. For k = 0, 1, 2, ... do</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1. Solve Bₖ pₖ = -∇f (xₖ)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2. </a:t>
                </a:r>
                <a:r>
                  <a:rPr lang="en-US" sz="1300" b="0" i="0" dirty="0">
                    <a:solidFill>
                      <a:srgbClr val="DCD9D4"/>
                    </a:solidFill>
                    <a:effectLst/>
                    <a:latin typeface="Cambria Math" panose="02040503050406030204" pitchFamily="18" charset="0"/>
                    <a:ea typeface="Cambria Math" panose="02040503050406030204" pitchFamily="18" charset="0"/>
                  </a:rPr>
                  <a:t>Perform a line search to find 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ₖ</a:t>
                </a:r>
                <a:r>
                  <a:rPr lang="en-US" sz="1300" b="0" i="0" dirty="0">
                    <a:solidFill>
                      <a:srgbClr val="DCD9D4"/>
                    </a:solidFill>
                    <a:effectLst/>
                    <a:latin typeface="Cambria Math" panose="02040503050406030204" pitchFamily="18" charset="0"/>
                    <a:ea typeface="Cambria Math" panose="02040503050406030204" pitchFamily="18" charset="0"/>
                  </a:rPr>
                  <a:t>​ such that it sufficiently 	reduces 𝑓(𝑥</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𝑝</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a:t>
                </a:r>
              </a:p>
              <a:p>
                <a:pPr marL="139700" indent="0">
                  <a:lnSpc>
                    <a:spcPct val="150000"/>
                  </a:lnSpc>
                  <a:buNone/>
                </a:pPr>
                <a:r>
                  <a:rPr lang="en-US" sz="1300" dirty="0">
                    <a:solidFill>
                      <a:srgbClr val="DCD9D4"/>
                    </a:solidFill>
                    <a:latin typeface="Cambria Math" panose="02040503050406030204" pitchFamily="18" charset="0"/>
                    <a:ea typeface="Cambria Math" panose="02040503050406030204" pitchFamily="18" charset="0"/>
                    <a:cs typeface="Calibri" panose="020F0502020204030204" pitchFamily="34" charset="0"/>
                  </a:rPr>
                  <a:t>	3. </a:t>
                </a:r>
                <a:r>
                  <a:rPr lang="en-US" sz="1300" b="0" i="0" dirty="0">
                    <a:solidFill>
                      <a:srgbClr val="DCD9D4"/>
                    </a:solidFill>
                    <a:effectLst/>
                    <a:latin typeface="Cambria Math" panose="02040503050406030204" pitchFamily="18" charset="0"/>
                    <a:ea typeface="Cambria Math" panose="02040503050406030204" pitchFamily="18" charset="0"/>
                  </a:rPr>
                  <a:t>Set s</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𝑝</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4. xₖ₊₁ = xₖ + sₖ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5. yₖ = ∇f(xₖ₊₁) - ∇f(xₖ)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6. Bₖ₊₁ = Bₖ + </a:t>
                </a:r>
                <a:r>
                  <a:rPr lang="el-GR"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Δ</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Bₖ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4. End for</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Where</a:t>
                </a:r>
                <a:b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br>
                <a:r>
                  <a:rPr lang="el-GR"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Δ</a:t>
                </a:r>
                <a: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Bₖ ≡ </a:t>
                </a:r>
                <a14:m>
                  <m:oMath xmlns:m="http://schemas.openxmlformats.org/officeDocument/2006/math">
                    <m:f>
                      <m:fPr>
                        <m:ctrlPr>
                          <a:rPr lang="en-US" sz="160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m:t>
                        </m:r>
                      </m:num>
                      <m:den>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m:t>
                        </m:r>
                      </m:den>
                    </m:f>
                    <m:r>
                      <a:rPr lang="en-US" sz="1600" i="1"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oMath>
                </a14:m>
                <a: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1600" i="1">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m:t>
                        </m:r>
                      </m:num>
                      <m:den>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m:t>
                        </m:r>
                      </m:den>
                    </m:f>
                  </m:oMath>
                </a14:m>
                <a:endParaRPr lang="en-US" sz="1600" dirty="0">
                  <a:solidFill>
                    <a:srgbClr val="DCDCDC"/>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F04E440B-8F83-5A90-C68D-7DB4B00DC1BF}"/>
                  </a:ext>
                </a:extLst>
              </p:cNvPr>
              <p:cNvSpPr>
                <a:spLocks noGrp="1" noRot="1" noChangeAspect="1" noMove="1" noResize="1" noEditPoints="1" noAdjustHandles="1" noChangeArrowheads="1" noChangeShapeType="1" noTextEdit="1"/>
              </p:cNvSpPr>
              <p:nvPr>
                <p:ph type="body" idx="1"/>
              </p:nvPr>
            </p:nvSpPr>
            <p:spPr>
              <a:xfrm>
                <a:off x="763686" y="788539"/>
                <a:ext cx="5664006" cy="4313863"/>
              </a:xfrm>
              <a:blipFill>
                <a:blip r:embed="rId3"/>
                <a:stretch>
                  <a:fillRect/>
                </a:stretch>
              </a:blipFill>
            </p:spPr>
            <p:txBody>
              <a:bodyPr/>
              <a:lstStyle/>
              <a:p>
                <a:r>
                  <a:rPr lang="en-US">
                    <a:noFill/>
                  </a:rPr>
                  <a:t> </a:t>
                </a:r>
              </a:p>
            </p:txBody>
          </p:sp>
        </mc:Fallback>
      </mc:AlternateContent>
      <p:sp>
        <p:nvSpPr>
          <p:cNvPr id="5" name="Text Placeholder 9">
            <a:extLst>
              <a:ext uri="{FF2B5EF4-FFF2-40B4-BE49-F238E27FC236}">
                <a16:creationId xmlns:a16="http://schemas.microsoft.com/office/drawing/2014/main" id="{71DCCB89-F353-D8C0-F716-51A5BBC55B26}"/>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8/</a:t>
            </a:r>
            <a:endParaRPr lang="en-US" dirty="0">
              <a:latin typeface="ui-sans-serif"/>
            </a:endParaRPr>
          </a:p>
        </p:txBody>
      </p:sp>
    </p:spTree>
    <p:extLst>
      <p:ext uri="{BB962C8B-B14F-4D97-AF65-F5344CB8AC3E}">
        <p14:creationId xmlns:p14="http://schemas.microsoft.com/office/powerpoint/2010/main" val="123175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0" y="292999"/>
            <a:ext cx="5516089"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ECECEC"/>
                </a:solidFill>
                <a:latin typeface="Montserrat ExtraBold" panose="00000900000000000000" pitchFamily="2" charset="0"/>
              </a:rPr>
              <a:t>T</a:t>
            </a:r>
            <a:r>
              <a:rPr lang="en-US" b="0" i="0" dirty="0">
                <a:solidFill>
                  <a:srgbClr val="ECECEC"/>
                </a:solidFill>
                <a:effectLst/>
                <a:latin typeface="Montserrat ExtraBold" panose="00000900000000000000" pitchFamily="2" charset="0"/>
              </a:rPr>
              <a:t>he modified BFGS algorithm</a:t>
            </a:r>
            <a:endParaRPr dirty="0">
              <a:solidFill>
                <a:schemeClr val="accent1"/>
              </a:solidFill>
              <a:latin typeface="Montserrat ExtraBold" panose="00000900000000000000" pitchFamily="2" charset="0"/>
            </a:endParaRPr>
          </a:p>
        </p:txBody>
      </p:sp>
      <p:cxnSp>
        <p:nvCxnSpPr>
          <p:cNvPr id="216" name="Google Shape;216;p44"/>
          <p:cNvCxnSpPr>
            <a:cxnSpLocks/>
          </p:cNvCxnSpPr>
          <p:nvPr/>
        </p:nvCxnSpPr>
        <p:spPr>
          <a:xfrm>
            <a:off x="0" y="292999"/>
            <a:ext cx="5011529"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4E440B-8F83-5A90-C68D-7DB4B00DC1BF}"/>
                  </a:ext>
                </a:extLst>
              </p:cNvPr>
              <p:cNvSpPr>
                <a:spLocks noGrp="1"/>
              </p:cNvSpPr>
              <p:nvPr>
                <p:ph type="body" idx="1"/>
              </p:nvPr>
            </p:nvSpPr>
            <p:spPr>
              <a:xfrm>
                <a:off x="91481" y="763699"/>
                <a:ext cx="6880820" cy="4073134"/>
              </a:xfrm>
            </p:spPr>
            <p:txBody>
              <a:bodyPr/>
              <a:lstStyle/>
              <a:p>
                <a:pPr marL="139700" indent="0" algn="l">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1.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Choose initial guess x</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endPar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endParaRPr>
              </a:p>
              <a:p>
                <a:pPr marL="139700" indent="0">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2.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Choose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initial inverse Hessian guess, e.g.,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I</a:t>
                </a:r>
              </a:p>
              <a:p>
                <a:pPr marL="139700" indent="0" algn="l">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3.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For 𝑘=0,1,2,… do:</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1.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Compute search direction:</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r>
                  <a:rPr lang="en-US" sz="13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​​∇f (</a:t>
                </a:r>
                <a:r>
                  <a:rPr lang="en-US" sz="13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x</a:t>
                </a:r>
                <a:r>
                  <a:rPr lang="en-US" sz="1300" baseline="-250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2.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Line search to determine step size 𝛼</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3. </a:t>
                </a:r>
                <a:r>
                  <a:rPr lang="en-US" sz="1300" b="0" i="0" dirty="0">
                    <a:solidFill>
                      <a:srgbClr val="DCD9D4"/>
                    </a:solidFill>
                    <a:effectLst/>
                    <a:latin typeface="Cambria Math" panose="02040503050406030204" pitchFamily="18" charset="0"/>
                    <a:ea typeface="Cambria Math" panose="02040503050406030204" pitchFamily="18" charset="0"/>
                  </a:rPr>
                  <a:t>Set s</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𝑝</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4.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xₖ₊₁ = xₖ + sₖ</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5.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yₖ = ∇f(xₖ₊₁) - ∇f(xₖ)</a:t>
                </a:r>
              </a:p>
              <a:p>
                <a:pPr marL="139700" indent="0" algn="l">
                  <a:lnSpc>
                    <a:spcPct val="150000"/>
                  </a:lnSpc>
                  <a:buNone/>
                </a:pP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6.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Update inverse Hessian 𝐻</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+1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​=(I−</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y</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H</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​(I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​y</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T</a:t>
                </a:r>
              </a:p>
              <a:p>
                <a:pPr marL="139700" indent="0" algn="l">
                  <a:lnSpc>
                    <a:spcPct val="150000"/>
                  </a:lnSpc>
                  <a:buNone/>
                </a:pPr>
                <a:endPar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endParaRPr>
              </a:p>
              <a:p>
                <a:pPr marL="139700" indent="0" algn="l">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4.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End for.</a:t>
                </a:r>
                <a:b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b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Where</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130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300"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t>1</m:t>
                        </m:r>
                      </m:num>
                      <m:den>
                        <m:r>
                          <m:rPr>
                            <m:nor/>
                          </m:rP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k</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r>
                          <m:rPr>
                            <m:nor/>
                          </m:rPr>
                          <a:rPr lang="en-US" sz="1300" baseline="20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T</m:t>
                        </m:r>
                        <m:r>
                          <m:rPr>
                            <m:nor/>
                          </m:rP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k</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den>
                    </m:f>
                    <m:r>
                      <a:rPr lang="en-US" sz="1300" b="0" i="0" dirty="0"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oMath>
                </a14:m>
                <a:endParaRPr lang="en-US" sz="1300" baseline="-25000" dirty="0">
                  <a:solidFill>
                    <a:srgbClr val="DCDCDC"/>
                  </a:solidFill>
                  <a:latin typeface="ui-sans-serif"/>
                </a:endParaRPr>
              </a:p>
              <a:p>
                <a:pPr marL="368300" indent="-228600" algn="l">
                  <a:lnSpc>
                    <a:spcPct val="150000"/>
                  </a:lnSpc>
                  <a:buAutoNum type="arabicPeriod"/>
                </a:pPr>
                <a:endParaRPr lang="en-US" sz="1200" baseline="-25000" dirty="0">
                  <a:solidFill>
                    <a:srgbClr val="DCDCDC"/>
                  </a:solidFill>
                  <a:latin typeface="ui-sans-serif"/>
                </a:endParaRPr>
              </a:p>
            </p:txBody>
          </p:sp>
        </mc:Choice>
        <mc:Fallback xmlns="">
          <p:sp>
            <p:nvSpPr>
              <p:cNvPr id="3" name="Text Placeholder 2">
                <a:extLst>
                  <a:ext uri="{FF2B5EF4-FFF2-40B4-BE49-F238E27FC236}">
                    <a16:creationId xmlns:a16="http://schemas.microsoft.com/office/drawing/2014/main" id="{F04E440B-8F83-5A90-C68D-7DB4B00DC1BF}"/>
                  </a:ext>
                </a:extLst>
              </p:cNvPr>
              <p:cNvSpPr>
                <a:spLocks noGrp="1" noRot="1" noChangeAspect="1" noMove="1" noResize="1" noEditPoints="1" noAdjustHandles="1" noChangeArrowheads="1" noChangeShapeType="1" noTextEdit="1"/>
              </p:cNvSpPr>
              <p:nvPr>
                <p:ph type="body" idx="1"/>
              </p:nvPr>
            </p:nvSpPr>
            <p:spPr>
              <a:xfrm>
                <a:off x="91481" y="763699"/>
                <a:ext cx="6880820" cy="4073134"/>
              </a:xfrm>
              <a:blipFill>
                <a:blip r:embed="rId3"/>
                <a:stretch>
                  <a:fillRect b="-3593"/>
                </a:stretch>
              </a:blipFill>
            </p:spPr>
            <p:txBody>
              <a:bodyPr/>
              <a:lstStyle/>
              <a:p>
                <a:r>
                  <a:rPr lang="en-US">
                    <a:noFill/>
                  </a:rPr>
                  <a:t> </a:t>
                </a:r>
              </a:p>
            </p:txBody>
          </p:sp>
        </mc:Fallback>
      </mc:AlternateContent>
      <p:sp>
        <p:nvSpPr>
          <p:cNvPr id="5" name="Text Placeholder 9">
            <a:extLst>
              <a:ext uri="{FF2B5EF4-FFF2-40B4-BE49-F238E27FC236}">
                <a16:creationId xmlns:a16="http://schemas.microsoft.com/office/drawing/2014/main" id="{B8AE74B2-AD70-4F8A-9E2D-E36DED95283C}"/>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9/</a:t>
            </a:r>
            <a:endParaRPr lang="en-US" dirty="0">
              <a:latin typeface="ui-sans-serif"/>
            </a:endParaRPr>
          </a:p>
        </p:txBody>
      </p:sp>
    </p:spTree>
    <p:extLst>
      <p:ext uri="{BB962C8B-B14F-4D97-AF65-F5344CB8AC3E}">
        <p14:creationId xmlns:p14="http://schemas.microsoft.com/office/powerpoint/2010/main" val="362780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08" name="Google Shape;208;p4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Comparison with other algorithms</a:t>
            </a: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61"/>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ALGORITHMS TO COMPARE</a:t>
            </a:r>
            <a:endParaRPr dirty="0"/>
          </a:p>
        </p:txBody>
      </p:sp>
      <p:cxnSp>
        <p:nvCxnSpPr>
          <p:cNvPr id="2071" name="Google Shape;2071;p61"/>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072" name="Google Shape;2072;p61"/>
          <p:cNvSpPr txBox="1">
            <a:spLocks noGrp="1"/>
          </p:cNvSpPr>
          <p:nvPr>
            <p:ph type="title"/>
          </p:nvPr>
        </p:nvSpPr>
        <p:spPr>
          <a:xfrm>
            <a:off x="3538497"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NEWTOS’S METHOD</a:t>
            </a:r>
            <a:endParaRPr dirty="0"/>
          </a:p>
        </p:txBody>
      </p:sp>
      <p:sp>
        <p:nvSpPr>
          <p:cNvPr id="2073" name="Google Shape;2073;p61"/>
          <p:cNvSpPr txBox="1">
            <a:spLocks noGrp="1"/>
          </p:cNvSpPr>
          <p:nvPr>
            <p:ph type="subTitle" idx="1"/>
          </p:nvPr>
        </p:nvSpPr>
        <p:spPr>
          <a:xfrm>
            <a:off x="3538498"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74" name="Google Shape;2074;p61"/>
          <p:cNvSpPr txBox="1">
            <a:spLocks noGrp="1"/>
          </p:cNvSpPr>
          <p:nvPr>
            <p:ph type="title" idx="2"/>
          </p:nvPr>
        </p:nvSpPr>
        <p:spPr>
          <a:xfrm>
            <a:off x="6028553"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CONJUGATE GRADIANT(CG)</a:t>
            </a:r>
            <a:endParaRPr dirty="0"/>
          </a:p>
        </p:txBody>
      </p:sp>
      <p:sp>
        <p:nvSpPr>
          <p:cNvPr id="2075" name="Google Shape;2075;p61"/>
          <p:cNvSpPr txBox="1">
            <a:spLocks noGrp="1"/>
          </p:cNvSpPr>
          <p:nvPr>
            <p:ph type="subTitle" idx="3"/>
          </p:nvPr>
        </p:nvSpPr>
        <p:spPr>
          <a:xfrm>
            <a:off x="6028552"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76" name="Google Shape;2076;p61"/>
          <p:cNvSpPr txBox="1">
            <a:spLocks noGrp="1"/>
          </p:cNvSpPr>
          <p:nvPr>
            <p:ph type="title" idx="5"/>
          </p:nvPr>
        </p:nvSpPr>
        <p:spPr>
          <a:xfrm>
            <a:off x="1048447"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STEEPEST DESCENT</a:t>
            </a:r>
            <a:endParaRPr dirty="0"/>
          </a:p>
        </p:txBody>
      </p:sp>
      <p:sp>
        <p:nvSpPr>
          <p:cNvPr id="2077" name="Google Shape;2077;p61"/>
          <p:cNvSpPr txBox="1">
            <a:spLocks noGrp="1"/>
          </p:cNvSpPr>
          <p:nvPr>
            <p:ph type="subTitle" idx="6"/>
          </p:nvPr>
        </p:nvSpPr>
        <p:spPr>
          <a:xfrm>
            <a:off x="1048450"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78" name="Google Shape;2078;p61"/>
          <p:cNvSpPr txBox="1">
            <a:spLocks noGrp="1"/>
          </p:cNvSpPr>
          <p:nvPr>
            <p:ph type="title" idx="7"/>
          </p:nvPr>
        </p:nvSpPr>
        <p:spPr>
          <a:xfrm>
            <a:off x="3538497" y="332503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LIMITED-MEMORY BFGS</a:t>
            </a:r>
            <a:endParaRPr dirty="0"/>
          </a:p>
        </p:txBody>
      </p:sp>
      <p:sp>
        <p:nvSpPr>
          <p:cNvPr id="2079" name="Google Shape;2079;p61"/>
          <p:cNvSpPr txBox="1">
            <a:spLocks noGrp="1"/>
          </p:cNvSpPr>
          <p:nvPr>
            <p:ph type="subTitle" idx="8"/>
          </p:nvPr>
        </p:nvSpPr>
        <p:spPr>
          <a:xfrm>
            <a:off x="3538498" y="3831259"/>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cxnSp>
        <p:nvCxnSpPr>
          <p:cNvPr id="2084" name="Google Shape;2084;p61"/>
          <p:cNvCxnSpPr/>
          <p:nvPr/>
        </p:nvCxnSpPr>
        <p:spPr>
          <a:xfrm>
            <a:off x="1218450" y="3138821"/>
            <a:ext cx="67071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Also known as Gradient Descent, this method iteratively moves towards the minimum of a function by taking steps proportional to the negative of the gradient (steepest descent direction)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2.Compute the gradient </a:t>
            </a:r>
            <a:r>
              <a:rPr lang="en-US" b="0" i="0" dirty="0">
                <a:solidFill>
                  <a:srgbClr val="ECECEC"/>
                </a:solidFill>
                <a:effectLst/>
                <a:latin typeface="KaTeX_Main"/>
              </a:rPr>
              <a:t>∇𝑓(</a:t>
            </a:r>
            <a:r>
              <a:rPr lang="en-US" sz="1600" b="0" i="0" dirty="0">
                <a:solidFill>
                  <a:srgbClr val="ECECEC"/>
                </a:solidFill>
                <a:effectLst/>
                <a:latin typeface="KaTeX_Main"/>
              </a:rPr>
              <a:t>𝑥</a:t>
            </a:r>
            <a:r>
              <a:rPr lang="en-US" sz="900" b="0" i="0" dirty="0">
                <a:solidFill>
                  <a:srgbClr val="ECECEC"/>
                </a:solidFill>
                <a:effectLst/>
                <a:latin typeface="KaTeX_Main"/>
              </a:rPr>
              <a:t>𝑘</a:t>
            </a:r>
            <a:r>
              <a:rPr lang="en-US" b="0" i="0" dirty="0">
                <a:solidFill>
                  <a:srgbClr val="ECECEC"/>
                </a:solidFill>
                <a:effectLst/>
                <a:latin typeface="KaTeX_Main"/>
              </a:rPr>
              <a:t>)</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3.Update the current point: </a:t>
            </a:r>
            <a:r>
              <a:rPr lang="en-US" sz="1800" b="0" i="0" dirty="0">
                <a:solidFill>
                  <a:srgbClr val="ECECEC"/>
                </a:solidFill>
                <a:effectLst/>
                <a:latin typeface="KaTeX_Main"/>
              </a:rPr>
              <a:t>𝑥</a:t>
            </a:r>
            <a:r>
              <a:rPr lang="en-US" sz="1100" b="0" i="0" dirty="0">
                <a:solidFill>
                  <a:srgbClr val="ECECEC"/>
                </a:solidFill>
                <a:effectLst/>
                <a:latin typeface="KaTeX_Main"/>
              </a:rPr>
              <a:t>𝑘+1</a:t>
            </a:r>
            <a:r>
              <a:rPr lang="en-US" b="0" i="0" dirty="0">
                <a:solidFill>
                  <a:srgbClr val="ECECEC"/>
                </a:solidFill>
                <a:effectLst/>
                <a:latin typeface="KaTeX_Main"/>
              </a:rPr>
              <a:t>=</a:t>
            </a:r>
            <a:r>
              <a:rPr lang="en-US" sz="1800" b="0" i="0" dirty="0">
                <a:solidFill>
                  <a:srgbClr val="ECECEC"/>
                </a:solidFill>
                <a:effectLst/>
                <a:latin typeface="KaTeX_Main"/>
              </a:rPr>
              <a:t>𝑥</a:t>
            </a:r>
            <a:r>
              <a:rPr lang="en-US" sz="1100" b="0" i="0" dirty="0">
                <a:solidFill>
                  <a:srgbClr val="ECECEC"/>
                </a:solidFill>
                <a:effectLst/>
                <a:latin typeface="KaTeX_Main"/>
              </a:rPr>
              <a:t>𝑘</a:t>
            </a:r>
            <a:r>
              <a:rPr lang="en-US" b="0" i="0" dirty="0">
                <a:solidFill>
                  <a:srgbClr val="ECECEC"/>
                </a:solidFill>
                <a:effectLst/>
                <a:latin typeface="KaTeX_Main"/>
              </a:rPr>
              <a:t>−</a:t>
            </a:r>
            <a:r>
              <a:rPr lang="en-US" sz="1600" b="0" i="0" dirty="0">
                <a:solidFill>
                  <a:srgbClr val="ECECEC"/>
                </a:solidFill>
                <a:effectLst/>
                <a:latin typeface="KaTeX_Main"/>
              </a:rPr>
              <a:t>𝛼</a:t>
            </a:r>
            <a:r>
              <a:rPr lang="en-US" sz="1100" b="0" i="0" dirty="0">
                <a:solidFill>
                  <a:srgbClr val="ECECEC"/>
                </a:solidFill>
                <a:effectLst/>
                <a:latin typeface="KaTeX_Main"/>
              </a:rPr>
              <a:t>𝑘</a:t>
            </a:r>
            <a:r>
              <a:rPr lang="en-US" b="0" i="0" dirty="0">
                <a:solidFill>
                  <a:srgbClr val="ECECEC"/>
                </a:solidFill>
                <a:effectLst/>
                <a:latin typeface="KaTeX_Main"/>
              </a:rPr>
              <a:t>∇𝑓(</a:t>
            </a:r>
            <a:r>
              <a:rPr lang="en-US" sz="1800" b="0" i="0" dirty="0">
                <a:solidFill>
                  <a:srgbClr val="ECECEC"/>
                </a:solidFill>
                <a:effectLst/>
                <a:latin typeface="KaTeX_Main"/>
              </a:rPr>
              <a:t>𝑥</a:t>
            </a:r>
            <a:r>
              <a:rPr lang="en-US" sz="1050" b="0" i="0" dirty="0">
                <a:solidFill>
                  <a:srgbClr val="ECECEC"/>
                </a:solidFill>
                <a:effectLst/>
                <a:latin typeface="KaTeX_Main"/>
              </a:rPr>
              <a:t>𝑘</a:t>
            </a:r>
            <a:r>
              <a:rPr lang="en-US" b="0" i="0" dirty="0">
                <a:solidFill>
                  <a:srgbClr val="ECECEC"/>
                </a:solidFill>
                <a:effectLst/>
                <a:latin typeface="KaTeX_Main"/>
              </a:rPr>
              <a:t>) </a:t>
            </a:r>
            <a:r>
              <a:rPr lang="en-US" b="0" i="0" dirty="0">
                <a:solidFill>
                  <a:srgbClr val="ECECEC"/>
                </a:solidFill>
                <a:effectLst/>
                <a:latin typeface="ui-sans-serif"/>
              </a:rPr>
              <a:t>where </a:t>
            </a:r>
            <a:r>
              <a:rPr lang="en-US" sz="1600" b="0" i="0" dirty="0">
                <a:solidFill>
                  <a:srgbClr val="ECECEC"/>
                </a:solidFill>
                <a:effectLst/>
                <a:latin typeface="KaTeX_Main"/>
              </a:rPr>
              <a:t>𝛼</a:t>
            </a:r>
            <a:r>
              <a:rPr lang="en-US" sz="1000" b="0" i="0" dirty="0">
                <a:solidFill>
                  <a:srgbClr val="ECECEC"/>
                </a:solidFill>
                <a:effectLst/>
                <a:latin typeface="KaTeX_Main"/>
              </a:rPr>
              <a:t>𝑘</a:t>
            </a:r>
            <a:r>
              <a:rPr lang="en-US" sz="900" b="0" i="0" dirty="0">
                <a:solidFill>
                  <a:srgbClr val="ECECEC"/>
                </a:solidFill>
                <a:effectLst/>
                <a:latin typeface="KaTeX_Main"/>
              </a:rPr>
              <a:t> </a:t>
            </a:r>
            <a:r>
              <a:rPr lang="en-US" b="0" i="0" dirty="0">
                <a:solidFill>
                  <a:srgbClr val="ECECEC"/>
                </a:solidFill>
                <a:effectLst/>
                <a:latin typeface="ui-sans-serif"/>
              </a:rPr>
              <a:t>is the step size</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4.Repeat until convergence criteria are met (e.g., the gradient norm is below a threshold)</a:t>
            </a:r>
            <a:r>
              <a:rPr lang="en" dirty="0">
                <a:solidFill>
                  <a:schemeClr val="lt1"/>
                </a:solidFill>
              </a:rPr>
              <a:t>.</a:t>
            </a:r>
            <a:endParaRPr dirty="0">
              <a:solidFill>
                <a:schemeClr val="lt1"/>
              </a:solidFill>
            </a:endParaRPr>
          </a:p>
          <a:p>
            <a:pPr marL="457200" lvl="0" indent="-317500" algn="l" rtl="0">
              <a:spcBef>
                <a:spcPts val="1000"/>
              </a:spcBef>
              <a:spcAft>
                <a:spcPts val="1000"/>
              </a:spcAft>
              <a:buClr>
                <a:schemeClr val="lt1"/>
              </a:buClr>
              <a:buSzPts val="1400"/>
              <a:buChar char="●"/>
            </a:pPr>
            <a:r>
              <a:rPr lang="en" dirty="0">
                <a:solidFill>
                  <a:schemeClr val="lt1"/>
                </a:solidFill>
              </a:rPr>
              <a:t>You can write about a concept here and talk about it a little</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Steepest descent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Steepest descent vs BFGS</a:t>
            </a:r>
          </a:p>
        </p:txBody>
      </p:sp>
      <p:sp>
        <p:nvSpPr>
          <p:cNvPr id="1994" name="Google Shape;1994;p57"/>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the </a:t>
            </a:r>
            <a:r>
              <a:rPr lang="en-US" dirty="0" err="1"/>
              <a:t>gradiant</a:t>
            </a:r>
            <a:r>
              <a:rPr lang="en-US" dirty="0"/>
              <a:t> direction for update</a:t>
            </a:r>
            <a:endParaRPr dirty="0"/>
          </a:p>
          <a:p>
            <a:pPr marL="457200" lvl="0" indent="-317500" algn="l" rtl="0">
              <a:spcBef>
                <a:spcPts val="1000"/>
              </a:spcBef>
              <a:spcAft>
                <a:spcPts val="0"/>
              </a:spcAft>
              <a:buSzPts val="1400"/>
              <a:buChar char="●"/>
            </a:pPr>
            <a:r>
              <a:rPr lang="en-US" dirty="0"/>
              <a:t>Pros: simple, easy to implement</a:t>
            </a:r>
            <a:endParaRPr dirty="0"/>
          </a:p>
          <a:p>
            <a:pPr marL="457200" lvl="0" indent="-317500" algn="l" rtl="0">
              <a:spcBef>
                <a:spcPts val="1000"/>
              </a:spcBef>
              <a:spcAft>
                <a:spcPts val="1000"/>
              </a:spcAft>
              <a:buSzPts val="1400"/>
              <a:buChar char="●"/>
            </a:pPr>
            <a:r>
              <a:rPr lang="en" dirty="0"/>
              <a:t>Cons: Slow convergence, especially for ill-conditioned problems</a:t>
            </a:r>
            <a:endParaRPr dirty="0"/>
          </a:p>
        </p:txBody>
      </p:sp>
      <p:sp>
        <p:nvSpPr>
          <p:cNvPr id="1995" name="Google Shape;1995;p57"/>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gradient and Hessian proximation</a:t>
            </a:r>
          </a:p>
          <a:p>
            <a:pPr marL="457200" lvl="0" indent="-317500" algn="l" rtl="0">
              <a:spcBef>
                <a:spcPts val="1000"/>
              </a:spcBef>
              <a:spcAft>
                <a:spcPts val="0"/>
              </a:spcAft>
              <a:buSzPts val="1400"/>
              <a:buChar char="●"/>
            </a:pPr>
            <a:r>
              <a:rPr lang="en-US" dirty="0"/>
              <a:t>Pros: Faster convergence than steepest descent, handles ill-conditioned problems better.</a:t>
            </a:r>
            <a:endParaRPr dirty="0"/>
          </a:p>
          <a:p>
            <a:pPr marL="457200" lvl="0" indent="-317500" algn="l" rtl="0">
              <a:spcBef>
                <a:spcPts val="1000"/>
              </a:spcBef>
              <a:spcAft>
                <a:spcPts val="1000"/>
              </a:spcAft>
              <a:buSzPts val="1400"/>
              <a:buChar char="●"/>
            </a:pPr>
            <a:r>
              <a:rPr lang="en-US" dirty="0"/>
              <a:t> Cons: More complex, requires more memory.</a:t>
            </a:r>
          </a:p>
        </p:txBody>
      </p:sp>
      <p:sp>
        <p:nvSpPr>
          <p:cNvPr id="1996" name="Google Shape;1996;p57"/>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a:t>
            </a:r>
            <a:r>
              <a:rPr lang="en" dirty="0"/>
              <a:t>teepest desccent:</a:t>
            </a:r>
            <a:endParaRPr dirty="0"/>
          </a:p>
        </p:txBody>
      </p:sp>
      <p:sp>
        <p:nvSpPr>
          <p:cNvPr id="1997" name="Google Shape;1997;p57"/>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Uses both first and second-order derivatives (the gradient and the Hessian) to find the minimum of a function.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2.Compute the gradient </a:t>
            </a:r>
            <a:r>
              <a:rPr lang="en-US" b="0" i="0" dirty="0">
                <a:solidFill>
                  <a:srgbClr val="ECECEC"/>
                </a:solidFill>
                <a:effectLst/>
                <a:latin typeface="KaTeX_Main"/>
              </a:rPr>
              <a:t>∇𝑓(</a:t>
            </a:r>
            <a:r>
              <a:rPr lang="en-US" sz="1600" b="0" i="0" dirty="0">
                <a:solidFill>
                  <a:srgbClr val="ECECEC"/>
                </a:solidFill>
                <a:effectLst/>
                <a:latin typeface="KaTeX_Main"/>
              </a:rPr>
              <a:t>𝑥</a:t>
            </a:r>
            <a:r>
              <a:rPr lang="en-US" sz="900" b="0" i="0" dirty="0">
                <a:solidFill>
                  <a:srgbClr val="ECECEC"/>
                </a:solidFill>
                <a:effectLst/>
                <a:latin typeface="KaTeX_Main"/>
              </a:rPr>
              <a:t>𝑘</a:t>
            </a:r>
            <a:r>
              <a:rPr lang="en-US" b="0" i="0" dirty="0">
                <a:solidFill>
                  <a:srgbClr val="ECECEC"/>
                </a:solidFill>
                <a:effectLst/>
                <a:latin typeface="KaTeX_Main"/>
              </a:rPr>
              <a:t>) </a:t>
            </a:r>
            <a:r>
              <a:rPr lang="en-US" b="0" i="0" dirty="0">
                <a:solidFill>
                  <a:srgbClr val="ECECEC"/>
                </a:solidFill>
                <a:effectLst/>
                <a:latin typeface="ui-sans-serif"/>
              </a:rPr>
              <a:t>and the Hessian </a:t>
            </a:r>
            <a:r>
              <a:rPr lang="en-US" b="0" i="0" dirty="0">
                <a:solidFill>
                  <a:srgbClr val="ECECEC"/>
                </a:solidFill>
                <a:effectLst/>
                <a:latin typeface="KaTeX_Main"/>
              </a:rPr>
              <a:t>𝐻(</a:t>
            </a:r>
            <a:r>
              <a:rPr lang="en-US" sz="1600" b="0" i="0" dirty="0">
                <a:solidFill>
                  <a:srgbClr val="ECECEC"/>
                </a:solidFill>
                <a:effectLst/>
                <a:latin typeface="KaTeX_Main"/>
              </a:rPr>
              <a:t>𝑥</a:t>
            </a:r>
            <a:r>
              <a:rPr lang="en-US" sz="1050" b="0" i="0" dirty="0">
                <a:solidFill>
                  <a:srgbClr val="ECECEC"/>
                </a:solidFill>
                <a:effectLst/>
                <a:latin typeface="KaTeX_Main"/>
              </a:rPr>
              <a:t>𝑘</a:t>
            </a:r>
            <a:r>
              <a:rPr lang="en-US" b="0" i="0" dirty="0">
                <a:solidFill>
                  <a:srgbClr val="ECECEC"/>
                </a:solidFill>
                <a:effectLst/>
                <a:latin typeface="KaTeX_Main"/>
              </a:rPr>
              <a:t>)</a:t>
            </a:r>
            <a:r>
              <a:rPr lang="en" dirty="0">
                <a:solidFill>
                  <a:schemeClr val="lt1"/>
                </a:solidFill>
              </a:rPr>
              <a:t>.</a:t>
            </a:r>
            <a:endParaRPr dirty="0">
              <a:solidFill>
                <a:schemeClr val="lt1"/>
              </a:solidFill>
            </a:endParaRPr>
          </a:p>
          <a:p>
            <a:pPr lvl="0">
              <a:spcBef>
                <a:spcPts val="1000"/>
              </a:spcBef>
            </a:pPr>
            <a:r>
              <a:rPr lang="en-US" b="0" i="0" dirty="0">
                <a:solidFill>
                  <a:srgbClr val="ECECEC"/>
                </a:solidFill>
                <a:effectLst/>
                <a:latin typeface="ui-sans-serif"/>
              </a:rPr>
              <a:t>3.Update the current point:</a:t>
            </a:r>
          </a:p>
          <a:p>
            <a:pPr lvl="0">
              <a:spcBef>
                <a:spcPts val="1000"/>
              </a:spcBef>
            </a:pP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4.Repeat until convergence criteria are met (e.g., the gradient norm is below a threshold)</a:t>
            </a:r>
            <a:r>
              <a:rPr lang="en" dirty="0">
                <a:solidFill>
                  <a:schemeClr val="lt1"/>
                </a:solidFill>
              </a:rPr>
              <a:t>.</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Newton's Method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TextBox 1">
            <a:extLst>
              <a:ext uri="{FF2B5EF4-FFF2-40B4-BE49-F238E27FC236}">
                <a16:creationId xmlns:a16="http://schemas.microsoft.com/office/drawing/2014/main" id="{CEB20292-B089-FFEF-5755-B064793FDC9C}"/>
              </a:ext>
            </a:extLst>
          </p:cNvPr>
          <p:cNvSpPr txBox="1"/>
          <p:nvPr/>
        </p:nvSpPr>
        <p:spPr>
          <a:xfrm>
            <a:off x="4114800" y="2113280"/>
            <a:ext cx="65" cy="215444"/>
          </a:xfrm>
          <a:prstGeom prst="rect">
            <a:avLst/>
          </a:prstGeom>
          <a:noFill/>
        </p:spPr>
        <p:txBody>
          <a:bodyPr wrap="none" lIns="0" tIns="0" rIns="0" bIns="0" rtlCol="0">
            <a:spAutoFit/>
          </a:bodyPr>
          <a:lstStyle/>
          <a:p>
            <a:endParaRPr lang="en-US" dirty="0"/>
          </a:p>
        </p:txBody>
      </p:sp>
      <p:pic>
        <p:nvPicPr>
          <p:cNvPr id="5" name="Picture 4">
            <a:extLst>
              <a:ext uri="{FF2B5EF4-FFF2-40B4-BE49-F238E27FC236}">
                <a16:creationId xmlns:a16="http://schemas.microsoft.com/office/drawing/2014/main" id="{4C540797-B9EB-FCA7-D2AD-DE3793A5D036}"/>
              </a:ext>
            </a:extLst>
          </p:cNvPr>
          <p:cNvPicPr>
            <a:picLocks/>
          </p:cNvPicPr>
          <p:nvPr/>
        </p:nvPicPr>
        <p:blipFill>
          <a:blip r:embed="rId3"/>
          <a:stretch>
            <a:fillRect/>
          </a:stretch>
        </p:blipFill>
        <p:spPr>
          <a:xfrm>
            <a:off x="5900965" y="2571750"/>
            <a:ext cx="2197312" cy="312501"/>
          </a:xfrm>
          <a:prstGeom prst="rect">
            <a:avLst/>
          </a:prstGeom>
        </p:spPr>
      </p:pic>
    </p:spTree>
    <p:extLst>
      <p:ext uri="{BB962C8B-B14F-4D97-AF65-F5344CB8AC3E}">
        <p14:creationId xmlns:p14="http://schemas.microsoft.com/office/powerpoint/2010/main" val="94298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Newton's Method vs BFGS</a:t>
            </a:r>
          </a:p>
        </p:txBody>
      </p:sp>
      <p:sp>
        <p:nvSpPr>
          <p:cNvPr id="1994" name="Google Shape;1994;p57"/>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exact Hessian matrix. </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Pros: Quadratic convergence, very fast for well-conditioned problems.</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Cons: Requires computation of Hessian, expensive for large problems</a:t>
            </a:r>
          </a:p>
        </p:txBody>
      </p:sp>
      <p:sp>
        <p:nvSpPr>
          <p:cNvPr id="1995" name="Google Shape;1995;p57"/>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approximate Hessian.</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Pros: Avoids explicit Hessian computation, less memory-intensive..</a:t>
            </a:r>
          </a:p>
          <a:p>
            <a:pPr marL="457200" lvl="0" indent="-317500" algn="l" rtl="0">
              <a:spcBef>
                <a:spcPts val="1000"/>
              </a:spcBef>
              <a:spcAft>
                <a:spcPts val="1000"/>
              </a:spcAft>
              <a:buSzPts val="1400"/>
              <a:buChar char="●"/>
            </a:pPr>
            <a:r>
              <a:rPr lang="en-US" dirty="0"/>
              <a:t> Cons: Slower than Newton’s method for very well-conditioned problems.</a:t>
            </a:r>
          </a:p>
        </p:txBody>
      </p:sp>
      <p:sp>
        <p:nvSpPr>
          <p:cNvPr id="1996" name="Google Shape;1996;p57"/>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Newton's Method </a:t>
            </a:r>
            <a:r>
              <a:rPr lang="en" dirty="0"/>
              <a:t>:</a:t>
            </a:r>
            <a:endParaRPr dirty="0"/>
          </a:p>
        </p:txBody>
      </p:sp>
      <p:sp>
        <p:nvSpPr>
          <p:cNvPr id="1997" name="Google Shape;1997;p57"/>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 :</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10201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7" name="Text Placeholder 6">
            <a:extLst>
              <a:ext uri="{FF2B5EF4-FFF2-40B4-BE49-F238E27FC236}">
                <a16:creationId xmlns:a16="http://schemas.microsoft.com/office/drawing/2014/main" id="{CD30A5F8-ED21-C4F7-2A50-156A92D0C80E}"/>
              </a:ext>
            </a:extLst>
          </p:cNvPr>
          <p:cNvSpPr>
            <a:spLocks noGrp="1"/>
          </p:cNvSpPr>
          <p:nvPr>
            <p:ph type="body" idx="2"/>
          </p:nvPr>
        </p:nvSpPr>
        <p:spPr>
          <a:xfrm>
            <a:off x="6179735" y="241532"/>
            <a:ext cx="2778370" cy="4687184"/>
          </a:xfrm>
        </p:spPr>
        <p:txBody>
          <a:bodyPr/>
          <a:lstStyle/>
          <a:p>
            <a:r>
              <a:rPr lang="en-US" dirty="0"/>
              <a:t>Optimal solution (BFGS): [0.99999997 0.99999995]</a:t>
            </a:r>
          </a:p>
          <a:p>
            <a:endParaRPr lang="en-US" dirty="0"/>
          </a:p>
          <a:p>
            <a:r>
              <a:rPr lang="en-US" dirty="0"/>
              <a:t>Optimal solution (Newton): [-0.05223799 -0.01680011]</a:t>
            </a:r>
          </a:p>
        </p:txBody>
      </p:sp>
      <p:pic>
        <p:nvPicPr>
          <p:cNvPr id="11" name="Picture 10">
            <a:extLst>
              <a:ext uri="{FF2B5EF4-FFF2-40B4-BE49-F238E27FC236}">
                <a16:creationId xmlns:a16="http://schemas.microsoft.com/office/drawing/2014/main" id="{4A967C9A-B934-3D0E-1581-0DE745B43FC4}"/>
              </a:ext>
            </a:extLst>
          </p:cNvPr>
          <p:cNvPicPr>
            <a:picLocks noChangeAspect="1"/>
          </p:cNvPicPr>
          <p:nvPr/>
        </p:nvPicPr>
        <p:blipFill>
          <a:blip r:embed="rId3"/>
          <a:stretch>
            <a:fillRect/>
          </a:stretch>
        </p:blipFill>
        <p:spPr>
          <a:xfrm>
            <a:off x="148710" y="241532"/>
            <a:ext cx="5852172" cy="4389129"/>
          </a:xfrm>
          <a:prstGeom prst="rect">
            <a:avLst/>
          </a:prstGeom>
        </p:spPr>
      </p:pic>
    </p:spTree>
    <p:extLst>
      <p:ext uri="{BB962C8B-B14F-4D97-AF65-F5344CB8AC3E}">
        <p14:creationId xmlns:p14="http://schemas.microsoft.com/office/powerpoint/2010/main" val="63851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iterative method for solving large-scale linear systems, particularly useful for sparse systems. Can also be adapted for nonlinear optimization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 Compute the initial gradient and set the initial direction</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3. Iterate, adjusting the direction to be conjugate to previous directions</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 Update the current point along the new direction</a:t>
            </a:r>
            <a:r>
              <a:rPr lang="en" dirty="0">
                <a:solidFill>
                  <a:schemeClr val="lt1"/>
                </a:solidFill>
              </a:rPr>
              <a:t>.</a:t>
            </a:r>
            <a:endParaRPr dirty="0">
              <a:solidFill>
                <a:schemeClr val="lt1"/>
              </a:solidFill>
            </a:endParaRPr>
          </a:p>
          <a:p>
            <a:pPr marL="457200" lvl="0" indent="-317500" algn="l" rtl="0">
              <a:spcBef>
                <a:spcPts val="1000"/>
              </a:spcBef>
              <a:spcAft>
                <a:spcPts val="1000"/>
              </a:spcAft>
              <a:buClr>
                <a:schemeClr val="lt1"/>
              </a:buClr>
              <a:buSzPts val="1400"/>
              <a:buChar char="●"/>
            </a:pPr>
            <a:r>
              <a:rPr lang="en-US" b="0" i="0" dirty="0">
                <a:solidFill>
                  <a:srgbClr val="ECECEC"/>
                </a:solidFill>
                <a:effectLst/>
                <a:latin typeface="ui-sans-serif"/>
              </a:rPr>
              <a:t>5.Repeat until convergence criteria are met</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Conjugate Gradient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94346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69" y="3177750"/>
            <a:ext cx="3353109"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8" name="Google Shape;208;p4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Conjugate Gradient vs BFGS</a:t>
            </a:r>
          </a:p>
        </p:txBody>
      </p:sp>
      <p:sp>
        <p:nvSpPr>
          <p:cNvPr id="1994" name="Google Shape;1994;p57"/>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Suitable for large-scale, sparse problems.</a:t>
            </a:r>
            <a:endParaRPr dirty="0"/>
          </a:p>
          <a:p>
            <a:pPr marL="457200" lvl="0" indent="-317500" algn="l" rtl="0">
              <a:spcBef>
                <a:spcPts val="1000"/>
              </a:spcBef>
              <a:spcAft>
                <a:spcPts val="0"/>
              </a:spcAft>
              <a:buSzPts val="1400"/>
              <a:buChar char="●"/>
            </a:pPr>
            <a:r>
              <a:rPr lang="en-US" dirty="0"/>
              <a:t>Pros: Memory efficient, good for large dimensions.</a:t>
            </a:r>
          </a:p>
          <a:p>
            <a:pPr marL="457200" lvl="0" indent="-317500" algn="l" rtl="0">
              <a:spcBef>
                <a:spcPts val="1000"/>
              </a:spcBef>
              <a:spcAft>
                <a:spcPts val="1000"/>
              </a:spcAft>
              <a:buSzPts val="1400"/>
              <a:buChar char="●"/>
            </a:pPr>
            <a:r>
              <a:rPr lang="en-US" dirty="0"/>
              <a:t>Cons: Requires good preconditioning, slower without it.</a:t>
            </a:r>
          </a:p>
        </p:txBody>
      </p:sp>
      <p:sp>
        <p:nvSpPr>
          <p:cNvPr id="1995" name="Google Shape;1995;p57"/>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Better for dense problems.</a:t>
            </a:r>
          </a:p>
          <a:p>
            <a:pPr marL="457200" lvl="0" indent="-317500" algn="l" rtl="0">
              <a:spcBef>
                <a:spcPts val="1000"/>
              </a:spcBef>
              <a:spcAft>
                <a:spcPts val="0"/>
              </a:spcAft>
              <a:buSzPts val="1400"/>
              <a:buChar char="●"/>
            </a:pPr>
            <a:r>
              <a:rPr lang="en-US" dirty="0"/>
              <a:t> Pros: More robust without preconditioning, better for medium-sized problems.</a:t>
            </a:r>
            <a:endParaRPr dirty="0"/>
          </a:p>
          <a:p>
            <a:pPr marL="457200" lvl="0" indent="-317500" algn="l" rtl="0">
              <a:spcBef>
                <a:spcPts val="1000"/>
              </a:spcBef>
              <a:spcAft>
                <a:spcPts val="1000"/>
              </a:spcAft>
              <a:buSzPts val="1400"/>
              <a:buChar char="●"/>
            </a:pPr>
            <a:r>
              <a:rPr lang="en-US" dirty="0"/>
              <a:t> Cons: More memory than CG.</a:t>
            </a:r>
          </a:p>
        </p:txBody>
      </p:sp>
      <p:sp>
        <p:nvSpPr>
          <p:cNvPr id="1996" name="Google Shape;1996;p57"/>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Conjugate Gradient</a:t>
            </a:r>
            <a:r>
              <a:rPr lang="en" dirty="0"/>
              <a:t>:</a:t>
            </a:r>
            <a:endParaRPr dirty="0"/>
          </a:p>
        </p:txBody>
      </p:sp>
      <p:sp>
        <p:nvSpPr>
          <p:cNvPr id="1997" name="Google Shape;1997;p57"/>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82265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variant of BFGS that uses a limited amount of memory by storing only a few vectors that represent the approximation to the Hessian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 </a:t>
            </a:r>
            <a:r>
              <a:rPr lang="en-US" b="0" i="0" dirty="0">
                <a:solidFill>
                  <a:srgbClr val="ECECEC"/>
                </a:solidFill>
                <a:effectLst/>
                <a:latin typeface="ui-sans-serif"/>
              </a:rPr>
              <a:t>and an initial Hessian approximation (often identity matrix)</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 Compute the gradient and update the point</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3. Maintain a limited history of updates to approximate the Hessian</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 Update the current point using this limited history</a:t>
            </a:r>
            <a:r>
              <a:rPr lang="en" dirty="0">
                <a:solidFill>
                  <a:schemeClr val="lt1"/>
                </a:solidFill>
              </a:rPr>
              <a:t>.</a:t>
            </a:r>
            <a:endParaRPr dirty="0">
              <a:solidFill>
                <a:schemeClr val="lt1"/>
              </a:solidFill>
            </a:endParaRPr>
          </a:p>
          <a:p>
            <a:pPr marL="457200" lvl="0" indent="-317500" algn="l" rtl="0">
              <a:spcBef>
                <a:spcPts val="1000"/>
              </a:spcBef>
              <a:spcAft>
                <a:spcPts val="1000"/>
              </a:spcAft>
              <a:buClr>
                <a:schemeClr val="lt1"/>
              </a:buClr>
              <a:buSzPts val="1400"/>
              <a:buChar char="●"/>
            </a:pPr>
            <a:r>
              <a:rPr lang="en-US" b="0" i="0" dirty="0">
                <a:solidFill>
                  <a:srgbClr val="ECECEC"/>
                </a:solidFill>
                <a:effectLst/>
                <a:latin typeface="ui-sans-serif"/>
              </a:rPr>
              <a:t>5. Repeat until convergence criteria are met</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L-BFGS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642561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L-BFGS vs BFGS</a:t>
            </a:r>
          </a:p>
        </p:txBody>
      </p:sp>
      <p:sp>
        <p:nvSpPr>
          <p:cNvPr id="1994" name="Google Shape;1994;p57"/>
          <p:cNvSpPr txBox="1">
            <a:spLocks noGrp="1"/>
          </p:cNvSpPr>
          <p:nvPr>
            <p:ph type="body" idx="1"/>
          </p:nvPr>
        </p:nvSpPr>
        <p:spPr>
          <a:xfrm>
            <a:off x="1026200" y="2226310"/>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600" dirty="0"/>
              <a:t> Uses limited memory to approximate Hessian.</a:t>
            </a:r>
          </a:p>
          <a:p>
            <a:pPr marL="457200" lvl="0" indent="-317500" algn="l" rtl="0">
              <a:spcBef>
                <a:spcPts val="0"/>
              </a:spcBef>
              <a:spcAft>
                <a:spcPts val="0"/>
              </a:spcAft>
              <a:buSzPts val="1400"/>
              <a:buChar char="●"/>
            </a:pPr>
            <a:endParaRPr lang="en-US" sz="1600" dirty="0"/>
          </a:p>
          <a:p>
            <a:pPr marL="457200" lvl="0" indent="-317500" algn="l" rtl="0">
              <a:spcBef>
                <a:spcPts val="0"/>
              </a:spcBef>
              <a:spcAft>
                <a:spcPts val="0"/>
              </a:spcAft>
              <a:buSzPts val="1400"/>
              <a:buChar char="●"/>
            </a:pPr>
            <a:r>
              <a:rPr lang="en-US" sz="1600" dirty="0"/>
              <a:t>Pros: Suitable for very large-scale problems, reduced memory requirements.</a:t>
            </a:r>
          </a:p>
          <a:p>
            <a:pPr marL="457200" lvl="0" indent="-317500" algn="l" rtl="0">
              <a:spcBef>
                <a:spcPts val="0"/>
              </a:spcBef>
              <a:spcAft>
                <a:spcPts val="0"/>
              </a:spcAft>
              <a:buSzPts val="1400"/>
              <a:buChar char="●"/>
            </a:pPr>
            <a:endParaRPr lang="en-US" sz="1600" dirty="0"/>
          </a:p>
          <a:p>
            <a:pPr marL="457200" lvl="0" indent="-317500" algn="l" rtl="0">
              <a:spcBef>
                <a:spcPts val="0"/>
              </a:spcBef>
              <a:spcAft>
                <a:spcPts val="0"/>
              </a:spcAft>
              <a:buSzPts val="1400"/>
              <a:buChar char="●"/>
            </a:pPr>
            <a:r>
              <a:rPr lang="en-US" sz="1600" dirty="0"/>
              <a:t>Cons: May require more iterations than full BFGS.</a:t>
            </a:r>
          </a:p>
        </p:txBody>
      </p:sp>
      <p:sp>
        <p:nvSpPr>
          <p:cNvPr id="1995" name="Google Shape;1995;p57"/>
          <p:cNvSpPr txBox="1">
            <a:spLocks noGrp="1"/>
          </p:cNvSpPr>
          <p:nvPr>
            <p:ph type="body" idx="2"/>
          </p:nvPr>
        </p:nvSpPr>
        <p:spPr>
          <a:xfrm>
            <a:off x="4674776" y="215808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600" dirty="0"/>
              <a:t>Uses full memory for Hessian approximation.</a:t>
            </a:r>
          </a:p>
          <a:p>
            <a:pPr marL="457200" lvl="0" indent="-317500" algn="l" rtl="0">
              <a:spcBef>
                <a:spcPts val="1000"/>
              </a:spcBef>
              <a:spcAft>
                <a:spcPts val="0"/>
              </a:spcAft>
              <a:buSzPts val="1400"/>
              <a:buChar char="●"/>
            </a:pPr>
            <a:r>
              <a:rPr lang="en-US" sz="1600" dirty="0"/>
              <a:t>Pros: Generally fewer iterations than L-BFGS, more accurate updates.</a:t>
            </a:r>
          </a:p>
          <a:p>
            <a:pPr marL="457200" lvl="0" indent="-317500" algn="l" rtl="0">
              <a:spcBef>
                <a:spcPts val="1000"/>
              </a:spcBef>
              <a:spcAft>
                <a:spcPts val="1000"/>
              </a:spcAft>
              <a:buSzPts val="1400"/>
              <a:buChar char="●"/>
            </a:pPr>
            <a:r>
              <a:rPr lang="en-US" sz="1600" dirty="0"/>
              <a:t> Higher memory usage.</a:t>
            </a:r>
          </a:p>
        </p:txBody>
      </p:sp>
      <p:sp>
        <p:nvSpPr>
          <p:cNvPr id="1996" name="Google Shape;1996;p57"/>
          <p:cNvSpPr txBox="1">
            <a:spLocks noGrp="1"/>
          </p:cNvSpPr>
          <p:nvPr>
            <p:ph type="title" idx="3"/>
          </p:nvPr>
        </p:nvSpPr>
        <p:spPr>
          <a:xfrm>
            <a:off x="1213499" y="160968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L-BFGS (Limited-memory BFGS)</a:t>
            </a:r>
            <a:r>
              <a:rPr lang="en" dirty="0"/>
              <a:t>:</a:t>
            </a:r>
            <a:endParaRPr dirty="0"/>
          </a:p>
        </p:txBody>
      </p:sp>
      <p:sp>
        <p:nvSpPr>
          <p:cNvPr id="1997" name="Google Shape;1997;p57"/>
          <p:cNvSpPr txBox="1">
            <a:spLocks noGrp="1"/>
          </p:cNvSpPr>
          <p:nvPr>
            <p:ph type="title" idx="4"/>
          </p:nvPr>
        </p:nvSpPr>
        <p:spPr>
          <a:xfrm>
            <a:off x="4820099" y="160968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73145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to Use BFGS</a:t>
            </a:r>
            <a:endParaRPr lang="en-US" dirty="0">
              <a:solidFill>
                <a:schemeClr val="accent1"/>
              </a:solidFill>
            </a:endParaRPr>
          </a:p>
        </p:txBody>
      </p:sp>
      <p:sp>
        <p:nvSpPr>
          <p:cNvPr id="215" name="Google Shape;215;p4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Medium to large-scale optimization problems.</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Problems where Hessian computation is impractical.</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Scenarios where gradient-based methods are too slow.</a:t>
            </a:r>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onclusion and </a:t>
            </a:r>
            <a:r>
              <a:rPr lang="en-US" dirty="0"/>
              <a:t>Summary</a:t>
            </a:r>
            <a:endParaRPr dirty="0">
              <a:solidFill>
                <a:schemeClr val="accent1"/>
              </a:solidFill>
            </a:endParaRPr>
          </a:p>
        </p:txBody>
      </p:sp>
      <p:sp>
        <p:nvSpPr>
          <p:cNvPr id="215" name="Google Shape;215;p4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BFGS strikes a balance between steepest descent and Newton’s method</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Offers a practical approach for many optimization problems.</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Choice of algorithm depends on problem size, condition, and resource availability</a:t>
            </a:r>
            <a:endParaRPr sz="18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457951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69" y="3177750"/>
            <a:ext cx="3904223"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t>
            </a:r>
            <a:r>
              <a:rPr lang="en" dirty="0"/>
              <a:t>est problems</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08" name="Google Shape;208;p4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14923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784513"/>
          </a:xfrm>
        </p:spPr>
        <p:txBody>
          <a:bodyPr/>
          <a:lstStyle/>
          <a:p>
            <a:r>
              <a:rPr lang="en-US" dirty="0"/>
              <a:t>Sphere function </a:t>
            </a:r>
          </a:p>
          <a:p>
            <a:r>
              <a:rPr lang="en-US" dirty="0"/>
              <a:t>F(x)=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22" y="971550"/>
            <a:ext cx="4624821" cy="3964132"/>
          </a:xfrm>
          <a:prstGeom prst="rect">
            <a:avLst/>
          </a:prstGeom>
        </p:spPr>
      </p:pic>
      <p:pic>
        <p:nvPicPr>
          <p:cNvPr id="5" name="Picture 4">
            <a:extLst>
              <a:ext uri="{FF2B5EF4-FFF2-40B4-BE49-F238E27FC236}">
                <a16:creationId xmlns:a16="http://schemas.microsoft.com/office/drawing/2014/main" id="{38FF1A58-17C3-7181-2A9B-C2111D8B11AF}"/>
              </a:ext>
            </a:extLst>
          </p:cNvPr>
          <p:cNvPicPr>
            <a:picLocks/>
          </p:cNvPicPr>
          <p:nvPr/>
        </p:nvPicPr>
        <p:blipFill>
          <a:blip r:embed="rId4"/>
          <a:stretch>
            <a:fillRect/>
          </a:stretch>
        </p:blipFill>
        <p:spPr>
          <a:xfrm>
            <a:off x="5884722" y="1679816"/>
            <a:ext cx="1731929" cy="741837"/>
          </a:xfrm>
          <a:prstGeom prst="rect">
            <a:avLst/>
          </a:prstGeom>
        </p:spPr>
      </p:pic>
    </p:spTree>
    <p:extLst>
      <p:ext uri="{BB962C8B-B14F-4D97-AF65-F5344CB8AC3E}">
        <p14:creationId xmlns:p14="http://schemas.microsoft.com/office/powerpoint/2010/main" val="1603133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784513"/>
          </a:xfrm>
        </p:spPr>
        <p:txBody>
          <a:bodyPr/>
          <a:lstStyle/>
          <a:p>
            <a:r>
              <a:rPr lang="en-US" dirty="0" err="1"/>
              <a:t>rosenbrok</a:t>
            </a:r>
            <a:r>
              <a:rPr lang="en-US" dirty="0"/>
              <a:t> function </a:t>
            </a:r>
          </a:p>
          <a:p>
            <a:r>
              <a:rPr lang="en-US" dirty="0"/>
              <a:t>F(x)=</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6" y="972875"/>
            <a:ext cx="4702712" cy="4021282"/>
          </a:xfrm>
          <a:prstGeom prst="rect">
            <a:avLst/>
          </a:prstGeom>
        </p:spPr>
      </p:pic>
      <p:pic>
        <p:nvPicPr>
          <p:cNvPr id="4" name="Picture 3">
            <a:extLst>
              <a:ext uri="{FF2B5EF4-FFF2-40B4-BE49-F238E27FC236}">
                <a16:creationId xmlns:a16="http://schemas.microsoft.com/office/drawing/2014/main" id="{D4A56919-07CD-D0C8-3E66-D6B0488AA9AF}"/>
              </a:ext>
            </a:extLst>
          </p:cNvPr>
          <p:cNvPicPr>
            <a:picLocks/>
          </p:cNvPicPr>
          <p:nvPr/>
        </p:nvPicPr>
        <p:blipFill>
          <a:blip r:embed="rId4"/>
          <a:stretch>
            <a:fillRect/>
          </a:stretch>
        </p:blipFill>
        <p:spPr>
          <a:xfrm>
            <a:off x="5453500" y="1865168"/>
            <a:ext cx="3464412" cy="706582"/>
          </a:xfrm>
          <a:prstGeom prst="rect">
            <a:avLst/>
          </a:prstGeom>
        </p:spPr>
      </p:pic>
    </p:spTree>
    <p:extLst>
      <p:ext uri="{BB962C8B-B14F-4D97-AF65-F5344CB8AC3E}">
        <p14:creationId xmlns:p14="http://schemas.microsoft.com/office/powerpoint/2010/main" val="160191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784513"/>
          </a:xfrm>
        </p:spPr>
        <p:txBody>
          <a:bodyPr/>
          <a:lstStyle/>
          <a:p>
            <a:r>
              <a:rPr lang="en-US" dirty="0" err="1"/>
              <a:t>himmelblu</a:t>
            </a:r>
            <a:r>
              <a:rPr lang="en-US" dirty="0"/>
              <a:t> function </a:t>
            </a:r>
          </a:p>
          <a:p>
            <a:r>
              <a:rPr lang="en-US" dirty="0"/>
              <a:t>F(x)=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05" y="1013113"/>
            <a:ext cx="4727913" cy="4030144"/>
          </a:xfrm>
          <a:prstGeom prst="rect">
            <a:avLst/>
          </a:prstGeom>
        </p:spPr>
      </p:pic>
      <p:pic>
        <p:nvPicPr>
          <p:cNvPr id="5" name="Picture 4">
            <a:extLst>
              <a:ext uri="{FF2B5EF4-FFF2-40B4-BE49-F238E27FC236}">
                <a16:creationId xmlns:a16="http://schemas.microsoft.com/office/drawing/2014/main" id="{A3F8ABD7-DEC0-1994-BB14-DFB0EBDF5E51}"/>
              </a:ext>
            </a:extLst>
          </p:cNvPr>
          <p:cNvPicPr>
            <a:picLocks/>
          </p:cNvPicPr>
          <p:nvPr/>
        </p:nvPicPr>
        <p:blipFill>
          <a:blip r:embed="rId4"/>
          <a:stretch>
            <a:fillRect/>
          </a:stretch>
        </p:blipFill>
        <p:spPr>
          <a:xfrm>
            <a:off x="5507508" y="1932709"/>
            <a:ext cx="3536008" cy="448749"/>
          </a:xfrm>
          <a:prstGeom prst="rect">
            <a:avLst/>
          </a:prstGeom>
        </p:spPr>
      </p:pic>
    </p:spTree>
    <p:extLst>
      <p:ext uri="{BB962C8B-B14F-4D97-AF65-F5344CB8AC3E}">
        <p14:creationId xmlns:p14="http://schemas.microsoft.com/office/powerpoint/2010/main" val="1894604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784513"/>
          </a:xfrm>
        </p:spPr>
        <p:txBody>
          <a:bodyPr/>
          <a:lstStyle/>
          <a:p>
            <a:r>
              <a:rPr lang="en-US" u="sng" dirty="0" err="1">
                <a:hlinkClick r:id="rId3" tooltip="Styblinski–Tang function (page does not exist)"/>
              </a:rPr>
              <a:t>Styblinski</a:t>
            </a:r>
            <a:r>
              <a:rPr lang="en-US" u="sng" dirty="0">
                <a:hlinkClick r:id="rId3" tooltip="Styblinski–Tang function (page does not exist)"/>
              </a:rPr>
              <a:t>–Tang function</a:t>
            </a:r>
            <a:endParaRPr lang="en-US" dirty="0"/>
          </a:p>
          <a:p>
            <a:r>
              <a:rPr lang="en-US" dirty="0"/>
              <a:t>F(x)=</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91" y="970897"/>
            <a:ext cx="4791364" cy="4094671"/>
          </a:xfrm>
          <a:prstGeom prst="rect">
            <a:avLst/>
          </a:prstGeom>
        </p:spPr>
      </p:pic>
      <p:pic>
        <p:nvPicPr>
          <p:cNvPr id="5" name="Picture 4">
            <a:extLst>
              <a:ext uri="{FF2B5EF4-FFF2-40B4-BE49-F238E27FC236}">
                <a16:creationId xmlns:a16="http://schemas.microsoft.com/office/drawing/2014/main" id="{844184A0-CDAA-B854-1A1C-95B1B1FEC2B1}"/>
              </a:ext>
            </a:extLst>
          </p:cNvPr>
          <p:cNvPicPr>
            <a:picLocks/>
          </p:cNvPicPr>
          <p:nvPr/>
        </p:nvPicPr>
        <p:blipFill>
          <a:blip r:embed="rId5"/>
          <a:stretch>
            <a:fillRect/>
          </a:stretch>
        </p:blipFill>
        <p:spPr>
          <a:xfrm>
            <a:off x="5644574" y="1787236"/>
            <a:ext cx="3037201" cy="950940"/>
          </a:xfrm>
          <a:prstGeom prst="rect">
            <a:avLst/>
          </a:prstGeom>
        </p:spPr>
      </p:pic>
    </p:spTree>
    <p:extLst>
      <p:ext uri="{BB962C8B-B14F-4D97-AF65-F5344CB8AC3E}">
        <p14:creationId xmlns:p14="http://schemas.microsoft.com/office/powerpoint/2010/main" val="361244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44"/>
          <p:cNvSpPr txBox="1">
            <a:spLocks noGrp="1"/>
          </p:cNvSpPr>
          <p:nvPr>
            <p:ph type="body" idx="1"/>
          </p:nvPr>
        </p:nvSpPr>
        <p:spPr>
          <a:xfrm>
            <a:off x="145417" y="1315737"/>
            <a:ext cx="5986441" cy="3357115"/>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chemeClr val="bg1"/>
                </a:solidFill>
                <a:effectLst/>
                <a:latin typeface="ui-sans-serif"/>
              </a:rPr>
              <a:t>Computational Complexity</a:t>
            </a:r>
            <a:r>
              <a:rPr lang="en-US" b="0" i="0" dirty="0">
                <a:solidFill>
                  <a:schemeClr val="bg1"/>
                </a:solidFill>
                <a:effectLst/>
                <a:latin typeface="ui-sans-serif"/>
              </a:rPr>
              <a:t>: </a:t>
            </a:r>
            <a:r>
              <a:rPr lang="en-US" b="0" i="0" dirty="0">
                <a:solidFill>
                  <a:srgbClr val="DCD9D4"/>
                </a:solidFill>
                <a:effectLst/>
                <a:latin typeface="ui-sans-serif"/>
              </a:rPr>
              <a:t>Newton's method requires the computation and inversion of the Hessian matrix, which can be computationally expensive, especially for large-scale optimization problems. </a:t>
            </a:r>
          </a:p>
          <a:p>
            <a:pPr algn="l">
              <a:buFont typeface="+mj-lt"/>
              <a:buAutoNum type="arabicPeriod"/>
            </a:pPr>
            <a:endParaRPr lang="en-US" b="0" i="0" dirty="0">
              <a:solidFill>
                <a:srgbClr val="DCD9D4"/>
              </a:solidFill>
              <a:effectLst/>
              <a:latin typeface="ui-sans-serif"/>
            </a:endParaRPr>
          </a:p>
          <a:p>
            <a:pPr algn="l">
              <a:buFont typeface="+mj-lt"/>
              <a:buAutoNum type="arabicPeriod"/>
            </a:pPr>
            <a:r>
              <a:rPr lang="en-US" b="1" i="0" dirty="0">
                <a:solidFill>
                  <a:schemeClr val="bg1"/>
                </a:solidFill>
                <a:effectLst/>
                <a:latin typeface="ui-sans-serif"/>
              </a:rPr>
              <a:t>Storage Requirements</a:t>
            </a:r>
            <a:r>
              <a:rPr lang="en-US" b="0" i="0" dirty="0">
                <a:solidFill>
                  <a:schemeClr val="bg1"/>
                </a:solidFill>
                <a:effectLst/>
                <a:latin typeface="ui-sans-serif"/>
              </a:rPr>
              <a:t>: </a:t>
            </a:r>
            <a:r>
              <a:rPr lang="en-US" b="0" i="0" dirty="0">
                <a:solidFill>
                  <a:srgbClr val="DCD9D4"/>
                </a:solidFill>
                <a:effectLst/>
                <a:latin typeface="ui-sans-serif"/>
              </a:rPr>
              <a:t>In large-scale optimization problems, storing and manipulating the full Hessian matrix can be impractical due to its size.</a:t>
            </a:r>
          </a:p>
          <a:p>
            <a:pPr algn="l">
              <a:buFont typeface="+mj-lt"/>
              <a:buAutoNum type="arabicPeriod"/>
            </a:pPr>
            <a:endParaRPr lang="en-US" dirty="0">
              <a:solidFill>
                <a:srgbClr val="DCD9D4"/>
              </a:solidFill>
              <a:latin typeface="ui-sans-serif"/>
            </a:endParaRPr>
          </a:p>
          <a:p>
            <a:pPr marL="482600" indent="-342900" algn="l">
              <a:buFont typeface="+mj-lt"/>
              <a:buAutoNum type="arabicPeriod"/>
            </a:pPr>
            <a:r>
              <a:rPr lang="en-US" b="1" i="0" dirty="0">
                <a:solidFill>
                  <a:schemeClr val="bg1"/>
                </a:solidFill>
                <a:effectLst/>
                <a:latin typeface="ui-sans-serif"/>
              </a:rPr>
              <a:t>No Second Derivative Information</a:t>
            </a:r>
            <a:r>
              <a:rPr lang="en-US" b="0" i="0" dirty="0">
                <a:solidFill>
                  <a:schemeClr val="bg1"/>
                </a:solidFill>
                <a:effectLst/>
                <a:latin typeface="ui-sans-serif"/>
              </a:rPr>
              <a:t>:</a:t>
            </a:r>
            <a:r>
              <a:rPr lang="en-US" b="0" i="0" dirty="0">
                <a:solidFill>
                  <a:srgbClr val="DCD9D4"/>
                </a:solidFill>
                <a:effectLst/>
                <a:latin typeface="ui-sans-serif"/>
              </a:rPr>
              <a:t> The Hessian matrix is crucial in Newton's method because it helps determine the direction and magnitude of the step to take in each iteration. When the Hessian is unavailable or costly to compute, it restricts the applicability of Newton's method. Without the Hessian, Newton's method may struggle in finding the optimal step direction, potentially leading to slower convergence or even divergence.</a:t>
            </a:r>
          </a:p>
          <a:p>
            <a:pPr algn="l">
              <a:buFont typeface="+mj-lt"/>
              <a:buAutoNum type="arabicPeriod"/>
            </a:pPr>
            <a:endParaRPr lang="en-US" b="0" i="0" dirty="0">
              <a:solidFill>
                <a:srgbClr val="DCD9D4"/>
              </a:solidFill>
              <a:effectLst/>
              <a:latin typeface="ui-sans-serif"/>
            </a:endParaRPr>
          </a:p>
        </p:txBody>
      </p:sp>
      <p:cxnSp>
        <p:nvCxnSpPr>
          <p:cNvPr id="216" name="Google Shape;216;p44"/>
          <p:cNvCxnSpPr>
            <a:cxnSpLocks/>
          </p:cNvCxnSpPr>
          <p:nvPr/>
        </p:nvCxnSpPr>
        <p:spPr>
          <a:xfrm>
            <a:off x="145417" y="478642"/>
            <a:ext cx="646381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itle 5">
            <a:extLst>
              <a:ext uri="{FF2B5EF4-FFF2-40B4-BE49-F238E27FC236}">
                <a16:creationId xmlns:a16="http://schemas.microsoft.com/office/drawing/2014/main" id="{3067E259-E586-0D06-4B4E-E78395F9B59E}"/>
              </a:ext>
            </a:extLst>
          </p:cNvPr>
          <p:cNvSpPr>
            <a:spLocks noGrp="1"/>
          </p:cNvSpPr>
          <p:nvPr>
            <p:ph type="title"/>
          </p:nvPr>
        </p:nvSpPr>
        <p:spPr>
          <a:xfrm>
            <a:off x="67235" y="514985"/>
            <a:ext cx="7734558" cy="764409"/>
          </a:xfrm>
          <a:noFill/>
          <a:ln>
            <a:noFill/>
          </a:ln>
        </p:spPr>
        <p:style>
          <a:lnRef idx="0">
            <a:scrgbClr r="0" g="0" b="0"/>
          </a:lnRef>
          <a:fillRef idx="0">
            <a:scrgbClr r="0" g="0" b="0"/>
          </a:fillRef>
          <a:effectRef idx="0">
            <a:scrgbClr r="0" g="0" b="0"/>
          </a:effectRef>
          <a:fontRef idx="minor">
            <a:schemeClr val="dk1"/>
          </a:fontRef>
        </p:style>
        <p:txBody>
          <a:bodyPr/>
          <a:lstStyle/>
          <a:p>
            <a:r>
              <a:rPr lang="en-US" sz="3000" b="0" i="0" dirty="0">
                <a:solidFill>
                  <a:schemeClr val="bg1"/>
                </a:solidFill>
                <a:effectLst/>
                <a:latin typeface="Montserrat ExtraBold" panose="00000900000000000000" pitchFamily="2" charset="0"/>
              </a:rPr>
              <a:t>Limitations of Newton's Method</a:t>
            </a:r>
            <a:endParaRPr lang="en-US" sz="3000" dirty="0">
              <a:solidFill>
                <a:schemeClr val="bg1"/>
              </a:solidFill>
              <a:effectLst/>
              <a:latin typeface="Montserrat ExtraBold" panose="00000900000000000000" pitchFamily="2" charset="0"/>
            </a:endParaRPr>
          </a:p>
        </p:txBody>
      </p:sp>
      <p:sp>
        <p:nvSpPr>
          <p:cNvPr id="5" name="Text Placeholder 9">
            <a:extLst>
              <a:ext uri="{FF2B5EF4-FFF2-40B4-BE49-F238E27FC236}">
                <a16:creationId xmlns:a16="http://schemas.microsoft.com/office/drawing/2014/main" id="{90666C6D-6837-1AC8-07DC-002ACF1F86CE}"/>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1/</a:t>
            </a:r>
            <a:endParaRPr lang="en-US" dirty="0">
              <a:latin typeface="ui-sans-serif"/>
            </a:endParaRPr>
          </a:p>
        </p:txBody>
      </p:sp>
    </p:spTree>
    <p:extLst>
      <p:ext uri="{BB962C8B-B14F-4D97-AF65-F5344CB8AC3E}">
        <p14:creationId xmlns:p14="http://schemas.microsoft.com/office/powerpoint/2010/main" val="265839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00" y="445025"/>
            <a:ext cx="4629300" cy="536916"/>
          </a:xfrm>
        </p:spPr>
        <p:txBody>
          <a:bodyPr/>
          <a:lstStyle/>
          <a:p>
            <a:r>
              <a:rPr lang="en-US" dirty="0"/>
              <a:t>resources</a:t>
            </a:r>
          </a:p>
        </p:txBody>
      </p:sp>
      <p:sp>
        <p:nvSpPr>
          <p:cNvPr id="3" name="Text Placeholder 2"/>
          <p:cNvSpPr>
            <a:spLocks noGrp="1"/>
          </p:cNvSpPr>
          <p:nvPr>
            <p:ph type="body" idx="1"/>
          </p:nvPr>
        </p:nvSpPr>
        <p:spPr>
          <a:xfrm>
            <a:off x="831273" y="1033895"/>
            <a:ext cx="7071012" cy="3386280"/>
          </a:xfrm>
        </p:spPr>
        <p:txBody>
          <a:bodyPr/>
          <a:lstStyle/>
          <a:p>
            <a:r>
              <a:rPr lang="en-US" dirty="0">
                <a:hlinkClick r:id="rId2"/>
              </a:rPr>
              <a:t>https://wwwsop.inria.fr/coprin/logiciels/ALIAS/Benches/node6.html</a:t>
            </a:r>
            <a:endParaRPr lang="en-US" dirty="0"/>
          </a:p>
          <a:p>
            <a:r>
              <a:rPr lang="en-US" dirty="0">
                <a:hlinkClick r:id="rId3"/>
              </a:rPr>
              <a:t>http://ukm.my/jsm/pdf_files/SM-PDF-43-10-2014/17 </a:t>
            </a:r>
            <a:r>
              <a:rPr lang="en-US" dirty="0" err="1">
                <a:hlinkClick r:id="rId3"/>
              </a:rPr>
              <a:t>Mohd</a:t>
            </a:r>
            <a:r>
              <a:rPr lang="en-US" dirty="0">
                <a:hlinkClick r:id="rId3"/>
              </a:rPr>
              <a:t> Asrul.pdf</a:t>
            </a:r>
            <a:endParaRPr lang="en-US" dirty="0"/>
          </a:p>
          <a:p>
            <a:r>
              <a:rPr lang="en-US" dirty="0">
                <a:hlinkClick r:id="rId4"/>
              </a:rPr>
              <a:t>https://machinelearningmastery.com/bfgs-optimization-in-python/</a:t>
            </a:r>
            <a:endParaRPr lang="en-US" dirty="0"/>
          </a:p>
          <a:p>
            <a:r>
              <a:rPr lang="en-US" dirty="0">
                <a:hlinkClick r:id="rId5"/>
              </a:rPr>
              <a:t>https://github.com/trsav/bfgs</a:t>
            </a:r>
            <a:endParaRPr lang="en-US" dirty="0"/>
          </a:p>
          <a:p>
            <a:r>
              <a:rPr lang="en-US" dirty="0">
                <a:hlinkClick r:id="rId6"/>
              </a:rPr>
              <a:t>https://youtu.be/mRo-NUGYZ9w?si=7KnPGBeCHS5hNS3T</a:t>
            </a:r>
            <a:endParaRPr lang="en-US" dirty="0"/>
          </a:p>
          <a:p>
            <a:r>
              <a:rPr lang="en-US" dirty="0">
                <a:hlinkClick r:id="rId7"/>
              </a:rPr>
              <a:t>https://www.aparat.com/v/Dir2B</a:t>
            </a:r>
            <a:endParaRPr lang="en-US" dirty="0"/>
          </a:p>
          <a:p>
            <a:br>
              <a:rPr lang="fa-IR" dirty="0"/>
            </a:br>
            <a:br>
              <a:rPr lang="fa-IR" dirty="0"/>
            </a:br>
            <a:endParaRPr lang="en-US" dirty="0"/>
          </a:p>
          <a:p>
            <a:endParaRPr lang="en-US" dirty="0"/>
          </a:p>
        </p:txBody>
      </p:sp>
    </p:spTree>
    <p:extLst>
      <p:ext uri="{BB962C8B-B14F-4D97-AF65-F5344CB8AC3E}">
        <p14:creationId xmlns:p14="http://schemas.microsoft.com/office/powerpoint/2010/main" val="388524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bg1"/>
                </a:solidFill>
              </a:rPr>
              <a:t>The BFGS quasi Newton method</a:t>
            </a:r>
            <a:endParaRPr dirty="0">
              <a:solidFill>
                <a:schemeClr val="bg1"/>
              </a:solidFill>
            </a:endParaRPr>
          </a:p>
        </p:txBody>
      </p:sp>
      <p:cxnSp>
        <p:nvCxnSpPr>
          <p:cNvPr id="1998" name="Google Shape;1998;p57"/>
          <p:cNvCxnSpPr>
            <a:cxnSpLocks/>
          </p:cNvCxnSpPr>
          <p:nvPr/>
        </p:nvCxnSpPr>
        <p:spPr>
          <a:xfrm>
            <a:off x="78182" y="381454"/>
            <a:ext cx="488651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3"/>
            <a:ext cx="6106765" cy="1795500"/>
          </a:xfrm>
        </p:spPr>
        <p:txBody>
          <a:bodyPr/>
          <a:lstStyle/>
          <a:p>
            <a:pPr marL="0" lvl="0" indent="0" algn="l" rtl="0">
              <a:spcBef>
                <a:spcPts val="0"/>
              </a:spcBef>
              <a:spcAft>
                <a:spcPts val="0"/>
              </a:spcAft>
              <a:buNone/>
            </a:pPr>
            <a:r>
              <a:rPr lang="en-US" i="0">
                <a:solidFill>
                  <a:srgbClr val="DCDCDC"/>
                </a:solidFill>
                <a:effectLst/>
                <a:latin typeface="ui-sans-serif"/>
              </a:rPr>
              <a:t>Broyden-Fletcher-Goldfarb-Shanno</a:t>
            </a:r>
          </a:p>
          <a:p>
            <a:pPr marL="0" lvl="0" indent="0" algn="l" rtl="0">
              <a:spcBef>
                <a:spcPts val="0"/>
              </a:spcBef>
              <a:spcAft>
                <a:spcPts val="0"/>
              </a:spcAft>
              <a:buNone/>
            </a:pPr>
            <a:endParaRPr lang="en-US">
              <a:solidFill>
                <a:srgbClr val="DCDCDC"/>
              </a:solidFill>
              <a:latin typeface="ui-sans-serif"/>
            </a:endParaRPr>
          </a:p>
          <a:p>
            <a:pPr marL="0" lvl="0" indent="0" algn="l" rtl="0">
              <a:spcBef>
                <a:spcPts val="0"/>
              </a:spcBef>
              <a:spcAft>
                <a:spcPts val="0"/>
              </a:spcAft>
              <a:buNone/>
            </a:pPr>
            <a:r>
              <a:rPr lang="en-US">
                <a:solidFill>
                  <a:srgbClr val="DCDCDC"/>
                </a:solidFill>
                <a:latin typeface="ui-sans-serif"/>
              </a:rPr>
              <a:t>KeyGoal: approximate the Hessian without requiring expensive computation</a:t>
            </a:r>
          </a:p>
          <a:p>
            <a:pPr marL="0" lvl="0" indent="0" algn="l" rtl="0">
              <a:spcBef>
                <a:spcPts val="0"/>
              </a:spcBef>
              <a:spcAft>
                <a:spcPts val="0"/>
              </a:spcAft>
              <a:buNone/>
            </a:pPr>
            <a:endParaRPr lang="en-US">
              <a:solidFill>
                <a:srgbClr val="DCDCDC"/>
              </a:solidFill>
              <a:latin typeface="ui-sans-serif"/>
            </a:endParaRPr>
          </a:p>
          <a:p>
            <a:pPr marL="0" lvl="0" indent="0" algn="l" rtl="0">
              <a:spcBef>
                <a:spcPts val="0"/>
              </a:spcBef>
              <a:spcAft>
                <a:spcPts val="0"/>
              </a:spcAft>
              <a:buNone/>
            </a:pPr>
            <a:endParaRPr lang="en-US">
              <a:solidFill>
                <a:srgbClr val="DCDCDC"/>
              </a:solidFill>
              <a:latin typeface="ui-sans-serif"/>
            </a:endParaRPr>
          </a:p>
          <a:p>
            <a:pPr marL="0" lvl="0" indent="0" algn="l" rtl="0">
              <a:spcBef>
                <a:spcPts val="0"/>
              </a:spcBef>
              <a:spcAft>
                <a:spcPts val="0"/>
              </a:spcAft>
              <a:buNone/>
            </a:pPr>
            <a:r>
              <a:rPr lang="en-US">
                <a:solidFill>
                  <a:srgbClr val="DCDCDC"/>
                </a:solidFill>
                <a:latin typeface="ui-sans-serif"/>
              </a:rPr>
              <a:t>Keyidea:  build the approximation recursively, using curvature information along the generated trajcetory</a:t>
            </a:r>
          </a:p>
          <a:p>
            <a:endParaRPr lang="en-US" dirty="0">
              <a:latin typeface="ui-sans-serif"/>
            </a:endParaRPr>
          </a:p>
        </p:txBody>
      </p:sp>
      <p:pic>
        <p:nvPicPr>
          <p:cNvPr id="12" name="Picture 11">
            <a:extLst>
              <a:ext uri="{FF2B5EF4-FFF2-40B4-BE49-F238E27FC236}">
                <a16:creationId xmlns:a16="http://schemas.microsoft.com/office/drawing/2014/main" id="{3EF929D5-D82A-25BC-C0B6-93C951EDCD0D}"/>
              </a:ext>
            </a:extLst>
          </p:cNvPr>
          <p:cNvPicPr>
            <a:picLocks noChangeAspect="1"/>
          </p:cNvPicPr>
          <p:nvPr/>
        </p:nvPicPr>
        <p:blipFill>
          <a:blip r:embed="rId3"/>
          <a:stretch>
            <a:fillRect/>
          </a:stretch>
        </p:blipFill>
        <p:spPr>
          <a:xfrm>
            <a:off x="668492" y="2865735"/>
            <a:ext cx="1150720" cy="1440305"/>
          </a:xfrm>
          <a:prstGeom prst="rect">
            <a:avLst/>
          </a:prstGeom>
          <a:ln>
            <a:noFill/>
          </a:ln>
          <a:effectLst>
            <a:softEdge rad="112500"/>
          </a:effectLst>
        </p:spPr>
      </p:pic>
      <p:sp>
        <p:nvSpPr>
          <p:cNvPr id="19" name="Text Placeholder 9">
            <a:extLst>
              <a:ext uri="{FF2B5EF4-FFF2-40B4-BE49-F238E27FC236}">
                <a16:creationId xmlns:a16="http://schemas.microsoft.com/office/drawing/2014/main" id="{DBC4C476-05A8-6CAA-83D0-3DD2CDD1E01F}"/>
              </a:ext>
            </a:extLst>
          </p:cNvPr>
          <p:cNvSpPr txBox="1">
            <a:spLocks/>
          </p:cNvSpPr>
          <p:nvPr/>
        </p:nvSpPr>
        <p:spPr>
          <a:xfrm>
            <a:off x="-230972" y="4371042"/>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Charles George </a:t>
            </a:r>
            <a:r>
              <a:rPr lang="en-US" dirty="0" err="1">
                <a:latin typeface="ui-sans-serif"/>
              </a:rPr>
              <a:t>Broyden</a:t>
            </a:r>
            <a:r>
              <a:rPr lang="en-US" dirty="0">
                <a:latin typeface="ui-sans-serif"/>
              </a:rPr>
              <a:t> (1933-2011) </a:t>
            </a:r>
          </a:p>
        </p:txBody>
      </p:sp>
      <p:pic>
        <p:nvPicPr>
          <p:cNvPr id="14" name="Picture 13">
            <a:extLst>
              <a:ext uri="{FF2B5EF4-FFF2-40B4-BE49-F238E27FC236}">
                <a16:creationId xmlns:a16="http://schemas.microsoft.com/office/drawing/2014/main" id="{6A9EB976-B00E-8620-D86C-C92A7A361F4D}"/>
              </a:ext>
            </a:extLst>
          </p:cNvPr>
          <p:cNvPicPr>
            <a:picLocks noChangeAspect="1"/>
          </p:cNvPicPr>
          <p:nvPr/>
        </p:nvPicPr>
        <p:blipFill>
          <a:blip r:embed="rId4"/>
          <a:stretch>
            <a:fillRect/>
          </a:stretch>
        </p:blipFill>
        <p:spPr>
          <a:xfrm>
            <a:off x="2954714" y="2880977"/>
            <a:ext cx="1204064" cy="1425063"/>
          </a:xfrm>
          <a:prstGeom prst="rect">
            <a:avLst/>
          </a:prstGeom>
          <a:ln>
            <a:noFill/>
          </a:ln>
          <a:effectLst>
            <a:softEdge rad="112500"/>
          </a:effectLst>
        </p:spPr>
      </p:pic>
      <p:sp>
        <p:nvSpPr>
          <p:cNvPr id="24" name="Text Placeholder 9">
            <a:extLst>
              <a:ext uri="{FF2B5EF4-FFF2-40B4-BE49-F238E27FC236}">
                <a16:creationId xmlns:a16="http://schemas.microsoft.com/office/drawing/2014/main" id="{9E9F0F33-D568-B932-CE5C-54D862B767FF}"/>
              </a:ext>
            </a:extLst>
          </p:cNvPr>
          <p:cNvSpPr txBox="1">
            <a:spLocks/>
          </p:cNvSpPr>
          <p:nvPr/>
        </p:nvSpPr>
        <p:spPr>
          <a:xfrm>
            <a:off x="2081922" y="4306040"/>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Roger Fletcher </a:t>
            </a:r>
          </a:p>
          <a:p>
            <a:pPr marL="139700" indent="0" algn="ctr">
              <a:buNone/>
            </a:pPr>
            <a:r>
              <a:rPr lang="en-US" dirty="0">
                <a:latin typeface="ui-sans-serif"/>
              </a:rPr>
              <a:t>(1939-2016) </a:t>
            </a:r>
          </a:p>
        </p:txBody>
      </p:sp>
      <p:pic>
        <p:nvPicPr>
          <p:cNvPr id="16" name="Picture 15">
            <a:extLst>
              <a:ext uri="{FF2B5EF4-FFF2-40B4-BE49-F238E27FC236}">
                <a16:creationId xmlns:a16="http://schemas.microsoft.com/office/drawing/2014/main" id="{D5EF843E-5D1A-F5D6-4170-A1EDB449C086}"/>
              </a:ext>
            </a:extLst>
          </p:cNvPr>
          <p:cNvPicPr>
            <a:picLocks noChangeAspect="1"/>
          </p:cNvPicPr>
          <p:nvPr/>
        </p:nvPicPr>
        <p:blipFill>
          <a:blip r:embed="rId5"/>
          <a:stretch>
            <a:fillRect/>
          </a:stretch>
        </p:blipFill>
        <p:spPr>
          <a:xfrm>
            <a:off x="5086969" y="2861705"/>
            <a:ext cx="1188823" cy="1432684"/>
          </a:xfrm>
          <a:prstGeom prst="rect">
            <a:avLst/>
          </a:prstGeom>
          <a:ln>
            <a:noFill/>
          </a:ln>
          <a:effectLst>
            <a:softEdge rad="112500"/>
          </a:effectLst>
        </p:spPr>
      </p:pic>
      <p:sp>
        <p:nvSpPr>
          <p:cNvPr id="28" name="Text Placeholder 9">
            <a:extLst>
              <a:ext uri="{FF2B5EF4-FFF2-40B4-BE49-F238E27FC236}">
                <a16:creationId xmlns:a16="http://schemas.microsoft.com/office/drawing/2014/main" id="{01BF7E69-2968-5630-E45D-75E9327AF2B8}"/>
              </a:ext>
            </a:extLst>
          </p:cNvPr>
          <p:cNvSpPr txBox="1">
            <a:spLocks/>
          </p:cNvSpPr>
          <p:nvPr/>
        </p:nvSpPr>
        <p:spPr>
          <a:xfrm>
            <a:off x="4206556" y="4342638"/>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Donald Goldfarb</a:t>
            </a:r>
          </a:p>
          <a:p>
            <a:pPr marL="139700" indent="0" algn="ctr">
              <a:buNone/>
            </a:pPr>
            <a:r>
              <a:rPr lang="en-US" dirty="0">
                <a:latin typeface="ui-sans-serif"/>
              </a:rPr>
              <a:t> (1941-)</a:t>
            </a:r>
          </a:p>
        </p:txBody>
      </p:sp>
      <p:pic>
        <p:nvPicPr>
          <p:cNvPr id="18" name="Picture 17">
            <a:extLst>
              <a:ext uri="{FF2B5EF4-FFF2-40B4-BE49-F238E27FC236}">
                <a16:creationId xmlns:a16="http://schemas.microsoft.com/office/drawing/2014/main" id="{4420ABDE-C5B6-59E5-A499-5471C52D9D92}"/>
              </a:ext>
            </a:extLst>
          </p:cNvPr>
          <p:cNvPicPr>
            <a:picLocks noChangeAspect="1"/>
          </p:cNvPicPr>
          <p:nvPr/>
        </p:nvPicPr>
        <p:blipFill>
          <a:blip r:embed="rId6"/>
          <a:stretch>
            <a:fillRect/>
          </a:stretch>
        </p:blipFill>
        <p:spPr>
          <a:xfrm>
            <a:off x="7062078" y="2861705"/>
            <a:ext cx="1242168" cy="1447925"/>
          </a:xfrm>
          <a:prstGeom prst="rect">
            <a:avLst/>
          </a:prstGeom>
          <a:ln>
            <a:noFill/>
          </a:ln>
          <a:effectLst>
            <a:softEdge rad="112500"/>
          </a:effectLst>
        </p:spPr>
      </p:pic>
      <p:sp>
        <p:nvSpPr>
          <p:cNvPr id="31" name="Text Placeholder 9">
            <a:extLst>
              <a:ext uri="{FF2B5EF4-FFF2-40B4-BE49-F238E27FC236}">
                <a16:creationId xmlns:a16="http://schemas.microsoft.com/office/drawing/2014/main" id="{74872BF3-0856-DBD4-2F6F-62DF8720E1A6}"/>
              </a:ext>
            </a:extLst>
          </p:cNvPr>
          <p:cNvSpPr txBox="1">
            <a:spLocks/>
          </p:cNvSpPr>
          <p:nvPr/>
        </p:nvSpPr>
        <p:spPr>
          <a:xfrm>
            <a:off x="6208338" y="4375646"/>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David F. </a:t>
            </a:r>
            <a:r>
              <a:rPr lang="en-US" dirty="0" err="1">
                <a:latin typeface="ui-sans-serif"/>
              </a:rPr>
              <a:t>Shanno</a:t>
            </a:r>
            <a:endParaRPr lang="en-US" dirty="0">
              <a:latin typeface="ui-sans-serif"/>
            </a:endParaRPr>
          </a:p>
          <a:p>
            <a:pPr marL="139700" indent="0" algn="ctr">
              <a:buNone/>
            </a:pPr>
            <a:r>
              <a:rPr lang="en-US" dirty="0">
                <a:latin typeface="ui-sans-serif"/>
              </a:rPr>
              <a:t> (1938-)</a:t>
            </a:r>
          </a:p>
        </p:txBody>
      </p:sp>
      <p:sp>
        <p:nvSpPr>
          <p:cNvPr id="13" name="Text Placeholder 9">
            <a:extLst>
              <a:ext uri="{FF2B5EF4-FFF2-40B4-BE49-F238E27FC236}">
                <a16:creationId xmlns:a16="http://schemas.microsoft.com/office/drawing/2014/main" id="{EB03A5A0-1312-213C-11E6-C826E13AA09B}"/>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2/</a:t>
            </a:r>
            <a:endParaRPr lang="en-US" dirty="0">
              <a:latin typeface="ui-sans-serif"/>
            </a:endParaRPr>
          </a:p>
        </p:txBody>
      </p:sp>
    </p:spTree>
    <p:extLst>
      <p:ext uri="{BB962C8B-B14F-4D97-AF65-F5344CB8AC3E}">
        <p14:creationId xmlns:p14="http://schemas.microsoft.com/office/powerpoint/2010/main" val="412115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0" lvl="0" indent="0" algn="l" rtl="0">
              <a:lnSpc>
                <a:spcPct val="150000"/>
              </a:lnSpc>
              <a:spcBef>
                <a:spcPts val="0"/>
              </a:spcBef>
              <a:spcAft>
                <a:spcPts val="0"/>
              </a:spcAft>
              <a:buNone/>
            </a:pPr>
            <a:r>
              <a:rPr lang="en-US" dirty="0">
                <a:solidFill>
                  <a:schemeClr val="bg1"/>
                </a:solidFill>
                <a:effectLst/>
                <a:latin typeface="ui-sans-serif"/>
                <a:ea typeface="Cambria Math" panose="02040503050406030204" pitchFamily="18" charset="0"/>
              </a:rPr>
              <a:t>1) </a:t>
            </a:r>
            <a:r>
              <a:rPr lang="en-US" b="0" dirty="0">
                <a:solidFill>
                  <a:srgbClr val="DCDCDC"/>
                </a:solidFill>
                <a:effectLst/>
                <a:latin typeface="ui-sans-serif"/>
                <a:ea typeface="Cambria Math" panose="02040503050406030204" pitchFamily="18" charset="0"/>
              </a:rPr>
              <a:t>There is one condition that all quasi-Newton methods must share, and that is the Hessian approximation </a:t>
            </a:r>
            <a:r>
              <a:rPr lang="en-US" b="0" dirty="0">
                <a:solidFill>
                  <a:schemeClr val="bg1"/>
                </a:solidFill>
                <a:effectLst/>
                <a:latin typeface="ui-sans-serif"/>
                <a:ea typeface="Cambria Math" panose="02040503050406030204" pitchFamily="18" charset="0"/>
              </a:rPr>
              <a:t>B</a:t>
            </a:r>
            <a:r>
              <a:rPr lang="en-US" b="0" dirty="0">
                <a:solidFill>
                  <a:srgbClr val="DCDCDC"/>
                </a:solidFill>
                <a:effectLst/>
                <a:latin typeface="ui-sans-serif"/>
                <a:ea typeface="Cambria Math" panose="02040503050406030204" pitchFamily="18" charset="0"/>
              </a:rPr>
              <a:t> must satisfy the quasi-Newton condition (or secant equation)</a:t>
            </a:r>
          </a:p>
          <a:p>
            <a:pPr marL="0" indent="0">
              <a:lnSpc>
                <a:spcPct val="150000"/>
              </a:lnSpc>
              <a:buNone/>
            </a:pPr>
            <a:r>
              <a:rPr lang="en-US" sz="1600" b="0" dirty="0">
                <a:solidFill>
                  <a:schemeClr val="bg1"/>
                </a:solidFill>
                <a:effectLst/>
                <a:latin typeface="Cambria Math" panose="02040503050406030204" pitchFamily="18" charset="0"/>
                <a:ea typeface="Cambria Math" panose="02040503050406030204" pitchFamily="18" charset="0"/>
              </a:rPr>
              <a:t>B</a:t>
            </a:r>
            <a:r>
              <a:rPr lang="en-US" sz="1600" b="0" baseline="-25000" dirty="0">
                <a:solidFill>
                  <a:schemeClr val="bg1"/>
                </a:solidFill>
                <a:effectLst/>
                <a:latin typeface="Cambria Math" panose="02040503050406030204" pitchFamily="18" charset="0"/>
                <a:ea typeface="Cambria Math" panose="02040503050406030204" pitchFamily="18" charset="0"/>
              </a:rPr>
              <a:t>k+1</a:t>
            </a:r>
            <a:r>
              <a:rPr lang="en-US" sz="1600" b="0" dirty="0">
                <a:solidFill>
                  <a:schemeClr val="bg1"/>
                </a:solidFill>
                <a:effectLst/>
                <a:latin typeface="Cambria Math" panose="02040503050406030204" pitchFamily="18" charset="0"/>
                <a:ea typeface="Cambria Math" panose="02040503050406030204" pitchFamily="18" charset="0"/>
              </a:rPr>
              <a:t>​[ </a:t>
            </a:r>
            <a:r>
              <a:rPr lang="en-US" sz="1600" b="1" dirty="0">
                <a:solidFill>
                  <a:schemeClr val="bg1"/>
                </a:solidFill>
                <a:effectLst/>
                <a:latin typeface="Cambria Math" panose="02040503050406030204" pitchFamily="18" charset="0"/>
                <a:ea typeface="Cambria Math" panose="02040503050406030204" pitchFamily="18" charset="0"/>
              </a:rPr>
              <a:t>x</a:t>
            </a:r>
            <a:r>
              <a:rPr lang="en-US" sz="1600" b="0" baseline="-25000" dirty="0">
                <a:solidFill>
                  <a:schemeClr val="bg1"/>
                </a:solidFill>
                <a:effectLst/>
                <a:latin typeface="Cambria Math" panose="02040503050406030204" pitchFamily="18" charset="0"/>
                <a:ea typeface="Cambria Math" panose="02040503050406030204" pitchFamily="18" charset="0"/>
              </a:rPr>
              <a:t>k+1​</a:t>
            </a:r>
            <a:r>
              <a:rPr lang="en-US" sz="1600" b="0" dirty="0">
                <a:solidFill>
                  <a:schemeClr val="bg1"/>
                </a:solidFill>
                <a:effectLst/>
                <a:latin typeface="Cambria Math" panose="02040503050406030204" pitchFamily="18" charset="0"/>
                <a:ea typeface="Cambria Math" panose="02040503050406030204" pitchFamily="18" charset="0"/>
              </a:rPr>
              <a:t>−</a:t>
            </a:r>
            <a:r>
              <a:rPr lang="en-US" sz="1600" b="1" dirty="0" err="1">
                <a:solidFill>
                  <a:schemeClr val="bg1"/>
                </a:solidFill>
                <a:effectLst/>
                <a:latin typeface="Cambria Math" panose="02040503050406030204" pitchFamily="18" charset="0"/>
                <a:ea typeface="Cambria Math" panose="02040503050406030204" pitchFamily="18" charset="0"/>
              </a:rPr>
              <a:t>x</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 ]=∇f (</a:t>
            </a:r>
            <a:r>
              <a:rPr lang="en-US" sz="1600" b="1" dirty="0">
                <a:solidFill>
                  <a:schemeClr val="bg1"/>
                </a:solidFill>
                <a:effectLst/>
                <a:latin typeface="Cambria Math" panose="02040503050406030204" pitchFamily="18" charset="0"/>
                <a:ea typeface="Cambria Math" panose="02040503050406030204" pitchFamily="18" charset="0"/>
              </a:rPr>
              <a:t>x</a:t>
            </a:r>
            <a:r>
              <a:rPr lang="en-US" sz="1600" b="0" baseline="-25000" dirty="0">
                <a:solidFill>
                  <a:schemeClr val="bg1"/>
                </a:solidFill>
                <a:effectLst/>
                <a:latin typeface="Cambria Math" panose="02040503050406030204" pitchFamily="18" charset="0"/>
                <a:ea typeface="Cambria Math" panose="02040503050406030204" pitchFamily="18" charset="0"/>
              </a:rPr>
              <a:t>k+1​</a:t>
            </a:r>
            <a:r>
              <a:rPr lang="en-US" sz="1600" b="0" dirty="0">
                <a:solidFill>
                  <a:schemeClr val="bg1"/>
                </a:solidFill>
                <a:effectLst/>
                <a:latin typeface="Cambria Math" panose="02040503050406030204" pitchFamily="18" charset="0"/>
                <a:ea typeface="Cambria Math" panose="02040503050406030204" pitchFamily="18" charset="0"/>
              </a:rPr>
              <a:t>)−∇f (</a:t>
            </a:r>
            <a:r>
              <a:rPr lang="en-US" sz="1600" b="1" dirty="0" err="1">
                <a:solidFill>
                  <a:schemeClr val="bg1"/>
                </a:solidFill>
                <a:effectLst/>
                <a:latin typeface="Cambria Math" panose="02040503050406030204" pitchFamily="18" charset="0"/>
                <a:ea typeface="Cambria Math" panose="02040503050406030204" pitchFamily="18" charset="0"/>
              </a:rPr>
              <a:t>x</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     or       </a:t>
            </a:r>
            <a:r>
              <a:rPr lang="en-US" sz="16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Bₖ₊₁</a:t>
            </a:r>
            <a:r>
              <a:rPr lang="el-GR" sz="16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 Δ</a:t>
            </a:r>
            <a:r>
              <a:rPr lang="en-US" sz="1600" b="1" dirty="0">
                <a:solidFill>
                  <a:schemeClr val="bg1"/>
                </a:solidFill>
                <a:effectLst/>
                <a:latin typeface="Cambria Math" panose="02040503050406030204" pitchFamily="18" charset="0"/>
                <a:ea typeface="Cambria Math" panose="02040503050406030204" pitchFamily="18" charset="0"/>
              </a:rPr>
              <a:t> </a:t>
            </a:r>
            <a:r>
              <a:rPr lang="en-US" sz="1600" b="1" dirty="0" err="1">
                <a:solidFill>
                  <a:schemeClr val="bg1"/>
                </a:solidFill>
                <a:effectLst/>
                <a:latin typeface="Cambria Math" panose="02040503050406030204" pitchFamily="18" charset="0"/>
                <a:ea typeface="Cambria Math" panose="02040503050406030204" pitchFamily="18" charset="0"/>
              </a:rPr>
              <a:t>x</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 = </a:t>
            </a:r>
            <a:r>
              <a:rPr lang="en-US" sz="1600" b="1" dirty="0" err="1">
                <a:solidFill>
                  <a:schemeClr val="bg1"/>
                </a:solidFill>
                <a:latin typeface="Cambria Math" panose="02040503050406030204" pitchFamily="18" charset="0"/>
                <a:ea typeface="Cambria Math" panose="02040503050406030204" pitchFamily="18" charset="0"/>
              </a:rPr>
              <a:t>y</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a:t>
            </a:r>
          </a:p>
          <a:p>
            <a:pPr marL="0" indent="0">
              <a:lnSpc>
                <a:spcPct val="150000"/>
              </a:lnSpc>
              <a:buNone/>
            </a:pPr>
            <a:endParaRPr lang="en-US" sz="1600" b="0" dirty="0">
              <a:solidFill>
                <a:srgbClr val="ECECEC"/>
              </a:solidFill>
              <a:effectLst/>
              <a:latin typeface="ui-sans-serif"/>
              <a:ea typeface="Cambria Math" panose="02040503050406030204" pitchFamily="18" charset="0"/>
            </a:endParaRPr>
          </a:p>
          <a:p>
            <a:pPr marL="0" indent="0">
              <a:lnSpc>
                <a:spcPct val="150000"/>
              </a:lnSpc>
              <a:buNone/>
            </a:pPr>
            <a:r>
              <a:rPr lang="en-US" dirty="0">
                <a:solidFill>
                  <a:schemeClr val="bg1"/>
                </a:solidFill>
                <a:effectLst/>
                <a:latin typeface="ui-sans-serif"/>
              </a:rPr>
              <a:t>2) </a:t>
            </a:r>
            <a:r>
              <a:rPr lang="en-US" b="0" dirty="0">
                <a:solidFill>
                  <a:srgbClr val="DCDCDC"/>
                </a:solidFill>
                <a:effectLst/>
                <a:latin typeface="ui-sans-serif"/>
              </a:rPr>
              <a:t>symmetry and positive-definiteness of </a:t>
            </a:r>
            <a:r>
              <a:rPr lang="en-US" b="0" dirty="0">
                <a:solidFill>
                  <a:schemeClr val="bg1"/>
                </a:solidFill>
                <a:effectLst/>
                <a:latin typeface="ui-sans-serif"/>
              </a:rPr>
              <a:t>B.</a:t>
            </a:r>
          </a:p>
          <a:p>
            <a:pPr marL="0" indent="0">
              <a:lnSpc>
                <a:spcPct val="150000"/>
              </a:lnSpc>
              <a:buNone/>
            </a:pPr>
            <a:endParaRPr lang="en-US" b="0" dirty="0">
              <a:solidFill>
                <a:srgbClr val="DCDCDC"/>
              </a:solidFill>
              <a:effectLst/>
              <a:latin typeface="ui-sans-serif"/>
            </a:endParaRPr>
          </a:p>
          <a:p>
            <a:pPr marL="0" indent="0">
              <a:lnSpc>
                <a:spcPct val="150000"/>
              </a:lnSpc>
              <a:buNone/>
            </a:pPr>
            <a:r>
              <a:rPr lang="en-US" dirty="0">
                <a:solidFill>
                  <a:schemeClr val="bg1"/>
                </a:solidFill>
                <a:effectLst/>
                <a:latin typeface="ui-sans-serif"/>
              </a:rPr>
              <a:t>3) </a:t>
            </a:r>
            <a:r>
              <a:rPr lang="en-US" sz="1600" b="0" dirty="0">
                <a:solidFill>
                  <a:schemeClr val="bg1"/>
                </a:solidFill>
                <a:effectLst/>
                <a:latin typeface="ui-sans-serif"/>
              </a:rPr>
              <a:t>B</a:t>
            </a:r>
            <a:r>
              <a:rPr lang="en-US" sz="1900" b="0" baseline="-25000" dirty="0">
                <a:solidFill>
                  <a:schemeClr val="bg1"/>
                </a:solidFill>
                <a:effectLst/>
                <a:latin typeface="ui-sans-serif"/>
              </a:rPr>
              <a:t>ᴋ₊₁ </a:t>
            </a:r>
            <a:r>
              <a:rPr lang="en-US" b="0" dirty="0">
                <a:solidFill>
                  <a:srgbClr val="DCDCDC"/>
                </a:solidFill>
                <a:effectLst/>
                <a:latin typeface="ui-sans-serif"/>
              </a:rPr>
              <a:t>to be sufficiently close to </a:t>
            </a:r>
            <a:r>
              <a:rPr lang="en-US" b="0" dirty="0">
                <a:solidFill>
                  <a:schemeClr val="bg1"/>
                </a:solidFill>
                <a:effectLst/>
                <a:latin typeface="ui-sans-serif"/>
              </a:rPr>
              <a:t>Bᴋ</a:t>
            </a:r>
            <a:r>
              <a:rPr lang="en-US" b="0" dirty="0">
                <a:solidFill>
                  <a:srgbClr val="DCDCDC"/>
                </a:solidFill>
                <a:effectLst/>
                <a:latin typeface="ui-sans-serif"/>
              </a:rPr>
              <a:t> at each update </a:t>
            </a:r>
            <a:r>
              <a:rPr lang="en-US" b="0" dirty="0">
                <a:solidFill>
                  <a:schemeClr val="bg1"/>
                </a:solidFill>
                <a:effectLst/>
                <a:latin typeface="ui-sans-serif"/>
              </a:rPr>
              <a:t>k+1</a:t>
            </a:r>
            <a:r>
              <a:rPr lang="en-US" b="0" dirty="0">
                <a:solidFill>
                  <a:srgbClr val="DCDCDC"/>
                </a:solidFill>
                <a:effectLst/>
                <a:latin typeface="ui-sans-serif"/>
              </a:rPr>
              <a:t>. A formal way to characterize the notion of “closeness” for matrices is the matrix norm.</a:t>
            </a:r>
            <a:endParaRPr lang="en-US" b="0" dirty="0">
              <a:solidFill>
                <a:srgbClr val="DCDCDC"/>
              </a:solidFill>
              <a:effectLst/>
              <a:latin typeface="ui-sans-serif"/>
              <a:ea typeface="Cambria Math" panose="02040503050406030204" pitchFamily="18" charset="0"/>
            </a:endParaRPr>
          </a:p>
        </p:txBody>
      </p:sp>
      <p:sp>
        <p:nvSpPr>
          <p:cNvPr id="8" name="Text Placeholder 9">
            <a:extLst>
              <a:ext uri="{FF2B5EF4-FFF2-40B4-BE49-F238E27FC236}">
                <a16:creationId xmlns:a16="http://schemas.microsoft.com/office/drawing/2014/main" id="{B8FB0C2E-4487-54B6-2F11-911675DC751D}"/>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3/</a:t>
            </a:r>
            <a:endParaRPr lang="en-US" dirty="0">
              <a:latin typeface="ui-sans-serif"/>
            </a:endParaRPr>
          </a:p>
        </p:txBody>
      </p:sp>
    </p:spTree>
    <p:extLst>
      <p:ext uri="{BB962C8B-B14F-4D97-AF65-F5344CB8AC3E}">
        <p14:creationId xmlns:p14="http://schemas.microsoft.com/office/powerpoint/2010/main" val="221150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​min​∥B</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dirty="0">
                <a:solidFill>
                  <a:schemeClr val="bg1"/>
                </a:solidFill>
                <a:effectLst/>
                <a:latin typeface="Cambria Math" panose="02040503050406030204" pitchFamily="18" charset="0"/>
                <a:ea typeface="Cambria Math" panose="02040503050406030204" pitchFamily="18" charset="0"/>
              </a:rPr>
              <a:t>​−B</a:t>
            </a:r>
            <a:r>
              <a:rPr lang="en-US" sz="1700" b="0" baseline="-25000" dirty="0">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br>
              <a:rPr lang="en-US" sz="1700" b="0" dirty="0">
                <a:solidFill>
                  <a:schemeClr val="bg1"/>
                </a:solidFill>
                <a:effectLst/>
                <a:latin typeface="Cambria Math" panose="02040503050406030204" pitchFamily="18" charset="0"/>
                <a:ea typeface="Cambria Math" panose="02040503050406030204" pitchFamily="18" charset="0"/>
              </a:rPr>
            </a:br>
            <a:r>
              <a:rPr lang="en-US" sz="1200" b="0" dirty="0">
                <a:solidFill>
                  <a:schemeClr val="bg1"/>
                </a:solidFill>
                <a:effectLst/>
                <a:latin typeface="Cambria Math" panose="02040503050406030204" pitchFamily="18" charset="0"/>
                <a:ea typeface="Cambria Math" panose="02040503050406030204" pitchFamily="18" charset="0"/>
              </a:rPr>
              <a:t>B</a:t>
            </a:r>
            <a:r>
              <a:rPr lang="en-US" sz="1200" b="0" baseline="-25000" dirty="0">
                <a:solidFill>
                  <a:schemeClr val="bg1"/>
                </a:solidFill>
                <a:effectLst/>
                <a:latin typeface="Cambria Math" panose="02040503050406030204" pitchFamily="18" charset="0"/>
                <a:ea typeface="Cambria Math" panose="02040503050406030204" pitchFamily="18" charset="0"/>
              </a:rPr>
              <a:t>K+1</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subject to   B</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baseline="30000" dirty="0">
                <a:solidFill>
                  <a:schemeClr val="bg1"/>
                </a:solidFill>
                <a:effectLst/>
                <a:latin typeface="Cambria Math" panose="02040503050406030204" pitchFamily="18" charset="0"/>
                <a:ea typeface="Cambria Math" panose="02040503050406030204" pitchFamily="18" charset="0"/>
              </a:rPr>
              <a:t>T​</a:t>
            </a:r>
            <a:r>
              <a:rPr lang="en-US" sz="1700" b="0" dirty="0">
                <a:solidFill>
                  <a:schemeClr val="bg1"/>
                </a:solidFill>
                <a:effectLst/>
                <a:latin typeface="Cambria Math" panose="02040503050406030204" pitchFamily="18" charset="0"/>
                <a:ea typeface="Cambria Math" panose="02040503050406030204" pitchFamily="18" charset="0"/>
              </a:rPr>
              <a:t>= B</a:t>
            </a:r>
            <a:r>
              <a:rPr lang="en-US" sz="1700" b="0" baseline="-25000" dirty="0">
                <a:solidFill>
                  <a:schemeClr val="bg1"/>
                </a:solidFill>
                <a:effectLst/>
                <a:latin typeface="Cambria Math" panose="02040503050406030204" pitchFamily="18" charset="0"/>
                <a:ea typeface="Cambria Math" panose="02040503050406030204" pitchFamily="18" charset="0"/>
              </a:rPr>
              <a:t>k+1  </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​and B</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l-GR" sz="1700" b="0" dirty="0">
                <a:solidFill>
                  <a:schemeClr val="bg1"/>
                </a:solidFill>
                <a:effectLst/>
                <a:latin typeface="Cambria Math" panose="02040503050406030204" pitchFamily="18" charset="0"/>
                <a:ea typeface="Cambria Math" panose="02040503050406030204" pitchFamily="18" charset="0"/>
              </a:rPr>
              <a:t>Δ</a:t>
            </a:r>
            <a:r>
              <a:rPr lang="en-US" sz="1700" b="0" dirty="0" err="1">
                <a:solidFill>
                  <a:schemeClr val="bg1"/>
                </a:solidFill>
                <a:effectLst/>
                <a:latin typeface="Cambria Math" panose="02040503050406030204" pitchFamily="18" charset="0"/>
                <a:ea typeface="Cambria Math" panose="02040503050406030204" pitchFamily="18" charset="0"/>
              </a:rPr>
              <a:t>x</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aseline="-25000" dirty="0">
                <a:solidFill>
                  <a:schemeClr val="bg1"/>
                </a:solidFill>
                <a:latin typeface="Cambria Math" panose="02040503050406030204" pitchFamily="18" charset="0"/>
                <a:ea typeface="Cambria Math" panose="02040503050406030204" pitchFamily="18" charset="0"/>
              </a:rPr>
              <a:t> </a:t>
            </a:r>
            <a:r>
              <a:rPr lang="en-US" sz="1700" b="0" dirty="0">
                <a:solidFill>
                  <a:schemeClr val="bg1"/>
                </a:solidFill>
                <a:effectLst/>
                <a:latin typeface="Cambria Math" panose="02040503050406030204" pitchFamily="18" charset="0"/>
                <a:ea typeface="Cambria Math" panose="02040503050406030204" pitchFamily="18" charset="0"/>
              </a:rPr>
              <a:t>= </a:t>
            </a:r>
            <a:r>
              <a:rPr lang="en-US" sz="1700" b="0" dirty="0" err="1">
                <a:solidFill>
                  <a:schemeClr val="bg1"/>
                </a:solidFill>
                <a:effectLst/>
                <a:latin typeface="Cambria Math" panose="02040503050406030204" pitchFamily="18" charset="0"/>
                <a:ea typeface="Cambria Math" panose="02040503050406030204" pitchFamily="18" charset="0"/>
              </a:rPr>
              <a:t>y</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p>
          <a:p>
            <a:pPr marL="139700" indent="0" algn="l">
              <a:buNone/>
            </a:pPr>
            <a:endParaRPr lang="en-US" sz="1600" b="0" i="0" dirty="0">
              <a:solidFill>
                <a:srgbClr val="ECECEC"/>
              </a:solidFill>
              <a:effectLst/>
              <a:latin typeface="KaTeX_Main"/>
            </a:endParaRPr>
          </a:p>
          <a:p>
            <a:pPr marL="139700" indent="0" algn="l">
              <a:buNone/>
            </a:pPr>
            <a:r>
              <a:rPr lang="en-US" b="0" i="0" dirty="0">
                <a:solidFill>
                  <a:srgbClr val="DCDCDC"/>
                </a:solidFill>
                <a:effectLst/>
                <a:latin typeface="ui-sans-serif"/>
              </a:rPr>
              <a:t>we recall that it’s actually the Hessian’s inverse, instead of the Hessian itself, that makes an appearance. So instead of computing the approximate Hessian </a:t>
            </a:r>
            <a:r>
              <a:rPr lang="en-US" b="0" i="1" dirty="0">
                <a:solidFill>
                  <a:schemeClr val="bg1"/>
                </a:solidFill>
                <a:effectLst/>
                <a:latin typeface="ui-sans-serif"/>
              </a:rPr>
              <a:t>B</a:t>
            </a:r>
            <a:r>
              <a:rPr lang="en-US" b="0" i="0" dirty="0">
                <a:solidFill>
                  <a:srgbClr val="DCDCDC"/>
                </a:solidFill>
                <a:effectLst/>
                <a:latin typeface="ui-sans-serif"/>
              </a:rPr>
              <a:t>, we can just as well compute the approximate inverse </a:t>
            </a:r>
            <a:r>
              <a:rPr lang="en-US" b="0" i="1" dirty="0">
                <a:solidFill>
                  <a:schemeClr val="bg1"/>
                </a:solidFill>
                <a:effectLst/>
                <a:latin typeface="ui-sans-serif"/>
              </a:rPr>
              <a:t>B</a:t>
            </a:r>
            <a:r>
              <a:rPr lang="en-US" b="0" i="0" dirty="0">
                <a:solidFill>
                  <a:schemeClr val="bg1"/>
                </a:solidFill>
                <a:effectLst/>
                <a:latin typeface="ui-sans-serif"/>
              </a:rPr>
              <a:t>⁻¹ </a:t>
            </a:r>
            <a:r>
              <a:rPr lang="en-US" b="0" i="0" dirty="0">
                <a:solidFill>
                  <a:srgbClr val="DCDCDC"/>
                </a:solidFill>
                <a:effectLst/>
                <a:latin typeface="ui-sans-serif"/>
              </a:rPr>
              <a:t>directly.</a:t>
            </a:r>
          </a:p>
          <a:p>
            <a:pPr marL="139700" indent="0" algn="l">
              <a:buNone/>
            </a:pPr>
            <a:endParaRPr lang="en-US" b="0" i="0" dirty="0">
              <a:solidFill>
                <a:srgbClr val="DCDCDC"/>
              </a:solidFill>
              <a:effectLst/>
              <a:latin typeface="ui-sans-serif"/>
            </a:endParaRP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​min​∥ B⁻¹</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dirty="0">
                <a:solidFill>
                  <a:schemeClr val="bg1"/>
                </a:solidFill>
                <a:effectLst/>
                <a:latin typeface="Cambria Math" panose="02040503050406030204" pitchFamily="18" charset="0"/>
                <a:ea typeface="Cambria Math" panose="02040503050406030204" pitchFamily="18" charset="0"/>
              </a:rPr>
              <a:t>​−B⁻¹</a:t>
            </a:r>
            <a:r>
              <a:rPr lang="en-US" sz="1700" b="0" baseline="-25000" dirty="0">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br>
              <a:rPr lang="en-US" b="0" dirty="0">
                <a:solidFill>
                  <a:schemeClr val="bg1"/>
                </a:solidFill>
                <a:effectLst/>
                <a:latin typeface="Cambria Math" panose="02040503050406030204" pitchFamily="18" charset="0"/>
                <a:ea typeface="Cambria Math" panose="02040503050406030204" pitchFamily="18" charset="0"/>
              </a:rPr>
            </a:br>
            <a:r>
              <a:rPr lang="en-US" sz="1050" b="0" dirty="0">
                <a:solidFill>
                  <a:schemeClr val="bg1"/>
                </a:solidFill>
                <a:effectLst/>
                <a:latin typeface="Cambria Math" panose="02040503050406030204" pitchFamily="18" charset="0"/>
                <a:ea typeface="Cambria Math" panose="02040503050406030204" pitchFamily="18" charset="0"/>
              </a:rPr>
              <a:t>B⁻¹</a:t>
            </a:r>
            <a:r>
              <a:rPr lang="en-US" sz="1050" b="0" baseline="-25000" dirty="0">
                <a:solidFill>
                  <a:schemeClr val="bg1"/>
                </a:solidFill>
                <a:effectLst/>
                <a:latin typeface="Cambria Math" panose="02040503050406030204" pitchFamily="18" charset="0"/>
                <a:ea typeface="Cambria Math" panose="02040503050406030204" pitchFamily="18" charset="0"/>
              </a:rPr>
              <a:t>K+1</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subject to   B⁻¹</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baseline="30000" dirty="0">
                <a:solidFill>
                  <a:schemeClr val="bg1"/>
                </a:solidFill>
                <a:effectLst/>
                <a:latin typeface="Cambria Math" panose="02040503050406030204" pitchFamily="18" charset="0"/>
                <a:ea typeface="Cambria Math" panose="02040503050406030204" pitchFamily="18" charset="0"/>
              </a:rPr>
              <a:t>T​</a:t>
            </a:r>
            <a:r>
              <a:rPr lang="en-US" sz="1700" b="0" dirty="0">
                <a:solidFill>
                  <a:schemeClr val="bg1"/>
                </a:solidFill>
                <a:effectLst/>
                <a:latin typeface="Cambria Math" panose="02040503050406030204" pitchFamily="18" charset="0"/>
                <a:ea typeface="Cambria Math" panose="02040503050406030204" pitchFamily="18" charset="0"/>
              </a:rPr>
              <a:t>= B⁻¹</a:t>
            </a:r>
            <a:r>
              <a:rPr lang="en-US" sz="1700" b="0" baseline="-25000" dirty="0">
                <a:solidFill>
                  <a:schemeClr val="bg1"/>
                </a:solidFill>
                <a:effectLst/>
                <a:latin typeface="Cambria Math" panose="02040503050406030204" pitchFamily="18" charset="0"/>
                <a:ea typeface="Cambria Math" panose="02040503050406030204" pitchFamily="18" charset="0"/>
              </a:rPr>
              <a:t>k+1  </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​and B⁻¹</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l-GR" sz="1700" b="0" dirty="0">
                <a:solidFill>
                  <a:schemeClr val="bg1"/>
                </a:solidFill>
                <a:effectLst/>
                <a:latin typeface="Cambria Math" panose="02040503050406030204" pitchFamily="18" charset="0"/>
                <a:ea typeface="Cambria Math" panose="02040503050406030204" pitchFamily="18" charset="0"/>
              </a:rPr>
              <a:t>Δ</a:t>
            </a:r>
            <a:r>
              <a:rPr lang="en-US" sz="1700" b="0" dirty="0" err="1">
                <a:solidFill>
                  <a:schemeClr val="bg1"/>
                </a:solidFill>
                <a:effectLst/>
                <a:latin typeface="Cambria Math" panose="02040503050406030204" pitchFamily="18" charset="0"/>
                <a:ea typeface="Cambria Math" panose="02040503050406030204" pitchFamily="18" charset="0"/>
              </a:rPr>
              <a:t>x</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aseline="-25000" dirty="0">
                <a:solidFill>
                  <a:schemeClr val="bg1"/>
                </a:solidFill>
                <a:latin typeface="Cambria Math" panose="02040503050406030204" pitchFamily="18" charset="0"/>
                <a:ea typeface="Cambria Math" panose="02040503050406030204" pitchFamily="18" charset="0"/>
              </a:rPr>
              <a:t> </a:t>
            </a:r>
            <a:r>
              <a:rPr lang="en-US" sz="1700" b="0" dirty="0">
                <a:solidFill>
                  <a:schemeClr val="bg1"/>
                </a:solidFill>
                <a:effectLst/>
                <a:latin typeface="Cambria Math" panose="02040503050406030204" pitchFamily="18" charset="0"/>
                <a:ea typeface="Cambria Math" panose="02040503050406030204" pitchFamily="18" charset="0"/>
              </a:rPr>
              <a:t>= </a:t>
            </a:r>
            <a:r>
              <a:rPr lang="en-US" sz="1700" b="0" dirty="0" err="1">
                <a:solidFill>
                  <a:schemeClr val="bg1"/>
                </a:solidFill>
                <a:effectLst/>
                <a:latin typeface="Cambria Math" panose="02040503050406030204" pitchFamily="18" charset="0"/>
                <a:ea typeface="Cambria Math" panose="02040503050406030204" pitchFamily="18" charset="0"/>
              </a:rPr>
              <a:t>y</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p>
          <a:p>
            <a:pPr marL="139700" indent="0" algn="l">
              <a:buNone/>
            </a:pPr>
            <a:endParaRPr lang="en-US" b="0" i="0" dirty="0">
              <a:solidFill>
                <a:srgbClr val="DCDCDC"/>
              </a:solidFill>
              <a:effectLst/>
              <a:latin typeface="ui-sans-serif"/>
            </a:endParaRPr>
          </a:p>
          <a:p>
            <a:pPr marL="139700" indent="0" algn="l">
              <a:buNone/>
            </a:pPr>
            <a:endParaRPr lang="en-US" sz="1600" b="0" i="0" dirty="0">
              <a:solidFill>
                <a:srgbClr val="ECECEC"/>
              </a:solidFill>
              <a:effectLst/>
              <a:latin typeface="KaTeX_Main"/>
            </a:endParaRPr>
          </a:p>
          <a:p>
            <a:pPr marL="0" lvl="0" indent="0" algn="l" rtl="0">
              <a:lnSpc>
                <a:spcPct val="150000"/>
              </a:lnSpc>
              <a:spcBef>
                <a:spcPts val="0"/>
              </a:spcBef>
              <a:spcAft>
                <a:spcPts val="0"/>
              </a:spcAft>
              <a:buNone/>
            </a:pPr>
            <a:endParaRPr lang="en-US" sz="1600" dirty="0">
              <a:latin typeface="Cambria Math" panose="02040503050406030204" pitchFamily="18" charset="0"/>
              <a:ea typeface="Cambria Math" panose="02040503050406030204" pitchFamily="18" charset="0"/>
            </a:endParaRPr>
          </a:p>
        </p:txBody>
      </p:sp>
      <p:sp>
        <p:nvSpPr>
          <p:cNvPr id="5" name="Text Placeholder 9">
            <a:extLst>
              <a:ext uri="{FF2B5EF4-FFF2-40B4-BE49-F238E27FC236}">
                <a16:creationId xmlns:a16="http://schemas.microsoft.com/office/drawing/2014/main" id="{64531752-6207-55EC-853A-A5A8A6217E09}"/>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4/</a:t>
            </a:r>
            <a:endParaRPr lang="en-US" dirty="0">
              <a:latin typeface="ui-sans-serif"/>
            </a:endParaRPr>
          </a:p>
        </p:txBody>
      </p:sp>
    </p:spTree>
    <p:extLst>
      <p:ext uri="{BB962C8B-B14F-4D97-AF65-F5344CB8AC3E}">
        <p14:creationId xmlns:p14="http://schemas.microsoft.com/office/powerpoint/2010/main" val="256454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0" indent="0">
              <a:lnSpc>
                <a:spcPct val="150000"/>
              </a:lnSpc>
              <a:buNone/>
            </a:pPr>
            <a:r>
              <a:rPr lang="en-US" sz="1500" b="0" i="0" dirty="0">
                <a:solidFill>
                  <a:srgbClr val="DCDCDC"/>
                </a:solidFill>
                <a:effectLst/>
                <a:latin typeface="ui-sans-serif"/>
                <a:ea typeface="Cambria Math" panose="02040503050406030204" pitchFamily="18" charset="0"/>
                <a:cs typeface="Montserrat" panose="00000500000000000000" pitchFamily="2" charset="0"/>
              </a:rPr>
              <a:t>To solve for  </a:t>
            </a:r>
            <a:r>
              <a:rPr lang="en-US" sz="1500" b="0" i="0" dirty="0">
                <a:solidFill>
                  <a:schemeClr val="bg1"/>
                </a:solidFill>
                <a:effectLst/>
                <a:latin typeface="ui-sans-serif"/>
                <a:ea typeface="Cambria Math" panose="02040503050406030204" pitchFamily="18" charset="0"/>
                <a:cs typeface="Montserrat" panose="00000500000000000000" pitchFamily="2" charset="0"/>
              </a:rPr>
              <a:t>B</a:t>
            </a:r>
            <a:r>
              <a:rPr lang="en-US" sz="1500" b="0" i="0" baseline="-25000" dirty="0">
                <a:solidFill>
                  <a:schemeClr val="bg1"/>
                </a:solidFill>
                <a:effectLst/>
                <a:latin typeface="ui-sans-serif"/>
                <a:ea typeface="Cambria Math" panose="02040503050406030204" pitchFamily="18" charset="0"/>
                <a:cs typeface="Montserrat" panose="00000500000000000000" pitchFamily="2" charset="0"/>
              </a:rPr>
              <a:t>k+1</a:t>
            </a:r>
            <a:r>
              <a:rPr lang="en-US" sz="1500" b="0" i="0" dirty="0">
                <a:solidFill>
                  <a:srgbClr val="DCDCDC"/>
                </a:solidFill>
                <a:effectLst/>
                <a:latin typeface="ui-sans-serif"/>
                <a:ea typeface="Cambria Math" panose="02040503050406030204" pitchFamily="18" charset="0"/>
                <a:cs typeface="Montserrat" panose="00000500000000000000" pitchFamily="2" charset="0"/>
              </a:rPr>
              <a:t>, we still have to specify the particular matrix norm we’re using in. Different choices of norms result in different quasi-Newton methods.</a:t>
            </a:r>
            <a:r>
              <a:rPr lang="en-US" sz="1500" b="0" i="0" dirty="0">
                <a:solidFill>
                  <a:srgbClr val="DCDCDC"/>
                </a:solidFill>
                <a:effectLst/>
                <a:latin typeface="ui-sans-serif"/>
              </a:rPr>
              <a:t> In the </a:t>
            </a:r>
            <a:r>
              <a:rPr lang="en-US" sz="1500" b="0" i="0" dirty="0">
                <a:solidFill>
                  <a:schemeClr val="bg1"/>
                </a:solidFill>
                <a:effectLst/>
                <a:latin typeface="ui-sans-serif"/>
              </a:rPr>
              <a:t>BFGS</a:t>
            </a:r>
            <a:r>
              <a:rPr lang="en-US" sz="1500" b="0" i="0" dirty="0">
                <a:solidFill>
                  <a:srgbClr val="DCDCDC"/>
                </a:solidFill>
                <a:effectLst/>
                <a:latin typeface="ui-sans-serif"/>
              </a:rPr>
              <a:t> method, the norm is chosen to be the </a:t>
            </a:r>
            <a:r>
              <a:rPr lang="en-US" sz="1500" b="0" i="0" dirty="0" err="1">
                <a:solidFill>
                  <a:srgbClr val="DCDCDC"/>
                </a:solidFill>
                <a:effectLst/>
                <a:latin typeface="ui-sans-serif"/>
              </a:rPr>
              <a:t>Frobenius</a:t>
            </a:r>
            <a:r>
              <a:rPr lang="en-US" sz="1500" b="0" i="0" dirty="0">
                <a:solidFill>
                  <a:srgbClr val="DCDCDC"/>
                </a:solidFill>
                <a:effectLst/>
                <a:latin typeface="ui-sans-serif"/>
              </a:rPr>
              <a:t> norm</a:t>
            </a:r>
          </a:p>
          <a:p>
            <a:pPr marL="0" indent="0">
              <a:lnSpc>
                <a:spcPct val="150000"/>
              </a:lnSpc>
              <a:buNone/>
            </a:pPr>
            <a:endParaRPr lang="en-US" sz="1500" dirty="0">
              <a:solidFill>
                <a:srgbClr val="DCDCDC"/>
              </a:solidFill>
              <a:latin typeface="ui-sans-serif"/>
            </a:endParaRPr>
          </a:p>
          <a:p>
            <a:pPr marL="0" indent="0">
              <a:lnSpc>
                <a:spcPct val="150000"/>
              </a:lnSpc>
              <a:buNone/>
            </a:pPr>
            <a:r>
              <a:rPr lang="en-US" sz="1500" b="0" i="0" dirty="0">
                <a:solidFill>
                  <a:srgbClr val="DCDCDC"/>
                </a:solidFill>
                <a:effectLst/>
                <a:latin typeface="ui-sans-serif"/>
              </a:rPr>
              <a:t>it suffices to know that the problem ends up being equivalent to updating our approximate Hessian at each iteration by adding two symmetric, rank-one matrices </a:t>
            </a:r>
            <a:r>
              <a:rPr lang="en-US" sz="1500" b="0" i="1" dirty="0">
                <a:solidFill>
                  <a:schemeClr val="bg1"/>
                </a:solidFill>
                <a:effectLst/>
                <a:latin typeface="ui-sans-serif"/>
              </a:rPr>
              <a:t>U</a:t>
            </a:r>
            <a:r>
              <a:rPr lang="en-US" sz="1500" b="0" i="0" dirty="0">
                <a:solidFill>
                  <a:srgbClr val="DCDCDC"/>
                </a:solidFill>
                <a:effectLst/>
                <a:latin typeface="ui-sans-serif"/>
              </a:rPr>
              <a:t> and </a:t>
            </a:r>
            <a:r>
              <a:rPr lang="en-US" sz="1500" b="0" i="1" dirty="0">
                <a:solidFill>
                  <a:schemeClr val="bg1"/>
                </a:solidFill>
                <a:effectLst/>
                <a:latin typeface="ui-sans-serif"/>
              </a:rPr>
              <a:t>V</a:t>
            </a:r>
            <a:r>
              <a:rPr lang="en-US" sz="1500" b="0" i="0" dirty="0">
                <a:solidFill>
                  <a:srgbClr val="DCDCDC"/>
                </a:solidFill>
                <a:effectLst/>
                <a:latin typeface="ui-sans-serif"/>
              </a:rPr>
              <a:t>:</a:t>
            </a:r>
          </a:p>
          <a:p>
            <a:pPr marL="0" indent="0">
              <a:lnSpc>
                <a:spcPct val="150000"/>
              </a:lnSpc>
              <a:buNone/>
            </a:pPr>
            <a:endParaRPr lang="en-US" sz="1500" dirty="0">
              <a:solidFill>
                <a:srgbClr val="DCDCDC"/>
              </a:solidFill>
              <a:latin typeface="ui-sans-serif"/>
            </a:endParaRPr>
          </a:p>
          <a:p>
            <a:pPr marL="0" indent="0" algn="ctr">
              <a:lnSpc>
                <a:spcPct val="150000"/>
              </a:lnSpc>
              <a:buNone/>
            </a:pP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2100" b="0" i="0" baseline="-2500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k+1  = </a:t>
            </a: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2100" b="0" i="0" baseline="-2500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 </a:t>
            </a: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 </a:t>
            </a:r>
            <a:r>
              <a:rPr lang="en-US" sz="2100" b="0" i="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U</a:t>
            </a:r>
            <a:r>
              <a:rPr lang="en-US" sz="2100" b="0" i="0" baseline="-2500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a:t>
            </a: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 + </a:t>
            </a:r>
            <a:r>
              <a:rPr lang="en-US" sz="2100" b="0" i="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V</a:t>
            </a:r>
            <a:r>
              <a:rPr lang="en-US" sz="2100" b="0" i="0" baseline="-2500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a:t>
            </a:r>
            <a:endParaRPr lang="en-US" sz="2100" dirty="0">
              <a:solidFill>
                <a:srgbClr val="DCDCDC"/>
              </a:solidFill>
              <a:effectLst/>
              <a:latin typeface="Cambria Math" panose="02040503050406030204" pitchFamily="18" charset="0"/>
              <a:ea typeface="Cambria Math" panose="02040503050406030204" pitchFamily="18" charset="0"/>
            </a:endParaRPr>
          </a:p>
          <a:p>
            <a:pPr marL="0" lvl="0" indent="0" algn="l" rtl="0">
              <a:lnSpc>
                <a:spcPct val="150000"/>
              </a:lnSpc>
              <a:spcBef>
                <a:spcPts val="0"/>
              </a:spcBef>
              <a:spcAft>
                <a:spcPts val="0"/>
              </a:spcAft>
              <a:buNone/>
            </a:pPr>
            <a:endParaRPr lang="en-US" sz="1500" dirty="0">
              <a:solidFill>
                <a:srgbClr val="DCDCDC"/>
              </a:solidFill>
              <a:latin typeface="ui-sans-serif"/>
              <a:ea typeface="Cambria Math" panose="02040503050406030204" pitchFamily="18" charset="0"/>
            </a:endParaRPr>
          </a:p>
        </p:txBody>
      </p:sp>
      <p:sp>
        <p:nvSpPr>
          <p:cNvPr id="5" name="Text Placeholder 9">
            <a:extLst>
              <a:ext uri="{FF2B5EF4-FFF2-40B4-BE49-F238E27FC236}">
                <a16:creationId xmlns:a16="http://schemas.microsoft.com/office/drawing/2014/main" id="{05C83F2C-F529-E386-7498-2A1C46DE4237}"/>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5/</a:t>
            </a:r>
            <a:endParaRPr lang="en-US" dirty="0">
              <a:latin typeface="ui-sans-serif"/>
            </a:endParaRPr>
          </a:p>
        </p:txBody>
      </p:sp>
    </p:spTree>
    <p:extLst>
      <p:ext uri="{BB962C8B-B14F-4D97-AF65-F5344CB8AC3E}">
        <p14:creationId xmlns:p14="http://schemas.microsoft.com/office/powerpoint/2010/main" val="249613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0" indent="0">
              <a:lnSpc>
                <a:spcPct val="150000"/>
              </a:lnSpc>
              <a:buNone/>
            </a:pPr>
            <a:r>
              <a:rPr lang="en-US" sz="1600" b="0" i="0" dirty="0">
                <a:solidFill>
                  <a:srgbClr val="DCDCDC"/>
                </a:solidFill>
                <a:effectLst/>
                <a:latin typeface="source-serif-pro"/>
              </a:rPr>
              <a:t>To fulfill the aforementioned conditions, the update matrices can then be chosen to be of the form </a:t>
            </a:r>
            <a:r>
              <a:rPr lang="en-US" sz="1600" i="1" dirty="0">
                <a:solidFill>
                  <a:schemeClr val="bg1"/>
                </a:solidFill>
                <a:effectLst/>
                <a:latin typeface="source-serif-pro"/>
              </a:rPr>
              <a:t>U = a </a:t>
            </a:r>
            <a:r>
              <a:rPr lang="en-US" sz="1600" i="0" dirty="0">
                <a:solidFill>
                  <a:schemeClr val="bg1"/>
                </a:solidFill>
                <a:effectLst/>
                <a:latin typeface="source-serif-pro"/>
              </a:rPr>
              <a:t>u </a:t>
            </a:r>
            <a:r>
              <a:rPr lang="en-US" sz="1600" i="0" dirty="0" err="1">
                <a:solidFill>
                  <a:schemeClr val="bg1"/>
                </a:solidFill>
                <a:effectLst/>
                <a:latin typeface="source-serif-pro"/>
              </a:rPr>
              <a:t>u</a:t>
            </a:r>
            <a:r>
              <a:rPr lang="en-US" sz="1600" i="0" dirty="0">
                <a:solidFill>
                  <a:schemeClr val="bg1"/>
                </a:solidFill>
                <a:effectLst/>
                <a:latin typeface="source-serif-pro"/>
              </a:rPr>
              <a:t>ᵀ </a:t>
            </a:r>
            <a:r>
              <a:rPr lang="en-US" sz="1600" b="0" i="0" dirty="0">
                <a:solidFill>
                  <a:srgbClr val="DCDCDC"/>
                </a:solidFill>
                <a:effectLst/>
                <a:latin typeface="source-serif-pro"/>
              </a:rPr>
              <a:t>and </a:t>
            </a:r>
            <a:r>
              <a:rPr lang="en-US" sz="1600" i="1" dirty="0">
                <a:solidFill>
                  <a:schemeClr val="bg1"/>
                </a:solidFill>
                <a:effectLst/>
                <a:latin typeface="source-serif-pro"/>
              </a:rPr>
              <a:t>V = b </a:t>
            </a:r>
            <a:r>
              <a:rPr lang="en-US" sz="1600" i="0" dirty="0">
                <a:solidFill>
                  <a:schemeClr val="bg1"/>
                </a:solidFill>
                <a:effectLst/>
                <a:latin typeface="source-serif-pro"/>
              </a:rPr>
              <a:t>v </a:t>
            </a:r>
            <a:r>
              <a:rPr lang="en-US" sz="1600" i="0" dirty="0" err="1">
                <a:solidFill>
                  <a:schemeClr val="bg1"/>
                </a:solidFill>
                <a:effectLst/>
                <a:latin typeface="source-serif-pro"/>
              </a:rPr>
              <a:t>v</a:t>
            </a:r>
            <a:r>
              <a:rPr lang="en-US" sz="1600" i="0" dirty="0">
                <a:solidFill>
                  <a:schemeClr val="bg1"/>
                </a:solidFill>
                <a:effectLst/>
                <a:latin typeface="source-serif-pro"/>
              </a:rPr>
              <a:t>ᵀ</a:t>
            </a:r>
            <a:r>
              <a:rPr lang="en-US" sz="1600" b="0" i="0" dirty="0">
                <a:solidFill>
                  <a:srgbClr val="DCDCDC"/>
                </a:solidFill>
                <a:effectLst/>
                <a:latin typeface="source-serif-pro"/>
              </a:rPr>
              <a:t>, where </a:t>
            </a:r>
            <a:r>
              <a:rPr lang="en-US" sz="1600" b="1" i="0" dirty="0">
                <a:solidFill>
                  <a:schemeClr val="bg1"/>
                </a:solidFill>
                <a:effectLst/>
                <a:latin typeface="source-serif-pro"/>
              </a:rPr>
              <a:t>u</a:t>
            </a:r>
            <a:r>
              <a:rPr lang="en-US" sz="1600" b="0" i="0" dirty="0">
                <a:solidFill>
                  <a:srgbClr val="DCDCDC"/>
                </a:solidFill>
                <a:effectLst/>
                <a:latin typeface="source-serif-pro"/>
              </a:rPr>
              <a:t> and </a:t>
            </a:r>
            <a:r>
              <a:rPr lang="en-US" sz="1600" b="1" i="0" dirty="0">
                <a:solidFill>
                  <a:schemeClr val="bg1"/>
                </a:solidFill>
                <a:effectLst/>
                <a:latin typeface="source-serif-pro"/>
              </a:rPr>
              <a:t>v</a:t>
            </a:r>
            <a:r>
              <a:rPr lang="en-US" sz="1600" b="0" i="0" dirty="0">
                <a:solidFill>
                  <a:srgbClr val="DCDCDC"/>
                </a:solidFill>
                <a:effectLst/>
                <a:latin typeface="source-serif-pro"/>
              </a:rPr>
              <a:t> are linearly independent non-zero vectors, and </a:t>
            </a:r>
            <a:r>
              <a:rPr lang="en-US" sz="1600" b="0" i="1" dirty="0">
                <a:solidFill>
                  <a:srgbClr val="DCDCDC"/>
                </a:solidFill>
                <a:effectLst/>
                <a:latin typeface="source-serif-pro"/>
              </a:rPr>
              <a:t>a</a:t>
            </a:r>
            <a:r>
              <a:rPr lang="en-US" sz="1600" b="0" i="0" dirty="0">
                <a:solidFill>
                  <a:srgbClr val="DCDCDC"/>
                </a:solidFill>
                <a:effectLst/>
                <a:latin typeface="source-serif-pro"/>
              </a:rPr>
              <a:t> and </a:t>
            </a:r>
            <a:r>
              <a:rPr lang="en-US" sz="1600" b="0" i="1" dirty="0">
                <a:solidFill>
                  <a:srgbClr val="DCDCDC"/>
                </a:solidFill>
                <a:effectLst/>
                <a:latin typeface="source-serif-pro"/>
              </a:rPr>
              <a:t>b</a:t>
            </a:r>
            <a:r>
              <a:rPr lang="en-US" sz="1600" b="0" i="0" dirty="0">
                <a:solidFill>
                  <a:srgbClr val="DCDCDC"/>
                </a:solidFill>
                <a:effectLst/>
                <a:latin typeface="source-serif-pro"/>
              </a:rPr>
              <a:t> are constants. The outer product of any two non-zero vectors is always rank one, and since </a:t>
            </a:r>
            <a:r>
              <a:rPr lang="en-US" sz="1600" b="0" i="1" dirty="0">
                <a:solidFill>
                  <a:schemeClr val="bg1"/>
                </a:solidFill>
                <a:effectLst/>
                <a:latin typeface="source-serif-pro"/>
              </a:rPr>
              <a:t>U</a:t>
            </a:r>
            <a:r>
              <a:rPr lang="en-US" sz="1600" b="0" i="0" dirty="0">
                <a:solidFill>
                  <a:srgbClr val="DCDCDC"/>
                </a:solidFill>
                <a:effectLst/>
                <a:latin typeface="source-serif-pro"/>
              </a:rPr>
              <a:t> and </a:t>
            </a:r>
            <a:r>
              <a:rPr lang="en-US" sz="1600" b="0" i="1" dirty="0">
                <a:solidFill>
                  <a:schemeClr val="bg1"/>
                </a:solidFill>
                <a:effectLst/>
                <a:latin typeface="source-serif-pro"/>
              </a:rPr>
              <a:t>V</a:t>
            </a:r>
            <a:r>
              <a:rPr lang="en-US" sz="1600" b="0" i="0" dirty="0">
                <a:solidFill>
                  <a:srgbClr val="DCDCDC"/>
                </a:solidFill>
                <a:effectLst/>
                <a:latin typeface="source-serif-pro"/>
              </a:rPr>
              <a:t> are both the outer product of a vector with itself, they are also symmetric, taking care of the requirement that the Hessian remains symmetric upon updates:</a:t>
            </a:r>
          </a:p>
          <a:p>
            <a:pPr marL="0" indent="0">
              <a:lnSpc>
                <a:spcPct val="150000"/>
              </a:lnSpc>
              <a:buNone/>
            </a:pPr>
            <a:endParaRPr lang="en-US" sz="1600" dirty="0">
              <a:solidFill>
                <a:srgbClr val="DCDCDC"/>
              </a:solidFill>
              <a:latin typeface="source-serif-pro"/>
              <a:ea typeface="Cambria Math" panose="02040503050406030204" pitchFamily="18" charset="0"/>
            </a:endParaRPr>
          </a:p>
          <a:p>
            <a:pPr marL="0" indent="0" algn="ctr">
              <a:lnSpc>
                <a:spcPct val="150000"/>
              </a:lnSpc>
              <a:buNone/>
            </a:pP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1900" i="0" baseline="-2500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k+1  = </a:t>
            </a: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1900" i="0" baseline="-2500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k </a:t>
            </a: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 </a:t>
            </a:r>
            <a:r>
              <a:rPr lang="en-US" sz="1900" i="0" dirty="0" err="1">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au</a:t>
            </a:r>
            <a:r>
              <a:rPr lang="en-US" sz="1900" i="0" dirty="0" err="1">
                <a:solidFill>
                  <a:schemeClr val="bg1"/>
                </a:solidFill>
                <a:effectLst/>
                <a:latin typeface="Cambria Math" panose="02040503050406030204" pitchFamily="18" charset="0"/>
                <a:ea typeface="Cambria Math" panose="02040503050406030204" pitchFamily="18" charset="0"/>
              </a:rPr>
              <a:t>u</a:t>
            </a:r>
            <a:r>
              <a:rPr lang="en-US" sz="1900" i="0" dirty="0">
                <a:solidFill>
                  <a:schemeClr val="bg1"/>
                </a:solidFill>
                <a:effectLst/>
                <a:latin typeface="Cambria Math" panose="02040503050406030204" pitchFamily="18" charset="0"/>
                <a:ea typeface="Cambria Math" panose="02040503050406030204" pitchFamily="18" charset="0"/>
              </a:rPr>
              <a:t>ᵀ</a:t>
            </a: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 + </a:t>
            </a:r>
            <a:r>
              <a:rPr lang="en-US" sz="1900" i="0" dirty="0" err="1">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bv</a:t>
            </a:r>
            <a:r>
              <a:rPr lang="en-US" sz="1900" i="0" dirty="0" err="1">
                <a:solidFill>
                  <a:schemeClr val="bg1"/>
                </a:solidFill>
                <a:effectLst/>
                <a:latin typeface="Cambria Math" panose="02040503050406030204" pitchFamily="18" charset="0"/>
                <a:ea typeface="Cambria Math" panose="02040503050406030204" pitchFamily="18" charset="0"/>
              </a:rPr>
              <a:t>v</a:t>
            </a:r>
            <a:r>
              <a:rPr lang="en-US" sz="1900" i="0" dirty="0">
                <a:solidFill>
                  <a:schemeClr val="bg1"/>
                </a:solidFill>
                <a:effectLst/>
                <a:latin typeface="Cambria Math" panose="02040503050406030204" pitchFamily="18" charset="0"/>
                <a:ea typeface="Cambria Math" panose="02040503050406030204" pitchFamily="18" charset="0"/>
              </a:rPr>
              <a:t>ᵀ</a:t>
            </a:r>
            <a:endParaRPr lang="en-US" sz="1900" dirty="0">
              <a:solidFill>
                <a:schemeClr val="bg1"/>
              </a:solidFill>
              <a:effectLst/>
              <a:latin typeface="Cambria Math" panose="02040503050406030204" pitchFamily="18" charset="0"/>
              <a:ea typeface="Cambria Math" panose="02040503050406030204" pitchFamily="18" charset="0"/>
            </a:endParaRPr>
          </a:p>
          <a:p>
            <a:pPr marL="0" indent="0" algn="ctr">
              <a:lnSpc>
                <a:spcPct val="150000"/>
              </a:lnSpc>
              <a:buNone/>
            </a:pPr>
            <a:endParaRPr lang="en-US" sz="1600" dirty="0">
              <a:solidFill>
                <a:srgbClr val="DCDCDC"/>
              </a:solidFill>
              <a:latin typeface="ui-sans-serif"/>
              <a:ea typeface="Cambria Math" panose="02040503050406030204" pitchFamily="18" charset="0"/>
            </a:endParaRPr>
          </a:p>
        </p:txBody>
      </p:sp>
      <p:sp>
        <p:nvSpPr>
          <p:cNvPr id="5" name="Text Placeholder 9">
            <a:extLst>
              <a:ext uri="{FF2B5EF4-FFF2-40B4-BE49-F238E27FC236}">
                <a16:creationId xmlns:a16="http://schemas.microsoft.com/office/drawing/2014/main" id="{5041D5BE-5EB7-BF45-98CA-ADA6990102A8}"/>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6/</a:t>
            </a:r>
            <a:endParaRPr lang="en-US" dirty="0">
              <a:latin typeface="ui-sans-serif"/>
            </a:endParaRPr>
          </a:p>
        </p:txBody>
      </p:sp>
    </p:spTree>
    <p:extLst>
      <p:ext uri="{BB962C8B-B14F-4D97-AF65-F5344CB8AC3E}">
        <p14:creationId xmlns:p14="http://schemas.microsoft.com/office/powerpoint/2010/main" val="30463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908869"/>
                <a:ext cx="6860500" cy="4012751"/>
              </a:xfrm>
            </p:spPr>
            <p:txBody>
              <a:bodyPr/>
              <a:lstStyle/>
              <a:p>
                <a:pPr marL="0" indent="0" algn="ctr">
                  <a:lnSpc>
                    <a:spcPct val="150000"/>
                  </a:lnSpc>
                  <a:buNone/>
                </a:pPr>
                <a:r>
                  <a:rPr lang="en-US" sz="1600" b="0" i="0" dirty="0">
                    <a:solidFill>
                      <a:srgbClr val="DCDCDC"/>
                    </a:solidFill>
                    <a:effectLst/>
                    <a:latin typeface="ui-sans-serif"/>
                  </a:rPr>
                  <a:t>Furthermore, we have to impose the quasi-Newton condition </a:t>
                </a:r>
                <a:r>
                  <a:rPr lang="en-US" sz="1600" b="0" i="1" dirty="0">
                    <a:solidFill>
                      <a:srgbClr val="DCDCDC"/>
                    </a:solidFill>
                    <a:effectLst/>
                    <a:latin typeface="ui-sans-serif"/>
                  </a:rPr>
                  <a:t>B</a:t>
                </a:r>
                <a:r>
                  <a:rPr lang="en-US" sz="1600" baseline="-25000" dirty="0">
                    <a:solidFill>
                      <a:srgbClr val="DCDCDC"/>
                    </a:solidFill>
                    <a:effectLst/>
                    <a:latin typeface="Cambria Math" panose="02040503050406030204" pitchFamily="18" charset="0"/>
                    <a:ea typeface="Cambria Math" panose="02040503050406030204" pitchFamily="18" charset="0"/>
                  </a:rPr>
                  <a:t>ᴋ+1</a:t>
                </a:r>
                <a:r>
                  <a:rPr lang="en-US" sz="1600" b="0" i="0" dirty="0">
                    <a:solidFill>
                      <a:srgbClr val="DCDCDC"/>
                    </a:solidFill>
                    <a:effectLst/>
                    <a:latin typeface="ui-sans-serif"/>
                  </a:rPr>
                  <a:t>Δ</a:t>
                </a:r>
                <a:r>
                  <a:rPr lang="en-US" sz="1600" b="1" i="0" dirty="0">
                    <a:solidFill>
                      <a:srgbClr val="DCDCDC"/>
                    </a:solidFill>
                    <a:effectLst/>
                    <a:latin typeface="ui-sans-serif"/>
                  </a:rPr>
                  <a:t>x</a:t>
                </a:r>
                <a:r>
                  <a:rPr lang="en-US" sz="1600" b="0" i="0" dirty="0">
                    <a:solidFill>
                      <a:srgbClr val="DCDCDC"/>
                    </a:solidFill>
                    <a:effectLst/>
                    <a:latin typeface="ui-sans-serif"/>
                  </a:rPr>
                  <a:t> = </a:t>
                </a:r>
                <a:r>
                  <a:rPr lang="en-US" sz="1600" b="1" i="0" dirty="0">
                    <a:solidFill>
                      <a:srgbClr val="DCDCDC"/>
                    </a:solidFill>
                    <a:effectLst/>
                    <a:latin typeface="ui-sans-serif"/>
                  </a:rPr>
                  <a:t>y</a:t>
                </a:r>
                <a:r>
                  <a:rPr lang="en-US" sz="1600" baseline="-25000" dirty="0">
                    <a:solidFill>
                      <a:srgbClr val="DCDCDC"/>
                    </a:solidFill>
                    <a:effectLst/>
                    <a:latin typeface="Cambria Math" panose="02040503050406030204" pitchFamily="18" charset="0"/>
                    <a:ea typeface="Cambria Math" panose="02040503050406030204" pitchFamily="18" charset="0"/>
                  </a:rPr>
                  <a:t>ᴋ</a:t>
                </a:r>
                <a:r>
                  <a:rPr lang="en-US" sz="1600" b="0" i="1" dirty="0">
                    <a:solidFill>
                      <a:srgbClr val="DCDCDC"/>
                    </a:solidFill>
                    <a:effectLst/>
                    <a:latin typeface="ui-sans-serif"/>
                  </a:rPr>
                  <a:t> </a:t>
                </a:r>
                <a:r>
                  <a:rPr lang="en-US" sz="1600" b="0" i="0" dirty="0">
                    <a:solidFill>
                      <a:srgbClr val="DCDCDC"/>
                    </a:solidFill>
                    <a:effectLst/>
                    <a:latin typeface="ui-sans-serif"/>
                  </a:rPr>
                  <a:t>:</a:t>
                </a:r>
                <a:endParaRPr lang="en-US" sz="1600" dirty="0">
                  <a:solidFill>
                    <a:srgbClr val="DCDCDC"/>
                  </a:solidFill>
                  <a:effectLst/>
                  <a:latin typeface="ui-sans-serif"/>
                  <a:ea typeface="Cambria Math" panose="02040503050406030204" pitchFamily="18" charset="0"/>
                </a:endParaRPr>
              </a:p>
              <a:p>
                <a:pPr marL="0" indent="0" algn="ctr">
                  <a:lnSpc>
                    <a:spcPct val="150000"/>
                  </a:lnSpc>
                  <a:buNone/>
                </a:pPr>
                <a:r>
                  <a:rPr lang="en-US" sz="1800" dirty="0">
                    <a:effectLst/>
                    <a:latin typeface="Cambria Math" panose="02040503050406030204" pitchFamily="18" charset="0"/>
                    <a:ea typeface="Cambria Math" panose="02040503050406030204" pitchFamily="18" charset="0"/>
                  </a:rPr>
                  <a:t>B</a:t>
                </a:r>
                <a:r>
                  <a:rPr lang="en-US" sz="1800" baseline="-25000" dirty="0">
                    <a:effectLst/>
                    <a:latin typeface="Cambria Math" panose="02040503050406030204" pitchFamily="18" charset="0"/>
                    <a:ea typeface="Cambria Math" panose="02040503050406030204" pitchFamily="18" charset="0"/>
                  </a:rPr>
                  <a:t>k+1</a:t>
                </a:r>
                <a:r>
                  <a:rPr lang="en-US" sz="1800" dirty="0">
                    <a:effectLst/>
                    <a:latin typeface="Cambria Math" panose="02040503050406030204" pitchFamily="18" charset="0"/>
                    <a:ea typeface="Cambria Math" panose="02040503050406030204" pitchFamily="18" charset="0"/>
                  </a:rPr>
                  <a:t>​</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=B</a:t>
                </a:r>
                <a:r>
                  <a:rPr lang="en-US" sz="1800" baseline="-25000" dirty="0">
                    <a:effectLst/>
                    <a:latin typeface="Cambria Math" panose="02040503050406030204" pitchFamily="18" charset="0"/>
                    <a:ea typeface="Cambria Math" panose="02040503050406030204" pitchFamily="18" charset="0"/>
                  </a:rPr>
                  <a:t>k​</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a:t>
                </a:r>
                <a:r>
                  <a:rPr lang="en-US" sz="1800" dirty="0" err="1">
                    <a:effectLst/>
                    <a:latin typeface="Cambria Math" panose="02040503050406030204" pitchFamily="18" charset="0"/>
                    <a:ea typeface="Cambria Math" panose="02040503050406030204" pitchFamily="18" charset="0"/>
                  </a:rPr>
                  <a:t>a</a:t>
                </a:r>
                <a:r>
                  <a:rPr lang="en-US" sz="1800" b="1" dirty="0" err="1">
                    <a:effectLst/>
                    <a:latin typeface="Cambria Math" panose="02040503050406030204" pitchFamily="18" charset="0"/>
                    <a:ea typeface="Cambria Math" panose="02040503050406030204" pitchFamily="18" charset="0"/>
                  </a:rPr>
                  <a:t>uu</a:t>
                </a:r>
                <a:r>
                  <a:rPr lang="en-US" sz="1800" baseline="30000" dirty="0" err="1">
                    <a:effectLst/>
                    <a:latin typeface="Cambria Math" panose="02040503050406030204" pitchFamily="18" charset="0"/>
                    <a:ea typeface="Cambria Math" panose="02040503050406030204" pitchFamily="18" charset="0"/>
                  </a:rPr>
                  <a:t>T</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a:t>
                </a:r>
                <a:r>
                  <a:rPr lang="en-US" sz="1800" dirty="0" err="1">
                    <a:effectLst/>
                    <a:latin typeface="Cambria Math" panose="02040503050406030204" pitchFamily="18" charset="0"/>
                    <a:ea typeface="Cambria Math" panose="02040503050406030204" pitchFamily="18" charset="0"/>
                  </a:rPr>
                  <a:t>b</a:t>
                </a:r>
                <a:r>
                  <a:rPr lang="en-US" sz="1800" b="1" dirty="0" err="1">
                    <a:effectLst/>
                    <a:latin typeface="Cambria Math" panose="02040503050406030204" pitchFamily="18" charset="0"/>
                    <a:ea typeface="Cambria Math" panose="02040503050406030204" pitchFamily="18" charset="0"/>
                  </a:rPr>
                  <a:t>vv</a:t>
                </a:r>
                <a:r>
                  <a:rPr lang="en-US" sz="1800" baseline="30000" dirty="0" err="1">
                    <a:effectLst/>
                    <a:latin typeface="Cambria Math" panose="02040503050406030204" pitchFamily="18" charset="0"/>
                    <a:ea typeface="Cambria Math" panose="02040503050406030204" pitchFamily="18" charset="0"/>
                  </a:rPr>
                  <a:t>T</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a:t>
                </a:r>
                <a:r>
                  <a:rPr lang="en-US" sz="1800" b="1" dirty="0" err="1">
                    <a:solidFill>
                      <a:srgbClr val="ECECEC"/>
                    </a:solidFill>
                    <a:effectLst/>
                    <a:latin typeface="Cambria Math" panose="02040503050406030204" pitchFamily="18" charset="0"/>
                    <a:ea typeface="Cambria Math" panose="02040503050406030204" pitchFamily="18" charset="0"/>
                  </a:rPr>
                  <a:t>y</a:t>
                </a:r>
                <a:r>
                  <a:rPr lang="en-US" sz="1800" b="0" baseline="-25000" dirty="0" err="1">
                    <a:solidFill>
                      <a:srgbClr val="ECECEC"/>
                    </a:solidFill>
                    <a:effectLst/>
                    <a:latin typeface="Cambria Math" panose="02040503050406030204" pitchFamily="18" charset="0"/>
                    <a:ea typeface="Cambria Math" panose="02040503050406030204" pitchFamily="18" charset="0"/>
                  </a:rPr>
                  <a:t>k</a:t>
                </a:r>
                <a:r>
                  <a:rPr lang="en-US" sz="1800" b="0" baseline="-25000" dirty="0">
                    <a:solidFill>
                      <a:srgbClr val="ECECEC"/>
                    </a:solidFill>
                    <a:effectLst/>
                    <a:latin typeface="Cambria Math" panose="02040503050406030204" pitchFamily="18" charset="0"/>
                    <a:ea typeface="Cambria Math" panose="02040503050406030204" pitchFamily="18" charset="0"/>
                  </a:rPr>
                  <a:t>​</a:t>
                </a:r>
              </a:p>
              <a:p>
                <a:pPr marL="0" indent="0">
                  <a:lnSpc>
                    <a:spcPct val="150000"/>
                  </a:lnSpc>
                  <a:buNone/>
                </a:pPr>
                <a:r>
                  <a:rPr lang="en-US" sz="1600" dirty="0">
                    <a:solidFill>
                      <a:srgbClr val="DCDCDC"/>
                    </a:solidFill>
                    <a:effectLst/>
                    <a:latin typeface="Cambria Math" panose="02040503050406030204" pitchFamily="18" charset="0"/>
                    <a:ea typeface="Cambria Math" panose="02040503050406030204" pitchFamily="18" charset="0"/>
                  </a:rPr>
                  <a:t>u = y</a:t>
                </a:r>
                <a:r>
                  <a:rPr lang="en-US" sz="1600" baseline="-25000" dirty="0">
                    <a:solidFill>
                      <a:srgbClr val="DCDCDC"/>
                    </a:solidFill>
                    <a:effectLst/>
                    <a:latin typeface="Cambria Math" panose="02040503050406030204" pitchFamily="18" charset="0"/>
                    <a:ea typeface="Cambria Math" panose="02040503050406030204" pitchFamily="18" charset="0"/>
                  </a:rPr>
                  <a:t>ᴋ</a:t>
                </a:r>
                <a:r>
                  <a:rPr lang="en-US" sz="1600" dirty="0">
                    <a:solidFill>
                      <a:srgbClr val="DCDCDC"/>
                    </a:solidFill>
                    <a:effectLst/>
                    <a:latin typeface="Cambria Math" panose="02040503050406030204" pitchFamily="18" charset="0"/>
                    <a:ea typeface="Cambria Math" panose="02040503050406030204" pitchFamily="18" charset="0"/>
                  </a:rPr>
                  <a:t> </a:t>
                </a:r>
                <a:endParaRPr lang="en-US" sz="1600" baseline="-25000" dirty="0">
                  <a:solidFill>
                    <a:srgbClr val="DCDCDC"/>
                  </a:solidFill>
                  <a:latin typeface="Cambria Math" panose="02040503050406030204" pitchFamily="18" charset="0"/>
                  <a:ea typeface="Cambria Math" panose="02040503050406030204" pitchFamily="18" charset="0"/>
                </a:endParaRPr>
              </a:p>
              <a:p>
                <a:pPr marL="0" indent="0">
                  <a:lnSpc>
                    <a:spcPct val="150000"/>
                  </a:lnSpc>
                  <a:buNone/>
                </a:pPr>
                <a:r>
                  <a:rPr lang="en-US" sz="1600" dirty="0">
                    <a:solidFill>
                      <a:srgbClr val="DCDCDC"/>
                    </a:solidFill>
                    <a:effectLst/>
                    <a:latin typeface="Cambria Math" panose="02040503050406030204" pitchFamily="18" charset="0"/>
                    <a:ea typeface="Cambria Math" panose="02040503050406030204" pitchFamily="18" charset="0"/>
                  </a:rPr>
                  <a:t>v = B</a:t>
                </a:r>
                <a:r>
                  <a:rPr lang="en-US" sz="1600" baseline="-25000" dirty="0">
                    <a:solidFill>
                      <a:srgbClr val="DCDCDC"/>
                    </a:solidFill>
                    <a:effectLst/>
                    <a:latin typeface="Cambria Math" panose="02040503050406030204" pitchFamily="18" charset="0"/>
                    <a:ea typeface="Cambria Math" panose="02040503050406030204" pitchFamily="18" charset="0"/>
                  </a:rPr>
                  <a:t>ᴋ</a:t>
                </a:r>
                <a:r>
                  <a:rPr lang="en-US" sz="1600" dirty="0">
                    <a:solidFill>
                      <a:srgbClr val="DCDCDC"/>
                    </a:solidFill>
                    <a:effectLst/>
                    <a:latin typeface="Cambria Math" panose="02040503050406030204" pitchFamily="18" charset="0"/>
                    <a:ea typeface="Cambria Math" panose="02040503050406030204" pitchFamily="18" charset="0"/>
                  </a:rPr>
                  <a:t> </a:t>
                </a:r>
                <a:r>
                  <a:rPr lang="el-GR" sz="1600" dirty="0">
                    <a:solidFill>
                      <a:srgbClr val="DCDCDC"/>
                    </a:solidFill>
                    <a:effectLst/>
                    <a:latin typeface="Cambria Math" panose="02040503050406030204" pitchFamily="18" charset="0"/>
                    <a:ea typeface="Cambria Math" panose="02040503050406030204" pitchFamily="18" charset="0"/>
                  </a:rPr>
                  <a:t>Δ</a:t>
                </a:r>
                <a:r>
                  <a:rPr lang="en-US" sz="1600" dirty="0">
                    <a:solidFill>
                      <a:srgbClr val="DCDCDC"/>
                    </a:solidFill>
                    <a:effectLst/>
                    <a:latin typeface="Cambria Math" panose="02040503050406030204" pitchFamily="18" charset="0"/>
                    <a:ea typeface="Cambria Math" panose="02040503050406030204" pitchFamily="18" charset="0"/>
                  </a:rPr>
                  <a:t>x</a:t>
                </a:r>
                <a:r>
                  <a:rPr lang="en-US" sz="1600" baseline="-25000" dirty="0">
                    <a:solidFill>
                      <a:srgbClr val="DCDCDC"/>
                    </a:solidFill>
                    <a:effectLst/>
                    <a:latin typeface="Cambria Math" panose="02040503050406030204" pitchFamily="18" charset="0"/>
                    <a:ea typeface="Cambria Math" panose="02040503050406030204" pitchFamily="18" charset="0"/>
                  </a:rPr>
                  <a:t>ᴋ</a:t>
                </a:r>
              </a:p>
              <a:p>
                <a:pPr marL="0" indent="0">
                  <a:lnSpc>
                    <a:spcPct val="150000"/>
                  </a:lnSpc>
                  <a:buNone/>
                </a:pPr>
                <a:r>
                  <a:rPr lang="en-US" sz="1600" b="0" dirty="0">
                    <a:solidFill>
                      <a:srgbClr val="DCDCDC"/>
                    </a:solidFill>
                    <a:latin typeface="Cambria Math" panose="02040503050406030204" pitchFamily="18" charset="0"/>
                    <a:ea typeface="Cambria Math" panose="02040503050406030204" pitchFamily="18" charset="0"/>
                  </a:rPr>
                  <a:t>a= </a:t>
                </a:r>
                <a14:m>
                  <m:oMath xmlns:m="http://schemas.openxmlformats.org/officeDocument/2006/math">
                    <m:f>
                      <m:fPr>
                        <m:ctrlPr>
                          <a:rPr lang="en-US" sz="160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a:rPr lang="en-US" sz="1600" b="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t>1</m:t>
                        </m:r>
                      </m:num>
                      <m:den>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m:t>
                        </m:r>
                        <m:r>
                          <m:rPr>
                            <m:nor/>
                          </m:rPr>
                          <a:rPr lang="el-GR" sz="1600" dirty="0">
                            <a:latin typeface="Cambria Math" panose="02040503050406030204" pitchFamily="18" charset="0"/>
                            <a:ea typeface="Cambria Math" panose="02040503050406030204" pitchFamily="18" charset="0"/>
                          </a:rPr>
                          <m:t>Δ</m:t>
                        </m:r>
                        <m:r>
                          <m:rPr>
                            <m:nor/>
                          </m:rPr>
                          <a:rPr lang="en-US" sz="1600" dirty="0">
                            <a:latin typeface="Cambria Math" panose="02040503050406030204" pitchFamily="18" charset="0"/>
                            <a:ea typeface="Cambria Math" panose="02040503050406030204" pitchFamily="18" charset="0"/>
                          </a:rPr>
                          <m:t>x</m:t>
                        </m:r>
                        <m:r>
                          <m:rPr>
                            <m:nor/>
                          </m:rPr>
                          <a:rPr lang="en-US" sz="1600" baseline="-25000" dirty="0">
                            <a:latin typeface="Cambria Math" panose="02040503050406030204" pitchFamily="18" charset="0"/>
                            <a:ea typeface="Cambria Math" panose="02040503050406030204" pitchFamily="18" charset="0"/>
                          </a:rPr>
                          <m:t>k</m:t>
                        </m:r>
                        <m:r>
                          <m:rPr>
                            <m:nor/>
                          </m:rPr>
                          <a:rPr lang="en-US" sz="1600" baseline="-25000" dirty="0">
                            <a:latin typeface="Cambria Math" panose="02040503050406030204" pitchFamily="18" charset="0"/>
                            <a:ea typeface="Cambria Math" panose="02040503050406030204" pitchFamily="18" charset="0"/>
                          </a:rPr>
                          <m:t>​</m:t>
                        </m:r>
                      </m:den>
                    </m:f>
                    <m:r>
                      <a:rPr lang="en-US" sz="1600" i="1"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oMath>
                </a14:m>
                <a:endParaRPr lang="en-US" sz="1600" b="0" dirty="0">
                  <a:solidFill>
                    <a:srgbClr val="DCDCDC"/>
                  </a:solidFill>
                  <a:latin typeface="Cambria Math" panose="02040503050406030204" pitchFamily="18" charset="0"/>
                  <a:ea typeface="Cambria Math" panose="02040503050406030204" pitchFamily="18" charset="0"/>
                </a:endParaRPr>
              </a:p>
              <a:p>
                <a:pPr marL="0" indent="0">
                  <a:lnSpc>
                    <a:spcPct val="150000"/>
                  </a:lnSpc>
                  <a:buNone/>
                </a:pPr>
                <a:r>
                  <a:rPr lang="en-US" sz="1600" b="0" dirty="0">
                    <a:solidFill>
                      <a:srgbClr val="DCDCDC"/>
                    </a:solidFill>
                    <a:latin typeface="Cambria Math" panose="02040503050406030204" pitchFamily="18" charset="0"/>
                    <a:ea typeface="Cambria Math" panose="02040503050406030204" pitchFamily="18" charset="0"/>
                  </a:rPr>
                  <a:t>b = - </a:t>
                </a:r>
                <a14:m>
                  <m:oMath xmlns:m="http://schemas.openxmlformats.org/officeDocument/2006/math">
                    <m:f>
                      <m:fPr>
                        <m:ctrlPr>
                          <a:rPr lang="en-US" sz="1800" b="0" i="1" smtClean="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800" b="0" i="0" smtClean="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t>1</m:t>
                        </m:r>
                      </m:num>
                      <m:den>
                        <m:r>
                          <m:rPr>
                            <m:nor/>
                          </m:rPr>
                          <a:rPr lang="el-GR" sz="1800" dirty="0">
                            <a:latin typeface="Cambria Math" panose="02040503050406030204" pitchFamily="18" charset="0"/>
                            <a:ea typeface="Cambria Math" panose="02040503050406030204" pitchFamily="18" charset="0"/>
                          </a:rPr>
                          <m:t>Δ</m:t>
                        </m:r>
                        <m:r>
                          <m:rPr>
                            <m:nor/>
                          </m:rPr>
                          <a:rPr lang="en-US" sz="1800" dirty="0">
                            <a:latin typeface="Cambria Math" panose="02040503050406030204" pitchFamily="18" charset="0"/>
                            <a:ea typeface="Cambria Math" panose="02040503050406030204" pitchFamily="18" charset="0"/>
                          </a:rPr>
                          <m:t>x</m:t>
                        </m:r>
                        <m:r>
                          <m:rPr>
                            <m:nor/>
                          </m:rPr>
                          <a:rPr lang="en-US" sz="1800" baseline="-25000" dirty="0">
                            <a:latin typeface="Cambria Math" panose="02040503050406030204" pitchFamily="18" charset="0"/>
                            <a:ea typeface="Cambria Math" panose="02040503050406030204" pitchFamily="18" charset="0"/>
                          </a:rPr>
                          <m:t>k</m:t>
                        </m:r>
                        <m:r>
                          <m:rPr>
                            <m:nor/>
                          </m:rPr>
                          <a:rPr lang="en-US" sz="1800" b="0" i="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t>ᵀ</m:t>
                        </m:r>
                        <m:r>
                          <m:rPr>
                            <m:nor/>
                          </m:rPr>
                          <a:rPr lang="en-US" sz="1800" dirty="0">
                            <a:latin typeface="Cambria Math" panose="02040503050406030204" pitchFamily="18" charset="0"/>
                            <a:ea typeface="Cambria Math" panose="02040503050406030204" pitchFamily="18" charset="0"/>
                          </a:rPr>
                          <m:t>B</m:t>
                        </m:r>
                        <m:r>
                          <m:rPr>
                            <m:nor/>
                          </m:rPr>
                          <a:rPr lang="en-US" sz="1800" baseline="-25000" dirty="0">
                            <a:latin typeface="Cambria Math" panose="02040503050406030204" pitchFamily="18" charset="0"/>
                            <a:ea typeface="Cambria Math" panose="02040503050406030204" pitchFamily="18" charset="0"/>
                          </a:rPr>
                          <m:t>k</m:t>
                        </m:r>
                        <m:r>
                          <m:rPr>
                            <m:nor/>
                          </m:rPr>
                          <a:rPr lang="el-GR" sz="1800" dirty="0">
                            <a:latin typeface="Cambria Math" panose="02040503050406030204" pitchFamily="18" charset="0"/>
                            <a:ea typeface="Cambria Math" panose="02040503050406030204" pitchFamily="18" charset="0"/>
                          </a:rPr>
                          <m:t>Δ</m:t>
                        </m:r>
                        <m:r>
                          <m:rPr>
                            <m:nor/>
                          </m:rPr>
                          <a:rPr lang="en-US" sz="1800" dirty="0">
                            <a:latin typeface="Cambria Math" panose="02040503050406030204" pitchFamily="18" charset="0"/>
                            <a:ea typeface="Cambria Math" panose="02040503050406030204" pitchFamily="18" charset="0"/>
                          </a:rPr>
                          <m:t>x</m:t>
                        </m:r>
                        <m:r>
                          <m:rPr>
                            <m:nor/>
                          </m:rPr>
                          <a:rPr lang="en-US" sz="1800" baseline="-25000" dirty="0">
                            <a:latin typeface="Cambria Math" panose="02040503050406030204" pitchFamily="18" charset="0"/>
                            <a:ea typeface="Cambria Math" panose="02040503050406030204" pitchFamily="18" charset="0"/>
                          </a:rPr>
                          <m:t>k</m:t>
                        </m:r>
                      </m:den>
                    </m:f>
                    <m:r>
                      <a:rPr lang="en-US" sz="1800" b="0" i="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t> </m:t>
                    </m:r>
                  </m:oMath>
                </a14:m>
                <a:endParaRPr lang="en-US" sz="1600" dirty="0">
                  <a:solidFill>
                    <a:srgbClr val="DCDCDC"/>
                  </a:solidFill>
                  <a:effectLst/>
                  <a:latin typeface="Cambria Math" panose="02040503050406030204" pitchFamily="18" charset="0"/>
                  <a:ea typeface="Cambria Math" panose="02040503050406030204" pitchFamily="18" charset="0"/>
                </a:endParaRPr>
              </a:p>
              <a:p>
                <a:pPr marL="0" indent="0" algn="ctr">
                  <a:lnSpc>
                    <a:spcPct val="150000"/>
                  </a:lnSpc>
                  <a:buNone/>
                </a:pPr>
                <a:r>
                  <a:rPr lang="en-US" sz="1800" dirty="0">
                    <a:solidFill>
                      <a:schemeClr val="bg1"/>
                    </a:solidFill>
                    <a:latin typeface="Cambria Math" panose="02040503050406030204" pitchFamily="18" charset="0"/>
                    <a:ea typeface="Cambria Math" panose="02040503050406030204" pitchFamily="18" charset="0"/>
                  </a:rPr>
                  <a:t>B</a:t>
                </a:r>
                <a:r>
                  <a:rPr lang="en-US" sz="1800" baseline="-25000" dirty="0">
                    <a:solidFill>
                      <a:schemeClr val="bg1"/>
                    </a:solidFill>
                    <a:latin typeface="Cambria Math" panose="02040503050406030204" pitchFamily="18" charset="0"/>
                    <a:ea typeface="Cambria Math" panose="02040503050406030204" pitchFamily="18" charset="0"/>
                  </a:rPr>
                  <a:t>k+1 </a:t>
                </a:r>
                <a14:m>
                  <m:oMath xmlns:m="http://schemas.openxmlformats.org/officeDocument/2006/math">
                    <m:r>
                      <a:rPr lang="en-US" sz="180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rPr>
                      <m:t>B</m:t>
                    </m:r>
                    <m:r>
                      <m:rPr>
                        <m:nor/>
                      </m:rPr>
                      <a:rPr lang="en-US" sz="1800" baseline="-25000" dirty="0">
                        <a:solidFill>
                          <a:schemeClr val="bg1"/>
                        </a:solidFill>
                        <a:latin typeface="Cambria Math" panose="02040503050406030204" pitchFamily="18" charset="0"/>
                        <a:ea typeface="Cambria Math" panose="02040503050406030204" pitchFamily="18" charset="0"/>
                      </a:rPr>
                      <m:t>k</m:t>
                    </m:r>
                    <m:r>
                      <m:rPr>
                        <m:nor/>
                      </m:rPr>
                      <a:rPr lang="en-US" sz="1800" b="0" i="0" baseline="-25000" dirty="0" smtClean="0">
                        <a:solidFill>
                          <a:schemeClr val="bg1"/>
                        </a:solidFill>
                        <a:latin typeface="Cambria Math" panose="02040503050406030204" pitchFamily="18" charset="0"/>
                        <a:ea typeface="Cambria Math" panose="02040503050406030204" pitchFamily="18" charset="0"/>
                      </a:rPr>
                      <m:t> </m:t>
                    </m:r>
                    <m:r>
                      <m:rPr>
                        <m:nor/>
                      </m:rPr>
                      <a:rPr lang="en-US" sz="1800" b="0" i="0" dirty="0" smtClean="0">
                        <a:solidFill>
                          <a:schemeClr val="bg1"/>
                        </a:solidFill>
                        <a:latin typeface="Cambria Math" panose="02040503050406030204" pitchFamily="18" charset="0"/>
                        <a:ea typeface="Cambria Math" panose="02040503050406030204" pitchFamily="18" charset="0"/>
                      </a:rPr>
                      <m:t>+</m:t>
                    </m:r>
                    <m:f>
                      <m:fPr>
                        <m:ctrlPr>
                          <a:rPr lang="en-US" sz="180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m:t>
                        </m:r>
                      </m:num>
                      <m:den>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m:t>
                        </m:r>
                      </m:den>
                    </m:f>
                    <m:r>
                      <a:rPr lang="en-US" sz="1800" i="1" dirty="0">
                        <a:solidFill>
                          <a:schemeClr val="bg1"/>
                        </a:solidFill>
                        <a:latin typeface="Cambria Math" panose="02040503050406030204" pitchFamily="18" charset="0"/>
                        <a:ea typeface="Cambria Math" panose="02040503050406030204" pitchFamily="18" charset="0"/>
                        <a:cs typeface="Calibri" panose="020F0502020204030204" pitchFamily="34" charset="0"/>
                      </a:rPr>
                      <m:t> </m:t>
                    </m:r>
                  </m:oMath>
                </a14:m>
                <a: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18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m:t>
                        </m:r>
                      </m:num>
                      <m:den>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m:t>
                        </m:r>
                      </m:den>
                    </m:f>
                  </m:oMath>
                </a14:m>
                <a:br>
                  <a:rPr lang="en-US" sz="1800" b="0" dirty="0">
                    <a:solidFill>
                      <a:srgbClr val="ECECEC"/>
                    </a:solidFill>
                    <a:effectLst/>
                    <a:latin typeface="Cambria Math" panose="02040503050406030204" pitchFamily="18" charset="0"/>
                    <a:ea typeface="Cambria Math" panose="02040503050406030204" pitchFamily="18" charset="0"/>
                  </a:rPr>
                </a:br>
                <a:endParaRPr lang="en-US" sz="1800" dirty="0">
                  <a:solidFill>
                    <a:srgbClr val="DCDCDC"/>
                  </a:solidFill>
                  <a:latin typeface="Cambria Math" panose="02040503050406030204" pitchFamily="18" charset="0"/>
                  <a:ea typeface="Cambria Math" panose="02040503050406030204" pitchFamily="18" charset="0"/>
                </a:endParaRPr>
              </a:p>
            </p:txBody>
          </p:sp>
        </mc:Choice>
        <mc:Fallback xmlns="">
          <p:sp>
            <p:nvSpPr>
              <p:cNvPr id="10" name="Text Placeholder 9">
                <a:extLst>
                  <a:ext uri="{FF2B5EF4-FFF2-40B4-BE49-F238E27FC236}">
                    <a16:creationId xmlns:a16="http://schemas.microsoft.com/office/drawing/2014/main" id="{075ABC73-7A6F-B7AF-2890-1C2F335719CA}"/>
                  </a:ext>
                </a:extLst>
              </p:cNvPr>
              <p:cNvSpPr>
                <a:spLocks noGrp="1" noRot="1" noChangeAspect="1" noMove="1" noResize="1" noEditPoints="1" noAdjustHandles="1" noChangeArrowheads="1" noChangeShapeType="1" noTextEdit="1"/>
              </p:cNvSpPr>
              <p:nvPr>
                <p:ph type="body" idx="1"/>
              </p:nvPr>
            </p:nvSpPr>
            <p:spPr>
              <a:xfrm>
                <a:off x="78182" y="908869"/>
                <a:ext cx="6860500" cy="4012751"/>
              </a:xfrm>
              <a:blipFill>
                <a:blip r:embed="rId3"/>
                <a:stretch>
                  <a:fillRect l="-533"/>
                </a:stretch>
              </a:blipFill>
            </p:spPr>
            <p:txBody>
              <a:bodyPr/>
              <a:lstStyle/>
              <a:p>
                <a:r>
                  <a:rPr lang="en-US">
                    <a:noFill/>
                  </a:rPr>
                  <a:t> </a:t>
                </a:r>
              </a:p>
            </p:txBody>
          </p:sp>
        </mc:Fallback>
      </mc:AlternateContent>
      <p:sp>
        <p:nvSpPr>
          <p:cNvPr id="5" name="Text Placeholder 9">
            <a:extLst>
              <a:ext uri="{FF2B5EF4-FFF2-40B4-BE49-F238E27FC236}">
                <a16:creationId xmlns:a16="http://schemas.microsoft.com/office/drawing/2014/main" id="{3C821857-6642-CA2B-C956-B4329CF1B6EE}"/>
              </a:ext>
            </a:extLst>
          </p:cNvPr>
          <p:cNvSpPr txBox="1">
            <a:spLocks/>
          </p:cNvSpPr>
          <p:nvPr/>
        </p:nvSpPr>
        <p:spPr>
          <a:xfrm>
            <a:off x="-42713" y="4769242"/>
            <a:ext cx="513359" cy="301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solidFill>
                  <a:srgbClr val="DCDCDC"/>
                </a:solidFill>
                <a:latin typeface="ui-sans-serif"/>
              </a:rPr>
              <a:t>7/</a:t>
            </a:r>
            <a:endParaRPr lang="en-US" dirty="0">
              <a:latin typeface="ui-sans-serif"/>
            </a:endParaRPr>
          </a:p>
        </p:txBody>
      </p:sp>
    </p:spTree>
    <p:extLst>
      <p:ext uri="{BB962C8B-B14F-4D97-AF65-F5344CB8AC3E}">
        <p14:creationId xmlns:p14="http://schemas.microsoft.com/office/powerpoint/2010/main" val="2574196722"/>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3EDDDD"/>
      </a:dk1>
      <a:lt1>
        <a:srgbClr val="FFFFFF"/>
      </a:lt1>
      <a:dk2>
        <a:srgbClr val="C6FCFF"/>
      </a:dk2>
      <a:lt2>
        <a:srgbClr val="6BECF3"/>
      </a:lt2>
      <a:accent1>
        <a:srgbClr val="22DEEE"/>
      </a:accent1>
      <a:accent2>
        <a:srgbClr val="C6FCFF"/>
      </a:accent2>
      <a:accent3>
        <a:srgbClr val="81EBEB"/>
      </a:accent3>
      <a:accent4>
        <a:srgbClr val="038B99"/>
      </a:accent4>
      <a:accent5>
        <a:srgbClr val="40B6B6"/>
      </a:accent5>
      <a:accent6>
        <a:srgbClr val="09818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1850DF-1B01-43DA-AF8D-0E62125DCA8E}">
  <we:reference id="wa104381909" version="3.14.0.0" store="en-US" storeType="OMEX"/>
  <we:alternateReferences>
    <we:reference id="wa104381909" version="3.14.0.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750</TotalTime>
  <Words>1889</Words>
  <Application>Microsoft Office PowerPoint</Application>
  <PresentationFormat>On-screen Show (16:9)</PresentationFormat>
  <Paragraphs>216</Paragraphs>
  <Slides>30</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Cambria Math</vt:lpstr>
      <vt:lpstr>Montserrat ExtraLight</vt:lpstr>
      <vt:lpstr>Arial</vt:lpstr>
      <vt:lpstr>KaTeX_Main</vt:lpstr>
      <vt:lpstr>KaTeX_Math</vt:lpstr>
      <vt:lpstr>Montserrat ExtraBold</vt:lpstr>
      <vt:lpstr>Calibri</vt:lpstr>
      <vt:lpstr>ui-sans-serif</vt:lpstr>
      <vt:lpstr>source-serif-pro</vt:lpstr>
      <vt:lpstr>Montserrat</vt:lpstr>
      <vt:lpstr>Futuristic Background by Slidesgo</vt:lpstr>
      <vt:lpstr>BFGS</vt:lpstr>
      <vt:lpstr>introduction</vt:lpstr>
      <vt:lpstr>Limitations of Newton's Method</vt:lpstr>
      <vt:lpstr>The BFGS quasi Newton method</vt:lpstr>
      <vt:lpstr>BFGS conditions</vt:lpstr>
      <vt:lpstr>BFGS conditions</vt:lpstr>
      <vt:lpstr>BFGS conditions</vt:lpstr>
      <vt:lpstr>BFGS conditions</vt:lpstr>
      <vt:lpstr>BFGS conditions</vt:lpstr>
      <vt:lpstr>The BFGS Algorithm</vt:lpstr>
      <vt:lpstr>The modified BFGS algorithm</vt:lpstr>
      <vt:lpstr>comparison</vt:lpstr>
      <vt:lpstr>ALGORITHMS TO COMPARE</vt:lpstr>
      <vt:lpstr>Steepest descent vs BFGS</vt:lpstr>
      <vt:lpstr>Steepest descent vs BFGS</vt:lpstr>
      <vt:lpstr>Newton's Method vs BFGS</vt:lpstr>
      <vt:lpstr>Newton's Method vs BFGS</vt:lpstr>
      <vt:lpstr>PowerPoint Presentation</vt:lpstr>
      <vt:lpstr>Conjugate Gradient vs BFGS</vt:lpstr>
      <vt:lpstr>Conjugate Gradient vs BFGS</vt:lpstr>
      <vt:lpstr>L-BFGS vs BFGS</vt:lpstr>
      <vt:lpstr> L-BFGS vs BFGS</vt:lpstr>
      <vt:lpstr>When to Use BFGS</vt:lpstr>
      <vt:lpstr>Conclusion and Summary</vt:lpstr>
      <vt:lpstr>Test problems</vt:lpstr>
      <vt:lpstr>Test problem for BFGS</vt:lpstr>
      <vt:lpstr>Test problem for BFGS</vt:lpstr>
      <vt:lpstr>Test problem for BFGS</vt:lpstr>
      <vt:lpstr>Test problem for BFGS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BFGS</dc:title>
  <dc:creator>arminj jodat</dc:creator>
  <cp:lastModifiedBy>arminj jodat</cp:lastModifiedBy>
  <cp:revision>11</cp:revision>
  <dcterms:modified xsi:type="dcterms:W3CDTF">2024-05-26T18:43:15Z</dcterms:modified>
</cp:coreProperties>
</file>