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8" r:id="rId3"/>
    <p:sldId id="259" r:id="rId4"/>
    <p:sldId id="292" r:id="rId5"/>
    <p:sldId id="260" r:id="rId6"/>
    <p:sldId id="293" r:id="rId7"/>
    <p:sldId id="261" r:id="rId8"/>
    <p:sldId id="294" r:id="rId9"/>
    <p:sldId id="295" r:id="rId10"/>
    <p:sldId id="296" r:id="rId11"/>
    <p:sldId id="297" r:id="rId12"/>
    <p:sldId id="298" r:id="rId13"/>
    <p:sldId id="299" r:id="rId14"/>
    <p:sldId id="302" r:id="rId15"/>
    <p:sldId id="303" r:id="rId16"/>
    <p:sldId id="304" r:id="rId17"/>
    <p:sldId id="305" r:id="rId18"/>
    <p:sldId id="306" r:id="rId19"/>
    <p:sldId id="307"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C5D5"/>
    <a:srgbClr val="575757"/>
    <a:srgbClr val="5FDBE7"/>
    <a:srgbClr val="ABABAB"/>
    <a:srgbClr val="378AB7"/>
    <a:srgbClr val="FF7C07"/>
    <a:srgbClr val="0066A1"/>
    <a:srgbClr val="589ACF"/>
    <a:srgbClr val="C64B00"/>
    <a:srgbClr val="5E9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87D5B-EC90-47FD-93E8-5166BE25A2B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A9332A6-4660-41B8-8D00-C5C037579434}">
      <dgm:prSet/>
      <dgm:spPr/>
      <dgm:t>
        <a:bodyPr/>
        <a:lstStyle/>
        <a:p>
          <a:pPr>
            <a:lnSpc>
              <a:spcPct val="100000"/>
            </a:lnSpc>
            <a:defRPr b="1"/>
          </a:pPr>
          <a:r>
            <a:rPr lang="en-US">
              <a:latin typeface="Open Sans" pitchFamily="2" charset="0"/>
              <a:ea typeface="Open Sans" pitchFamily="2" charset="0"/>
              <a:cs typeface="Open Sans" pitchFamily="2" charset="0"/>
            </a:rPr>
            <a:t>In this project, we analyzed productivity and downtime data for a soda bottling production line, which includes information on the operator, product, start and end times, and the factors contributing to downtime for each batch.</a:t>
          </a:r>
        </a:p>
      </dgm:t>
    </dgm:pt>
    <dgm:pt modelId="{88338452-714F-47D0-B0CD-585042D3A69E}" type="parTrans" cxnId="{399C2D46-16DF-4475-A8B5-D35410104CE1}">
      <dgm:prSet/>
      <dgm:spPr/>
      <dgm:t>
        <a:bodyPr/>
        <a:lstStyle/>
        <a:p>
          <a:endParaRPr lang="en-US"/>
        </a:p>
      </dgm:t>
    </dgm:pt>
    <dgm:pt modelId="{F2DF2900-E161-472B-9F2B-65430E512414}" type="sibTrans" cxnId="{399C2D46-16DF-4475-A8B5-D35410104CE1}">
      <dgm:prSet/>
      <dgm:spPr/>
      <dgm:t>
        <a:bodyPr/>
        <a:lstStyle/>
        <a:p>
          <a:endParaRPr lang="en-US"/>
        </a:p>
      </dgm:t>
    </dgm:pt>
    <dgm:pt modelId="{C8DA06F5-E684-4C5A-8E50-827571E9D14D}">
      <dgm:prSet/>
      <dgm:spPr/>
      <dgm:t>
        <a:bodyPr/>
        <a:lstStyle/>
        <a:p>
          <a:pPr>
            <a:lnSpc>
              <a:spcPct val="100000"/>
            </a:lnSpc>
            <a:defRPr b="1"/>
          </a:pPr>
          <a:r>
            <a:rPr lang="en-US">
              <a:latin typeface="Open Sans" pitchFamily="2" charset="0"/>
              <a:ea typeface="Open Sans" pitchFamily="2" charset="0"/>
              <a:cs typeface="Open Sans" pitchFamily="2" charset="0"/>
            </a:rPr>
            <a:t>We will assist them in answering questions such as:</a:t>
          </a:r>
        </a:p>
      </dgm:t>
    </dgm:pt>
    <dgm:pt modelId="{22CAD9FE-AD47-4ECC-9742-4F0B04814C97}" type="parTrans" cxnId="{4011DDBA-7176-4DF6-B840-B6D89DD88C56}">
      <dgm:prSet/>
      <dgm:spPr/>
      <dgm:t>
        <a:bodyPr/>
        <a:lstStyle/>
        <a:p>
          <a:endParaRPr lang="en-US"/>
        </a:p>
      </dgm:t>
    </dgm:pt>
    <dgm:pt modelId="{DA7B04C2-C5BC-42E3-BA5E-668077804737}" type="sibTrans" cxnId="{4011DDBA-7176-4DF6-B840-B6D89DD88C56}">
      <dgm:prSet/>
      <dgm:spPr/>
      <dgm:t>
        <a:bodyPr/>
        <a:lstStyle/>
        <a:p>
          <a:endParaRPr lang="en-US"/>
        </a:p>
      </dgm:t>
    </dgm:pt>
    <dgm:pt modelId="{B171D943-A4B2-42F1-AB79-0DC3462A2931}">
      <dgm:prSet/>
      <dgm:spPr/>
      <dgm:t>
        <a:bodyPr/>
        <a:lstStyle/>
        <a:p>
          <a:pPr>
            <a:lnSpc>
              <a:spcPct val="100000"/>
            </a:lnSpc>
          </a:pPr>
          <a:r>
            <a:rPr lang="en-US">
              <a:latin typeface="Open Sans" pitchFamily="2" charset="0"/>
              <a:ea typeface="Open Sans" pitchFamily="2" charset="0"/>
              <a:cs typeface="Open Sans" pitchFamily="2" charset="0"/>
            </a:rPr>
            <a:t>What is the current line efficiency? (Min Time / Actual Time) * 100</a:t>
          </a:r>
        </a:p>
      </dgm:t>
    </dgm:pt>
    <dgm:pt modelId="{F8190FC2-9511-4FC3-8171-5635A630E8B2}" type="parTrans" cxnId="{42E73E70-2396-4BBD-8915-2424782720B1}">
      <dgm:prSet/>
      <dgm:spPr/>
      <dgm:t>
        <a:bodyPr/>
        <a:lstStyle/>
        <a:p>
          <a:endParaRPr lang="en-US"/>
        </a:p>
      </dgm:t>
    </dgm:pt>
    <dgm:pt modelId="{8D159631-EF59-4FAA-B3D5-CAFB5FBF7F5A}" type="sibTrans" cxnId="{42E73E70-2396-4BBD-8915-2424782720B1}">
      <dgm:prSet/>
      <dgm:spPr/>
      <dgm:t>
        <a:bodyPr/>
        <a:lstStyle/>
        <a:p>
          <a:endParaRPr lang="en-US"/>
        </a:p>
      </dgm:t>
    </dgm:pt>
    <dgm:pt modelId="{DB130570-690D-4098-852B-1B0147FBB71F}">
      <dgm:prSet/>
      <dgm:spPr/>
      <dgm:t>
        <a:bodyPr/>
        <a:lstStyle/>
        <a:p>
          <a:pPr>
            <a:lnSpc>
              <a:spcPct val="100000"/>
            </a:lnSpc>
          </a:pPr>
          <a:r>
            <a:rPr lang="en-US">
              <a:latin typeface="Open Sans" pitchFamily="2" charset="0"/>
              <a:ea typeface="Open Sans" pitchFamily="2" charset="0"/>
              <a:cs typeface="Open Sans" pitchFamily="2" charset="0"/>
            </a:rPr>
            <a:t>Are any operators underperforming?</a:t>
          </a:r>
        </a:p>
      </dgm:t>
    </dgm:pt>
    <dgm:pt modelId="{8705E728-B029-45E9-9C68-C02E69AA17B1}" type="parTrans" cxnId="{12E52B04-38D6-4FA3-B09C-0CEEF38C574C}">
      <dgm:prSet/>
      <dgm:spPr/>
      <dgm:t>
        <a:bodyPr/>
        <a:lstStyle/>
        <a:p>
          <a:endParaRPr lang="en-US"/>
        </a:p>
      </dgm:t>
    </dgm:pt>
    <dgm:pt modelId="{1B5329AF-E935-41B6-80F4-3A00A7C6ED15}" type="sibTrans" cxnId="{12E52B04-38D6-4FA3-B09C-0CEEF38C574C}">
      <dgm:prSet/>
      <dgm:spPr/>
      <dgm:t>
        <a:bodyPr/>
        <a:lstStyle/>
        <a:p>
          <a:endParaRPr lang="en-US"/>
        </a:p>
      </dgm:t>
    </dgm:pt>
    <dgm:pt modelId="{315B9805-2E04-4DCB-9DF2-79E5D8A0812D}">
      <dgm:prSet/>
      <dgm:spPr/>
      <dgm:t>
        <a:bodyPr/>
        <a:lstStyle/>
        <a:p>
          <a:pPr>
            <a:lnSpc>
              <a:spcPct val="100000"/>
            </a:lnSpc>
          </a:pPr>
          <a:r>
            <a:rPr lang="en-US">
              <a:latin typeface="Open Sans" pitchFamily="2" charset="0"/>
              <a:ea typeface="Open Sans" pitchFamily="2" charset="0"/>
              <a:cs typeface="Open Sans" pitchFamily="2" charset="0"/>
            </a:rPr>
            <a:t>What are the main factors causing downtime?</a:t>
          </a:r>
        </a:p>
      </dgm:t>
    </dgm:pt>
    <dgm:pt modelId="{EFF04F69-57BA-48C7-8E27-3438EC517B1F}" type="parTrans" cxnId="{47557C2F-DFFC-4E60-A18E-399A77689576}">
      <dgm:prSet/>
      <dgm:spPr/>
      <dgm:t>
        <a:bodyPr/>
        <a:lstStyle/>
        <a:p>
          <a:endParaRPr lang="en-US"/>
        </a:p>
      </dgm:t>
    </dgm:pt>
    <dgm:pt modelId="{F6564FA7-669C-41AC-A8DF-EB99295DD841}" type="sibTrans" cxnId="{47557C2F-DFFC-4E60-A18E-399A77689576}">
      <dgm:prSet/>
      <dgm:spPr/>
      <dgm:t>
        <a:bodyPr/>
        <a:lstStyle/>
        <a:p>
          <a:endParaRPr lang="en-US"/>
        </a:p>
      </dgm:t>
    </dgm:pt>
    <dgm:pt modelId="{ADBCD350-23FB-4C52-A05C-0502778113E0}">
      <dgm:prSet/>
      <dgm:spPr/>
      <dgm:t>
        <a:bodyPr/>
        <a:lstStyle/>
        <a:p>
          <a:pPr>
            <a:lnSpc>
              <a:spcPct val="100000"/>
            </a:lnSpc>
          </a:pPr>
          <a:r>
            <a:rPr lang="en-US">
              <a:latin typeface="Open Sans" pitchFamily="2" charset="0"/>
              <a:ea typeface="Open Sans" pitchFamily="2" charset="0"/>
              <a:cs typeface="Open Sans" pitchFamily="2" charset="0"/>
            </a:rPr>
            <a:t>Do any operators face challenges with specific types of operator error?</a:t>
          </a:r>
        </a:p>
      </dgm:t>
    </dgm:pt>
    <dgm:pt modelId="{B5D089E2-8BAF-44CF-85B6-66B6100C0C4B}" type="parTrans" cxnId="{A51A3A26-751F-45E4-A019-C14851FFCE86}">
      <dgm:prSet/>
      <dgm:spPr/>
      <dgm:t>
        <a:bodyPr/>
        <a:lstStyle/>
        <a:p>
          <a:endParaRPr lang="en-US"/>
        </a:p>
      </dgm:t>
    </dgm:pt>
    <dgm:pt modelId="{2A0BCC80-914A-4B21-BFEE-51ACB661B93D}" type="sibTrans" cxnId="{A51A3A26-751F-45E4-A019-C14851FFCE86}">
      <dgm:prSet/>
      <dgm:spPr/>
      <dgm:t>
        <a:bodyPr/>
        <a:lstStyle/>
        <a:p>
          <a:endParaRPr lang="en-US"/>
        </a:p>
      </dgm:t>
    </dgm:pt>
    <dgm:pt modelId="{CDFC2EFC-95F4-4604-A380-F232CECDF88A}" type="pres">
      <dgm:prSet presAssocID="{9DA87D5B-EC90-47FD-93E8-5166BE25A2B2}" presName="root" presStyleCnt="0">
        <dgm:presLayoutVars>
          <dgm:dir/>
          <dgm:resizeHandles val="exact"/>
        </dgm:presLayoutVars>
      </dgm:prSet>
      <dgm:spPr/>
    </dgm:pt>
    <dgm:pt modelId="{D888253A-A231-4EB0-81AF-F2779C113493}" type="pres">
      <dgm:prSet presAssocID="{5A9332A6-4660-41B8-8D00-C5C037579434}" presName="compNode" presStyleCnt="0"/>
      <dgm:spPr/>
    </dgm:pt>
    <dgm:pt modelId="{A3302CD4-BD75-4772-B891-4687A7683FD3}" type="pres">
      <dgm:prSet presAssocID="{5A9332A6-4660-41B8-8D00-C5C03757943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ttle"/>
        </a:ext>
      </dgm:extLst>
    </dgm:pt>
    <dgm:pt modelId="{59F7CD8E-DF96-4725-A665-9D12F47EC86B}" type="pres">
      <dgm:prSet presAssocID="{5A9332A6-4660-41B8-8D00-C5C037579434}" presName="iconSpace" presStyleCnt="0"/>
      <dgm:spPr/>
    </dgm:pt>
    <dgm:pt modelId="{758AD62C-4B92-4FCA-B89B-4BB7ACCD3BFE}" type="pres">
      <dgm:prSet presAssocID="{5A9332A6-4660-41B8-8D00-C5C037579434}" presName="parTx" presStyleLbl="revTx" presStyleIdx="0" presStyleCnt="4">
        <dgm:presLayoutVars>
          <dgm:chMax val="0"/>
          <dgm:chPref val="0"/>
        </dgm:presLayoutVars>
      </dgm:prSet>
      <dgm:spPr/>
    </dgm:pt>
    <dgm:pt modelId="{14C10399-6A63-427C-ABC2-0D1D59D91A76}" type="pres">
      <dgm:prSet presAssocID="{5A9332A6-4660-41B8-8D00-C5C037579434}" presName="txSpace" presStyleCnt="0"/>
      <dgm:spPr/>
    </dgm:pt>
    <dgm:pt modelId="{E7CD5018-90C5-4D81-A447-29D86B2178DD}" type="pres">
      <dgm:prSet presAssocID="{5A9332A6-4660-41B8-8D00-C5C037579434}" presName="desTx" presStyleLbl="revTx" presStyleIdx="1" presStyleCnt="4">
        <dgm:presLayoutVars/>
      </dgm:prSet>
      <dgm:spPr/>
    </dgm:pt>
    <dgm:pt modelId="{D130D671-D468-4975-8023-6955999E903C}" type="pres">
      <dgm:prSet presAssocID="{F2DF2900-E161-472B-9F2B-65430E512414}" presName="sibTrans" presStyleCnt="0"/>
      <dgm:spPr/>
    </dgm:pt>
    <dgm:pt modelId="{17749CF0-1CC5-4776-8753-3AE37C34D7E8}" type="pres">
      <dgm:prSet presAssocID="{C8DA06F5-E684-4C5A-8E50-827571E9D14D}" presName="compNode" presStyleCnt="0"/>
      <dgm:spPr/>
    </dgm:pt>
    <dgm:pt modelId="{0412CD66-18CC-4114-9941-97485D4BA7EF}" type="pres">
      <dgm:prSet presAssocID="{C8DA06F5-E684-4C5A-8E50-827571E9D1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5A04D3DD-F8F2-45E0-A692-E82424489ADB}" type="pres">
      <dgm:prSet presAssocID="{C8DA06F5-E684-4C5A-8E50-827571E9D14D}" presName="iconSpace" presStyleCnt="0"/>
      <dgm:spPr/>
    </dgm:pt>
    <dgm:pt modelId="{82154511-43E1-4DCE-91BC-4E8DC322EB05}" type="pres">
      <dgm:prSet presAssocID="{C8DA06F5-E684-4C5A-8E50-827571E9D14D}" presName="parTx" presStyleLbl="revTx" presStyleIdx="2" presStyleCnt="4" custLinFactNeighborX="-15445" custLinFactNeighborY="988">
        <dgm:presLayoutVars>
          <dgm:chMax val="0"/>
          <dgm:chPref val="0"/>
        </dgm:presLayoutVars>
      </dgm:prSet>
      <dgm:spPr/>
    </dgm:pt>
    <dgm:pt modelId="{74B0D682-21F2-4627-8652-1FEDDB4A678F}" type="pres">
      <dgm:prSet presAssocID="{C8DA06F5-E684-4C5A-8E50-827571E9D14D}" presName="txSpace" presStyleCnt="0"/>
      <dgm:spPr/>
    </dgm:pt>
    <dgm:pt modelId="{7F254DD5-4626-469F-96E0-3B04422B9622}" type="pres">
      <dgm:prSet presAssocID="{C8DA06F5-E684-4C5A-8E50-827571E9D14D}" presName="desTx" presStyleLbl="revTx" presStyleIdx="3" presStyleCnt="4" custScaleX="130902" custLinFactNeighborX="532" custLinFactNeighborY="-6305">
        <dgm:presLayoutVars/>
      </dgm:prSet>
      <dgm:spPr/>
    </dgm:pt>
  </dgm:ptLst>
  <dgm:cxnLst>
    <dgm:cxn modelId="{12E52B04-38D6-4FA3-B09C-0CEEF38C574C}" srcId="{C8DA06F5-E684-4C5A-8E50-827571E9D14D}" destId="{DB130570-690D-4098-852B-1B0147FBB71F}" srcOrd="1" destOrd="0" parTransId="{8705E728-B029-45E9-9C68-C02E69AA17B1}" sibTransId="{1B5329AF-E935-41B6-80F4-3A00A7C6ED15}"/>
    <dgm:cxn modelId="{A51A3A26-751F-45E4-A019-C14851FFCE86}" srcId="{C8DA06F5-E684-4C5A-8E50-827571E9D14D}" destId="{ADBCD350-23FB-4C52-A05C-0502778113E0}" srcOrd="3" destOrd="0" parTransId="{B5D089E2-8BAF-44CF-85B6-66B6100C0C4B}" sibTransId="{2A0BCC80-914A-4B21-BFEE-51ACB661B93D}"/>
    <dgm:cxn modelId="{47557C2F-DFFC-4E60-A18E-399A77689576}" srcId="{C8DA06F5-E684-4C5A-8E50-827571E9D14D}" destId="{315B9805-2E04-4DCB-9DF2-79E5D8A0812D}" srcOrd="2" destOrd="0" parTransId="{EFF04F69-57BA-48C7-8E27-3438EC517B1F}" sibTransId="{F6564FA7-669C-41AC-A8DF-EB99295DD841}"/>
    <dgm:cxn modelId="{399C2D46-16DF-4475-A8B5-D35410104CE1}" srcId="{9DA87D5B-EC90-47FD-93E8-5166BE25A2B2}" destId="{5A9332A6-4660-41B8-8D00-C5C037579434}" srcOrd="0" destOrd="0" parTransId="{88338452-714F-47D0-B0CD-585042D3A69E}" sibTransId="{F2DF2900-E161-472B-9F2B-65430E512414}"/>
    <dgm:cxn modelId="{42E73E70-2396-4BBD-8915-2424782720B1}" srcId="{C8DA06F5-E684-4C5A-8E50-827571E9D14D}" destId="{B171D943-A4B2-42F1-AB79-0DC3462A2931}" srcOrd="0" destOrd="0" parTransId="{F8190FC2-9511-4FC3-8171-5635A630E8B2}" sibTransId="{8D159631-EF59-4FAA-B3D5-CAFB5FBF7F5A}"/>
    <dgm:cxn modelId="{BFB57DA3-78A5-4757-8B66-AF961FF145EE}" type="presOf" srcId="{5A9332A6-4660-41B8-8D00-C5C037579434}" destId="{758AD62C-4B92-4FCA-B89B-4BB7ACCD3BFE}" srcOrd="0" destOrd="0" presId="urn:microsoft.com/office/officeart/2018/2/layout/IconLabelDescriptionList"/>
    <dgm:cxn modelId="{4011DDBA-7176-4DF6-B840-B6D89DD88C56}" srcId="{9DA87D5B-EC90-47FD-93E8-5166BE25A2B2}" destId="{C8DA06F5-E684-4C5A-8E50-827571E9D14D}" srcOrd="1" destOrd="0" parTransId="{22CAD9FE-AD47-4ECC-9742-4F0B04814C97}" sibTransId="{DA7B04C2-C5BC-42E3-BA5E-668077804737}"/>
    <dgm:cxn modelId="{C4DD14CC-7EE0-41FC-B0F0-E433D196F988}" type="presOf" srcId="{315B9805-2E04-4DCB-9DF2-79E5D8A0812D}" destId="{7F254DD5-4626-469F-96E0-3B04422B9622}" srcOrd="0" destOrd="2" presId="urn:microsoft.com/office/officeart/2018/2/layout/IconLabelDescriptionList"/>
    <dgm:cxn modelId="{84E28ECF-E94C-4E1F-B2CA-37AE8F9215F4}" type="presOf" srcId="{B171D943-A4B2-42F1-AB79-0DC3462A2931}" destId="{7F254DD5-4626-469F-96E0-3B04422B9622}" srcOrd="0" destOrd="0" presId="urn:microsoft.com/office/officeart/2018/2/layout/IconLabelDescriptionList"/>
    <dgm:cxn modelId="{21CFE0D3-08F6-4E01-92B2-C324DED12853}" type="presOf" srcId="{C8DA06F5-E684-4C5A-8E50-827571E9D14D}" destId="{82154511-43E1-4DCE-91BC-4E8DC322EB05}" srcOrd="0" destOrd="0" presId="urn:microsoft.com/office/officeart/2018/2/layout/IconLabelDescriptionList"/>
    <dgm:cxn modelId="{FB6B35D4-1064-4142-9630-9C552D222DEF}" type="presOf" srcId="{ADBCD350-23FB-4C52-A05C-0502778113E0}" destId="{7F254DD5-4626-469F-96E0-3B04422B9622}" srcOrd="0" destOrd="3" presId="urn:microsoft.com/office/officeart/2018/2/layout/IconLabelDescriptionList"/>
    <dgm:cxn modelId="{529C45E2-46DF-4B8B-8179-C0B9579BAA4F}" type="presOf" srcId="{DB130570-690D-4098-852B-1B0147FBB71F}" destId="{7F254DD5-4626-469F-96E0-3B04422B9622}" srcOrd="0" destOrd="1" presId="urn:microsoft.com/office/officeart/2018/2/layout/IconLabelDescriptionList"/>
    <dgm:cxn modelId="{FCE433EE-0108-46F2-9DD8-501043F3531E}" type="presOf" srcId="{9DA87D5B-EC90-47FD-93E8-5166BE25A2B2}" destId="{CDFC2EFC-95F4-4604-A380-F232CECDF88A}" srcOrd="0" destOrd="0" presId="urn:microsoft.com/office/officeart/2018/2/layout/IconLabelDescriptionList"/>
    <dgm:cxn modelId="{3A1D92DF-4E8F-49FF-B0C8-138A509962AA}" type="presParOf" srcId="{CDFC2EFC-95F4-4604-A380-F232CECDF88A}" destId="{D888253A-A231-4EB0-81AF-F2779C113493}" srcOrd="0" destOrd="0" presId="urn:microsoft.com/office/officeart/2018/2/layout/IconLabelDescriptionList"/>
    <dgm:cxn modelId="{A79C97E4-E0DB-4EFF-A250-A2BBFDF62762}" type="presParOf" srcId="{D888253A-A231-4EB0-81AF-F2779C113493}" destId="{A3302CD4-BD75-4772-B891-4687A7683FD3}" srcOrd="0" destOrd="0" presId="urn:microsoft.com/office/officeart/2018/2/layout/IconLabelDescriptionList"/>
    <dgm:cxn modelId="{7BD28100-0817-42C9-8B69-055CF2C67B81}" type="presParOf" srcId="{D888253A-A231-4EB0-81AF-F2779C113493}" destId="{59F7CD8E-DF96-4725-A665-9D12F47EC86B}" srcOrd="1" destOrd="0" presId="urn:microsoft.com/office/officeart/2018/2/layout/IconLabelDescriptionList"/>
    <dgm:cxn modelId="{CA249D29-D542-46E1-AC7B-A6CA90556D25}" type="presParOf" srcId="{D888253A-A231-4EB0-81AF-F2779C113493}" destId="{758AD62C-4B92-4FCA-B89B-4BB7ACCD3BFE}" srcOrd="2" destOrd="0" presId="urn:microsoft.com/office/officeart/2018/2/layout/IconLabelDescriptionList"/>
    <dgm:cxn modelId="{116B3D06-0E8E-4CB1-B1C8-2997B1F2C884}" type="presParOf" srcId="{D888253A-A231-4EB0-81AF-F2779C113493}" destId="{14C10399-6A63-427C-ABC2-0D1D59D91A76}" srcOrd="3" destOrd="0" presId="urn:microsoft.com/office/officeart/2018/2/layout/IconLabelDescriptionList"/>
    <dgm:cxn modelId="{3A4BD0D0-3E59-4552-B778-4E484746450E}" type="presParOf" srcId="{D888253A-A231-4EB0-81AF-F2779C113493}" destId="{E7CD5018-90C5-4D81-A447-29D86B2178DD}" srcOrd="4" destOrd="0" presId="urn:microsoft.com/office/officeart/2018/2/layout/IconLabelDescriptionList"/>
    <dgm:cxn modelId="{D94D7D00-88B6-47DA-983A-282B0AE3EFCC}" type="presParOf" srcId="{CDFC2EFC-95F4-4604-A380-F232CECDF88A}" destId="{D130D671-D468-4975-8023-6955999E903C}" srcOrd="1" destOrd="0" presId="urn:microsoft.com/office/officeart/2018/2/layout/IconLabelDescriptionList"/>
    <dgm:cxn modelId="{1C9F66D1-1054-4BF5-B13B-49819DF8EF37}" type="presParOf" srcId="{CDFC2EFC-95F4-4604-A380-F232CECDF88A}" destId="{17749CF0-1CC5-4776-8753-3AE37C34D7E8}" srcOrd="2" destOrd="0" presId="urn:microsoft.com/office/officeart/2018/2/layout/IconLabelDescriptionList"/>
    <dgm:cxn modelId="{E86FF56E-0640-4E17-A4F0-51A7A83811DF}" type="presParOf" srcId="{17749CF0-1CC5-4776-8753-3AE37C34D7E8}" destId="{0412CD66-18CC-4114-9941-97485D4BA7EF}" srcOrd="0" destOrd="0" presId="urn:microsoft.com/office/officeart/2018/2/layout/IconLabelDescriptionList"/>
    <dgm:cxn modelId="{42588BCD-ED27-48D7-8A0A-3ACD0E6FA972}" type="presParOf" srcId="{17749CF0-1CC5-4776-8753-3AE37C34D7E8}" destId="{5A04D3DD-F8F2-45E0-A692-E82424489ADB}" srcOrd="1" destOrd="0" presId="urn:microsoft.com/office/officeart/2018/2/layout/IconLabelDescriptionList"/>
    <dgm:cxn modelId="{04B0987C-4289-43C4-8923-6D986DB21390}" type="presParOf" srcId="{17749CF0-1CC5-4776-8753-3AE37C34D7E8}" destId="{82154511-43E1-4DCE-91BC-4E8DC322EB05}" srcOrd="2" destOrd="0" presId="urn:microsoft.com/office/officeart/2018/2/layout/IconLabelDescriptionList"/>
    <dgm:cxn modelId="{9398499C-461A-4784-AFE3-A73D0E310D19}" type="presParOf" srcId="{17749CF0-1CC5-4776-8753-3AE37C34D7E8}" destId="{74B0D682-21F2-4627-8652-1FEDDB4A678F}" srcOrd="3" destOrd="0" presId="urn:microsoft.com/office/officeart/2018/2/layout/IconLabelDescriptionList"/>
    <dgm:cxn modelId="{098EEC34-8E78-4B3B-8532-B4F976589CAB}" type="presParOf" srcId="{17749CF0-1CC5-4776-8753-3AE37C34D7E8}" destId="{7F254DD5-4626-469F-96E0-3B04422B9622}"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02CD4-BD75-4772-B891-4687A7683FD3}">
      <dsp:nvSpPr>
        <dsp:cNvPr id="0" name=""/>
        <dsp:cNvSpPr/>
      </dsp:nvSpPr>
      <dsp:spPr>
        <a:xfrm>
          <a:off x="11387" y="710"/>
          <a:ext cx="1453048" cy="1453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8AD62C-4B92-4FCA-B89B-4BB7ACCD3BFE}">
      <dsp:nvSpPr>
        <dsp:cNvPr id="0" name=""/>
        <dsp:cNvSpPr/>
      </dsp:nvSpPr>
      <dsp:spPr>
        <a:xfrm>
          <a:off x="11387" y="1628615"/>
          <a:ext cx="4151567" cy="145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Open Sans" pitchFamily="2" charset="0"/>
              <a:ea typeface="Open Sans" pitchFamily="2" charset="0"/>
              <a:cs typeface="Open Sans" pitchFamily="2" charset="0"/>
            </a:rPr>
            <a:t>In this project, we analyzed productivity and downtime data for a soda bottling production line, which includes information on the operator, product, start and end times, and the factors contributing to downtime for each batch.</a:t>
          </a:r>
        </a:p>
      </dsp:txBody>
      <dsp:txXfrm>
        <a:off x="11387" y="1628615"/>
        <a:ext cx="4151567" cy="1458000"/>
      </dsp:txXfrm>
    </dsp:sp>
    <dsp:sp modelId="{E7CD5018-90C5-4D81-A447-29D86B2178DD}">
      <dsp:nvSpPr>
        <dsp:cNvPr id="0" name=""/>
        <dsp:cNvSpPr/>
      </dsp:nvSpPr>
      <dsp:spPr>
        <a:xfrm>
          <a:off x="11387" y="3167943"/>
          <a:ext cx="4151567" cy="897776"/>
        </a:xfrm>
        <a:prstGeom prst="rect">
          <a:avLst/>
        </a:prstGeom>
        <a:noFill/>
        <a:ln>
          <a:noFill/>
        </a:ln>
        <a:effectLst/>
      </dsp:spPr>
      <dsp:style>
        <a:lnRef idx="0">
          <a:scrgbClr r="0" g="0" b="0"/>
        </a:lnRef>
        <a:fillRef idx="0">
          <a:scrgbClr r="0" g="0" b="0"/>
        </a:fillRef>
        <a:effectRef idx="0">
          <a:scrgbClr r="0" g="0" b="0"/>
        </a:effectRef>
        <a:fontRef idx="minor"/>
      </dsp:style>
    </dsp:sp>
    <dsp:sp modelId="{0412CD66-18CC-4114-9941-97485D4BA7EF}">
      <dsp:nvSpPr>
        <dsp:cNvPr id="0" name=""/>
        <dsp:cNvSpPr/>
      </dsp:nvSpPr>
      <dsp:spPr>
        <a:xfrm>
          <a:off x="5530937" y="710"/>
          <a:ext cx="1453048" cy="1453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154511-43E1-4DCE-91BC-4E8DC322EB05}">
      <dsp:nvSpPr>
        <dsp:cNvPr id="0" name=""/>
        <dsp:cNvSpPr/>
      </dsp:nvSpPr>
      <dsp:spPr>
        <a:xfrm>
          <a:off x="4889727" y="1643020"/>
          <a:ext cx="4151567" cy="145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Open Sans" pitchFamily="2" charset="0"/>
              <a:ea typeface="Open Sans" pitchFamily="2" charset="0"/>
              <a:cs typeface="Open Sans" pitchFamily="2" charset="0"/>
            </a:rPr>
            <a:t>We will assist them in answering questions such as:</a:t>
          </a:r>
        </a:p>
      </dsp:txBody>
      <dsp:txXfrm>
        <a:off x="4889727" y="1643020"/>
        <a:ext cx="4151567" cy="1458000"/>
      </dsp:txXfrm>
    </dsp:sp>
    <dsp:sp modelId="{7F254DD5-4626-469F-96E0-3B04422B9622}">
      <dsp:nvSpPr>
        <dsp:cNvPr id="0" name=""/>
        <dsp:cNvSpPr/>
      </dsp:nvSpPr>
      <dsp:spPr>
        <a:xfrm>
          <a:off x="4900865" y="3111338"/>
          <a:ext cx="5434484" cy="89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Open Sans" pitchFamily="2" charset="0"/>
              <a:ea typeface="Open Sans" pitchFamily="2" charset="0"/>
              <a:cs typeface="Open Sans" pitchFamily="2" charset="0"/>
            </a:rPr>
            <a:t>What is the current line efficiency? (Min Time / Actual Time) * 100</a:t>
          </a:r>
        </a:p>
        <a:p>
          <a:pPr marL="0" lvl="0" indent="0" algn="l" defTabSz="488950">
            <a:lnSpc>
              <a:spcPct val="100000"/>
            </a:lnSpc>
            <a:spcBef>
              <a:spcPct val="0"/>
            </a:spcBef>
            <a:spcAft>
              <a:spcPct val="35000"/>
            </a:spcAft>
            <a:buNone/>
          </a:pPr>
          <a:r>
            <a:rPr lang="en-US" sz="1100" kern="1200">
              <a:latin typeface="Open Sans" pitchFamily="2" charset="0"/>
              <a:ea typeface="Open Sans" pitchFamily="2" charset="0"/>
              <a:cs typeface="Open Sans" pitchFamily="2" charset="0"/>
            </a:rPr>
            <a:t>Are any operators underperforming?</a:t>
          </a:r>
        </a:p>
        <a:p>
          <a:pPr marL="0" lvl="0" indent="0" algn="l" defTabSz="488950">
            <a:lnSpc>
              <a:spcPct val="100000"/>
            </a:lnSpc>
            <a:spcBef>
              <a:spcPct val="0"/>
            </a:spcBef>
            <a:spcAft>
              <a:spcPct val="35000"/>
            </a:spcAft>
            <a:buNone/>
          </a:pPr>
          <a:r>
            <a:rPr lang="en-US" sz="1100" kern="1200">
              <a:latin typeface="Open Sans" pitchFamily="2" charset="0"/>
              <a:ea typeface="Open Sans" pitchFamily="2" charset="0"/>
              <a:cs typeface="Open Sans" pitchFamily="2" charset="0"/>
            </a:rPr>
            <a:t>What are the main factors causing downtime?</a:t>
          </a:r>
        </a:p>
        <a:p>
          <a:pPr marL="0" lvl="0" indent="0" algn="l" defTabSz="488950">
            <a:lnSpc>
              <a:spcPct val="100000"/>
            </a:lnSpc>
            <a:spcBef>
              <a:spcPct val="0"/>
            </a:spcBef>
            <a:spcAft>
              <a:spcPct val="35000"/>
            </a:spcAft>
            <a:buNone/>
          </a:pPr>
          <a:r>
            <a:rPr lang="en-US" sz="1100" kern="1200">
              <a:latin typeface="Open Sans" pitchFamily="2" charset="0"/>
              <a:ea typeface="Open Sans" pitchFamily="2" charset="0"/>
              <a:cs typeface="Open Sans" pitchFamily="2" charset="0"/>
            </a:rPr>
            <a:t>Do any operators face challenges with specific types of operator error?</a:t>
          </a:r>
        </a:p>
      </dsp:txBody>
      <dsp:txXfrm>
        <a:off x="4900865" y="3111338"/>
        <a:ext cx="5434484" cy="89777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07:18:54.685"/>
    </inkml:context>
    <inkml:brush xml:id="br0">
      <inkml:brushProperty name="width" value="0.35" units="cm"/>
      <inkml:brushProperty name="height" value="0.35" units="cm"/>
      <inkml:brushProperty name="color" value="#FFFFFF"/>
    </inkml:brush>
  </inkml:definitions>
  <inkml:trace contextRef="#ctx0" brushRef="#br0">0 27 24575,'0'1'0,"1"0"0,-1 0 0,1 0 0,-1 0 0,1 0 0,-1 0 0,1 0 0,-1 0 0,1 0 0,0-1 0,0 1 0,-1 0 0,1 0 0,0-1 0,0 1 0,0 0 0,0-1 0,0 1 0,0-1 0,0 1 0,0-1 0,0 0 0,0 1 0,0-1 0,0 0 0,0 0 0,0 0 0,1 0 0,38 5 0,-33-5 0,456 5 0,-248-8 0,269-16 0,-426 15 0,60 4 0,39-2 0,-63-11 0,-54 7 0,57-2 0,623 9-1365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07:18:49.417"/>
    </inkml:context>
    <inkml:brush xml:id="br0">
      <inkml:brushProperty name="width" value="0.35" units="cm"/>
      <inkml:brushProperty name="height" value="0.35" units="cm"/>
      <inkml:brushProperty name="color" value="#FFFFFF"/>
    </inkml:brush>
  </inkml:definitions>
  <inkml:trace contextRef="#ctx0" brushRef="#br0">1 0 24575,'2258'0'-1365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07:18:49.417"/>
    </inkml:context>
    <inkml:brush xml:id="br0">
      <inkml:brushProperty name="width" value="0.35" units="cm"/>
      <inkml:brushProperty name="height" value="0.35" units="cm"/>
      <inkml:brushProperty name="color" value="#FFFFFF"/>
    </inkml:brush>
  </inkml:definitions>
  <inkml:trace contextRef="#ctx0" brushRef="#br0">1 0 24575,'2258'0'-1365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07:18:40.368"/>
    </inkml:context>
    <inkml:brush xml:id="br0">
      <inkml:brushProperty name="width" value="0.35" units="cm"/>
      <inkml:brushProperty name="height" value="0.35" units="cm"/>
      <inkml:brushProperty name="color" value="#FFFFFF"/>
    </inkml:brush>
  </inkml:definitions>
  <inkml:trace contextRef="#ctx0" brushRef="#br0">381 1182 24468,'-380'-1181'0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07:18:43.814"/>
    </inkml:context>
    <inkml:brush xml:id="br0">
      <inkml:brushProperty name="width" value="0.35" units="cm"/>
      <inkml:brushProperty name="height" value="0.35" units="cm"/>
      <inkml:brushProperty name="color" value="#FFFFFF"/>
    </inkml:brush>
  </inkml:definitions>
  <inkml:trace contextRef="#ctx0" brushRef="#br0">1 80 24575,'147'1'0,"154"-3"0,-194-11 0,-68 7 0,63-2 0,5 11 0,119-5 0,-130-10 0,59-2 0,-31 16 0,96-3 0,-132-12 0,-58 7 0,46-2 0,297 8 86,-178 1-1537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6/20/2025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3539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6/20/2025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9195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6/20/2025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4327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6/20/2025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4170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6/20/2025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94391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6/20/2025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7565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6/20/2025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4815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6/20/2025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795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6/20/2025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753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6/20/2025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8905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6/20/2025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1651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6/20/2025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2450955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7" Type="http://schemas.openxmlformats.org/officeDocument/2006/relationships/diagramQuickStyle" Target="../diagrams/quickStyle1.xml"/><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customXml" Target="../ink/ink5.xml"/><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21E0DC6F-DB0E-DBE1-8178-AE81BC6B9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descr="Bottles in a production line">
            <a:extLst>
              <a:ext uri="{FF2B5EF4-FFF2-40B4-BE49-F238E27FC236}">
                <a16:creationId xmlns:a16="http://schemas.microsoft.com/office/drawing/2014/main" id="{DA16D377-04F9-9AA4-0ED2-B69443157650}"/>
              </a:ext>
            </a:extLst>
          </p:cNvPr>
          <p:cNvPicPr>
            <a:picLocks noChangeAspect="1"/>
          </p:cNvPicPr>
          <p:nvPr/>
        </p:nvPicPr>
        <p:blipFill>
          <a:blip r:embed="rId2"/>
          <a:srcRect t="15730"/>
          <a:stretch>
            <a:fillRect/>
          </a:stretch>
        </p:blipFill>
        <p:spPr>
          <a:xfrm>
            <a:off x="20" y="10"/>
            <a:ext cx="12191980" cy="6857990"/>
          </a:xfrm>
          <a:prstGeom prst="rect">
            <a:avLst/>
          </a:prstGeom>
        </p:spPr>
      </p:pic>
      <p:sp>
        <p:nvSpPr>
          <p:cNvPr id="56" name="Rectangle 55">
            <a:extLst>
              <a:ext uri="{FF2B5EF4-FFF2-40B4-BE49-F238E27FC236}">
                <a16:creationId xmlns:a16="http://schemas.microsoft.com/office/drawing/2014/main" id="{84D07BF5-D29E-918E-55FE-747AF2A0E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66726" cy="685800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985BB-9B9F-5DF8-EA49-8BD8396F3DA2}"/>
              </a:ext>
            </a:extLst>
          </p:cNvPr>
          <p:cNvSpPr>
            <a:spLocks noGrp="1"/>
          </p:cNvSpPr>
          <p:nvPr>
            <p:ph type="ctrTitle"/>
          </p:nvPr>
        </p:nvSpPr>
        <p:spPr>
          <a:xfrm>
            <a:off x="441035" y="1424475"/>
            <a:ext cx="3424383" cy="2543448"/>
          </a:xfrm>
        </p:spPr>
        <p:txBody>
          <a:bodyPr anchor="t">
            <a:normAutofit/>
          </a:bodyPr>
          <a:lstStyle/>
          <a:p>
            <a:pPr algn="l"/>
            <a:r>
              <a:rPr lang="en-US" sz="3200" dirty="0">
                <a:latin typeface="Open Sans" pitchFamily="2" charset="0"/>
                <a:ea typeface="Open Sans" pitchFamily="2" charset="0"/>
                <a:cs typeface="Open Sans" pitchFamily="2" charset="0"/>
              </a:rPr>
              <a:t>Addressing Manufacturing Downtime challenges</a:t>
            </a:r>
          </a:p>
        </p:txBody>
      </p:sp>
    </p:spTree>
    <p:extLst>
      <p:ext uri="{BB962C8B-B14F-4D97-AF65-F5344CB8AC3E}">
        <p14:creationId xmlns:p14="http://schemas.microsoft.com/office/powerpoint/2010/main" val="174495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5DCB3B-A97A-53C5-17A9-3454F437EC89}"/>
            </a:ext>
          </a:extLst>
        </p:cNvPr>
        <p:cNvGrpSpPr/>
        <p:nvPr/>
      </p:nvGrpSpPr>
      <p:grpSpPr>
        <a:xfrm>
          <a:off x="0" y="0"/>
          <a:ext cx="0" cy="0"/>
          <a:chOff x="0" y="0"/>
          <a:chExt cx="0" cy="0"/>
        </a:xfrm>
      </p:grpSpPr>
      <p:sp>
        <p:nvSpPr>
          <p:cNvPr id="4124" name="Rectangle 4123">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7D96B35-A6ED-13F1-8637-10A98FC39922}"/>
              </a:ext>
            </a:extLst>
          </p:cNvPr>
          <p:cNvSpPr txBox="1">
            <a:spLocks/>
          </p:cNvSpPr>
          <p:nvPr/>
        </p:nvSpPr>
        <p:spPr>
          <a:xfrm>
            <a:off x="619759" y="603504"/>
            <a:ext cx="5237576" cy="15270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a:solidFill>
                  <a:schemeClr val="tx1"/>
                </a:solidFill>
                <a:latin typeface="+mj-lt"/>
                <a:ea typeface="+mj-ea"/>
                <a:cs typeface="+mj-cs"/>
              </a:rPr>
              <a:t>Drawing Conclusions</a:t>
            </a:r>
          </a:p>
        </p:txBody>
      </p:sp>
      <p:sp>
        <p:nvSpPr>
          <p:cNvPr id="18" name="TextBox 17">
            <a:extLst>
              <a:ext uri="{FF2B5EF4-FFF2-40B4-BE49-F238E27FC236}">
                <a16:creationId xmlns:a16="http://schemas.microsoft.com/office/drawing/2014/main" id="{2A3A675F-E10B-671A-B3B2-5AC864CBB143}"/>
              </a:ext>
            </a:extLst>
          </p:cNvPr>
          <p:cNvSpPr txBox="1"/>
          <p:nvPr/>
        </p:nvSpPr>
        <p:spPr>
          <a:xfrm>
            <a:off x="619758" y="2212848"/>
            <a:ext cx="5237577" cy="4096512"/>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1600" dirty="0"/>
              <a:t>The line efficiency is highest for the </a:t>
            </a:r>
            <a:r>
              <a:rPr lang="en-US" sz="1600" b="1" dirty="0"/>
              <a:t>LE-600</a:t>
            </a:r>
            <a:r>
              <a:rPr lang="en-US" sz="1600" dirty="0"/>
              <a:t> and </a:t>
            </a:r>
            <a:r>
              <a:rPr lang="en-US" sz="1600" b="1" dirty="0"/>
              <a:t>DC-600</a:t>
            </a:r>
            <a:r>
              <a:rPr lang="en-US" sz="1600" dirty="0"/>
              <a:t> products (68%), but it is much lower for the </a:t>
            </a:r>
            <a:r>
              <a:rPr lang="en-US" sz="1600" b="1" dirty="0"/>
              <a:t>OR-600</a:t>
            </a:r>
            <a:r>
              <a:rPr lang="en-US" sz="1600" dirty="0"/>
              <a:t> (44%).</a:t>
            </a:r>
          </a:p>
          <a:p>
            <a:pPr marL="285750" indent="-228600">
              <a:lnSpc>
                <a:spcPct val="110000"/>
              </a:lnSpc>
              <a:spcAft>
                <a:spcPts val="600"/>
              </a:spcAft>
              <a:buFont typeface="Arial" panose="020B0604020202020204" pitchFamily="34" charset="0"/>
              <a:buChar char="•"/>
            </a:pPr>
            <a:endParaRPr lang="en-US" sz="1600" dirty="0"/>
          </a:p>
          <a:p>
            <a:pPr marL="285750" indent="-228600">
              <a:lnSpc>
                <a:spcPct val="110000"/>
              </a:lnSpc>
              <a:spcAft>
                <a:spcPts val="600"/>
              </a:spcAft>
              <a:buFont typeface="Arial" panose="020B0604020202020204" pitchFamily="34" charset="0"/>
              <a:buChar char="•"/>
            </a:pPr>
            <a:r>
              <a:rPr lang="en-US" sz="1600" dirty="0"/>
              <a:t>Looking deeper into </a:t>
            </a:r>
            <a:r>
              <a:rPr lang="en-US" sz="1600" b="1" dirty="0"/>
              <a:t>OR-600</a:t>
            </a:r>
            <a:r>
              <a:rPr lang="en-US" sz="1600" dirty="0"/>
              <a:t> to identify the factors causing downtime, we find that there was only one batch for this product. Only two downtime incidents occurred: one due to a </a:t>
            </a:r>
            <a:r>
              <a:rPr lang="en-US" sz="1600" b="1" dirty="0"/>
              <a:t>batch change</a:t>
            </a:r>
            <a:r>
              <a:rPr lang="en-US" sz="1600" dirty="0"/>
              <a:t>, which took 60 minutes to resolve by </a:t>
            </a:r>
            <a:r>
              <a:rPr lang="en-US" sz="1600" b="1" dirty="0"/>
              <a:t>Mac</a:t>
            </a:r>
            <a:r>
              <a:rPr lang="en-US" sz="1600" dirty="0"/>
              <a:t>, and another that took only 15 minutes. This is why the product has low efficiency.</a:t>
            </a:r>
          </a:p>
          <a:p>
            <a:pPr marL="285750" indent="-228600">
              <a:lnSpc>
                <a:spcPct val="110000"/>
              </a:lnSpc>
              <a:spcAft>
                <a:spcPts val="600"/>
              </a:spcAft>
              <a:buFont typeface="Arial" panose="020B0604020202020204" pitchFamily="34" charset="0"/>
              <a:buChar char="•"/>
            </a:pPr>
            <a:endParaRPr lang="en-US" dirty="0"/>
          </a:p>
        </p:txBody>
      </p:sp>
      <p:pic>
        <p:nvPicPr>
          <p:cNvPr id="20" name="Picture 19" descr="A screenshot of a computer&#10;&#10;AI-generated content may be incorrect.">
            <a:extLst>
              <a:ext uri="{FF2B5EF4-FFF2-40B4-BE49-F238E27FC236}">
                <a16:creationId xmlns:a16="http://schemas.microsoft.com/office/drawing/2014/main" id="{6A0C6FFE-57BF-1AA4-C8EC-3DA399AF1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817" y="4009424"/>
            <a:ext cx="5409686" cy="2529028"/>
          </a:xfrm>
          <a:prstGeom prst="rect">
            <a:avLst/>
          </a:prstGeom>
        </p:spPr>
      </p:pic>
      <p:pic>
        <p:nvPicPr>
          <p:cNvPr id="3" name="Picture 2" descr="A graph of blue rectangular bars with text&#10;&#10;AI-generated content may be incorrect.">
            <a:extLst>
              <a:ext uri="{FF2B5EF4-FFF2-40B4-BE49-F238E27FC236}">
                <a16:creationId xmlns:a16="http://schemas.microsoft.com/office/drawing/2014/main" id="{AF4D455E-563D-0C93-5FA2-0691A946D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817" y="764646"/>
            <a:ext cx="4709600" cy="2896404"/>
          </a:xfrm>
          <a:prstGeom prst="rect">
            <a:avLst/>
          </a:prstGeom>
        </p:spPr>
      </p:pic>
    </p:spTree>
    <p:extLst>
      <p:ext uri="{BB962C8B-B14F-4D97-AF65-F5344CB8AC3E}">
        <p14:creationId xmlns:p14="http://schemas.microsoft.com/office/powerpoint/2010/main" val="408144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B26E5A-403F-ACE9-9DCE-E4C56496CB67}"/>
            </a:ext>
          </a:extLst>
        </p:cNvPr>
        <p:cNvGrpSpPr/>
        <p:nvPr/>
      </p:nvGrpSpPr>
      <p:grpSpPr>
        <a:xfrm>
          <a:off x="0" y="0"/>
          <a:ext cx="0" cy="0"/>
          <a:chOff x="0" y="0"/>
          <a:chExt cx="0" cy="0"/>
        </a:xfrm>
      </p:grpSpPr>
      <p:sp useBgFill="1">
        <p:nvSpPr>
          <p:cNvPr id="4127" name="Rectangle 4126">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00DDF1DF-F93A-B22A-C47B-7EEDCC8ED222}"/>
              </a:ext>
            </a:extLst>
          </p:cNvPr>
          <p:cNvSpPr txBox="1">
            <a:spLocks/>
          </p:cNvSpPr>
          <p:nvPr/>
        </p:nvSpPr>
        <p:spPr>
          <a:xfrm>
            <a:off x="612648" y="603504"/>
            <a:ext cx="5862396" cy="15270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a:solidFill>
                  <a:schemeClr val="tx1"/>
                </a:solidFill>
                <a:latin typeface="+mj-lt"/>
                <a:ea typeface="+mj-ea"/>
                <a:cs typeface="+mj-cs"/>
              </a:rPr>
              <a:t>Drawing Conclusions</a:t>
            </a:r>
          </a:p>
        </p:txBody>
      </p:sp>
      <p:sp>
        <p:nvSpPr>
          <p:cNvPr id="18" name="TextBox 17">
            <a:extLst>
              <a:ext uri="{FF2B5EF4-FFF2-40B4-BE49-F238E27FC236}">
                <a16:creationId xmlns:a16="http://schemas.microsoft.com/office/drawing/2014/main" id="{67A2F344-4D6E-3549-58CA-617638093B03}"/>
              </a:ext>
            </a:extLst>
          </p:cNvPr>
          <p:cNvSpPr txBox="1"/>
          <p:nvPr/>
        </p:nvSpPr>
        <p:spPr>
          <a:xfrm>
            <a:off x="612648" y="2212848"/>
            <a:ext cx="5862396" cy="4096512"/>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sz="1600" dirty="0"/>
              <a:t>Among all downtime factors, </a:t>
            </a:r>
            <a:r>
              <a:rPr lang="en-US" sz="1600" b="1" dirty="0"/>
              <a:t>Batch Change </a:t>
            </a:r>
            <a:r>
              <a:rPr lang="en-US" sz="1600" dirty="0"/>
              <a:t>takes 32 minutes to resolve, making it the longest, and it is also classified as an </a:t>
            </a:r>
            <a:r>
              <a:rPr lang="en-US" sz="1600" b="1" dirty="0"/>
              <a:t>operator error</a:t>
            </a:r>
            <a:r>
              <a:rPr lang="en-US" sz="1600" dirty="0"/>
              <a:t>.</a:t>
            </a:r>
          </a:p>
          <a:p>
            <a:pPr marL="57150" indent="-228600">
              <a:lnSpc>
                <a:spcPct val="120000"/>
              </a:lnSpc>
              <a:spcAft>
                <a:spcPts val="600"/>
              </a:spcAft>
              <a:buFont typeface="Arial" panose="020B0604020202020204" pitchFamily="34" charset="0"/>
              <a:buChar char="•"/>
            </a:pPr>
            <a:endParaRPr lang="en-US" dirty="0"/>
          </a:p>
        </p:txBody>
      </p:sp>
      <p:pic>
        <p:nvPicPr>
          <p:cNvPr id="5" name="Picture 4" descr="A graph with blue bars&#10;&#10;AI-generated content may be incorrect.">
            <a:extLst>
              <a:ext uri="{FF2B5EF4-FFF2-40B4-BE49-F238E27FC236}">
                <a16:creationId xmlns:a16="http://schemas.microsoft.com/office/drawing/2014/main" id="{A0D63FC0-8303-427E-8C57-671848E55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395" y="1650778"/>
            <a:ext cx="4681506" cy="3584830"/>
          </a:xfrm>
          <a:prstGeom prst="rect">
            <a:avLst/>
          </a:prstGeom>
        </p:spPr>
      </p:pic>
    </p:spTree>
    <p:extLst>
      <p:ext uri="{BB962C8B-B14F-4D97-AF65-F5344CB8AC3E}">
        <p14:creationId xmlns:p14="http://schemas.microsoft.com/office/powerpoint/2010/main" val="425931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A8B55E-4152-AC7E-5999-C586F039B8E9}"/>
            </a:ext>
          </a:extLst>
        </p:cNvPr>
        <p:cNvGrpSpPr/>
        <p:nvPr/>
      </p:nvGrpSpPr>
      <p:grpSpPr>
        <a:xfrm>
          <a:off x="0" y="0"/>
          <a:ext cx="0" cy="0"/>
          <a:chOff x="0" y="0"/>
          <a:chExt cx="0" cy="0"/>
        </a:xfrm>
      </p:grpSpPr>
      <p:sp useBgFill="1">
        <p:nvSpPr>
          <p:cNvPr id="4122" name="Rectangle 4121">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E8FB9A7-35EB-40D2-DAA1-F933704E5B8D}"/>
              </a:ext>
            </a:extLst>
          </p:cNvPr>
          <p:cNvSpPr txBox="1">
            <a:spLocks/>
          </p:cNvSpPr>
          <p:nvPr/>
        </p:nvSpPr>
        <p:spPr>
          <a:xfrm>
            <a:off x="612648" y="603504"/>
            <a:ext cx="5862396" cy="15270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a:solidFill>
                  <a:schemeClr val="tx1"/>
                </a:solidFill>
                <a:latin typeface="+mj-lt"/>
                <a:ea typeface="+mj-ea"/>
                <a:cs typeface="+mj-cs"/>
              </a:rPr>
              <a:t>Drawing Conclusions</a:t>
            </a:r>
          </a:p>
        </p:txBody>
      </p:sp>
      <p:sp>
        <p:nvSpPr>
          <p:cNvPr id="18" name="TextBox 17">
            <a:extLst>
              <a:ext uri="{FF2B5EF4-FFF2-40B4-BE49-F238E27FC236}">
                <a16:creationId xmlns:a16="http://schemas.microsoft.com/office/drawing/2014/main" id="{4DE2F5C8-FEEB-1DE5-017D-1C7ABEB4451B}"/>
              </a:ext>
            </a:extLst>
          </p:cNvPr>
          <p:cNvSpPr txBox="1"/>
          <p:nvPr/>
        </p:nvSpPr>
        <p:spPr>
          <a:xfrm>
            <a:off x="612648" y="2212848"/>
            <a:ext cx="5862396" cy="4096512"/>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sz="1600" dirty="0"/>
              <a:t>If we filter out Operator Error to focus on </a:t>
            </a:r>
            <a:r>
              <a:rPr lang="en-US" sz="1600" b="1" dirty="0"/>
              <a:t>non-operator factors</a:t>
            </a:r>
            <a:r>
              <a:rPr lang="en-US" sz="1600" dirty="0"/>
              <a:t>, we find that </a:t>
            </a:r>
            <a:r>
              <a:rPr lang="en-US" sz="1600" b="1" dirty="0"/>
              <a:t>Inventory Shortage </a:t>
            </a:r>
            <a:r>
              <a:rPr lang="en-US" sz="1600" dirty="0"/>
              <a:t>is the most significant issue, taking approximately 25 minutes on average to resolve.</a:t>
            </a:r>
            <a:endParaRPr lang="en-US" dirty="0"/>
          </a:p>
        </p:txBody>
      </p:sp>
      <p:pic>
        <p:nvPicPr>
          <p:cNvPr id="3" name="Picture 2">
            <a:extLst>
              <a:ext uri="{FF2B5EF4-FFF2-40B4-BE49-F238E27FC236}">
                <a16:creationId xmlns:a16="http://schemas.microsoft.com/office/drawing/2014/main" id="{F03A7396-E0AF-8532-9931-ECEEBB1B5242}"/>
              </a:ext>
            </a:extLst>
          </p:cNvPr>
          <p:cNvPicPr>
            <a:picLocks noChangeAspect="1"/>
          </p:cNvPicPr>
          <p:nvPr/>
        </p:nvPicPr>
        <p:blipFill>
          <a:blip r:embed="rId2"/>
          <a:stretch>
            <a:fillRect/>
          </a:stretch>
        </p:blipFill>
        <p:spPr>
          <a:xfrm>
            <a:off x="7091395" y="1556440"/>
            <a:ext cx="4681506" cy="3773506"/>
          </a:xfrm>
          <a:prstGeom prst="rect">
            <a:avLst/>
          </a:prstGeom>
        </p:spPr>
      </p:pic>
    </p:spTree>
    <p:extLst>
      <p:ext uri="{BB962C8B-B14F-4D97-AF65-F5344CB8AC3E}">
        <p14:creationId xmlns:p14="http://schemas.microsoft.com/office/powerpoint/2010/main" val="81135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FADF2F-EC81-15EF-BAB2-5B60675295F9}"/>
            </a:ext>
          </a:extLst>
        </p:cNvPr>
        <p:cNvGrpSpPr/>
        <p:nvPr/>
      </p:nvGrpSpPr>
      <p:grpSpPr>
        <a:xfrm>
          <a:off x="0" y="0"/>
          <a:ext cx="0" cy="0"/>
          <a:chOff x="0" y="0"/>
          <a:chExt cx="0" cy="0"/>
        </a:xfrm>
      </p:grpSpPr>
      <p:sp useBgFill="1">
        <p:nvSpPr>
          <p:cNvPr id="4127" name="Rectangle 4126">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1CA0539-1BEF-315F-1D76-25FCBE550A01}"/>
              </a:ext>
            </a:extLst>
          </p:cNvPr>
          <p:cNvSpPr txBox="1">
            <a:spLocks/>
          </p:cNvSpPr>
          <p:nvPr/>
        </p:nvSpPr>
        <p:spPr>
          <a:xfrm>
            <a:off x="612648" y="603504"/>
            <a:ext cx="5862396" cy="15270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a:solidFill>
                  <a:schemeClr val="tx1"/>
                </a:solidFill>
                <a:latin typeface="+mj-lt"/>
                <a:ea typeface="+mj-ea"/>
                <a:cs typeface="+mj-cs"/>
              </a:rPr>
              <a:t>Drawing Conclusions</a:t>
            </a:r>
          </a:p>
        </p:txBody>
      </p:sp>
      <p:sp>
        <p:nvSpPr>
          <p:cNvPr id="18" name="TextBox 17">
            <a:extLst>
              <a:ext uri="{FF2B5EF4-FFF2-40B4-BE49-F238E27FC236}">
                <a16:creationId xmlns:a16="http://schemas.microsoft.com/office/drawing/2014/main" id="{86FEDC74-1577-21B1-161D-12FFE67828A7}"/>
              </a:ext>
            </a:extLst>
          </p:cNvPr>
          <p:cNvSpPr txBox="1"/>
          <p:nvPr/>
        </p:nvSpPr>
        <p:spPr>
          <a:xfrm>
            <a:off x="612648" y="2212848"/>
            <a:ext cx="5862396" cy="4096512"/>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sz="1600" dirty="0"/>
              <a:t>Most of the downtime incidents occurred due to a </a:t>
            </a:r>
            <a:r>
              <a:rPr lang="en-US" sz="1600" b="1" dirty="0"/>
              <a:t>Machine Adjustment </a:t>
            </a:r>
            <a:r>
              <a:rPr lang="en-US" sz="1600" dirty="0"/>
              <a:t>error, which is classified as an </a:t>
            </a:r>
            <a:r>
              <a:rPr lang="en-US" sz="1600" b="1" dirty="0"/>
              <a:t>operator error </a:t>
            </a:r>
            <a:r>
              <a:rPr lang="en-US" sz="1600" dirty="0"/>
              <a:t>and takes an average of 28 minutes to be resolved.</a:t>
            </a:r>
          </a:p>
          <a:p>
            <a:pPr marL="285750" indent="-228600">
              <a:lnSpc>
                <a:spcPct val="120000"/>
              </a:lnSpc>
              <a:spcAft>
                <a:spcPts val="600"/>
              </a:spcAft>
              <a:buFont typeface="Arial" panose="020B0604020202020204" pitchFamily="34" charset="0"/>
              <a:buChar char="•"/>
            </a:pPr>
            <a:r>
              <a:rPr lang="en-US" sz="1600" dirty="0"/>
              <a:t>The second and third most common factors are </a:t>
            </a:r>
            <a:r>
              <a:rPr lang="en-US" sz="1600" b="1" dirty="0"/>
              <a:t>Machine Failure</a:t>
            </a:r>
            <a:r>
              <a:rPr lang="en-US" sz="1600" dirty="0"/>
              <a:t> and </a:t>
            </a:r>
            <a:r>
              <a:rPr lang="en-US" sz="1600" b="1" dirty="0"/>
              <a:t>Inventory Shortage</a:t>
            </a:r>
            <a:r>
              <a:rPr lang="en-US" sz="1600" dirty="0"/>
              <a:t>, which are </a:t>
            </a:r>
            <a:r>
              <a:rPr lang="en-US" sz="1600" b="1" dirty="0"/>
              <a:t>non-operator errors </a:t>
            </a:r>
            <a:r>
              <a:rPr lang="en-US" sz="1600" dirty="0"/>
              <a:t>and take an average of 25 and 23 minutes, respectively, to be resolved.</a:t>
            </a:r>
            <a:endParaRPr lang="en-US" dirty="0"/>
          </a:p>
        </p:txBody>
      </p:sp>
      <p:pic>
        <p:nvPicPr>
          <p:cNvPr id="4" name="Picture 3" descr="A screenshot of a phone&#10;&#10;AI-generated content may be incorrect.">
            <a:extLst>
              <a:ext uri="{FF2B5EF4-FFF2-40B4-BE49-F238E27FC236}">
                <a16:creationId xmlns:a16="http://schemas.microsoft.com/office/drawing/2014/main" id="{3A04BA1A-1E97-5E9B-4938-7996AEF10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395" y="2113273"/>
            <a:ext cx="3566773" cy="3869041"/>
          </a:xfrm>
          <a:prstGeom prst="rect">
            <a:avLst/>
          </a:prstGeom>
        </p:spPr>
      </p:pic>
    </p:spTree>
    <p:extLst>
      <p:ext uri="{BB962C8B-B14F-4D97-AF65-F5344CB8AC3E}">
        <p14:creationId xmlns:p14="http://schemas.microsoft.com/office/powerpoint/2010/main" val="270119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A25E32-A9D0-9EB7-59AC-02BF94B01E49}"/>
            </a:ext>
          </a:extLst>
        </p:cNvPr>
        <p:cNvGrpSpPr/>
        <p:nvPr/>
      </p:nvGrpSpPr>
      <p:grpSpPr>
        <a:xfrm>
          <a:off x="0" y="0"/>
          <a:ext cx="0" cy="0"/>
          <a:chOff x="0" y="0"/>
          <a:chExt cx="0" cy="0"/>
        </a:xfrm>
      </p:grpSpPr>
      <p:sp>
        <p:nvSpPr>
          <p:cNvPr id="4132" name="Rectangle 4131">
            <a:extLst>
              <a:ext uri="{FF2B5EF4-FFF2-40B4-BE49-F238E27FC236}">
                <a16:creationId xmlns:a16="http://schemas.microsoft.com/office/drawing/2014/main" id="{E691A507-D0FD-BE2D-0592-5B968CD36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56F8CBC-81BF-D1D1-64C6-629975F199F9}"/>
              </a:ext>
            </a:extLst>
          </p:cNvPr>
          <p:cNvSpPr txBox="1">
            <a:spLocks/>
          </p:cNvSpPr>
          <p:nvPr/>
        </p:nvSpPr>
        <p:spPr>
          <a:xfrm>
            <a:off x="619759" y="603504"/>
            <a:ext cx="5237576" cy="15270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a:solidFill>
                  <a:schemeClr val="tx1"/>
                </a:solidFill>
                <a:latin typeface="+mj-lt"/>
                <a:ea typeface="+mj-ea"/>
                <a:cs typeface="+mj-cs"/>
              </a:rPr>
              <a:t>Drawing Conclusions</a:t>
            </a:r>
          </a:p>
        </p:txBody>
      </p:sp>
      <p:sp>
        <p:nvSpPr>
          <p:cNvPr id="18" name="TextBox 17">
            <a:extLst>
              <a:ext uri="{FF2B5EF4-FFF2-40B4-BE49-F238E27FC236}">
                <a16:creationId xmlns:a16="http://schemas.microsoft.com/office/drawing/2014/main" id="{95CE8DF0-707B-44E7-C4F4-A08528AED856}"/>
              </a:ext>
            </a:extLst>
          </p:cNvPr>
          <p:cNvSpPr txBox="1"/>
          <p:nvPr/>
        </p:nvSpPr>
        <p:spPr>
          <a:xfrm>
            <a:off x="619758" y="2212848"/>
            <a:ext cx="5237577" cy="4096512"/>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sz="1600" dirty="0"/>
              <a:t>Looking at the performance of the operators, we find that downtime incidents occurring when </a:t>
            </a:r>
            <a:r>
              <a:rPr lang="en-US" sz="1600" b="1" dirty="0"/>
              <a:t>Mac</a:t>
            </a:r>
            <a:r>
              <a:rPr lang="en-US" sz="1600" dirty="0"/>
              <a:t> is in charge of the batch take an average of 26 minutes to resolve, which is the longest duration. In contrast, </a:t>
            </a:r>
            <a:r>
              <a:rPr lang="en-US" sz="1600" b="1" dirty="0"/>
              <a:t>Dee</a:t>
            </a:r>
            <a:r>
              <a:rPr lang="en-US" sz="1600" dirty="0"/>
              <a:t> resolves errors in the shortest time, averaging 19 minutes.</a:t>
            </a:r>
          </a:p>
          <a:p>
            <a:pPr marL="285750" indent="-228600">
              <a:lnSpc>
                <a:spcPct val="120000"/>
              </a:lnSpc>
              <a:spcAft>
                <a:spcPts val="600"/>
              </a:spcAft>
              <a:buFont typeface="Arial" panose="020B0604020202020204" pitchFamily="34" charset="0"/>
              <a:buChar char="•"/>
            </a:pPr>
            <a:r>
              <a:rPr lang="en-US" sz="1600" dirty="0"/>
              <a:t>When analyzing line efficiency by operator, we found that </a:t>
            </a:r>
            <a:r>
              <a:rPr lang="en-US" sz="1600" b="1" dirty="0"/>
              <a:t>Charlie</a:t>
            </a:r>
            <a:r>
              <a:rPr lang="en-US" sz="1600" dirty="0"/>
              <a:t> achieved the highest line efficiency at 67%, while </a:t>
            </a:r>
            <a:r>
              <a:rPr lang="en-US" sz="1600" b="1" dirty="0"/>
              <a:t>Mac</a:t>
            </a:r>
            <a:r>
              <a:rPr lang="en-US" sz="1600" dirty="0"/>
              <a:t> recorded the lowest efficiency at 61%.</a:t>
            </a:r>
          </a:p>
        </p:txBody>
      </p:sp>
      <p:pic>
        <p:nvPicPr>
          <p:cNvPr id="3" name="Picture 2" descr="A graph of a number of people&#10;&#10;AI-generated content may be incorrect.">
            <a:extLst>
              <a:ext uri="{FF2B5EF4-FFF2-40B4-BE49-F238E27FC236}">
                <a16:creationId xmlns:a16="http://schemas.microsoft.com/office/drawing/2014/main" id="{3F57D73D-5DD3-2C82-EA53-35D84492F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858" y="419362"/>
            <a:ext cx="3388620" cy="2895040"/>
          </a:xfrm>
          <a:prstGeom prst="rect">
            <a:avLst/>
          </a:prstGeom>
        </p:spPr>
      </p:pic>
      <p:pic>
        <p:nvPicPr>
          <p:cNvPr id="4" name="Picture 3" descr="A screenshot of a graph&#10;&#10;AI-generated content may be incorrect.">
            <a:extLst>
              <a:ext uri="{FF2B5EF4-FFF2-40B4-BE49-F238E27FC236}">
                <a16:creationId xmlns:a16="http://schemas.microsoft.com/office/drawing/2014/main" id="{03011CBE-D668-FFA8-7883-AE61272EF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914" y="3543599"/>
            <a:ext cx="2624014" cy="2896404"/>
          </a:xfrm>
          <a:prstGeom prst="rect">
            <a:avLst/>
          </a:prstGeom>
        </p:spPr>
      </p:pic>
    </p:spTree>
    <p:extLst>
      <p:ext uri="{BB962C8B-B14F-4D97-AF65-F5344CB8AC3E}">
        <p14:creationId xmlns:p14="http://schemas.microsoft.com/office/powerpoint/2010/main" val="195013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C59456-103E-0EF3-3E9D-262CB07EB578}"/>
            </a:ext>
          </a:extLst>
        </p:cNvPr>
        <p:cNvGrpSpPr/>
        <p:nvPr/>
      </p:nvGrpSpPr>
      <p:grpSpPr>
        <a:xfrm>
          <a:off x="0" y="0"/>
          <a:ext cx="0" cy="0"/>
          <a:chOff x="0" y="0"/>
          <a:chExt cx="0" cy="0"/>
        </a:xfrm>
      </p:grpSpPr>
      <p:sp>
        <p:nvSpPr>
          <p:cNvPr id="4132" name="Rectangle 4131">
            <a:extLst>
              <a:ext uri="{FF2B5EF4-FFF2-40B4-BE49-F238E27FC236}">
                <a16:creationId xmlns:a16="http://schemas.microsoft.com/office/drawing/2014/main" id="{6454D543-2994-FE24-F2DE-8E9F28A6A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31384EA-0187-E106-663A-2358226A28A2}"/>
              </a:ext>
            </a:extLst>
          </p:cNvPr>
          <p:cNvSpPr txBox="1">
            <a:spLocks/>
          </p:cNvSpPr>
          <p:nvPr/>
        </p:nvSpPr>
        <p:spPr>
          <a:xfrm>
            <a:off x="619759" y="603504"/>
            <a:ext cx="5237576" cy="8046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dirty="0">
                <a:solidFill>
                  <a:schemeClr val="tx1"/>
                </a:solidFill>
                <a:latin typeface="+mj-lt"/>
                <a:ea typeface="+mj-ea"/>
                <a:cs typeface="+mj-cs"/>
              </a:rPr>
              <a:t>Drawing Conclusions</a:t>
            </a:r>
          </a:p>
        </p:txBody>
      </p:sp>
      <p:sp>
        <p:nvSpPr>
          <p:cNvPr id="18" name="TextBox 17">
            <a:extLst>
              <a:ext uri="{FF2B5EF4-FFF2-40B4-BE49-F238E27FC236}">
                <a16:creationId xmlns:a16="http://schemas.microsoft.com/office/drawing/2014/main" id="{E0A0CBE7-D8B2-C0CA-347C-E495A502C427}"/>
              </a:ext>
            </a:extLst>
          </p:cNvPr>
          <p:cNvSpPr txBox="1"/>
          <p:nvPr/>
        </p:nvSpPr>
        <p:spPr>
          <a:xfrm>
            <a:off x="619759" y="2212848"/>
            <a:ext cx="4144266" cy="4096512"/>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sz="1600" dirty="0"/>
              <a:t>If we look at operator downtime factors that occurred when </a:t>
            </a:r>
            <a:r>
              <a:rPr lang="en-US" sz="1600" b="1" dirty="0"/>
              <a:t>Charlie</a:t>
            </a:r>
            <a:r>
              <a:rPr lang="en-US" sz="1600" dirty="0"/>
              <a:t> was in charge, we find that the </a:t>
            </a:r>
            <a:r>
              <a:rPr lang="en-US" sz="1600" b="1" dirty="0"/>
              <a:t>Batch Coding Error </a:t>
            </a:r>
            <a:r>
              <a:rPr lang="en-US" sz="1600" dirty="0"/>
              <a:t>is the most time-consuming issue for Charlie to resolve. Additionally, the </a:t>
            </a:r>
            <a:r>
              <a:rPr lang="en-US" sz="1600" b="1" dirty="0"/>
              <a:t>Machine Adjustment error</a:t>
            </a:r>
            <a:r>
              <a:rPr lang="en-US" sz="1600" dirty="0"/>
              <a:t> occurred four times.</a:t>
            </a:r>
          </a:p>
        </p:txBody>
      </p:sp>
      <p:sp>
        <p:nvSpPr>
          <p:cNvPr id="5" name="TextBox 4">
            <a:extLst>
              <a:ext uri="{FF2B5EF4-FFF2-40B4-BE49-F238E27FC236}">
                <a16:creationId xmlns:a16="http://schemas.microsoft.com/office/drawing/2014/main" id="{3564DD6A-4A6D-53D3-B604-C196E751CEBA}"/>
              </a:ext>
            </a:extLst>
          </p:cNvPr>
          <p:cNvSpPr txBox="1"/>
          <p:nvPr/>
        </p:nvSpPr>
        <p:spPr>
          <a:xfrm>
            <a:off x="688582" y="1513219"/>
            <a:ext cx="6094476" cy="338554"/>
          </a:xfrm>
          <a:prstGeom prst="rect">
            <a:avLst/>
          </a:prstGeom>
          <a:noFill/>
        </p:spPr>
        <p:txBody>
          <a:bodyPr wrap="square">
            <a:spAutoFit/>
          </a:bodyPr>
          <a:lstStyle/>
          <a:p>
            <a:pPr>
              <a:spcBef>
                <a:spcPts val="756"/>
              </a:spcBef>
              <a:spcAft>
                <a:spcPts val="1008"/>
              </a:spcAft>
            </a:pPr>
            <a:r>
              <a:rPr lang="en-US" sz="1600" dirty="0">
                <a:latin typeface="Open Sans" pitchFamily="2" charset="0"/>
                <a:ea typeface="Open Sans" pitchFamily="2" charset="0"/>
                <a:cs typeface="Open Sans" pitchFamily="2" charset="0"/>
              </a:rPr>
              <a:t>Downtime Factors Analysis by Operator</a:t>
            </a:r>
          </a:p>
        </p:txBody>
      </p:sp>
      <p:pic>
        <p:nvPicPr>
          <p:cNvPr id="12" name="Picture 11" descr="A screenshot of a graph&#10;&#10;AI-generated content may be incorrect.">
            <a:extLst>
              <a:ext uri="{FF2B5EF4-FFF2-40B4-BE49-F238E27FC236}">
                <a16:creationId xmlns:a16="http://schemas.microsoft.com/office/drawing/2014/main" id="{31B73E55-7F27-CE80-ECB1-38B4D4DA5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510" y="2654808"/>
            <a:ext cx="6591300" cy="3048000"/>
          </a:xfrm>
          <a:prstGeom prst="rect">
            <a:avLst/>
          </a:prstGeom>
        </p:spPr>
      </p:pic>
    </p:spTree>
    <p:extLst>
      <p:ext uri="{BB962C8B-B14F-4D97-AF65-F5344CB8AC3E}">
        <p14:creationId xmlns:p14="http://schemas.microsoft.com/office/powerpoint/2010/main" val="1541059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50E919-5449-D048-F742-E9B05EC8E805}"/>
            </a:ext>
          </a:extLst>
        </p:cNvPr>
        <p:cNvGrpSpPr/>
        <p:nvPr/>
      </p:nvGrpSpPr>
      <p:grpSpPr>
        <a:xfrm>
          <a:off x="0" y="0"/>
          <a:ext cx="0" cy="0"/>
          <a:chOff x="0" y="0"/>
          <a:chExt cx="0" cy="0"/>
        </a:xfrm>
      </p:grpSpPr>
      <p:sp>
        <p:nvSpPr>
          <p:cNvPr id="4132" name="Rectangle 4131">
            <a:extLst>
              <a:ext uri="{FF2B5EF4-FFF2-40B4-BE49-F238E27FC236}">
                <a16:creationId xmlns:a16="http://schemas.microsoft.com/office/drawing/2014/main" id="{7436906D-C9B0-65F4-3847-1DB7930E1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45B62C-43E9-06FC-B286-C77005A88F7F}"/>
              </a:ext>
            </a:extLst>
          </p:cNvPr>
          <p:cNvSpPr txBox="1">
            <a:spLocks/>
          </p:cNvSpPr>
          <p:nvPr/>
        </p:nvSpPr>
        <p:spPr>
          <a:xfrm>
            <a:off x="619759" y="603504"/>
            <a:ext cx="5237576" cy="8046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dirty="0">
                <a:solidFill>
                  <a:schemeClr val="tx1"/>
                </a:solidFill>
                <a:latin typeface="+mj-lt"/>
                <a:ea typeface="+mj-ea"/>
                <a:cs typeface="+mj-cs"/>
              </a:rPr>
              <a:t>Drawing Conclusions</a:t>
            </a:r>
          </a:p>
        </p:txBody>
      </p:sp>
      <p:sp>
        <p:nvSpPr>
          <p:cNvPr id="18" name="TextBox 17">
            <a:extLst>
              <a:ext uri="{FF2B5EF4-FFF2-40B4-BE49-F238E27FC236}">
                <a16:creationId xmlns:a16="http://schemas.microsoft.com/office/drawing/2014/main" id="{AF6A4120-6B43-68D4-D4F0-6D6803D1091B}"/>
              </a:ext>
            </a:extLst>
          </p:cNvPr>
          <p:cNvSpPr txBox="1"/>
          <p:nvPr/>
        </p:nvSpPr>
        <p:spPr>
          <a:xfrm>
            <a:off x="619759" y="2212848"/>
            <a:ext cx="4144266" cy="4096512"/>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sz="1600" dirty="0"/>
              <a:t>In addition to Charlie, the </a:t>
            </a:r>
            <a:r>
              <a:rPr lang="en-US" sz="1600" b="1" dirty="0"/>
              <a:t>Batch Coding Error</a:t>
            </a:r>
            <a:r>
              <a:rPr lang="en-US" sz="1600" dirty="0"/>
              <a:t> is also the most time-consuming issue for </a:t>
            </a:r>
            <a:r>
              <a:rPr lang="en-US" sz="1600" b="1" dirty="0"/>
              <a:t>Dee</a:t>
            </a:r>
            <a:r>
              <a:rPr lang="en-US" sz="1600" dirty="0"/>
              <a:t> to resolve, and the </a:t>
            </a:r>
            <a:r>
              <a:rPr lang="en-US" sz="1600" b="1" dirty="0"/>
              <a:t>Machine Adjustment </a:t>
            </a:r>
            <a:r>
              <a:rPr lang="en-US" sz="1600" dirty="0"/>
              <a:t>error occurred 3 times. </a:t>
            </a:r>
            <a:r>
              <a:rPr lang="en-US" sz="1600" b="1" dirty="0"/>
              <a:t>Inventory Shortage </a:t>
            </a:r>
            <a:r>
              <a:rPr lang="en-US" sz="1600" dirty="0"/>
              <a:t>was the most common error while Dee in charge.</a:t>
            </a:r>
          </a:p>
        </p:txBody>
      </p:sp>
      <p:sp>
        <p:nvSpPr>
          <p:cNvPr id="5" name="TextBox 4">
            <a:extLst>
              <a:ext uri="{FF2B5EF4-FFF2-40B4-BE49-F238E27FC236}">
                <a16:creationId xmlns:a16="http://schemas.microsoft.com/office/drawing/2014/main" id="{26FE21F3-7B1B-1918-6962-EA53D9E3C475}"/>
              </a:ext>
            </a:extLst>
          </p:cNvPr>
          <p:cNvSpPr txBox="1"/>
          <p:nvPr/>
        </p:nvSpPr>
        <p:spPr>
          <a:xfrm>
            <a:off x="688582" y="1513219"/>
            <a:ext cx="6094476" cy="338554"/>
          </a:xfrm>
          <a:prstGeom prst="rect">
            <a:avLst/>
          </a:prstGeom>
          <a:noFill/>
        </p:spPr>
        <p:txBody>
          <a:bodyPr wrap="square">
            <a:spAutoFit/>
          </a:bodyPr>
          <a:lstStyle/>
          <a:p>
            <a:pPr>
              <a:spcBef>
                <a:spcPts val="756"/>
              </a:spcBef>
              <a:spcAft>
                <a:spcPts val="1008"/>
              </a:spcAft>
            </a:pPr>
            <a:r>
              <a:rPr lang="en-US" sz="1600" dirty="0">
                <a:latin typeface="Open Sans" pitchFamily="2" charset="0"/>
                <a:ea typeface="Open Sans" pitchFamily="2" charset="0"/>
                <a:cs typeface="Open Sans" pitchFamily="2" charset="0"/>
              </a:rPr>
              <a:t>Downtime Factors Analysis by Operator</a:t>
            </a:r>
          </a:p>
        </p:txBody>
      </p:sp>
      <p:pic>
        <p:nvPicPr>
          <p:cNvPr id="7" name="Picture 6" descr="A screenshot of a graph&#10;&#10;AI-generated content may be incorrect.">
            <a:extLst>
              <a:ext uri="{FF2B5EF4-FFF2-40B4-BE49-F238E27FC236}">
                <a16:creationId xmlns:a16="http://schemas.microsoft.com/office/drawing/2014/main" id="{537118FA-0292-D934-DB1C-D9D8C5964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84" y="2830886"/>
            <a:ext cx="6581775" cy="3048000"/>
          </a:xfrm>
          <a:prstGeom prst="rect">
            <a:avLst/>
          </a:prstGeom>
        </p:spPr>
      </p:pic>
    </p:spTree>
    <p:extLst>
      <p:ext uri="{BB962C8B-B14F-4D97-AF65-F5344CB8AC3E}">
        <p14:creationId xmlns:p14="http://schemas.microsoft.com/office/powerpoint/2010/main" val="127630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A1064B-99DD-D862-40E2-845266E4C367}"/>
            </a:ext>
          </a:extLst>
        </p:cNvPr>
        <p:cNvGrpSpPr/>
        <p:nvPr/>
      </p:nvGrpSpPr>
      <p:grpSpPr>
        <a:xfrm>
          <a:off x="0" y="0"/>
          <a:ext cx="0" cy="0"/>
          <a:chOff x="0" y="0"/>
          <a:chExt cx="0" cy="0"/>
        </a:xfrm>
      </p:grpSpPr>
      <p:sp>
        <p:nvSpPr>
          <p:cNvPr id="4132" name="Rectangle 4131">
            <a:extLst>
              <a:ext uri="{FF2B5EF4-FFF2-40B4-BE49-F238E27FC236}">
                <a16:creationId xmlns:a16="http://schemas.microsoft.com/office/drawing/2014/main" id="{9FD8C77F-AE85-CB7C-7C75-B167C4F48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B8CC209-361F-5937-C544-3C931FED76AD}"/>
              </a:ext>
            </a:extLst>
          </p:cNvPr>
          <p:cNvSpPr txBox="1">
            <a:spLocks/>
          </p:cNvSpPr>
          <p:nvPr/>
        </p:nvSpPr>
        <p:spPr>
          <a:xfrm>
            <a:off x="619759" y="603504"/>
            <a:ext cx="5237576" cy="8046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dirty="0">
                <a:solidFill>
                  <a:schemeClr val="tx1"/>
                </a:solidFill>
                <a:latin typeface="+mj-lt"/>
                <a:ea typeface="+mj-ea"/>
                <a:cs typeface="+mj-cs"/>
              </a:rPr>
              <a:t>Drawing Conclusions</a:t>
            </a:r>
          </a:p>
        </p:txBody>
      </p:sp>
      <p:sp>
        <p:nvSpPr>
          <p:cNvPr id="18" name="TextBox 17">
            <a:extLst>
              <a:ext uri="{FF2B5EF4-FFF2-40B4-BE49-F238E27FC236}">
                <a16:creationId xmlns:a16="http://schemas.microsoft.com/office/drawing/2014/main" id="{446809A4-B033-3E01-44C1-A68DC3E16CB8}"/>
              </a:ext>
            </a:extLst>
          </p:cNvPr>
          <p:cNvSpPr txBox="1"/>
          <p:nvPr/>
        </p:nvSpPr>
        <p:spPr>
          <a:xfrm>
            <a:off x="619759" y="2212848"/>
            <a:ext cx="4144266" cy="4096512"/>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sz="1600" dirty="0"/>
              <a:t>The </a:t>
            </a:r>
            <a:r>
              <a:rPr lang="en-US" sz="1600" b="1" dirty="0"/>
              <a:t>Inventory Shortage </a:t>
            </a:r>
            <a:r>
              <a:rPr lang="en-US" sz="1600" dirty="0"/>
              <a:t>error is the most time-consuming issue for Dennis, took 43 minutes on average. The most occurring errors are </a:t>
            </a:r>
            <a:r>
              <a:rPr lang="en-US" sz="1600" b="1" dirty="0"/>
              <a:t>Machine Failure </a:t>
            </a:r>
            <a:r>
              <a:rPr lang="en-US" sz="1600" dirty="0"/>
              <a:t>and </a:t>
            </a:r>
            <a:r>
              <a:rPr lang="en-US" sz="1600" b="1" dirty="0"/>
              <a:t>Machine Adjustment</a:t>
            </a:r>
          </a:p>
        </p:txBody>
      </p:sp>
      <p:sp>
        <p:nvSpPr>
          <p:cNvPr id="5" name="TextBox 4">
            <a:extLst>
              <a:ext uri="{FF2B5EF4-FFF2-40B4-BE49-F238E27FC236}">
                <a16:creationId xmlns:a16="http://schemas.microsoft.com/office/drawing/2014/main" id="{5A7331D8-8D13-CE99-7C37-E89E96E287A5}"/>
              </a:ext>
            </a:extLst>
          </p:cNvPr>
          <p:cNvSpPr txBox="1"/>
          <p:nvPr/>
        </p:nvSpPr>
        <p:spPr>
          <a:xfrm>
            <a:off x="688582" y="1513219"/>
            <a:ext cx="6094476" cy="338554"/>
          </a:xfrm>
          <a:prstGeom prst="rect">
            <a:avLst/>
          </a:prstGeom>
          <a:noFill/>
        </p:spPr>
        <p:txBody>
          <a:bodyPr wrap="square">
            <a:spAutoFit/>
          </a:bodyPr>
          <a:lstStyle/>
          <a:p>
            <a:pPr>
              <a:spcBef>
                <a:spcPts val="756"/>
              </a:spcBef>
              <a:spcAft>
                <a:spcPts val="1008"/>
              </a:spcAft>
            </a:pPr>
            <a:r>
              <a:rPr lang="en-US" sz="1600" dirty="0">
                <a:latin typeface="Open Sans" pitchFamily="2" charset="0"/>
                <a:ea typeface="Open Sans" pitchFamily="2" charset="0"/>
                <a:cs typeface="Open Sans" pitchFamily="2" charset="0"/>
              </a:rPr>
              <a:t>Downtime Factors Analysis by Operator</a:t>
            </a:r>
          </a:p>
        </p:txBody>
      </p:sp>
      <p:pic>
        <p:nvPicPr>
          <p:cNvPr id="3" name="Picture 2" descr="A screenshot of a graph&#10;&#10;AI-generated content may be incorrect.">
            <a:extLst>
              <a:ext uri="{FF2B5EF4-FFF2-40B4-BE49-F238E27FC236}">
                <a16:creationId xmlns:a16="http://schemas.microsoft.com/office/drawing/2014/main" id="{02F4B058-E322-575B-019D-39983F362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125" y="2921395"/>
            <a:ext cx="6581775" cy="3038475"/>
          </a:xfrm>
          <a:prstGeom prst="rect">
            <a:avLst/>
          </a:prstGeom>
        </p:spPr>
      </p:pic>
    </p:spTree>
    <p:extLst>
      <p:ext uri="{BB962C8B-B14F-4D97-AF65-F5344CB8AC3E}">
        <p14:creationId xmlns:p14="http://schemas.microsoft.com/office/powerpoint/2010/main" val="146528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ECF316-9064-426C-D219-C30A8ED08750}"/>
            </a:ext>
          </a:extLst>
        </p:cNvPr>
        <p:cNvGrpSpPr/>
        <p:nvPr/>
      </p:nvGrpSpPr>
      <p:grpSpPr>
        <a:xfrm>
          <a:off x="0" y="0"/>
          <a:ext cx="0" cy="0"/>
          <a:chOff x="0" y="0"/>
          <a:chExt cx="0" cy="0"/>
        </a:xfrm>
      </p:grpSpPr>
      <p:sp>
        <p:nvSpPr>
          <p:cNvPr id="4132" name="Rectangle 4131">
            <a:extLst>
              <a:ext uri="{FF2B5EF4-FFF2-40B4-BE49-F238E27FC236}">
                <a16:creationId xmlns:a16="http://schemas.microsoft.com/office/drawing/2014/main" id="{71349701-82DC-5295-723F-3B828CAC7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761D20B-943D-7D32-8D70-1F8E432E6968}"/>
              </a:ext>
            </a:extLst>
          </p:cNvPr>
          <p:cNvSpPr txBox="1">
            <a:spLocks/>
          </p:cNvSpPr>
          <p:nvPr/>
        </p:nvSpPr>
        <p:spPr>
          <a:xfrm>
            <a:off x="619759" y="603504"/>
            <a:ext cx="5237576" cy="8046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dirty="0">
                <a:solidFill>
                  <a:schemeClr val="tx1"/>
                </a:solidFill>
                <a:latin typeface="+mj-lt"/>
                <a:ea typeface="+mj-ea"/>
                <a:cs typeface="+mj-cs"/>
              </a:rPr>
              <a:t>Drawing Conclusions</a:t>
            </a:r>
          </a:p>
        </p:txBody>
      </p:sp>
      <p:sp>
        <p:nvSpPr>
          <p:cNvPr id="18" name="TextBox 17">
            <a:extLst>
              <a:ext uri="{FF2B5EF4-FFF2-40B4-BE49-F238E27FC236}">
                <a16:creationId xmlns:a16="http://schemas.microsoft.com/office/drawing/2014/main" id="{03FBEBB5-4E38-3EA2-FB9B-437A7E36BF07}"/>
              </a:ext>
            </a:extLst>
          </p:cNvPr>
          <p:cNvSpPr txBox="1"/>
          <p:nvPr/>
        </p:nvSpPr>
        <p:spPr>
          <a:xfrm>
            <a:off x="619759" y="2212848"/>
            <a:ext cx="4144266" cy="4096512"/>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sz="1600" dirty="0"/>
              <a:t>The </a:t>
            </a:r>
            <a:r>
              <a:rPr lang="en-US" sz="1600" b="1" dirty="0"/>
              <a:t>Batch Change </a:t>
            </a:r>
            <a:r>
              <a:rPr lang="en-US" sz="1600" dirty="0"/>
              <a:t>error is the most time-consuming issue for Mac, occurring 3 times. </a:t>
            </a:r>
            <a:r>
              <a:rPr lang="en-US" sz="1600" b="1" dirty="0"/>
              <a:t>The Batch Coding Error </a:t>
            </a:r>
            <a:r>
              <a:rPr lang="en-US" sz="1600" dirty="0"/>
              <a:t>also occurred 3 times but took an average of 16 minutes to resolve.</a:t>
            </a:r>
          </a:p>
        </p:txBody>
      </p:sp>
      <p:sp>
        <p:nvSpPr>
          <p:cNvPr id="5" name="TextBox 4">
            <a:extLst>
              <a:ext uri="{FF2B5EF4-FFF2-40B4-BE49-F238E27FC236}">
                <a16:creationId xmlns:a16="http://schemas.microsoft.com/office/drawing/2014/main" id="{FB6C9177-AB93-5B3F-B5F7-277483C4C1C7}"/>
              </a:ext>
            </a:extLst>
          </p:cNvPr>
          <p:cNvSpPr txBox="1"/>
          <p:nvPr/>
        </p:nvSpPr>
        <p:spPr>
          <a:xfrm>
            <a:off x="688582" y="1513219"/>
            <a:ext cx="6094476" cy="338554"/>
          </a:xfrm>
          <a:prstGeom prst="rect">
            <a:avLst/>
          </a:prstGeom>
          <a:noFill/>
        </p:spPr>
        <p:txBody>
          <a:bodyPr wrap="square">
            <a:spAutoFit/>
          </a:bodyPr>
          <a:lstStyle/>
          <a:p>
            <a:pPr>
              <a:spcBef>
                <a:spcPts val="756"/>
              </a:spcBef>
              <a:spcAft>
                <a:spcPts val="1008"/>
              </a:spcAft>
            </a:pPr>
            <a:r>
              <a:rPr lang="en-US" sz="1600" dirty="0">
                <a:latin typeface="Open Sans" pitchFamily="2" charset="0"/>
                <a:ea typeface="Open Sans" pitchFamily="2" charset="0"/>
                <a:cs typeface="Open Sans" pitchFamily="2" charset="0"/>
              </a:rPr>
              <a:t>Downtime Factors Analysis by Operator</a:t>
            </a:r>
          </a:p>
        </p:txBody>
      </p:sp>
      <p:pic>
        <p:nvPicPr>
          <p:cNvPr id="4" name="Picture 3" descr="A screenshot of a graph&#10;&#10;AI-generated content may be incorrect.">
            <a:extLst>
              <a:ext uri="{FF2B5EF4-FFF2-40B4-BE49-F238E27FC236}">
                <a16:creationId xmlns:a16="http://schemas.microsoft.com/office/drawing/2014/main" id="{BA4B3160-169C-5080-EC1F-690DB7921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125" y="3102864"/>
            <a:ext cx="6581775" cy="3048000"/>
          </a:xfrm>
          <a:prstGeom prst="rect">
            <a:avLst/>
          </a:prstGeom>
        </p:spPr>
      </p:pic>
    </p:spTree>
    <p:extLst>
      <p:ext uri="{BB962C8B-B14F-4D97-AF65-F5344CB8AC3E}">
        <p14:creationId xmlns:p14="http://schemas.microsoft.com/office/powerpoint/2010/main" val="53103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7ECDD1-DABF-53D0-97CA-32223C67AAAA}"/>
            </a:ext>
          </a:extLst>
        </p:cNvPr>
        <p:cNvGrpSpPr/>
        <p:nvPr/>
      </p:nvGrpSpPr>
      <p:grpSpPr>
        <a:xfrm>
          <a:off x="0" y="0"/>
          <a:ext cx="0" cy="0"/>
          <a:chOff x="0" y="0"/>
          <a:chExt cx="0" cy="0"/>
        </a:xfrm>
      </p:grpSpPr>
      <p:sp>
        <p:nvSpPr>
          <p:cNvPr id="4132" name="Rectangle 4131">
            <a:extLst>
              <a:ext uri="{FF2B5EF4-FFF2-40B4-BE49-F238E27FC236}">
                <a16:creationId xmlns:a16="http://schemas.microsoft.com/office/drawing/2014/main" id="{B8671E0B-368A-5A7C-D4A2-497E7E265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2784A53-A722-1A43-BB98-E2B309B79513}"/>
              </a:ext>
            </a:extLst>
          </p:cNvPr>
          <p:cNvSpPr txBox="1">
            <a:spLocks/>
          </p:cNvSpPr>
          <p:nvPr/>
        </p:nvSpPr>
        <p:spPr>
          <a:xfrm>
            <a:off x="583182" y="-82296"/>
            <a:ext cx="6713729" cy="804672"/>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dirty="0">
                <a:solidFill>
                  <a:schemeClr val="tx1"/>
                </a:solidFill>
                <a:latin typeface="+mj-lt"/>
                <a:ea typeface="+mj-ea"/>
                <a:cs typeface="+mj-cs"/>
              </a:rPr>
              <a:t>Conclusion and Recommendation</a:t>
            </a:r>
          </a:p>
        </p:txBody>
      </p:sp>
      <p:sp>
        <p:nvSpPr>
          <p:cNvPr id="3" name="TextBox 2">
            <a:extLst>
              <a:ext uri="{FF2B5EF4-FFF2-40B4-BE49-F238E27FC236}">
                <a16:creationId xmlns:a16="http://schemas.microsoft.com/office/drawing/2014/main" id="{A7C70A34-096B-79B5-938E-A01E787B7C02}"/>
              </a:ext>
            </a:extLst>
          </p:cNvPr>
          <p:cNvSpPr txBox="1"/>
          <p:nvPr/>
        </p:nvSpPr>
        <p:spPr>
          <a:xfrm>
            <a:off x="583182" y="859536"/>
            <a:ext cx="11453369" cy="5861304"/>
          </a:xfrm>
          <a:prstGeom prst="rect">
            <a:avLst/>
          </a:prstGeom>
        </p:spPr>
        <p:txBody>
          <a:bodyPr vert="horz" lIns="91440" tIns="45720" rIns="91440" bIns="45720" rtlCol="0">
            <a:normAutofit lnSpcReduction="10000"/>
          </a:bodyPr>
          <a:lstStyle/>
          <a:p>
            <a:pPr marL="57150">
              <a:lnSpc>
                <a:spcPct val="120000"/>
              </a:lnSpc>
              <a:spcAft>
                <a:spcPts val="600"/>
              </a:spcAft>
            </a:pPr>
            <a:r>
              <a:rPr lang="en-US" sz="1200" dirty="0">
                <a:latin typeface="Open Sans" pitchFamily="2" charset="0"/>
                <a:ea typeface="Open Sans" pitchFamily="2" charset="0"/>
                <a:cs typeface="Open Sans" pitchFamily="2" charset="0"/>
              </a:rPr>
              <a:t>Monitoring manufacturing lines is very important. It allows you to optimize operations by identifying the factors that cause downtime. By doing so, you'll be able to resolve those issues, reduce downtime, and consequently increase production. This dashboard will help you achieve that. It provides a clear explanation to help you identify the top factors causing downtime and whether they are related to a specific operator. Let's reveal the insights we discovered so far.</a:t>
            </a:r>
          </a:p>
          <a:p>
            <a:pPr marL="57150">
              <a:lnSpc>
                <a:spcPct val="120000"/>
              </a:lnSpc>
              <a:spcAft>
                <a:spcPts val="600"/>
              </a:spcAft>
            </a:pPr>
            <a:r>
              <a:rPr lang="en-US" sz="1200" dirty="0">
                <a:latin typeface="Open Sans" pitchFamily="2" charset="0"/>
                <a:ea typeface="Open Sans" pitchFamily="2" charset="0"/>
                <a:cs typeface="Open Sans" pitchFamily="2" charset="0"/>
              </a:rPr>
              <a:t>Note: This data was recorded over just 5 days, between 8/29/2024 and 9/3/2024.</a:t>
            </a:r>
          </a:p>
          <a:p>
            <a:pPr marL="285750" indent="-228600">
              <a:lnSpc>
                <a:spcPct val="120000"/>
              </a:lnSpc>
              <a:spcAft>
                <a:spcPts val="600"/>
              </a:spcAft>
              <a:buFont typeface="Arial" panose="020B0604020202020204" pitchFamily="34" charset="0"/>
              <a:buChar char="•"/>
            </a:pPr>
            <a:endParaRPr lang="en-US" sz="1200" dirty="0">
              <a:latin typeface="Open Sans" pitchFamily="2" charset="0"/>
              <a:ea typeface="Open Sans" pitchFamily="2" charset="0"/>
              <a:cs typeface="Open Sans" pitchFamily="2" charset="0"/>
            </a:endParaRP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There are a total of 38 batches produced, with an average batch duration of 102 minutes. After we looked at the batch duration distribution, we found that 50% of the batches took less than 100 minutes to complete, while the other 50% took more than 100 minutes. In addition to that, there are some outliers in the data; some batches took 160 and even 210 minutes to complete, double the minimum time.</a:t>
            </a:r>
          </a:p>
          <a:p>
            <a:pPr marL="285750" indent="-228600">
              <a:lnSpc>
                <a:spcPct val="120000"/>
              </a:lnSpc>
              <a:spcAft>
                <a:spcPts val="600"/>
              </a:spcAft>
              <a:buFont typeface="Arial" panose="020B0604020202020204" pitchFamily="34" charset="0"/>
              <a:buChar char="•"/>
            </a:pPr>
            <a:endParaRPr lang="en-US" sz="1200" dirty="0">
              <a:latin typeface="Open Sans" pitchFamily="2" charset="0"/>
              <a:ea typeface="Open Sans" pitchFamily="2" charset="0"/>
              <a:cs typeface="Open Sans" pitchFamily="2" charset="0"/>
            </a:endParaRP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Moreover, there were 61 incidents, with an average duration of 23 minutes, meaning it took 23 minutes on average to resolve each downtime error. Looking at the distribution of the downtime, we find that 50% of the incidents were resolved in under 20 minutes, while the remaining 50% took longer than 20 minutes. Additionally, some incidents took over 40 minutes to resolve, which may be considered outliers.</a:t>
            </a:r>
          </a:p>
          <a:p>
            <a:pPr marL="285750" indent="-228600">
              <a:lnSpc>
                <a:spcPct val="120000"/>
              </a:lnSpc>
              <a:spcAft>
                <a:spcPts val="600"/>
              </a:spcAft>
              <a:buFont typeface="Arial" panose="020B0604020202020204" pitchFamily="34" charset="0"/>
              <a:buChar char="•"/>
            </a:pPr>
            <a:endParaRPr lang="en-US" sz="1200" dirty="0">
              <a:latin typeface="Open Sans" pitchFamily="2" charset="0"/>
              <a:ea typeface="Open Sans" pitchFamily="2" charset="0"/>
              <a:cs typeface="Open Sans" pitchFamily="2" charset="0"/>
            </a:endParaRP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The overall line efficiency is 64%, meaning that only 64% of the total manufacturing time was used productively. The remaining 36% was lost due to inefficiencies such as downtime, delays, or other non-productive activities. Further investigation revealed that 56% of the downtime resulted from operator errors, while 44% was attributed to other issues.</a:t>
            </a:r>
          </a:p>
          <a:p>
            <a:pPr marL="285750" indent="-228600">
              <a:lnSpc>
                <a:spcPct val="120000"/>
              </a:lnSpc>
              <a:spcAft>
                <a:spcPts val="600"/>
              </a:spcAft>
              <a:buFont typeface="Arial" panose="020B0604020202020204" pitchFamily="34" charset="0"/>
              <a:buChar char="•"/>
            </a:pPr>
            <a:endParaRPr lang="en-US" sz="1200" dirty="0">
              <a:latin typeface="Open Sans" pitchFamily="2" charset="0"/>
              <a:ea typeface="Open Sans" pitchFamily="2" charset="0"/>
              <a:cs typeface="Open Sans" pitchFamily="2" charset="0"/>
            </a:endParaRP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The line efficiency is highest for the LE-600 and DC-600 products (68%), but it is much lower for the OR-600 (44%).</a:t>
            </a:r>
          </a:p>
          <a:p>
            <a:pPr marL="285750" indent="-228600">
              <a:lnSpc>
                <a:spcPct val="120000"/>
              </a:lnSpc>
              <a:spcAft>
                <a:spcPts val="600"/>
              </a:spcAft>
              <a:buFont typeface="Arial" panose="020B0604020202020204" pitchFamily="34" charset="0"/>
              <a:buChar char="•"/>
            </a:pPr>
            <a:endParaRPr lang="en-US" sz="1200" dirty="0">
              <a:latin typeface="Open Sans" pitchFamily="2" charset="0"/>
              <a:ea typeface="Open Sans" pitchFamily="2" charset="0"/>
              <a:cs typeface="Open Sans" pitchFamily="2" charset="0"/>
            </a:endParaRP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Looking deeper into OR-600 to identify the factors causing downtime, we find that there was only one batch for this product. Only two downtime incidents occurred: one due to a batch change, which took 60 minutes to resolve by Mac, and another that took only 15 minutes. This is why the product has low efficiency.</a:t>
            </a:r>
          </a:p>
        </p:txBody>
      </p:sp>
    </p:spTree>
    <p:extLst>
      <p:ext uri="{BB962C8B-B14F-4D97-AF65-F5344CB8AC3E}">
        <p14:creationId xmlns:p14="http://schemas.microsoft.com/office/powerpoint/2010/main" val="365431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B800D9-66FF-C496-323F-C876BA65C865}"/>
            </a:ext>
          </a:extLst>
        </p:cNvPr>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87B4472A-332B-71E5-8009-33841E7C3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235EAF-23F9-7F84-9D83-A405224F7BE7}"/>
              </a:ext>
            </a:extLst>
          </p:cNvPr>
          <p:cNvSpPr txBox="1">
            <a:spLocks/>
          </p:cNvSpPr>
          <p:nvPr/>
        </p:nvSpPr>
        <p:spPr>
          <a:xfrm>
            <a:off x="547763" y="363323"/>
            <a:ext cx="4902424" cy="7061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dirty="0">
                <a:latin typeface="Open Sans" pitchFamily="2" charset="0"/>
                <a:ea typeface="Open Sans" pitchFamily="2" charset="0"/>
                <a:cs typeface="Open Sans" pitchFamily="2" charset="0"/>
              </a:rPr>
              <a:t>Analysis Outline</a:t>
            </a:r>
          </a:p>
        </p:txBody>
      </p:sp>
      <p:pic>
        <p:nvPicPr>
          <p:cNvPr id="3076" name="Picture 4">
            <a:extLst>
              <a:ext uri="{FF2B5EF4-FFF2-40B4-BE49-F238E27FC236}">
                <a16:creationId xmlns:a16="http://schemas.microsoft.com/office/drawing/2014/main" id="{4989555D-1379-EE54-98CB-884A1A286A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4099" y="709349"/>
            <a:ext cx="7390808" cy="54322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5AE2682-68D8-D885-8635-9A5075CA3CF8}"/>
                  </a:ext>
                </a:extLst>
              </p14:cNvPr>
              <p14:cNvContentPartPr/>
              <p14:nvPr/>
            </p14:nvContentPartPr>
            <p14:xfrm>
              <a:off x="10649349" y="5919804"/>
              <a:ext cx="906120" cy="20160"/>
            </p14:xfrm>
          </p:contentPart>
        </mc:Choice>
        <mc:Fallback xmlns="">
          <p:pic>
            <p:nvPicPr>
              <p:cNvPr id="2" name="Ink 1">
                <a:extLst>
                  <a:ext uri="{FF2B5EF4-FFF2-40B4-BE49-F238E27FC236}">
                    <a16:creationId xmlns:a16="http://schemas.microsoft.com/office/drawing/2014/main" id="{F5AE2682-68D8-D885-8635-9A5075CA3CF8}"/>
                  </a:ext>
                </a:extLst>
              </p:cNvPr>
              <p:cNvPicPr/>
              <p:nvPr/>
            </p:nvPicPr>
            <p:blipFill>
              <a:blip r:embed="rId4"/>
              <a:stretch>
                <a:fillRect/>
              </a:stretch>
            </p:blipFill>
            <p:spPr>
              <a:xfrm>
                <a:off x="10586349" y="5856804"/>
                <a:ext cx="1031760" cy="145800"/>
              </a:xfrm>
              <a:prstGeom prst="rect">
                <a:avLst/>
              </a:prstGeom>
            </p:spPr>
          </p:pic>
        </mc:Fallback>
      </mc:AlternateContent>
    </p:spTree>
    <p:extLst>
      <p:ext uri="{BB962C8B-B14F-4D97-AF65-F5344CB8AC3E}">
        <p14:creationId xmlns:p14="http://schemas.microsoft.com/office/powerpoint/2010/main" val="2189493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5B59DB-8560-ADCB-96B8-020CA1354328}"/>
            </a:ext>
          </a:extLst>
        </p:cNvPr>
        <p:cNvGrpSpPr/>
        <p:nvPr/>
      </p:nvGrpSpPr>
      <p:grpSpPr>
        <a:xfrm>
          <a:off x="0" y="0"/>
          <a:ext cx="0" cy="0"/>
          <a:chOff x="0" y="0"/>
          <a:chExt cx="0" cy="0"/>
        </a:xfrm>
      </p:grpSpPr>
      <p:sp>
        <p:nvSpPr>
          <p:cNvPr id="4132" name="Rectangle 4131">
            <a:extLst>
              <a:ext uri="{FF2B5EF4-FFF2-40B4-BE49-F238E27FC236}">
                <a16:creationId xmlns:a16="http://schemas.microsoft.com/office/drawing/2014/main" id="{BDCD8EA8-10EB-28EF-1932-F5D839430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9861E11-B2C8-2E35-D8C1-279A2C701BF7}"/>
              </a:ext>
            </a:extLst>
          </p:cNvPr>
          <p:cNvSpPr txBox="1">
            <a:spLocks/>
          </p:cNvSpPr>
          <p:nvPr/>
        </p:nvSpPr>
        <p:spPr>
          <a:xfrm>
            <a:off x="583182" y="-82296"/>
            <a:ext cx="6713729" cy="804672"/>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sz="3600" b="1" kern="1200" dirty="0">
                <a:solidFill>
                  <a:schemeClr val="tx1"/>
                </a:solidFill>
                <a:latin typeface="+mj-lt"/>
                <a:ea typeface="+mj-ea"/>
                <a:cs typeface="+mj-cs"/>
              </a:rPr>
              <a:t>Conclusion and Recommendation</a:t>
            </a:r>
          </a:p>
        </p:txBody>
      </p:sp>
      <p:sp>
        <p:nvSpPr>
          <p:cNvPr id="3" name="TextBox 2">
            <a:extLst>
              <a:ext uri="{FF2B5EF4-FFF2-40B4-BE49-F238E27FC236}">
                <a16:creationId xmlns:a16="http://schemas.microsoft.com/office/drawing/2014/main" id="{D6DEDD22-1D96-B05A-648F-AB1E9B57D694}"/>
              </a:ext>
            </a:extLst>
          </p:cNvPr>
          <p:cNvSpPr txBox="1"/>
          <p:nvPr/>
        </p:nvSpPr>
        <p:spPr>
          <a:xfrm>
            <a:off x="583182" y="859536"/>
            <a:ext cx="11453369" cy="5861304"/>
          </a:xfrm>
          <a:prstGeom prst="rect">
            <a:avLst/>
          </a:prstGeom>
        </p:spPr>
        <p:txBody>
          <a:bodyPr vert="horz" lIns="91440" tIns="45720" rIns="91440" bIns="45720" rtlCol="0">
            <a:normAutofit/>
          </a:bodyPr>
          <a:lstStyle/>
          <a:p>
            <a:pPr marL="342900" indent="-28575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Looking at the average downtime by factor, we found that among all downtime factors, Batch Change takes 32 minutes to resolve, making it the longest, and it is also classified as an operator error. In the other hand, if we look at the non-operator error, we will find that Inventory Shortage is the most significant issue, taking approximately 25 minutes on average to resolve.</a:t>
            </a:r>
          </a:p>
          <a:p>
            <a:pPr marL="342900" indent="-28575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Most of the downtime incidents occurred due to a Machine Adjustment error, which is classified as an operator error and takes an average of 28 minutes to be resolved. Moreover, the second and third most common factors are Machine Failure and Inventory Shortage, which are non-operator errors and take an average of 25 and 23 minutes, respectively, to be resolved.</a:t>
            </a:r>
          </a:p>
          <a:p>
            <a:pPr marL="342900" indent="-28575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Looking at the performance of the operators, we find that downtime incidents occurring when Mac is in charge of the batch take an average of 26 minutes to resolve, which is the longest duration. In contrast, Dee resolves errors in the shortest time, averaging 19 minutes. When analyzing line efficiency by operator, we found that Charlie achieved the highest line efficiency at 67%, while Mac recorded the lowest efficiency at 61%.</a:t>
            </a:r>
            <a:endParaRPr lang="en-US" sz="1200" b="1" dirty="0">
              <a:latin typeface="Open Sans" pitchFamily="2" charset="0"/>
              <a:ea typeface="Open Sans" pitchFamily="2" charset="0"/>
              <a:cs typeface="Open Sans" pitchFamily="2" charset="0"/>
            </a:endParaRPr>
          </a:p>
          <a:p>
            <a:pPr marL="57150">
              <a:lnSpc>
                <a:spcPct val="120000"/>
              </a:lnSpc>
              <a:spcAft>
                <a:spcPts val="600"/>
              </a:spcAft>
            </a:pPr>
            <a:r>
              <a:rPr lang="en-US" sz="1600" b="1" dirty="0">
                <a:latin typeface="Open Sans" pitchFamily="2" charset="0"/>
                <a:ea typeface="Open Sans" pitchFamily="2" charset="0"/>
                <a:cs typeface="Open Sans" pitchFamily="2" charset="0"/>
              </a:rPr>
              <a:t>Downtime factors analysis by operator</a:t>
            </a: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If we look at operator downtime factors that occurred when Charlie was in charge, we find that the Batch Coding Error is the most time-consuming issue for Charlie to resolve. Additionally, the Machine Adjustment error occurred four times.</a:t>
            </a: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In addition to Charlie, the Batch Coding Error is also the most time-consuming issue for Dee to resolve, and the Machine Adjustment error occurred 3 times.</a:t>
            </a: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The Machine Adjustment error is the most time-consuming issue for Dennis, occurring 4 times.</a:t>
            </a: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The Batch Change error is the most time-consuming issue for Mac, occurring 3 times. The Batch Coding Error also occurred 3 times but took an average of 16 minutes to resolve.</a:t>
            </a:r>
          </a:p>
          <a:p>
            <a:pPr marL="57150">
              <a:lnSpc>
                <a:spcPct val="120000"/>
              </a:lnSpc>
              <a:spcAft>
                <a:spcPts val="600"/>
              </a:spcAft>
            </a:pPr>
            <a:r>
              <a:rPr lang="en-US" sz="1600" b="1" dirty="0">
                <a:latin typeface="Open Sans" pitchFamily="2" charset="0"/>
                <a:ea typeface="Open Sans" pitchFamily="2" charset="0"/>
                <a:cs typeface="Open Sans" pitchFamily="2" charset="0"/>
              </a:rPr>
              <a:t>Recommendations:</a:t>
            </a: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The overall line efficiency is only 64%, which is low, and we need to work on improving it. This may be because the data was recorded over just 5 days, and the manufacturer is new and still figuring out how everything works.</a:t>
            </a:r>
          </a:p>
          <a:p>
            <a:pPr marL="285750" indent="-228600">
              <a:lnSpc>
                <a:spcPct val="120000"/>
              </a:lnSpc>
              <a:spcAft>
                <a:spcPts val="600"/>
              </a:spcAft>
              <a:buFont typeface="Arial" panose="020B0604020202020204" pitchFamily="34" charset="0"/>
              <a:buChar char="•"/>
            </a:pPr>
            <a:r>
              <a:rPr lang="en-US" sz="1200" dirty="0">
                <a:latin typeface="Open Sans" pitchFamily="2" charset="0"/>
                <a:ea typeface="Open Sans" pitchFamily="2" charset="0"/>
                <a:cs typeface="Open Sans" pitchFamily="2" charset="0"/>
              </a:rPr>
              <a:t>Each operator struggled with a specific type of error that took time to resolve. We need to support them and provide training to help reduce that time. For example, Mac took an average of 43 minutes to resolve a Batch Change error, while Charlie took 44 minutes on average to resolve a Batch Coding error.</a:t>
            </a:r>
          </a:p>
        </p:txBody>
      </p:sp>
    </p:spTree>
    <p:extLst>
      <p:ext uri="{BB962C8B-B14F-4D97-AF65-F5344CB8AC3E}">
        <p14:creationId xmlns:p14="http://schemas.microsoft.com/office/powerpoint/2010/main" val="296716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1" name="Rectangle 1060">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AAA1506-6148-7A32-DA28-A2ACD00FBBDB}"/>
              </a:ext>
            </a:extLst>
          </p:cNvPr>
          <p:cNvSpPr txBox="1">
            <a:spLocks/>
          </p:cNvSpPr>
          <p:nvPr/>
        </p:nvSpPr>
        <p:spPr>
          <a:xfrm>
            <a:off x="1524000" y="548640"/>
            <a:ext cx="9160475" cy="113225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spcAft>
                <a:spcPts val="600"/>
              </a:spcAft>
            </a:pPr>
            <a:r>
              <a:rPr lang="en-US" sz="3600" b="1" kern="1200">
                <a:solidFill>
                  <a:schemeClr val="tx1"/>
                </a:solidFill>
                <a:latin typeface="+mj-lt"/>
                <a:ea typeface="+mj-ea"/>
                <a:cs typeface="+mj-cs"/>
              </a:rPr>
              <a:t>Introduction</a:t>
            </a:r>
          </a:p>
        </p:txBody>
      </p:sp>
      <p:sp>
        <p:nvSpPr>
          <p:cNvPr id="10" name="Content Placeholder 4">
            <a:extLst>
              <a:ext uri="{FF2B5EF4-FFF2-40B4-BE49-F238E27FC236}">
                <a16:creationId xmlns:a16="http://schemas.microsoft.com/office/drawing/2014/main" id="{29AFF838-810D-8C89-8082-562C5BE3B34E}"/>
              </a:ext>
            </a:extLst>
          </p:cNvPr>
          <p:cNvSpPr txBox="1">
            <a:spLocks/>
          </p:cNvSpPr>
          <p:nvPr/>
        </p:nvSpPr>
        <p:spPr>
          <a:xfrm>
            <a:off x="612647" y="4259052"/>
            <a:ext cx="10653579" cy="18153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36DE5D9-A0DD-FC79-B2F1-B029EEE9B4EC}"/>
                  </a:ext>
                </a:extLst>
              </p14:cNvPr>
              <p14:cNvContentPartPr/>
              <p14:nvPr/>
            </p14:nvContentPartPr>
            <p14:xfrm>
              <a:off x="10732149" y="5550804"/>
              <a:ext cx="813240" cy="360"/>
            </p14:xfrm>
          </p:contentPart>
        </mc:Choice>
        <mc:Fallback xmlns="">
          <p:pic>
            <p:nvPicPr>
              <p:cNvPr id="3" name="Ink 2">
                <a:extLst>
                  <a:ext uri="{FF2B5EF4-FFF2-40B4-BE49-F238E27FC236}">
                    <a16:creationId xmlns:a16="http://schemas.microsoft.com/office/drawing/2014/main" id="{636DE5D9-A0DD-FC79-B2F1-B029EEE9B4EC}"/>
                  </a:ext>
                </a:extLst>
              </p:cNvPr>
              <p:cNvPicPr/>
              <p:nvPr/>
            </p:nvPicPr>
            <p:blipFill>
              <a:blip r:embed="rId4"/>
              <a:stretch>
                <a:fillRect/>
              </a:stretch>
            </p:blipFill>
            <p:spPr>
              <a:xfrm>
                <a:off x="10669509" y="5487804"/>
                <a:ext cx="938880" cy="126000"/>
              </a:xfrm>
              <a:prstGeom prst="rect">
                <a:avLst/>
              </a:prstGeom>
            </p:spPr>
          </p:pic>
        </mc:Fallback>
      </mc:AlternateContent>
      <p:graphicFrame>
        <p:nvGraphicFramePr>
          <p:cNvPr id="1054" name="TextBox 4">
            <a:extLst>
              <a:ext uri="{FF2B5EF4-FFF2-40B4-BE49-F238E27FC236}">
                <a16:creationId xmlns:a16="http://schemas.microsoft.com/office/drawing/2014/main" id="{15336DB2-C3CF-139C-58C9-2913EC8AFF8E}"/>
              </a:ext>
            </a:extLst>
          </p:cNvPr>
          <p:cNvGraphicFramePr/>
          <p:nvPr>
            <p:extLst>
              <p:ext uri="{D42A27DB-BD31-4B8C-83A1-F6EECF244321}">
                <p14:modId xmlns:p14="http://schemas.microsoft.com/office/powerpoint/2010/main" val="1216718600"/>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189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3231C2-D8E4-DAF0-F53D-E2417949F1DC}"/>
            </a:ext>
          </a:extLst>
        </p:cNvPr>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87B4472A-332B-71E5-8009-33841E7C3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D9618168-D7DA-56E8-C63C-801B2F8778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6787" y="131848"/>
            <a:ext cx="5134286" cy="67114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392F487-CDFC-58F1-A6D2-80897F16C9E5}"/>
                  </a:ext>
                </a:extLst>
              </p14:cNvPr>
              <p14:cNvContentPartPr/>
              <p14:nvPr/>
            </p14:nvContentPartPr>
            <p14:xfrm>
              <a:off x="10732149" y="5550804"/>
              <a:ext cx="813240" cy="360"/>
            </p14:xfrm>
          </p:contentPart>
        </mc:Choice>
        <mc:Fallback>
          <p:pic>
            <p:nvPicPr>
              <p:cNvPr id="3" name="Ink 2">
                <a:extLst>
                  <a:ext uri="{FF2B5EF4-FFF2-40B4-BE49-F238E27FC236}">
                    <a16:creationId xmlns:a16="http://schemas.microsoft.com/office/drawing/2014/main" id="{2392F487-CDFC-58F1-A6D2-80897F16C9E5}"/>
                  </a:ext>
                </a:extLst>
              </p:cNvPr>
              <p:cNvPicPr/>
              <p:nvPr/>
            </p:nvPicPr>
            <p:blipFill>
              <a:blip r:embed="rId4"/>
              <a:stretch>
                <a:fillRect/>
              </a:stretch>
            </p:blipFill>
            <p:spPr>
              <a:xfrm>
                <a:off x="10669149" y="5487804"/>
                <a:ext cx="938880" cy="126000"/>
              </a:xfrm>
              <a:prstGeom prst="rect">
                <a:avLst/>
              </a:prstGeom>
            </p:spPr>
          </p:pic>
        </mc:Fallback>
      </mc:AlternateContent>
      <p:sp>
        <p:nvSpPr>
          <p:cNvPr id="4" name="Title 1">
            <a:extLst>
              <a:ext uri="{FF2B5EF4-FFF2-40B4-BE49-F238E27FC236}">
                <a16:creationId xmlns:a16="http://schemas.microsoft.com/office/drawing/2014/main" id="{A031B7A4-8089-2438-A4D5-BE0089150EC6}"/>
              </a:ext>
            </a:extLst>
          </p:cNvPr>
          <p:cNvSpPr txBox="1">
            <a:spLocks/>
          </p:cNvSpPr>
          <p:nvPr/>
        </p:nvSpPr>
        <p:spPr>
          <a:xfrm>
            <a:off x="547763" y="363323"/>
            <a:ext cx="4902424" cy="7061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dirty="0">
                <a:latin typeface="Open Sans" pitchFamily="2" charset="0"/>
                <a:ea typeface="Open Sans" pitchFamily="2" charset="0"/>
                <a:cs typeface="Open Sans" pitchFamily="2" charset="0"/>
              </a:rPr>
              <a:t>Data Description</a:t>
            </a:r>
          </a:p>
        </p:txBody>
      </p:sp>
    </p:spTree>
    <p:extLst>
      <p:ext uri="{BB962C8B-B14F-4D97-AF65-F5344CB8AC3E}">
        <p14:creationId xmlns:p14="http://schemas.microsoft.com/office/powerpoint/2010/main" val="95605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86294B-83D0-E6A9-C832-C85ADF4EEA32}"/>
            </a:ext>
          </a:extLst>
        </p:cNvPr>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87B4472A-332B-71E5-8009-33841E7C3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8EA90BA-B336-63EE-22BF-3DF7D94268AA}"/>
                  </a:ext>
                </a:extLst>
              </p14:cNvPr>
              <p14:cNvContentPartPr/>
              <p14:nvPr/>
            </p14:nvContentPartPr>
            <p14:xfrm>
              <a:off x="10433349" y="5772204"/>
              <a:ext cx="137160" cy="425520"/>
            </p14:xfrm>
          </p:contentPart>
        </mc:Choice>
        <mc:Fallback xmlns="">
          <p:pic>
            <p:nvPicPr>
              <p:cNvPr id="3" name="Ink 2">
                <a:extLst>
                  <a:ext uri="{FF2B5EF4-FFF2-40B4-BE49-F238E27FC236}">
                    <a16:creationId xmlns:a16="http://schemas.microsoft.com/office/drawing/2014/main" id="{38EA90BA-B336-63EE-22BF-3DF7D94268AA}"/>
                  </a:ext>
                </a:extLst>
              </p:cNvPr>
              <p:cNvPicPr/>
              <p:nvPr/>
            </p:nvPicPr>
            <p:blipFill>
              <a:blip r:embed="rId4"/>
              <a:stretch>
                <a:fillRect/>
              </a:stretch>
            </p:blipFill>
            <p:spPr>
              <a:xfrm>
                <a:off x="10370709" y="5709564"/>
                <a:ext cx="262800" cy="551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CED19173-7D33-831C-63CB-8BCB317194E4}"/>
                  </a:ext>
                </a:extLst>
              </p14:cNvPr>
              <p14:cNvContentPartPr/>
              <p14:nvPr/>
            </p14:nvContentPartPr>
            <p14:xfrm>
              <a:off x="10639629" y="5919444"/>
              <a:ext cx="859320" cy="29520"/>
            </p14:xfrm>
          </p:contentPart>
        </mc:Choice>
        <mc:Fallback xmlns="">
          <p:pic>
            <p:nvPicPr>
              <p:cNvPr id="4" name="Ink 3">
                <a:extLst>
                  <a:ext uri="{FF2B5EF4-FFF2-40B4-BE49-F238E27FC236}">
                    <a16:creationId xmlns:a16="http://schemas.microsoft.com/office/drawing/2014/main" id="{CED19173-7D33-831C-63CB-8BCB317194E4}"/>
                  </a:ext>
                </a:extLst>
              </p:cNvPr>
              <p:cNvPicPr/>
              <p:nvPr/>
            </p:nvPicPr>
            <p:blipFill>
              <a:blip r:embed="rId6"/>
              <a:stretch>
                <a:fillRect/>
              </a:stretch>
            </p:blipFill>
            <p:spPr>
              <a:xfrm>
                <a:off x="10576989" y="5856804"/>
                <a:ext cx="984960" cy="155160"/>
              </a:xfrm>
              <a:prstGeom prst="rect">
                <a:avLst/>
              </a:prstGeom>
            </p:spPr>
          </p:pic>
        </mc:Fallback>
      </mc:AlternateContent>
      <p:sp>
        <p:nvSpPr>
          <p:cNvPr id="9" name="Title 1">
            <a:extLst>
              <a:ext uri="{FF2B5EF4-FFF2-40B4-BE49-F238E27FC236}">
                <a16:creationId xmlns:a16="http://schemas.microsoft.com/office/drawing/2014/main" id="{AC0724E0-1F2A-5F83-7BB6-60C4903B4939}"/>
              </a:ext>
            </a:extLst>
          </p:cNvPr>
          <p:cNvSpPr txBox="1">
            <a:spLocks/>
          </p:cNvSpPr>
          <p:nvPr/>
        </p:nvSpPr>
        <p:spPr>
          <a:xfrm>
            <a:off x="547763" y="363323"/>
            <a:ext cx="4902424" cy="7061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dirty="0"/>
              <a:t>Data Assessment</a:t>
            </a:r>
          </a:p>
        </p:txBody>
      </p:sp>
      <p:pic>
        <p:nvPicPr>
          <p:cNvPr id="2056" name="Picture 8">
            <a:extLst>
              <a:ext uri="{FF2B5EF4-FFF2-40B4-BE49-F238E27FC236}">
                <a16:creationId xmlns:a16="http://schemas.microsoft.com/office/drawing/2014/main" id="{FE0572F0-5FA9-0BF2-85A3-0D82406AB9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0255" y="997065"/>
            <a:ext cx="6659946" cy="55682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4E48E34-0B9A-5C72-86BC-6EB0A5E7AB10}"/>
              </a:ext>
            </a:extLst>
          </p:cNvPr>
          <p:cNvPicPr>
            <a:picLocks noChangeAspect="1"/>
          </p:cNvPicPr>
          <p:nvPr/>
        </p:nvPicPr>
        <p:blipFill>
          <a:blip r:embed="rId8"/>
          <a:stretch>
            <a:fillRect/>
          </a:stretch>
        </p:blipFill>
        <p:spPr>
          <a:xfrm>
            <a:off x="749838" y="1903597"/>
            <a:ext cx="3140406" cy="1433790"/>
          </a:xfrm>
          <a:prstGeom prst="rect">
            <a:avLst/>
          </a:prstGeom>
        </p:spPr>
      </p:pic>
      <p:cxnSp>
        <p:nvCxnSpPr>
          <p:cNvPr id="14" name="Straight Arrow Connector 13">
            <a:extLst>
              <a:ext uri="{FF2B5EF4-FFF2-40B4-BE49-F238E27FC236}">
                <a16:creationId xmlns:a16="http://schemas.microsoft.com/office/drawing/2014/main" id="{DE112864-9DB1-A5E6-D85A-BA2475AE70A8}"/>
              </a:ext>
            </a:extLst>
          </p:cNvPr>
          <p:cNvCxnSpPr>
            <a:cxnSpLocks/>
            <a:stCxn id="12" idx="2"/>
            <a:endCxn id="21" idx="0"/>
          </p:cNvCxnSpPr>
          <p:nvPr/>
        </p:nvCxnSpPr>
        <p:spPr>
          <a:xfrm>
            <a:off x="2320041" y="3337387"/>
            <a:ext cx="0" cy="1095108"/>
          </a:xfrm>
          <a:prstGeom prst="straightConnector1">
            <a:avLst/>
          </a:prstGeom>
          <a:ln w="1905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1" name="Picture 20">
            <a:extLst>
              <a:ext uri="{FF2B5EF4-FFF2-40B4-BE49-F238E27FC236}">
                <a16:creationId xmlns:a16="http://schemas.microsoft.com/office/drawing/2014/main" id="{1C055499-99C6-6DA3-EB33-64DDFA76AFCA}"/>
              </a:ext>
            </a:extLst>
          </p:cNvPr>
          <p:cNvPicPr>
            <a:picLocks noChangeAspect="1"/>
          </p:cNvPicPr>
          <p:nvPr/>
        </p:nvPicPr>
        <p:blipFill>
          <a:blip r:embed="rId9"/>
          <a:stretch>
            <a:fillRect/>
          </a:stretch>
        </p:blipFill>
        <p:spPr>
          <a:xfrm>
            <a:off x="902412" y="4432495"/>
            <a:ext cx="2835258" cy="1985377"/>
          </a:xfrm>
          <a:prstGeom prst="rect">
            <a:avLst/>
          </a:prstGeom>
        </p:spPr>
      </p:pic>
    </p:spTree>
    <p:extLst>
      <p:ext uri="{BB962C8B-B14F-4D97-AF65-F5344CB8AC3E}">
        <p14:creationId xmlns:p14="http://schemas.microsoft.com/office/powerpoint/2010/main" val="326191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7CCE90-7DB0-4B7D-DB66-B67D3B579415}"/>
            </a:ext>
          </a:extLst>
        </p:cNvPr>
        <p:cNvGrpSpPr/>
        <p:nvPr/>
      </p:nvGrpSpPr>
      <p:grpSpPr>
        <a:xfrm>
          <a:off x="0" y="0"/>
          <a:ext cx="0" cy="0"/>
          <a:chOff x="0" y="0"/>
          <a:chExt cx="0" cy="0"/>
        </a:xfrm>
      </p:grpSpPr>
      <p:sp useBgFill="1">
        <p:nvSpPr>
          <p:cNvPr id="4119" name="Rectangle 411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A584D60B-80E5-F5C3-664D-49C8098D0281}"/>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b="3846"/>
          <a:stretch>
            <a:fillRect/>
          </a:stretch>
        </p:blipFill>
        <p:spPr>
          <a:xfrm>
            <a:off x="1" y="1"/>
            <a:ext cx="12192000" cy="6857999"/>
          </a:xfrm>
          <a:prstGeom prst="rect">
            <a:avLst/>
          </a:prstGeom>
        </p:spPr>
      </p:pic>
      <p:sp>
        <p:nvSpPr>
          <p:cNvPr id="4" name="Title 1">
            <a:extLst>
              <a:ext uri="{FF2B5EF4-FFF2-40B4-BE49-F238E27FC236}">
                <a16:creationId xmlns:a16="http://schemas.microsoft.com/office/drawing/2014/main" id="{D261A775-C279-F913-EE63-3CE40FF3DD02}"/>
              </a:ext>
            </a:extLst>
          </p:cNvPr>
          <p:cNvSpPr txBox="1">
            <a:spLocks/>
          </p:cNvSpPr>
          <p:nvPr/>
        </p:nvSpPr>
        <p:spPr>
          <a:xfrm>
            <a:off x="2301923" y="1482602"/>
            <a:ext cx="7588155" cy="22362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spcAft>
                <a:spcPts val="600"/>
              </a:spcAft>
            </a:pPr>
            <a:r>
              <a:rPr lang="en-US" sz="5400">
                <a:solidFill>
                  <a:srgbClr val="FFFFFF"/>
                </a:solidFill>
              </a:rPr>
              <a:t>Drawing Conclusions</a:t>
            </a:r>
          </a:p>
        </p:txBody>
      </p:sp>
    </p:spTree>
    <p:extLst>
      <p:ext uri="{BB962C8B-B14F-4D97-AF65-F5344CB8AC3E}">
        <p14:creationId xmlns:p14="http://schemas.microsoft.com/office/powerpoint/2010/main" val="75623763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F64F6BD-13B0-C721-4151-3A5721476F0B}"/>
              </a:ext>
            </a:extLst>
          </p:cNvPr>
          <p:cNvSpPr txBox="1">
            <a:spLocks/>
          </p:cNvSpPr>
          <p:nvPr/>
        </p:nvSpPr>
        <p:spPr>
          <a:xfrm>
            <a:off x="547763" y="242316"/>
            <a:ext cx="4902424" cy="584861"/>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dirty="0">
                <a:latin typeface="Open Sans" pitchFamily="2" charset="0"/>
                <a:ea typeface="Open Sans" pitchFamily="2" charset="0"/>
                <a:cs typeface="Open Sans" pitchFamily="2" charset="0"/>
              </a:rPr>
              <a:t>Drawing Conclusions</a:t>
            </a:r>
            <a:endParaRPr lang="en-US" dirty="0"/>
          </a:p>
        </p:txBody>
      </p:sp>
      <p:sp>
        <p:nvSpPr>
          <p:cNvPr id="15" name="Rectangle: Rounded Corners 14">
            <a:extLst>
              <a:ext uri="{FF2B5EF4-FFF2-40B4-BE49-F238E27FC236}">
                <a16:creationId xmlns:a16="http://schemas.microsoft.com/office/drawing/2014/main" id="{0BABC078-8EC4-7239-BC50-E04DC09BBB38}"/>
              </a:ext>
            </a:extLst>
          </p:cNvPr>
          <p:cNvSpPr/>
          <p:nvPr/>
        </p:nvSpPr>
        <p:spPr>
          <a:xfrm>
            <a:off x="623110" y="1069493"/>
            <a:ext cx="11346024" cy="1459103"/>
          </a:xfrm>
          <a:prstGeom prst="roundRect">
            <a:avLst>
              <a:gd name="adj" fmla="val 1718"/>
            </a:avLst>
          </a:prstGeom>
          <a:solidFill>
            <a:srgbClr val="1FC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5B4938E-224C-6220-DF52-781475BCF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5" y="1213688"/>
            <a:ext cx="11229975" cy="1123950"/>
          </a:xfrm>
          <a:prstGeom prst="rect">
            <a:avLst/>
          </a:prstGeom>
        </p:spPr>
      </p:pic>
      <p:sp>
        <p:nvSpPr>
          <p:cNvPr id="18" name="TextBox 17">
            <a:extLst>
              <a:ext uri="{FF2B5EF4-FFF2-40B4-BE49-F238E27FC236}">
                <a16:creationId xmlns:a16="http://schemas.microsoft.com/office/drawing/2014/main" id="{ED0498E2-3374-65AB-A22E-CC287BF6FC43}"/>
              </a:ext>
            </a:extLst>
          </p:cNvPr>
          <p:cNvSpPr txBox="1"/>
          <p:nvPr/>
        </p:nvSpPr>
        <p:spPr>
          <a:xfrm>
            <a:off x="746449" y="2939143"/>
            <a:ext cx="4703738"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Open Sans" pitchFamily="2" charset="0"/>
                <a:ea typeface="Open Sans" pitchFamily="2" charset="0"/>
                <a:cs typeface="Open Sans" pitchFamily="2" charset="0"/>
              </a:rPr>
              <a:t>A total of 38 batches were produced, with an average batch duration of 102 minutes.</a:t>
            </a:r>
          </a:p>
          <a:p>
            <a:endParaRPr lang="en-US" sz="1600"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en-US" sz="1600" dirty="0">
                <a:latin typeface="Open Sans" pitchFamily="2" charset="0"/>
                <a:ea typeface="Open Sans" pitchFamily="2" charset="0"/>
                <a:cs typeface="Open Sans" pitchFamily="2" charset="0"/>
              </a:rPr>
              <a:t>If we look at the distribution of actual time for batches, we find that 50% of the batches took less than 100 minutes to complete, while the other 50% took more than 100 minutes. Also, there are some outliers in the data—some batches took 160 and even 210 minutes to complete.</a:t>
            </a:r>
          </a:p>
        </p:txBody>
      </p:sp>
      <p:pic>
        <p:nvPicPr>
          <p:cNvPr id="21" name="Picture 20" descr="A graph of a distribution&#10;&#10;AI-generated content may be incorrect.">
            <a:extLst>
              <a:ext uri="{FF2B5EF4-FFF2-40B4-BE49-F238E27FC236}">
                <a16:creationId xmlns:a16="http://schemas.microsoft.com/office/drawing/2014/main" id="{91900C3F-0B36-0C40-B9B8-5888725AD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816" y="3242316"/>
            <a:ext cx="5066585" cy="2798880"/>
          </a:xfrm>
          <a:prstGeom prst="rect">
            <a:avLst/>
          </a:prstGeom>
        </p:spPr>
      </p:pic>
    </p:spTree>
    <p:extLst>
      <p:ext uri="{BB962C8B-B14F-4D97-AF65-F5344CB8AC3E}">
        <p14:creationId xmlns:p14="http://schemas.microsoft.com/office/powerpoint/2010/main" val="96063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6BFF66-8A7E-538E-908A-756DBAFA923A}"/>
            </a:ext>
          </a:extLst>
        </p:cNvPr>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715ADE31-C4BA-95F7-F02D-F2E9B6A38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EFFCE19-2E6D-BB96-9DC1-54381F0FD73E}"/>
              </a:ext>
            </a:extLst>
          </p:cNvPr>
          <p:cNvSpPr txBox="1">
            <a:spLocks/>
          </p:cNvSpPr>
          <p:nvPr/>
        </p:nvSpPr>
        <p:spPr>
          <a:xfrm>
            <a:off x="547763" y="242316"/>
            <a:ext cx="4902424" cy="584861"/>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dirty="0">
                <a:latin typeface="Open Sans" pitchFamily="2" charset="0"/>
                <a:ea typeface="Open Sans" pitchFamily="2" charset="0"/>
                <a:cs typeface="Open Sans" pitchFamily="2" charset="0"/>
              </a:rPr>
              <a:t>Drawing Conclusions</a:t>
            </a:r>
            <a:endParaRPr lang="en-US" dirty="0"/>
          </a:p>
        </p:txBody>
      </p:sp>
      <p:sp>
        <p:nvSpPr>
          <p:cNvPr id="15" name="Rectangle: Rounded Corners 14">
            <a:extLst>
              <a:ext uri="{FF2B5EF4-FFF2-40B4-BE49-F238E27FC236}">
                <a16:creationId xmlns:a16="http://schemas.microsoft.com/office/drawing/2014/main" id="{ED629687-680E-F120-8E6E-4109FDADA1E8}"/>
              </a:ext>
            </a:extLst>
          </p:cNvPr>
          <p:cNvSpPr/>
          <p:nvPr/>
        </p:nvSpPr>
        <p:spPr>
          <a:xfrm>
            <a:off x="623110" y="1069493"/>
            <a:ext cx="11346024" cy="1459103"/>
          </a:xfrm>
          <a:prstGeom prst="roundRect">
            <a:avLst>
              <a:gd name="adj" fmla="val 1718"/>
            </a:avLst>
          </a:prstGeom>
          <a:solidFill>
            <a:srgbClr val="1FC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731652D-C7C9-C889-366A-233389CD0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5" y="1213688"/>
            <a:ext cx="11229975" cy="1123950"/>
          </a:xfrm>
          <a:prstGeom prst="rect">
            <a:avLst/>
          </a:prstGeom>
        </p:spPr>
      </p:pic>
      <p:sp>
        <p:nvSpPr>
          <p:cNvPr id="18" name="TextBox 17">
            <a:extLst>
              <a:ext uri="{FF2B5EF4-FFF2-40B4-BE49-F238E27FC236}">
                <a16:creationId xmlns:a16="http://schemas.microsoft.com/office/drawing/2014/main" id="{3FD64AD9-6DCC-6DB6-EEBA-4D60171B8D6C}"/>
              </a:ext>
            </a:extLst>
          </p:cNvPr>
          <p:cNvSpPr txBox="1"/>
          <p:nvPr/>
        </p:nvSpPr>
        <p:spPr>
          <a:xfrm>
            <a:off x="746449" y="2939143"/>
            <a:ext cx="4703738"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Open Sans" pitchFamily="2" charset="0"/>
                <a:ea typeface="Open Sans" pitchFamily="2" charset="0"/>
                <a:cs typeface="Open Sans" pitchFamily="2" charset="0"/>
              </a:rPr>
              <a:t>There were 61 downtime incidents, with an average duration of 23 minutes, meaning it took 23 minutes on average to resolve each downtime error.</a:t>
            </a:r>
          </a:p>
          <a:p>
            <a:endParaRPr lang="en-US" sz="1600"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en-US" sz="1600" dirty="0">
                <a:latin typeface="Open Sans" pitchFamily="2" charset="0"/>
                <a:ea typeface="Open Sans" pitchFamily="2" charset="0"/>
                <a:cs typeface="Open Sans" pitchFamily="2" charset="0"/>
              </a:rPr>
              <a:t>Looking at the downtime distribution, we find that 50% of the incidents were resolved in under 20 minutes, while the remaining 50% took longer than 20 minutes. Additionally, some incidents took over 40 minutes to resolve, which may be considered outliers.</a:t>
            </a:r>
          </a:p>
        </p:txBody>
      </p:sp>
      <p:pic>
        <p:nvPicPr>
          <p:cNvPr id="3" name="Picture 2" descr="A graph of a number of blue bars&#10;&#10;AI-generated content may be incorrect.">
            <a:extLst>
              <a:ext uri="{FF2B5EF4-FFF2-40B4-BE49-F238E27FC236}">
                <a16:creationId xmlns:a16="http://schemas.microsoft.com/office/drawing/2014/main" id="{9D1047BC-A695-A1EC-B9DA-E196B3352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519" y="3429000"/>
            <a:ext cx="4703737" cy="2809891"/>
          </a:xfrm>
          <a:prstGeom prst="rect">
            <a:avLst/>
          </a:prstGeom>
        </p:spPr>
      </p:pic>
    </p:spTree>
    <p:extLst>
      <p:ext uri="{BB962C8B-B14F-4D97-AF65-F5344CB8AC3E}">
        <p14:creationId xmlns:p14="http://schemas.microsoft.com/office/powerpoint/2010/main" val="40192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4EB69C-DF8A-A895-859A-4F8DE852175E}"/>
            </a:ext>
          </a:extLst>
        </p:cNvPr>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005FB55C-9466-44F6-E52A-C5935B0A2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2AAAE2A-2F44-98CC-3299-D404179AEA4E}"/>
              </a:ext>
            </a:extLst>
          </p:cNvPr>
          <p:cNvSpPr txBox="1">
            <a:spLocks/>
          </p:cNvSpPr>
          <p:nvPr/>
        </p:nvSpPr>
        <p:spPr>
          <a:xfrm>
            <a:off x="547763" y="242316"/>
            <a:ext cx="4902424" cy="584861"/>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spcAft>
                <a:spcPts val="600"/>
              </a:spcAft>
            </a:pPr>
            <a:r>
              <a:rPr lang="en-US" dirty="0">
                <a:latin typeface="Open Sans" pitchFamily="2" charset="0"/>
                <a:ea typeface="Open Sans" pitchFamily="2" charset="0"/>
                <a:cs typeface="Open Sans" pitchFamily="2" charset="0"/>
              </a:rPr>
              <a:t>Drawing Conclusions</a:t>
            </a:r>
            <a:endParaRPr lang="en-US" dirty="0"/>
          </a:p>
        </p:txBody>
      </p:sp>
      <p:sp>
        <p:nvSpPr>
          <p:cNvPr id="15" name="Rectangle: Rounded Corners 14">
            <a:extLst>
              <a:ext uri="{FF2B5EF4-FFF2-40B4-BE49-F238E27FC236}">
                <a16:creationId xmlns:a16="http://schemas.microsoft.com/office/drawing/2014/main" id="{C86F86B0-00D4-CCD1-9E8E-F51FD1728B44}"/>
              </a:ext>
            </a:extLst>
          </p:cNvPr>
          <p:cNvSpPr/>
          <p:nvPr/>
        </p:nvSpPr>
        <p:spPr>
          <a:xfrm>
            <a:off x="623110" y="1069493"/>
            <a:ext cx="11346024" cy="1459103"/>
          </a:xfrm>
          <a:prstGeom prst="roundRect">
            <a:avLst>
              <a:gd name="adj" fmla="val 1718"/>
            </a:avLst>
          </a:prstGeom>
          <a:solidFill>
            <a:srgbClr val="1FC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F448122-0FDD-86B0-7E1F-66A92EF77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5" y="1213688"/>
            <a:ext cx="11229975" cy="1123950"/>
          </a:xfrm>
          <a:prstGeom prst="rect">
            <a:avLst/>
          </a:prstGeom>
        </p:spPr>
      </p:pic>
      <p:sp>
        <p:nvSpPr>
          <p:cNvPr id="18" name="TextBox 17">
            <a:extLst>
              <a:ext uri="{FF2B5EF4-FFF2-40B4-BE49-F238E27FC236}">
                <a16:creationId xmlns:a16="http://schemas.microsoft.com/office/drawing/2014/main" id="{D0350D0A-FA46-0B50-C9EF-16FC4E22B8A4}"/>
              </a:ext>
            </a:extLst>
          </p:cNvPr>
          <p:cNvSpPr txBox="1"/>
          <p:nvPr/>
        </p:nvSpPr>
        <p:spPr>
          <a:xfrm>
            <a:off x="746449" y="2939143"/>
            <a:ext cx="4703738"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Open Sans" pitchFamily="2" charset="0"/>
                <a:ea typeface="Open Sans" pitchFamily="2" charset="0"/>
                <a:cs typeface="Open Sans" pitchFamily="2" charset="0"/>
              </a:rPr>
              <a:t>The overall line efficiency is 64%, meaning that only 64% of the total manufacturing time was used productively. The remaining 36% was lost due to inefficiencies such as downtime, delays, or other non-productive activities.</a:t>
            </a:r>
          </a:p>
          <a:p>
            <a:pPr marL="285750" indent="-285750">
              <a:buFont typeface="Arial" panose="020B0604020202020204" pitchFamily="34" charset="0"/>
              <a:buChar char="•"/>
            </a:pPr>
            <a:r>
              <a:rPr lang="en-US" sz="1600" dirty="0">
                <a:latin typeface="Open Sans" pitchFamily="2" charset="0"/>
                <a:ea typeface="Open Sans" pitchFamily="2" charset="0"/>
                <a:cs typeface="Open Sans" pitchFamily="2" charset="0"/>
              </a:rPr>
              <a:t>Further investigation revealed that 56% of the downtime resulted from operator errors, while 44% was attributed to other issues.</a:t>
            </a:r>
          </a:p>
        </p:txBody>
      </p:sp>
      <p:pic>
        <p:nvPicPr>
          <p:cNvPr id="7" name="Picture 6">
            <a:extLst>
              <a:ext uri="{FF2B5EF4-FFF2-40B4-BE49-F238E27FC236}">
                <a16:creationId xmlns:a16="http://schemas.microsoft.com/office/drawing/2014/main" id="{7DB30BD6-5D01-3B0D-890A-3D7106BF7F1F}"/>
              </a:ext>
            </a:extLst>
          </p:cNvPr>
          <p:cNvPicPr>
            <a:picLocks noChangeAspect="1"/>
          </p:cNvPicPr>
          <p:nvPr/>
        </p:nvPicPr>
        <p:blipFill>
          <a:blip r:embed="rId3"/>
          <a:stretch>
            <a:fillRect/>
          </a:stretch>
        </p:blipFill>
        <p:spPr>
          <a:xfrm>
            <a:off x="8138160" y="4329405"/>
            <a:ext cx="2822980" cy="1083102"/>
          </a:xfrm>
          <a:prstGeom prst="rect">
            <a:avLst/>
          </a:prstGeom>
        </p:spPr>
      </p:pic>
    </p:spTree>
    <p:extLst>
      <p:ext uri="{BB962C8B-B14F-4D97-AF65-F5344CB8AC3E}">
        <p14:creationId xmlns:p14="http://schemas.microsoft.com/office/powerpoint/2010/main" val="272320941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735</TotalTime>
  <Words>1675</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Neue Haas Grotesk Text Pro</vt:lpstr>
      <vt:lpstr>Open Sans</vt:lpstr>
      <vt:lpstr>VanillaVTI</vt:lpstr>
      <vt:lpstr>Addressing Manufacturing Downtime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Ghanaym</dc:creator>
  <cp:lastModifiedBy>محمد محمد السيد حسن</cp:lastModifiedBy>
  <cp:revision>18</cp:revision>
  <dcterms:created xsi:type="dcterms:W3CDTF">2025-04-09T06:49:57Z</dcterms:created>
  <dcterms:modified xsi:type="dcterms:W3CDTF">2025-06-20T14:40:36Z</dcterms:modified>
</cp:coreProperties>
</file>