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31"/>
  </p:notesMasterIdLst>
  <p:sldIdLst>
    <p:sldId id="256" r:id="rId2"/>
    <p:sldId id="284" r:id="rId3"/>
    <p:sldId id="258" r:id="rId4"/>
    <p:sldId id="259" r:id="rId5"/>
    <p:sldId id="260" r:id="rId6"/>
    <p:sldId id="261" r:id="rId7"/>
    <p:sldId id="262" r:id="rId8"/>
    <p:sldId id="263" r:id="rId9"/>
    <p:sldId id="264" r:id="rId10"/>
    <p:sldId id="265" r:id="rId11"/>
    <p:sldId id="266" r:id="rId12"/>
    <p:sldId id="267" r:id="rId13"/>
    <p:sldId id="272" r:id="rId14"/>
    <p:sldId id="270" r:id="rId15"/>
    <p:sldId id="286" r:id="rId16"/>
    <p:sldId id="271" r:id="rId17"/>
    <p:sldId id="273" r:id="rId18"/>
    <p:sldId id="275" r:id="rId19"/>
    <p:sldId id="276" r:id="rId20"/>
    <p:sldId id="269" r:id="rId21"/>
    <p:sldId id="268" r:id="rId22"/>
    <p:sldId id="274" r:id="rId23"/>
    <p:sldId id="277" r:id="rId24"/>
    <p:sldId id="285"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E5B460-41A5-4DDC-A08E-C67C63801D64}"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24AB5E56-2BDB-4E26-965F-74B2496A9C2B}">
      <dgm:prSet/>
      <dgm:spPr/>
      <dgm:t>
        <a:bodyPr/>
        <a:lstStyle/>
        <a:p>
          <a:pPr>
            <a:defRPr b="1"/>
          </a:pPr>
          <a:r>
            <a:rPr lang="en-US" dirty="0">
              <a:latin typeface="Open Sans" pitchFamily="2" charset="0"/>
              <a:ea typeface="Open Sans" pitchFamily="2" charset="0"/>
              <a:cs typeface="Open Sans" pitchFamily="2" charset="0"/>
            </a:rPr>
            <a:t>During the year 2024, the executive management began to notice worrying indicators:</a:t>
          </a:r>
        </a:p>
      </dgm:t>
    </dgm:pt>
    <dgm:pt modelId="{CF44DF38-2E25-40DC-925B-6D64537D8F4C}" type="parTrans" cxnId="{FE9D9AF9-59A6-4E84-894E-8517C8B84157}">
      <dgm:prSet/>
      <dgm:spPr/>
      <dgm:t>
        <a:bodyPr/>
        <a:lstStyle/>
        <a:p>
          <a:endParaRPr lang="en-US"/>
        </a:p>
      </dgm:t>
    </dgm:pt>
    <dgm:pt modelId="{11809F55-EFD3-4A34-9216-753ACE2DE0E0}" type="sibTrans" cxnId="{FE9D9AF9-59A6-4E84-894E-8517C8B84157}">
      <dgm:prSet/>
      <dgm:spPr/>
      <dgm:t>
        <a:bodyPr/>
        <a:lstStyle/>
        <a:p>
          <a:endParaRPr lang="en-US"/>
        </a:p>
      </dgm:t>
    </dgm:pt>
    <dgm:pt modelId="{250C2722-D802-4F2A-A029-F5636F8A711E}">
      <dgm:prSet custT="1"/>
      <dgm:spPr/>
      <dgm:t>
        <a:bodyPr/>
        <a:lstStyle/>
        <a:p>
          <a:r>
            <a:rPr lang="en-US" sz="1200">
              <a:latin typeface="Open Sans" pitchFamily="2" charset="0"/>
              <a:ea typeface="Open Sans" pitchFamily="2" charset="0"/>
              <a:cs typeface="Open Sans" pitchFamily="2" charset="0"/>
            </a:rPr>
            <a:t>High employee turnover rates in some locations</a:t>
          </a:r>
        </a:p>
      </dgm:t>
    </dgm:pt>
    <dgm:pt modelId="{7B2C82CF-FDD7-45C7-B8D9-FF7D202FB03E}" type="parTrans" cxnId="{81CB382F-3F3C-4BD7-ACD7-CD8DDA18BB54}">
      <dgm:prSet/>
      <dgm:spPr/>
      <dgm:t>
        <a:bodyPr/>
        <a:lstStyle/>
        <a:p>
          <a:endParaRPr lang="en-US"/>
        </a:p>
      </dgm:t>
    </dgm:pt>
    <dgm:pt modelId="{CEDEEA7C-6935-4637-A386-947FDAAB7434}" type="sibTrans" cxnId="{81CB382F-3F3C-4BD7-ACD7-CD8DDA18BB54}">
      <dgm:prSet/>
      <dgm:spPr/>
      <dgm:t>
        <a:bodyPr/>
        <a:lstStyle/>
        <a:p>
          <a:endParaRPr lang="en-US"/>
        </a:p>
      </dgm:t>
    </dgm:pt>
    <dgm:pt modelId="{E013962E-0D34-4DA3-9472-8E73D0FD64C5}">
      <dgm:prSet custT="1"/>
      <dgm:spPr/>
      <dgm:t>
        <a:bodyPr/>
        <a:lstStyle/>
        <a:p>
          <a:r>
            <a:rPr lang="en-US" sz="1200" dirty="0">
              <a:latin typeface="Open Sans" pitchFamily="2" charset="0"/>
              <a:ea typeface="Open Sans" pitchFamily="2" charset="0"/>
              <a:cs typeface="Open Sans" pitchFamily="2" charset="0"/>
            </a:rPr>
            <a:t>Teams suffering from excessive pressure, and others with hardly any tasks</a:t>
          </a:r>
        </a:p>
      </dgm:t>
    </dgm:pt>
    <dgm:pt modelId="{57111603-FCAD-402D-A5DB-45FB92506153}" type="parTrans" cxnId="{B969191E-46D7-48A6-BA15-858E30AB6DFE}">
      <dgm:prSet/>
      <dgm:spPr/>
      <dgm:t>
        <a:bodyPr/>
        <a:lstStyle/>
        <a:p>
          <a:endParaRPr lang="en-US"/>
        </a:p>
      </dgm:t>
    </dgm:pt>
    <dgm:pt modelId="{3B3A7215-83C3-4267-8AE1-BCE226616272}" type="sibTrans" cxnId="{B969191E-46D7-48A6-BA15-858E30AB6DFE}">
      <dgm:prSet/>
      <dgm:spPr/>
      <dgm:t>
        <a:bodyPr/>
        <a:lstStyle/>
        <a:p>
          <a:endParaRPr lang="en-US"/>
        </a:p>
      </dgm:t>
    </dgm:pt>
    <dgm:pt modelId="{A028D876-C080-4C23-8A31-89CDC0A8F6C9}">
      <dgm:prSet custT="1"/>
      <dgm:spPr/>
      <dgm:t>
        <a:bodyPr/>
        <a:lstStyle/>
        <a:p>
          <a:r>
            <a:rPr lang="en-US" sz="1200">
              <a:latin typeface="Open Sans" pitchFamily="2" charset="0"/>
              <a:ea typeface="Open Sans" pitchFamily="2" charset="0"/>
              <a:cs typeface="Open Sans" pitchFamily="2" charset="0"/>
            </a:rPr>
            <a:t>Operational costs are constantly rising without a clear explanation</a:t>
          </a:r>
        </a:p>
      </dgm:t>
    </dgm:pt>
    <dgm:pt modelId="{2D9A87DA-C15F-446C-8078-8741DE68532C}" type="parTrans" cxnId="{811593A1-F282-423A-8558-F9CC7299B143}">
      <dgm:prSet/>
      <dgm:spPr/>
      <dgm:t>
        <a:bodyPr/>
        <a:lstStyle/>
        <a:p>
          <a:endParaRPr lang="en-US"/>
        </a:p>
      </dgm:t>
    </dgm:pt>
    <dgm:pt modelId="{CEE711FF-4FE5-4E73-86E9-EFE2D48B1228}" type="sibTrans" cxnId="{811593A1-F282-423A-8558-F9CC7299B143}">
      <dgm:prSet/>
      <dgm:spPr/>
      <dgm:t>
        <a:bodyPr/>
        <a:lstStyle/>
        <a:p>
          <a:endParaRPr lang="en-US"/>
        </a:p>
      </dgm:t>
    </dgm:pt>
    <dgm:pt modelId="{B590F411-8B3A-4690-9E12-C45B49E22788}">
      <dgm:prSet custT="1"/>
      <dgm:spPr/>
      <dgm:t>
        <a:bodyPr/>
        <a:lstStyle/>
        <a:p>
          <a:r>
            <a:rPr lang="en-US" sz="1200" dirty="0">
              <a:latin typeface="Open Sans" pitchFamily="2" charset="0"/>
              <a:ea typeface="Open Sans" pitchFamily="2" charset="0"/>
              <a:cs typeface="Open Sans" pitchFamily="2" charset="0"/>
            </a:rPr>
            <a:t>Difficulty in predicting the efficiency of human resources in new projects</a:t>
          </a:r>
        </a:p>
      </dgm:t>
    </dgm:pt>
    <dgm:pt modelId="{AA0EC37A-9939-42AC-AA66-1B9075746403}" type="parTrans" cxnId="{59C37BFF-65F8-4FFF-882A-9B231F123C03}">
      <dgm:prSet/>
      <dgm:spPr/>
      <dgm:t>
        <a:bodyPr/>
        <a:lstStyle/>
        <a:p>
          <a:endParaRPr lang="en-US"/>
        </a:p>
      </dgm:t>
    </dgm:pt>
    <dgm:pt modelId="{C32FF429-F2DB-4BFF-8FCF-4648489B903F}" type="sibTrans" cxnId="{59C37BFF-65F8-4FFF-882A-9B231F123C03}">
      <dgm:prSet/>
      <dgm:spPr/>
      <dgm:t>
        <a:bodyPr/>
        <a:lstStyle/>
        <a:p>
          <a:endParaRPr lang="en-US"/>
        </a:p>
      </dgm:t>
    </dgm:pt>
    <dgm:pt modelId="{5B1882AA-9A6C-4C5F-BF53-4B1439F9B9DE}">
      <dgm:prSet/>
      <dgm:spPr/>
      <dgm:t>
        <a:bodyPr/>
        <a:lstStyle/>
        <a:p>
          <a:pPr>
            <a:defRPr b="1"/>
          </a:pPr>
          <a:r>
            <a:rPr lang="en-US" dirty="0">
              <a:latin typeface="Open Sans" pitchFamily="2" charset="0"/>
              <a:ea typeface="Open Sans" pitchFamily="2" charset="0"/>
              <a:cs typeface="Open Sans" pitchFamily="2" charset="0"/>
            </a:rPr>
            <a:t>In this analysis, we will try to address those problems and recommend the best course of action to find a better plan to retain employees and reduce workload and improve human resource performance</a:t>
          </a:r>
        </a:p>
      </dgm:t>
    </dgm:pt>
    <dgm:pt modelId="{7B483F32-384F-477F-8F7F-F2D089FE464B}" type="parTrans" cxnId="{AA57A4C5-0638-443F-8BC5-957BB1D54E1A}">
      <dgm:prSet/>
      <dgm:spPr/>
      <dgm:t>
        <a:bodyPr/>
        <a:lstStyle/>
        <a:p>
          <a:endParaRPr lang="en-US"/>
        </a:p>
      </dgm:t>
    </dgm:pt>
    <dgm:pt modelId="{5B886DC5-6A67-4341-87F2-52052D823177}" type="sibTrans" cxnId="{AA57A4C5-0638-443F-8BC5-957BB1D54E1A}">
      <dgm:prSet/>
      <dgm:spPr/>
      <dgm:t>
        <a:bodyPr/>
        <a:lstStyle/>
        <a:p>
          <a:endParaRPr lang="en-US"/>
        </a:p>
      </dgm:t>
    </dgm:pt>
    <dgm:pt modelId="{E79E35F5-0D45-4C5A-A21F-E2E1A2DEDF6E}" type="pres">
      <dgm:prSet presAssocID="{71E5B460-41A5-4DDC-A08E-C67C63801D64}" presName="root" presStyleCnt="0">
        <dgm:presLayoutVars>
          <dgm:dir/>
          <dgm:resizeHandles val="exact"/>
        </dgm:presLayoutVars>
      </dgm:prSet>
      <dgm:spPr/>
    </dgm:pt>
    <dgm:pt modelId="{1E84C2CC-DD38-432F-B978-E7E0E071487F}" type="pres">
      <dgm:prSet presAssocID="{24AB5E56-2BDB-4E26-965F-74B2496A9C2B}" presName="compNode" presStyleCnt="0"/>
      <dgm:spPr/>
    </dgm:pt>
    <dgm:pt modelId="{93F1D20E-5063-434B-9747-6342D750EF51}" type="pres">
      <dgm:prSet presAssocID="{24AB5E56-2BDB-4E26-965F-74B2496A9C2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AF3A67CB-E939-4A16-991F-3B9290D6F469}" type="pres">
      <dgm:prSet presAssocID="{24AB5E56-2BDB-4E26-965F-74B2496A9C2B}" presName="iconSpace" presStyleCnt="0"/>
      <dgm:spPr/>
    </dgm:pt>
    <dgm:pt modelId="{484958A4-6FB3-42FF-A203-479846D2F71C}" type="pres">
      <dgm:prSet presAssocID="{24AB5E56-2BDB-4E26-965F-74B2496A9C2B}" presName="parTx" presStyleLbl="revTx" presStyleIdx="0" presStyleCnt="4">
        <dgm:presLayoutVars>
          <dgm:chMax val="0"/>
          <dgm:chPref val="0"/>
        </dgm:presLayoutVars>
      </dgm:prSet>
      <dgm:spPr/>
    </dgm:pt>
    <dgm:pt modelId="{B0503FEE-9A81-486D-8255-E27C678662ED}" type="pres">
      <dgm:prSet presAssocID="{24AB5E56-2BDB-4E26-965F-74B2496A9C2B}" presName="txSpace" presStyleCnt="0"/>
      <dgm:spPr/>
    </dgm:pt>
    <dgm:pt modelId="{4E77ADDC-3A08-4A8D-A91B-88EC756538BE}" type="pres">
      <dgm:prSet presAssocID="{24AB5E56-2BDB-4E26-965F-74B2496A9C2B}" presName="desTx" presStyleLbl="revTx" presStyleIdx="1" presStyleCnt="4">
        <dgm:presLayoutVars/>
      </dgm:prSet>
      <dgm:spPr/>
    </dgm:pt>
    <dgm:pt modelId="{F87DB31F-22EB-4A05-BC1A-3391C7ACDECC}" type="pres">
      <dgm:prSet presAssocID="{11809F55-EFD3-4A34-9216-753ACE2DE0E0}" presName="sibTrans" presStyleCnt="0"/>
      <dgm:spPr/>
    </dgm:pt>
    <dgm:pt modelId="{D1B0C795-8A11-496B-9737-11556447BFFA}" type="pres">
      <dgm:prSet presAssocID="{5B1882AA-9A6C-4C5F-BF53-4B1439F9B9DE}" presName="compNode" presStyleCnt="0"/>
      <dgm:spPr/>
    </dgm:pt>
    <dgm:pt modelId="{5FAEB30A-282C-4B13-AD22-E753FCB1DD86}" type="pres">
      <dgm:prSet presAssocID="{5B1882AA-9A6C-4C5F-BF53-4B1439F9B9D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siness Growth"/>
        </a:ext>
      </dgm:extLst>
    </dgm:pt>
    <dgm:pt modelId="{D03CCFAE-C99F-43FA-B719-2269CD47C2E2}" type="pres">
      <dgm:prSet presAssocID="{5B1882AA-9A6C-4C5F-BF53-4B1439F9B9DE}" presName="iconSpace" presStyleCnt="0"/>
      <dgm:spPr/>
    </dgm:pt>
    <dgm:pt modelId="{F259221B-2160-4219-A200-DD6DC37034D0}" type="pres">
      <dgm:prSet presAssocID="{5B1882AA-9A6C-4C5F-BF53-4B1439F9B9DE}" presName="parTx" presStyleLbl="revTx" presStyleIdx="2" presStyleCnt="4">
        <dgm:presLayoutVars>
          <dgm:chMax val="0"/>
          <dgm:chPref val="0"/>
        </dgm:presLayoutVars>
      </dgm:prSet>
      <dgm:spPr/>
    </dgm:pt>
    <dgm:pt modelId="{E0B677A8-3D14-47C3-83A2-DCEA6282C38E}" type="pres">
      <dgm:prSet presAssocID="{5B1882AA-9A6C-4C5F-BF53-4B1439F9B9DE}" presName="txSpace" presStyleCnt="0"/>
      <dgm:spPr/>
    </dgm:pt>
    <dgm:pt modelId="{29484092-DC13-4D83-B853-33DB785B86EE}" type="pres">
      <dgm:prSet presAssocID="{5B1882AA-9A6C-4C5F-BF53-4B1439F9B9DE}" presName="desTx" presStyleLbl="revTx" presStyleIdx="3" presStyleCnt="4">
        <dgm:presLayoutVars/>
      </dgm:prSet>
      <dgm:spPr/>
    </dgm:pt>
  </dgm:ptLst>
  <dgm:cxnLst>
    <dgm:cxn modelId="{B969191E-46D7-48A6-BA15-858E30AB6DFE}" srcId="{24AB5E56-2BDB-4E26-965F-74B2496A9C2B}" destId="{E013962E-0D34-4DA3-9472-8E73D0FD64C5}" srcOrd="1" destOrd="0" parTransId="{57111603-FCAD-402D-A5DB-45FB92506153}" sibTransId="{3B3A7215-83C3-4267-8AE1-BCE226616272}"/>
    <dgm:cxn modelId="{2FFF2C22-95D6-4B74-83E8-8950D7E32EDC}" type="presOf" srcId="{250C2722-D802-4F2A-A029-F5636F8A711E}" destId="{4E77ADDC-3A08-4A8D-A91B-88EC756538BE}" srcOrd="0" destOrd="0" presId="urn:microsoft.com/office/officeart/2018/2/layout/IconLabelDescriptionList"/>
    <dgm:cxn modelId="{81CB382F-3F3C-4BD7-ACD7-CD8DDA18BB54}" srcId="{24AB5E56-2BDB-4E26-965F-74B2496A9C2B}" destId="{250C2722-D802-4F2A-A029-F5636F8A711E}" srcOrd="0" destOrd="0" parTransId="{7B2C82CF-FDD7-45C7-B8D9-FF7D202FB03E}" sibTransId="{CEDEEA7C-6935-4637-A386-947FDAAB7434}"/>
    <dgm:cxn modelId="{B983B16C-D518-4EFD-A57F-906E09A08E97}" type="presOf" srcId="{A028D876-C080-4C23-8A31-89CDC0A8F6C9}" destId="{4E77ADDC-3A08-4A8D-A91B-88EC756538BE}" srcOrd="0" destOrd="2" presId="urn:microsoft.com/office/officeart/2018/2/layout/IconLabelDescriptionList"/>
    <dgm:cxn modelId="{50130A7D-DFA2-455A-860F-81ACC9FC0D65}" type="presOf" srcId="{71E5B460-41A5-4DDC-A08E-C67C63801D64}" destId="{E79E35F5-0D45-4C5A-A21F-E2E1A2DEDF6E}" srcOrd="0" destOrd="0" presId="urn:microsoft.com/office/officeart/2018/2/layout/IconLabelDescriptionList"/>
    <dgm:cxn modelId="{73020887-4769-48C6-B689-9F0C1F4F0A84}" type="presOf" srcId="{E013962E-0D34-4DA3-9472-8E73D0FD64C5}" destId="{4E77ADDC-3A08-4A8D-A91B-88EC756538BE}" srcOrd="0" destOrd="1" presId="urn:microsoft.com/office/officeart/2018/2/layout/IconLabelDescriptionList"/>
    <dgm:cxn modelId="{811593A1-F282-423A-8558-F9CC7299B143}" srcId="{24AB5E56-2BDB-4E26-965F-74B2496A9C2B}" destId="{A028D876-C080-4C23-8A31-89CDC0A8F6C9}" srcOrd="2" destOrd="0" parTransId="{2D9A87DA-C15F-446C-8078-8741DE68532C}" sibTransId="{CEE711FF-4FE5-4E73-86E9-EFE2D48B1228}"/>
    <dgm:cxn modelId="{15589FB2-307A-4D45-834D-7384F3DC0980}" type="presOf" srcId="{B590F411-8B3A-4690-9E12-C45B49E22788}" destId="{4E77ADDC-3A08-4A8D-A91B-88EC756538BE}" srcOrd="0" destOrd="3" presId="urn:microsoft.com/office/officeart/2018/2/layout/IconLabelDescriptionList"/>
    <dgm:cxn modelId="{85302AB4-8658-413B-89CF-5F0DD5E5154B}" type="presOf" srcId="{5B1882AA-9A6C-4C5F-BF53-4B1439F9B9DE}" destId="{F259221B-2160-4219-A200-DD6DC37034D0}" srcOrd="0" destOrd="0" presId="urn:microsoft.com/office/officeart/2018/2/layout/IconLabelDescriptionList"/>
    <dgm:cxn modelId="{AA57A4C5-0638-443F-8BC5-957BB1D54E1A}" srcId="{71E5B460-41A5-4DDC-A08E-C67C63801D64}" destId="{5B1882AA-9A6C-4C5F-BF53-4B1439F9B9DE}" srcOrd="1" destOrd="0" parTransId="{7B483F32-384F-477F-8F7F-F2D089FE464B}" sibTransId="{5B886DC5-6A67-4341-87F2-52052D823177}"/>
    <dgm:cxn modelId="{FE9D9AF9-59A6-4E84-894E-8517C8B84157}" srcId="{71E5B460-41A5-4DDC-A08E-C67C63801D64}" destId="{24AB5E56-2BDB-4E26-965F-74B2496A9C2B}" srcOrd="0" destOrd="0" parTransId="{CF44DF38-2E25-40DC-925B-6D64537D8F4C}" sibTransId="{11809F55-EFD3-4A34-9216-753ACE2DE0E0}"/>
    <dgm:cxn modelId="{05D3A9FD-6657-405F-AC61-CBD66DA50871}" type="presOf" srcId="{24AB5E56-2BDB-4E26-965F-74B2496A9C2B}" destId="{484958A4-6FB3-42FF-A203-479846D2F71C}" srcOrd="0" destOrd="0" presId="urn:microsoft.com/office/officeart/2018/2/layout/IconLabelDescriptionList"/>
    <dgm:cxn modelId="{59C37BFF-65F8-4FFF-882A-9B231F123C03}" srcId="{24AB5E56-2BDB-4E26-965F-74B2496A9C2B}" destId="{B590F411-8B3A-4690-9E12-C45B49E22788}" srcOrd="3" destOrd="0" parTransId="{AA0EC37A-9939-42AC-AA66-1B9075746403}" sibTransId="{C32FF429-F2DB-4BFF-8FCF-4648489B903F}"/>
    <dgm:cxn modelId="{82C68D1C-CBE7-4A17-8CEF-5C34826DD7CA}" type="presParOf" srcId="{E79E35F5-0D45-4C5A-A21F-E2E1A2DEDF6E}" destId="{1E84C2CC-DD38-432F-B978-E7E0E071487F}" srcOrd="0" destOrd="0" presId="urn:microsoft.com/office/officeart/2018/2/layout/IconLabelDescriptionList"/>
    <dgm:cxn modelId="{9DF78F69-AF04-4F46-83F6-487EA9A1C549}" type="presParOf" srcId="{1E84C2CC-DD38-432F-B978-E7E0E071487F}" destId="{93F1D20E-5063-434B-9747-6342D750EF51}" srcOrd="0" destOrd="0" presId="urn:microsoft.com/office/officeart/2018/2/layout/IconLabelDescriptionList"/>
    <dgm:cxn modelId="{4A7F5997-5385-43F5-ACA5-EB2744149C7B}" type="presParOf" srcId="{1E84C2CC-DD38-432F-B978-E7E0E071487F}" destId="{AF3A67CB-E939-4A16-991F-3B9290D6F469}" srcOrd="1" destOrd="0" presId="urn:microsoft.com/office/officeart/2018/2/layout/IconLabelDescriptionList"/>
    <dgm:cxn modelId="{8218E79F-4A91-4E03-A120-12E7E438B1BB}" type="presParOf" srcId="{1E84C2CC-DD38-432F-B978-E7E0E071487F}" destId="{484958A4-6FB3-42FF-A203-479846D2F71C}" srcOrd="2" destOrd="0" presId="urn:microsoft.com/office/officeart/2018/2/layout/IconLabelDescriptionList"/>
    <dgm:cxn modelId="{30BE4699-FA72-4584-9807-4D677311A29E}" type="presParOf" srcId="{1E84C2CC-DD38-432F-B978-E7E0E071487F}" destId="{B0503FEE-9A81-486D-8255-E27C678662ED}" srcOrd="3" destOrd="0" presId="urn:microsoft.com/office/officeart/2018/2/layout/IconLabelDescriptionList"/>
    <dgm:cxn modelId="{9682F4F9-206B-46EA-903B-48F814D6BDF9}" type="presParOf" srcId="{1E84C2CC-DD38-432F-B978-E7E0E071487F}" destId="{4E77ADDC-3A08-4A8D-A91B-88EC756538BE}" srcOrd="4" destOrd="0" presId="urn:microsoft.com/office/officeart/2018/2/layout/IconLabelDescriptionList"/>
    <dgm:cxn modelId="{AC841DD5-C330-4C43-B88C-F86C79E59E73}" type="presParOf" srcId="{E79E35F5-0D45-4C5A-A21F-E2E1A2DEDF6E}" destId="{F87DB31F-22EB-4A05-BC1A-3391C7ACDECC}" srcOrd="1" destOrd="0" presId="urn:microsoft.com/office/officeart/2018/2/layout/IconLabelDescriptionList"/>
    <dgm:cxn modelId="{E01CA0A7-BFAC-46E6-BC2A-ACA10E59F3FF}" type="presParOf" srcId="{E79E35F5-0D45-4C5A-A21F-E2E1A2DEDF6E}" destId="{D1B0C795-8A11-496B-9737-11556447BFFA}" srcOrd="2" destOrd="0" presId="urn:microsoft.com/office/officeart/2018/2/layout/IconLabelDescriptionList"/>
    <dgm:cxn modelId="{BE43BB47-CCCA-4121-BFE6-CF26CD823E66}" type="presParOf" srcId="{D1B0C795-8A11-496B-9737-11556447BFFA}" destId="{5FAEB30A-282C-4B13-AD22-E753FCB1DD86}" srcOrd="0" destOrd="0" presId="urn:microsoft.com/office/officeart/2018/2/layout/IconLabelDescriptionList"/>
    <dgm:cxn modelId="{60A35694-2AA3-45B7-AAC3-1756B3D7CDB2}" type="presParOf" srcId="{D1B0C795-8A11-496B-9737-11556447BFFA}" destId="{D03CCFAE-C99F-43FA-B719-2269CD47C2E2}" srcOrd="1" destOrd="0" presId="urn:microsoft.com/office/officeart/2018/2/layout/IconLabelDescriptionList"/>
    <dgm:cxn modelId="{8C10D3C5-F336-4D33-9B8C-37F65769B432}" type="presParOf" srcId="{D1B0C795-8A11-496B-9737-11556447BFFA}" destId="{F259221B-2160-4219-A200-DD6DC37034D0}" srcOrd="2" destOrd="0" presId="urn:microsoft.com/office/officeart/2018/2/layout/IconLabelDescriptionList"/>
    <dgm:cxn modelId="{C20BD169-DB1C-4219-AC8F-895959E42E6B}" type="presParOf" srcId="{D1B0C795-8A11-496B-9737-11556447BFFA}" destId="{E0B677A8-3D14-47C3-83A2-DCEA6282C38E}" srcOrd="3" destOrd="0" presId="urn:microsoft.com/office/officeart/2018/2/layout/IconLabelDescriptionList"/>
    <dgm:cxn modelId="{8CCB17B1-9AE5-4BE3-A0DB-0FB17C9A9B3A}" type="presParOf" srcId="{D1B0C795-8A11-496B-9737-11556447BFFA}" destId="{29484092-DC13-4D83-B853-33DB785B86EE}"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1D20E-5063-434B-9747-6342D750EF51}">
      <dsp:nvSpPr>
        <dsp:cNvPr id="0" name=""/>
        <dsp:cNvSpPr/>
      </dsp:nvSpPr>
      <dsp:spPr>
        <a:xfrm>
          <a:off x="721370" y="0"/>
          <a:ext cx="1509048" cy="1358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4958A4-6FB3-42FF-A203-479846D2F71C}">
      <dsp:nvSpPr>
        <dsp:cNvPr id="0" name=""/>
        <dsp:cNvSpPr/>
      </dsp:nvSpPr>
      <dsp:spPr>
        <a:xfrm>
          <a:off x="721370" y="1511576"/>
          <a:ext cx="4311566" cy="995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latin typeface="Open Sans" pitchFamily="2" charset="0"/>
              <a:ea typeface="Open Sans" pitchFamily="2" charset="0"/>
              <a:cs typeface="Open Sans" pitchFamily="2" charset="0"/>
            </a:rPr>
            <a:t>During the year 2024, the executive management began to notice worrying indicators:</a:t>
          </a:r>
        </a:p>
      </dsp:txBody>
      <dsp:txXfrm>
        <a:off x="721370" y="1511576"/>
        <a:ext cx="4311566" cy="995481"/>
      </dsp:txXfrm>
    </dsp:sp>
    <dsp:sp modelId="{4E77ADDC-3A08-4A8D-A91B-88EC756538BE}">
      <dsp:nvSpPr>
        <dsp:cNvPr id="0" name=""/>
        <dsp:cNvSpPr/>
      </dsp:nvSpPr>
      <dsp:spPr>
        <a:xfrm>
          <a:off x="721370" y="2578203"/>
          <a:ext cx="4311566" cy="1376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pPr>
          <a:r>
            <a:rPr lang="en-US" sz="1200" kern="1200">
              <a:latin typeface="Open Sans" pitchFamily="2" charset="0"/>
              <a:ea typeface="Open Sans" pitchFamily="2" charset="0"/>
              <a:cs typeface="Open Sans" pitchFamily="2" charset="0"/>
            </a:rPr>
            <a:t>High employee turnover rates in some locations</a:t>
          </a:r>
        </a:p>
        <a:p>
          <a:pPr marL="0" lvl="0" indent="0" algn="l" defTabSz="533400">
            <a:lnSpc>
              <a:spcPct val="90000"/>
            </a:lnSpc>
            <a:spcBef>
              <a:spcPct val="0"/>
            </a:spcBef>
            <a:spcAft>
              <a:spcPct val="35000"/>
            </a:spcAft>
            <a:buNone/>
          </a:pPr>
          <a:r>
            <a:rPr lang="en-US" sz="1200" kern="1200" dirty="0">
              <a:latin typeface="Open Sans" pitchFamily="2" charset="0"/>
              <a:ea typeface="Open Sans" pitchFamily="2" charset="0"/>
              <a:cs typeface="Open Sans" pitchFamily="2" charset="0"/>
            </a:rPr>
            <a:t>Teams suffering from excessive pressure, and others with hardly any tasks</a:t>
          </a:r>
        </a:p>
        <a:p>
          <a:pPr marL="0" lvl="0" indent="0" algn="l" defTabSz="533400">
            <a:lnSpc>
              <a:spcPct val="90000"/>
            </a:lnSpc>
            <a:spcBef>
              <a:spcPct val="0"/>
            </a:spcBef>
            <a:spcAft>
              <a:spcPct val="35000"/>
            </a:spcAft>
            <a:buNone/>
          </a:pPr>
          <a:r>
            <a:rPr lang="en-US" sz="1200" kern="1200">
              <a:latin typeface="Open Sans" pitchFamily="2" charset="0"/>
              <a:ea typeface="Open Sans" pitchFamily="2" charset="0"/>
              <a:cs typeface="Open Sans" pitchFamily="2" charset="0"/>
            </a:rPr>
            <a:t>Operational costs are constantly rising without a clear explanation</a:t>
          </a:r>
        </a:p>
        <a:p>
          <a:pPr marL="0" lvl="0" indent="0" algn="l" defTabSz="533400">
            <a:lnSpc>
              <a:spcPct val="90000"/>
            </a:lnSpc>
            <a:spcBef>
              <a:spcPct val="0"/>
            </a:spcBef>
            <a:spcAft>
              <a:spcPct val="35000"/>
            </a:spcAft>
            <a:buNone/>
          </a:pPr>
          <a:r>
            <a:rPr lang="en-US" sz="1200" kern="1200" dirty="0">
              <a:latin typeface="Open Sans" pitchFamily="2" charset="0"/>
              <a:ea typeface="Open Sans" pitchFamily="2" charset="0"/>
              <a:cs typeface="Open Sans" pitchFamily="2" charset="0"/>
            </a:rPr>
            <a:t>Difficulty in predicting the efficiency of human resources in new projects</a:t>
          </a:r>
        </a:p>
      </dsp:txBody>
      <dsp:txXfrm>
        <a:off x="721370" y="2578203"/>
        <a:ext cx="4311566" cy="1376822"/>
      </dsp:txXfrm>
    </dsp:sp>
    <dsp:sp modelId="{5FAEB30A-282C-4B13-AD22-E753FCB1DD86}">
      <dsp:nvSpPr>
        <dsp:cNvPr id="0" name=""/>
        <dsp:cNvSpPr/>
      </dsp:nvSpPr>
      <dsp:spPr>
        <a:xfrm>
          <a:off x="5787461" y="0"/>
          <a:ext cx="1509048" cy="1358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59221B-2160-4219-A200-DD6DC37034D0}">
      <dsp:nvSpPr>
        <dsp:cNvPr id="0" name=""/>
        <dsp:cNvSpPr/>
      </dsp:nvSpPr>
      <dsp:spPr>
        <a:xfrm>
          <a:off x="5787461" y="1511576"/>
          <a:ext cx="4311566" cy="995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dirty="0">
              <a:latin typeface="Open Sans" pitchFamily="2" charset="0"/>
              <a:ea typeface="Open Sans" pitchFamily="2" charset="0"/>
              <a:cs typeface="Open Sans" pitchFamily="2" charset="0"/>
            </a:rPr>
            <a:t>In this analysis, we will try to address those problems and recommend the best course of action to find a better plan to retain employees and reduce workload and improve human resource performance</a:t>
          </a:r>
        </a:p>
      </dsp:txBody>
      <dsp:txXfrm>
        <a:off x="5787461" y="1511576"/>
        <a:ext cx="4311566" cy="995481"/>
      </dsp:txXfrm>
    </dsp:sp>
    <dsp:sp modelId="{29484092-DC13-4D83-B853-33DB785B86EE}">
      <dsp:nvSpPr>
        <dsp:cNvPr id="0" name=""/>
        <dsp:cNvSpPr/>
      </dsp:nvSpPr>
      <dsp:spPr>
        <a:xfrm>
          <a:off x="5787461" y="2578203"/>
          <a:ext cx="4311566" cy="137682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49C6F-CAF3-4638-9A95-9B4998B049BD}" type="datetimeFigureOut">
              <a:rPr lang="en-US" smtClean="0"/>
              <a:t>6/1/2025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A234B-0EC5-46A6-8FB5-3EB6EFF6AB21}" type="slidenum">
              <a:rPr lang="en-US" smtClean="0"/>
              <a:t>‹#›</a:t>
            </a:fld>
            <a:endParaRPr lang="en-US"/>
          </a:p>
        </p:txBody>
      </p:sp>
    </p:spTree>
    <p:extLst>
      <p:ext uri="{BB962C8B-B14F-4D97-AF65-F5344CB8AC3E}">
        <p14:creationId xmlns:p14="http://schemas.microsoft.com/office/powerpoint/2010/main" val="1102618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BA234B-0EC5-46A6-8FB5-3EB6EFF6AB21}" type="slidenum">
              <a:rPr lang="en-US" smtClean="0"/>
              <a:t>26</a:t>
            </a:fld>
            <a:endParaRPr lang="en-US"/>
          </a:p>
        </p:txBody>
      </p:sp>
    </p:spTree>
    <p:extLst>
      <p:ext uri="{BB962C8B-B14F-4D97-AF65-F5344CB8AC3E}">
        <p14:creationId xmlns:p14="http://schemas.microsoft.com/office/powerpoint/2010/main" val="409069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113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80C50CD-E178-4744-9B35-B2F624D6C5E9}" type="datetimeFigureOut">
              <a:rPr lang="en-US" smtClean="0"/>
              <a:pPr/>
              <a:t>6/1/2025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164347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26566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4099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475671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3374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235988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06621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65666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3365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1174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9263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271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6/1/2025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17851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t>6/1/2025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18899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9698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2745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80C50CD-E178-4744-9B35-B2F624D6C5E9}" type="datetimeFigureOut">
              <a:rPr lang="en-US" smtClean="0"/>
              <a:pPr/>
              <a:t>6/1/2025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963900571"/>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72AA1E7-7434-43A0-9D05-3C7D3ACC0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3D0C7B9-D944-3CCF-775D-8D99A1391134}"/>
              </a:ext>
            </a:extLst>
          </p:cNvPr>
          <p:cNvSpPr txBox="1"/>
          <p:nvPr/>
        </p:nvSpPr>
        <p:spPr>
          <a:xfrm>
            <a:off x="684213" y="685799"/>
            <a:ext cx="6460510" cy="2971801"/>
          </a:xfrm>
          <a:prstGeom prst="rect">
            <a:avLst/>
          </a:prstGeom>
        </p:spPr>
        <p:txBody>
          <a:bodyPr vert="horz" lIns="91440" tIns="45720" rIns="91440" bIns="45720" rtlCol="0" anchor="b">
            <a:normAutofit/>
          </a:bodyPr>
          <a:lstStyle/>
          <a:p>
            <a:pPr>
              <a:spcBef>
                <a:spcPct val="0"/>
              </a:spcBef>
              <a:spcAft>
                <a:spcPts val="600"/>
              </a:spcAft>
            </a:pPr>
            <a:r>
              <a:rPr lang="en-US" sz="4800" b="1" cap="all">
                <a:ln w="3175" cmpd="sng">
                  <a:noFill/>
                </a:ln>
                <a:latin typeface="+mj-lt"/>
                <a:ea typeface="+mj-ea"/>
                <a:cs typeface="+mj-cs"/>
              </a:rPr>
              <a:t>Addressing HR Workforce Challenges</a:t>
            </a:r>
          </a:p>
        </p:txBody>
      </p:sp>
      <p:pic>
        <p:nvPicPr>
          <p:cNvPr id="6" name="Picture 5">
            <a:extLst>
              <a:ext uri="{FF2B5EF4-FFF2-40B4-BE49-F238E27FC236}">
                <a16:creationId xmlns:a16="http://schemas.microsoft.com/office/drawing/2014/main" id="{D43BD86F-65F5-FBB2-ED1A-FC1E50D6EE38}"/>
              </a:ext>
            </a:extLst>
          </p:cNvPr>
          <p:cNvPicPr>
            <a:picLocks noChangeAspect="1"/>
          </p:cNvPicPr>
          <p:nvPr/>
        </p:nvPicPr>
        <p:blipFill>
          <a:blip r:embed="rId2"/>
          <a:srcRect l="49259"/>
          <a:stretch>
            <a:fillRect/>
          </a:stretch>
        </p:blipFill>
        <p:spPr>
          <a:xfrm>
            <a:off x="7552266" y="10"/>
            <a:ext cx="4639733" cy="6857990"/>
          </a:xfrm>
          <a:prstGeom prst="rect">
            <a:avLst/>
          </a:prstGeom>
          <a:solidFill>
            <a:schemeClr val="bg2">
              <a:lumMod val="75000"/>
              <a:lumOff val="25000"/>
            </a:schemeClr>
          </a:solidFill>
          <a:effectLst>
            <a:innerShdw blurRad="57150" dist="38100" dir="14460000">
              <a:prstClr val="black">
                <a:alpha val="70000"/>
              </a:prstClr>
            </a:innerShdw>
          </a:effectLst>
        </p:spPr>
      </p:pic>
      <p:grpSp>
        <p:nvGrpSpPr>
          <p:cNvPr id="29" name="Group 28">
            <a:extLst>
              <a:ext uri="{FF2B5EF4-FFF2-40B4-BE49-F238E27FC236}">
                <a16:creationId xmlns:a16="http://schemas.microsoft.com/office/drawing/2014/main" id="{466FBB0E-B024-4E3B-9BBD-FF15FC76B6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8467"/>
            <a:ext cx="6080656" cy="6163733"/>
            <a:chOff x="6108170" y="8467"/>
            <a:chExt cx="6080656" cy="6163733"/>
          </a:xfrm>
        </p:grpSpPr>
        <p:cxnSp>
          <p:nvCxnSpPr>
            <p:cNvPr id="30" name="Straight Connector 29">
              <a:extLst>
                <a:ext uri="{FF2B5EF4-FFF2-40B4-BE49-F238E27FC236}">
                  <a16:creationId xmlns:a16="http://schemas.microsoft.com/office/drawing/2014/main" id="{55FA0039-AB97-4DC9-AF4A-AB64CB39F0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A1E5249B-CC4D-4AE0-A6CD-03FE6A9E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7CD40048-2612-4C61-8A89-7A71FE462B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BD33E3D-C961-4FE1-8880-F55180E2A5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D2266163-3A62-4B10-A0CF-FA0701FC8A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904194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365B94-9F97-DF0A-06E2-BAC871EAF956}"/>
              </a:ext>
            </a:extLst>
          </p:cNvPr>
          <p:cNvPicPr>
            <a:picLocks noChangeAspect="1"/>
          </p:cNvPicPr>
          <p:nvPr/>
        </p:nvPicPr>
        <p:blipFill>
          <a:blip r:embed="rId2"/>
          <a:srcRect/>
          <a:stretch>
            <a:fillRect/>
          </a:stretch>
        </p:blipFill>
        <p:spPr>
          <a:xfrm>
            <a:off x="20" y="10"/>
            <a:ext cx="12191980" cy="6857990"/>
          </a:xfrm>
          <a:prstGeom prst="rect">
            <a:avLst/>
          </a:prstGeom>
        </p:spPr>
      </p:pic>
    </p:spTree>
    <p:extLst>
      <p:ext uri="{BB962C8B-B14F-4D97-AF65-F5344CB8AC3E}">
        <p14:creationId xmlns:p14="http://schemas.microsoft.com/office/powerpoint/2010/main" val="2209572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FC002D34-0945-FC71-1ACD-E155CF14F8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883" y="2136944"/>
            <a:ext cx="8405117" cy="4721056"/>
          </a:xfrm>
          <a:prstGeom prst="rect">
            <a:avLst/>
          </a:prstGeom>
        </p:spPr>
      </p:pic>
      <p:sp>
        <p:nvSpPr>
          <p:cNvPr id="6" name="TextBox 5">
            <a:extLst>
              <a:ext uri="{FF2B5EF4-FFF2-40B4-BE49-F238E27FC236}">
                <a16:creationId xmlns:a16="http://schemas.microsoft.com/office/drawing/2014/main" id="{1D3BFD8E-55A1-435A-819C-674FF0DC17BA}"/>
              </a:ext>
            </a:extLst>
          </p:cNvPr>
          <p:cNvSpPr txBox="1"/>
          <p:nvPr/>
        </p:nvSpPr>
        <p:spPr>
          <a:xfrm>
            <a:off x="404146" y="2136944"/>
            <a:ext cx="3259248" cy="273921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There are 300 employees in the company.</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33% of them are active.</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33% of them are on leave.</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34% of them have resigned.</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 employee shortage rate is </a:t>
            </a:r>
            <a:r>
              <a:rPr lang="en-US" sz="1400" b="1" dirty="0">
                <a:latin typeface="Open Sans" pitchFamily="2" charset="0"/>
                <a:ea typeface="Open Sans" pitchFamily="2" charset="0"/>
                <a:cs typeface="Open Sans" pitchFamily="2" charset="0"/>
              </a:rPr>
              <a:t>60%, </a:t>
            </a:r>
            <a:r>
              <a:rPr lang="en-US" sz="1400" dirty="0">
                <a:latin typeface="Open Sans" pitchFamily="2" charset="0"/>
                <a:ea typeface="Open Sans" pitchFamily="2" charset="0"/>
                <a:cs typeface="Open Sans" pitchFamily="2" charset="0"/>
              </a:rPr>
              <a:t>which is significant. I believe the company needs to hire more employees.</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 task completion rate stands at 25%.</a:t>
            </a:r>
          </a:p>
          <a:p>
            <a:endParaRPr lang="en-US" dirty="0">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C1C6FADC-9E45-508F-CA03-DCE1EDF10E9D}"/>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Tree>
    <p:extLst>
      <p:ext uri="{BB962C8B-B14F-4D97-AF65-F5344CB8AC3E}">
        <p14:creationId xmlns:p14="http://schemas.microsoft.com/office/powerpoint/2010/main" val="4273480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09DDF-21C7-2E6A-C48B-DF52F553BA9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959F22E-B32D-FBDA-31EB-EF450AEA9AD8}"/>
              </a:ext>
            </a:extLst>
          </p:cNvPr>
          <p:cNvSpPr txBox="1"/>
          <p:nvPr/>
        </p:nvSpPr>
        <p:spPr>
          <a:xfrm>
            <a:off x="404145" y="2136944"/>
            <a:ext cx="4446987" cy="2246769"/>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Here, we can see the task completion percentage, escalated task percentage, open task percentage, and in-progress task percentage for each project.</a:t>
            </a:r>
          </a:p>
          <a:p>
            <a:pPr marL="285750" indent="-285750">
              <a:buFont typeface="Arial" panose="020B0604020202020204" pitchFamily="34" charset="0"/>
              <a:buChar char="•"/>
            </a:pPr>
            <a:r>
              <a:rPr lang="en-US" sz="1400" b="1" dirty="0">
                <a:latin typeface="Open Sans" pitchFamily="2" charset="0"/>
                <a:ea typeface="Open Sans" pitchFamily="2" charset="0"/>
                <a:cs typeface="Open Sans" pitchFamily="2" charset="0"/>
              </a:rPr>
              <a:t>Project L </a:t>
            </a:r>
            <a:r>
              <a:rPr lang="en-US" sz="1400" dirty="0">
                <a:latin typeface="Open Sans" pitchFamily="2" charset="0"/>
                <a:ea typeface="Open Sans" pitchFamily="2" charset="0"/>
                <a:cs typeface="Open Sans" pitchFamily="2" charset="0"/>
              </a:rPr>
              <a:t>has the highest percentage of escalated tasks (36%), while </a:t>
            </a:r>
            <a:r>
              <a:rPr lang="en-US" sz="1400" b="1" dirty="0">
                <a:latin typeface="Open Sans" pitchFamily="2" charset="0"/>
                <a:ea typeface="Open Sans" pitchFamily="2" charset="0"/>
                <a:cs typeface="Open Sans" pitchFamily="2" charset="0"/>
              </a:rPr>
              <a:t>Project N </a:t>
            </a:r>
            <a:r>
              <a:rPr lang="en-US" sz="1400" dirty="0">
                <a:latin typeface="Open Sans" pitchFamily="2" charset="0"/>
                <a:ea typeface="Open Sans" pitchFamily="2" charset="0"/>
                <a:cs typeface="Open Sans" pitchFamily="2" charset="0"/>
              </a:rPr>
              <a:t>has the lowest (18%).</a:t>
            </a:r>
          </a:p>
          <a:p>
            <a:pPr marL="285750" indent="-285750">
              <a:buFont typeface="Arial" panose="020B0604020202020204" pitchFamily="34" charset="0"/>
              <a:buChar char="•"/>
            </a:pPr>
            <a:r>
              <a:rPr lang="en-US" sz="1400" b="1" dirty="0">
                <a:latin typeface="Open Sans" pitchFamily="2" charset="0"/>
                <a:ea typeface="Open Sans" pitchFamily="2" charset="0"/>
                <a:cs typeface="Open Sans" pitchFamily="2" charset="0"/>
              </a:rPr>
              <a:t>Project P </a:t>
            </a:r>
            <a:r>
              <a:rPr lang="en-US" sz="1400" dirty="0">
                <a:latin typeface="Open Sans" pitchFamily="2" charset="0"/>
                <a:ea typeface="Open Sans" pitchFamily="2" charset="0"/>
                <a:cs typeface="Open Sans" pitchFamily="2" charset="0"/>
              </a:rPr>
              <a:t>has the highest percentage of completed tasks (35%), whereas </a:t>
            </a:r>
            <a:r>
              <a:rPr lang="en-US" sz="1400" b="1" dirty="0">
                <a:latin typeface="Open Sans" pitchFamily="2" charset="0"/>
                <a:ea typeface="Open Sans" pitchFamily="2" charset="0"/>
                <a:cs typeface="Open Sans" pitchFamily="2" charset="0"/>
              </a:rPr>
              <a:t>Project J </a:t>
            </a:r>
            <a:r>
              <a:rPr lang="en-US" sz="1400" dirty="0">
                <a:latin typeface="Open Sans" pitchFamily="2" charset="0"/>
                <a:ea typeface="Open Sans" pitchFamily="2" charset="0"/>
                <a:cs typeface="Open Sans" pitchFamily="2" charset="0"/>
              </a:rPr>
              <a:t>has the lowest (17%).</a:t>
            </a:r>
          </a:p>
        </p:txBody>
      </p:sp>
      <p:sp>
        <p:nvSpPr>
          <p:cNvPr id="7" name="TextBox 6">
            <a:extLst>
              <a:ext uri="{FF2B5EF4-FFF2-40B4-BE49-F238E27FC236}">
                <a16:creationId xmlns:a16="http://schemas.microsoft.com/office/drawing/2014/main" id="{3FD4DA5E-C4AC-D5AC-57FF-73E31FF86821}"/>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AA9AA0AC-94CD-555F-B38B-20E568710EC4}"/>
              </a:ext>
            </a:extLst>
          </p:cNvPr>
          <p:cNvSpPr/>
          <p:nvPr/>
        </p:nvSpPr>
        <p:spPr>
          <a:xfrm>
            <a:off x="5048574" y="1218142"/>
            <a:ext cx="6883893" cy="5437321"/>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4029DFFE-6B22-62AC-CCAE-999E57EBA0B4}"/>
              </a:ext>
            </a:extLst>
          </p:cNvPr>
          <p:cNvPicPr>
            <a:picLocks noChangeAspect="1"/>
          </p:cNvPicPr>
          <p:nvPr/>
        </p:nvPicPr>
        <p:blipFill>
          <a:blip r:embed="rId2"/>
          <a:stretch>
            <a:fillRect/>
          </a:stretch>
        </p:blipFill>
        <p:spPr>
          <a:xfrm>
            <a:off x="5321391" y="1280348"/>
            <a:ext cx="6211225" cy="5312907"/>
          </a:xfrm>
          <a:prstGeom prst="rect">
            <a:avLst/>
          </a:prstGeom>
        </p:spPr>
      </p:pic>
    </p:spTree>
    <p:extLst>
      <p:ext uri="{BB962C8B-B14F-4D97-AF65-F5344CB8AC3E}">
        <p14:creationId xmlns:p14="http://schemas.microsoft.com/office/powerpoint/2010/main" val="85339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378FC-ADE7-A1FC-D9A5-04E5E8A36FA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0CFCC0A-4C39-44E5-9223-FF03BE566F33}"/>
              </a:ext>
            </a:extLst>
          </p:cNvPr>
          <p:cNvSpPr txBox="1"/>
          <p:nvPr/>
        </p:nvSpPr>
        <p:spPr>
          <a:xfrm>
            <a:off x="404145" y="2136944"/>
            <a:ext cx="4446987"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Projects in </a:t>
            </a:r>
            <a:r>
              <a:rPr lang="en-US" sz="1400" b="1" dirty="0">
                <a:latin typeface="Open Sans" pitchFamily="2" charset="0"/>
                <a:ea typeface="Open Sans" pitchFamily="2" charset="0"/>
                <a:cs typeface="Open Sans" pitchFamily="2" charset="0"/>
              </a:rPr>
              <a:t>Abu Dhabi </a:t>
            </a:r>
            <a:r>
              <a:rPr lang="en-US" sz="1400" dirty="0">
                <a:latin typeface="Open Sans" pitchFamily="2" charset="0"/>
                <a:ea typeface="Open Sans" pitchFamily="2" charset="0"/>
                <a:cs typeface="Open Sans" pitchFamily="2" charset="0"/>
              </a:rPr>
              <a:t>have the highest resignation rate.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Projects in </a:t>
            </a:r>
            <a:r>
              <a:rPr lang="en-US" sz="1400" b="1" dirty="0">
                <a:latin typeface="Open Sans" pitchFamily="2" charset="0"/>
                <a:ea typeface="Open Sans" pitchFamily="2" charset="0"/>
                <a:cs typeface="Open Sans" pitchFamily="2" charset="0"/>
              </a:rPr>
              <a:t>Riyadh</a:t>
            </a:r>
            <a:r>
              <a:rPr lang="en-US" sz="1400" dirty="0">
                <a:latin typeface="Open Sans" pitchFamily="2" charset="0"/>
                <a:ea typeface="Open Sans" pitchFamily="2" charset="0"/>
                <a:cs typeface="Open Sans" pitchFamily="2" charset="0"/>
              </a:rPr>
              <a:t> experience the highest workload variance.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Projects in </a:t>
            </a:r>
            <a:r>
              <a:rPr lang="en-US" sz="1400" b="1" dirty="0">
                <a:latin typeface="Open Sans" pitchFamily="2" charset="0"/>
                <a:ea typeface="Open Sans" pitchFamily="2" charset="0"/>
                <a:cs typeface="Open Sans" pitchFamily="2" charset="0"/>
              </a:rPr>
              <a:t>Jeddah</a:t>
            </a:r>
            <a:r>
              <a:rPr lang="en-US" sz="1400" dirty="0">
                <a:latin typeface="Open Sans" pitchFamily="2" charset="0"/>
                <a:ea typeface="Open Sans" pitchFamily="2" charset="0"/>
                <a:cs typeface="Open Sans" pitchFamily="2" charset="0"/>
              </a:rPr>
              <a:t> have the lowest workload variance and the lowest resignation rate.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Projects in </a:t>
            </a:r>
            <a:r>
              <a:rPr lang="en-US" sz="1400" b="1" dirty="0">
                <a:latin typeface="Open Sans" pitchFamily="2" charset="0"/>
                <a:ea typeface="Open Sans" pitchFamily="2" charset="0"/>
                <a:cs typeface="Open Sans" pitchFamily="2" charset="0"/>
              </a:rPr>
              <a:t>Dubai</a:t>
            </a:r>
            <a:r>
              <a:rPr lang="en-US" sz="1400" dirty="0">
                <a:latin typeface="Open Sans" pitchFamily="2" charset="0"/>
                <a:ea typeface="Open Sans" pitchFamily="2" charset="0"/>
                <a:cs typeface="Open Sans" pitchFamily="2" charset="0"/>
              </a:rPr>
              <a:t> have the highest completion rate.</a:t>
            </a:r>
          </a:p>
        </p:txBody>
      </p:sp>
      <p:sp>
        <p:nvSpPr>
          <p:cNvPr id="7" name="TextBox 6">
            <a:extLst>
              <a:ext uri="{FF2B5EF4-FFF2-40B4-BE49-F238E27FC236}">
                <a16:creationId xmlns:a16="http://schemas.microsoft.com/office/drawing/2014/main" id="{F4FB8700-BBE3-A5BC-EFE3-D708B2848610}"/>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88E7D254-5FDF-E017-E9EA-C8182CD19EA4}"/>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C40C7EF0-D8DF-2609-143A-E4B7EEC0CD6A}"/>
              </a:ext>
            </a:extLst>
          </p:cNvPr>
          <p:cNvPicPr>
            <a:picLocks noChangeAspect="1"/>
          </p:cNvPicPr>
          <p:nvPr/>
        </p:nvPicPr>
        <p:blipFill>
          <a:blip r:embed="rId2"/>
          <a:stretch>
            <a:fillRect/>
          </a:stretch>
        </p:blipFill>
        <p:spPr>
          <a:xfrm>
            <a:off x="5098135" y="2290813"/>
            <a:ext cx="6689720" cy="2737948"/>
          </a:xfrm>
          <a:prstGeom prst="rect">
            <a:avLst/>
          </a:prstGeom>
        </p:spPr>
      </p:pic>
    </p:spTree>
    <p:extLst>
      <p:ext uri="{BB962C8B-B14F-4D97-AF65-F5344CB8AC3E}">
        <p14:creationId xmlns:p14="http://schemas.microsoft.com/office/powerpoint/2010/main" val="3537588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27842-ECB1-D587-1D75-F6EFFF2E68A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B75D616-CEF2-8F6C-2CA1-452117FE1ADE}"/>
              </a:ext>
            </a:extLst>
          </p:cNvPr>
          <p:cNvSpPr txBox="1"/>
          <p:nvPr/>
        </p:nvSpPr>
        <p:spPr>
          <a:xfrm>
            <a:off x="404145" y="2136944"/>
            <a:ext cx="4446987" cy="2031325"/>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We can see that projects below the trend line have a high employee shortage rate and a low completion rate.</a:t>
            </a:r>
          </a:p>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The relationship between the completion rate and the workload variance rate is negatively correlated. That is, when the workload variance rate is high, the completion rate is low.</a:t>
            </a:r>
          </a:p>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Projects that have a high employee shortage rate tend to have more workload variance.</a:t>
            </a:r>
            <a:endParaRPr lang="en-US" sz="1400" dirty="0">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57688FE8-2E41-90D0-9BBC-09935692CC97}"/>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C06BBE55-8236-452A-B791-493924D0C247}"/>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3DA9CDC1-941F-4261-27F8-81BE19B6F62F}"/>
              </a:ext>
            </a:extLst>
          </p:cNvPr>
          <p:cNvPicPr>
            <a:picLocks noChangeAspect="1"/>
          </p:cNvPicPr>
          <p:nvPr/>
        </p:nvPicPr>
        <p:blipFill>
          <a:blip r:embed="rId2"/>
          <a:stretch>
            <a:fillRect/>
          </a:stretch>
        </p:blipFill>
        <p:spPr>
          <a:xfrm>
            <a:off x="5110237" y="2281636"/>
            <a:ext cx="6760565" cy="2752252"/>
          </a:xfrm>
          <a:prstGeom prst="rect">
            <a:avLst/>
          </a:prstGeom>
        </p:spPr>
      </p:pic>
    </p:spTree>
    <p:extLst>
      <p:ext uri="{BB962C8B-B14F-4D97-AF65-F5344CB8AC3E}">
        <p14:creationId xmlns:p14="http://schemas.microsoft.com/office/powerpoint/2010/main" val="697229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ACEAB-82C4-3157-3862-D87394CC41B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4305BFF-DF0D-A396-6BEC-730099F7D2FD}"/>
              </a:ext>
            </a:extLst>
          </p:cNvPr>
          <p:cNvSpPr txBox="1"/>
          <p:nvPr/>
        </p:nvSpPr>
        <p:spPr>
          <a:xfrm>
            <a:off x="404145" y="2136944"/>
            <a:ext cx="4446987" cy="2031325"/>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We can see that projects below the trend line have a high employee shortage rate and a low completion rate.</a:t>
            </a:r>
          </a:p>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The relationship between the completion rate and the workload variance rate is negatively correlated. That is, when the workload variance rate is high, the completion rate is low.</a:t>
            </a:r>
          </a:p>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Projects that have a high employee shortage rate tend to have more workload variance.</a:t>
            </a:r>
            <a:endParaRPr lang="en-US" sz="1400" dirty="0">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0902FC8E-5AD3-3AC8-97D1-BD0D5B8EAAD7}"/>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CE58F1EC-BBC7-F2C9-A416-0B1984FB8A36}"/>
              </a:ext>
            </a:extLst>
          </p:cNvPr>
          <p:cNvSpPr/>
          <p:nvPr/>
        </p:nvSpPr>
        <p:spPr>
          <a:xfrm>
            <a:off x="5048574" y="1421395"/>
            <a:ext cx="5498713" cy="5094860"/>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13323AB8-0A0A-D426-C8B1-8F4FE571CC43}"/>
              </a:ext>
            </a:extLst>
          </p:cNvPr>
          <p:cNvSpPr txBox="1"/>
          <p:nvPr/>
        </p:nvSpPr>
        <p:spPr>
          <a:xfrm>
            <a:off x="404145" y="4168269"/>
            <a:ext cx="4330817" cy="2031325"/>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If we hover over one of the bubbles, we get more information about the project.</a:t>
            </a:r>
            <a:br>
              <a:rPr lang="en-US" sz="1400" dirty="0">
                <a:latin typeface="Open Sans" pitchFamily="2" charset="0"/>
                <a:ea typeface="Open Sans" pitchFamily="2" charset="0"/>
                <a:cs typeface="Open Sans" pitchFamily="2" charset="0"/>
              </a:rPr>
            </a:br>
            <a:r>
              <a:rPr lang="en-US" sz="1400" dirty="0">
                <a:latin typeface="Open Sans" pitchFamily="2" charset="0"/>
                <a:ea typeface="Open Sans" pitchFamily="2" charset="0"/>
                <a:cs typeface="Open Sans" pitchFamily="2" charset="0"/>
              </a:rPr>
              <a:t>For example, this project is </a:t>
            </a:r>
            <a:r>
              <a:rPr lang="en-US" sz="1400" b="1" dirty="0">
                <a:latin typeface="Open Sans" pitchFamily="2" charset="0"/>
                <a:ea typeface="Open Sans" pitchFamily="2" charset="0"/>
                <a:cs typeface="Open Sans" pitchFamily="2" charset="0"/>
              </a:rPr>
              <a:t>Project P</a:t>
            </a:r>
            <a:r>
              <a:rPr lang="en-US" sz="1400" dirty="0">
                <a:latin typeface="Open Sans" pitchFamily="2" charset="0"/>
                <a:ea typeface="Open Sans" pitchFamily="2" charset="0"/>
                <a:cs typeface="Open Sans" pitchFamily="2" charset="0"/>
              </a:rPr>
              <a:t>, and it is located in </a:t>
            </a:r>
            <a:r>
              <a:rPr lang="en-US" sz="1400" b="1" dirty="0">
                <a:latin typeface="Open Sans" pitchFamily="2" charset="0"/>
                <a:ea typeface="Open Sans" pitchFamily="2" charset="0"/>
                <a:cs typeface="Open Sans" pitchFamily="2" charset="0"/>
              </a:rPr>
              <a:t>Dubai</a:t>
            </a:r>
            <a:r>
              <a:rPr lang="en-US" sz="1400" dirty="0">
                <a:latin typeface="Open Sans" pitchFamily="2" charset="0"/>
                <a:ea typeface="Open Sans" pitchFamily="2" charset="0"/>
                <a:cs typeface="Open Sans" pitchFamily="2" charset="0"/>
              </a:rPr>
              <a:t>. It has the </a:t>
            </a:r>
            <a:r>
              <a:rPr lang="en-US" sz="1400" b="1" dirty="0">
                <a:latin typeface="Open Sans" pitchFamily="2" charset="0"/>
                <a:ea typeface="Open Sans" pitchFamily="2" charset="0"/>
                <a:cs typeface="Open Sans" pitchFamily="2" charset="0"/>
              </a:rPr>
              <a:t>highest completion rate</a:t>
            </a:r>
            <a:r>
              <a:rPr lang="en-US" sz="1400" dirty="0">
                <a:latin typeface="Open Sans" pitchFamily="2" charset="0"/>
                <a:ea typeface="Open Sans" pitchFamily="2" charset="0"/>
                <a:cs typeface="Open Sans" pitchFamily="2" charset="0"/>
              </a:rPr>
              <a:t> of </a:t>
            </a:r>
            <a:r>
              <a:rPr lang="en-US" sz="1400" b="1" dirty="0">
                <a:latin typeface="Open Sans" pitchFamily="2" charset="0"/>
                <a:ea typeface="Open Sans" pitchFamily="2" charset="0"/>
                <a:cs typeface="Open Sans" pitchFamily="2" charset="0"/>
              </a:rPr>
              <a:t>35%</a:t>
            </a:r>
            <a:r>
              <a:rPr lang="en-US" sz="1400" dirty="0">
                <a:latin typeface="Open Sans" pitchFamily="2" charset="0"/>
                <a:ea typeface="Open Sans" pitchFamily="2" charset="0"/>
                <a:cs typeface="Open Sans" pitchFamily="2" charset="0"/>
              </a:rPr>
              <a:t> and a </a:t>
            </a:r>
            <a:r>
              <a:rPr lang="en-US" sz="1400" b="1" dirty="0">
                <a:latin typeface="Open Sans" pitchFamily="2" charset="0"/>
                <a:ea typeface="Open Sans" pitchFamily="2" charset="0"/>
                <a:cs typeface="Open Sans" pitchFamily="2" charset="0"/>
              </a:rPr>
              <a:t>low workload</a:t>
            </a:r>
            <a:r>
              <a:rPr lang="en-US" sz="1400" dirty="0">
                <a:latin typeface="Open Sans" pitchFamily="2" charset="0"/>
                <a:ea typeface="Open Sans" pitchFamily="2" charset="0"/>
                <a:cs typeface="Open Sans" pitchFamily="2" charset="0"/>
              </a:rPr>
              <a:t> of </a:t>
            </a:r>
            <a:r>
              <a:rPr lang="en-US" sz="1400" b="1" dirty="0">
                <a:latin typeface="Open Sans" pitchFamily="2" charset="0"/>
                <a:ea typeface="Open Sans" pitchFamily="2" charset="0"/>
                <a:cs typeface="Open Sans" pitchFamily="2" charset="0"/>
              </a:rPr>
              <a:t>3%</a:t>
            </a:r>
            <a:r>
              <a:rPr lang="en-US" sz="1400" dirty="0">
                <a:latin typeface="Open Sans" pitchFamily="2" charset="0"/>
                <a:ea typeface="Open Sans" pitchFamily="2" charset="0"/>
                <a:cs typeface="Open Sans" pitchFamily="2" charset="0"/>
              </a:rPr>
              <a:t>.</a:t>
            </a:r>
            <a:br>
              <a:rPr lang="en-US" sz="1400" dirty="0">
                <a:latin typeface="Open Sans" pitchFamily="2" charset="0"/>
                <a:ea typeface="Open Sans" pitchFamily="2" charset="0"/>
                <a:cs typeface="Open Sans" pitchFamily="2" charset="0"/>
              </a:rPr>
            </a:br>
            <a:r>
              <a:rPr lang="en-US" sz="1400" dirty="0">
                <a:latin typeface="Open Sans" pitchFamily="2" charset="0"/>
                <a:ea typeface="Open Sans" pitchFamily="2" charset="0"/>
                <a:cs typeface="Open Sans" pitchFamily="2" charset="0"/>
              </a:rPr>
              <a:t>The </a:t>
            </a:r>
            <a:r>
              <a:rPr lang="en-US" sz="1400" b="1" dirty="0">
                <a:latin typeface="Open Sans" pitchFamily="2" charset="0"/>
                <a:ea typeface="Open Sans" pitchFamily="2" charset="0"/>
                <a:cs typeface="Open Sans" pitchFamily="2" charset="0"/>
              </a:rPr>
              <a:t>average employee tenure</a:t>
            </a:r>
            <a:r>
              <a:rPr lang="en-US" sz="1400" dirty="0">
                <a:latin typeface="Open Sans" pitchFamily="2" charset="0"/>
                <a:ea typeface="Open Sans" pitchFamily="2" charset="0"/>
                <a:cs typeface="Open Sans" pitchFamily="2" charset="0"/>
              </a:rPr>
              <a:t> is </a:t>
            </a:r>
            <a:r>
              <a:rPr lang="en-US" sz="1400" b="1" dirty="0">
                <a:latin typeface="Open Sans" pitchFamily="2" charset="0"/>
                <a:ea typeface="Open Sans" pitchFamily="2" charset="0"/>
                <a:cs typeface="Open Sans" pitchFamily="2" charset="0"/>
              </a:rPr>
              <a:t>13.66 months</a:t>
            </a:r>
            <a:r>
              <a:rPr lang="en-US" sz="1400" dirty="0">
                <a:latin typeface="Open Sans" pitchFamily="2" charset="0"/>
                <a:ea typeface="Open Sans" pitchFamily="2" charset="0"/>
                <a:cs typeface="Open Sans" pitchFamily="2" charset="0"/>
              </a:rPr>
              <a:t>, and the project started on </a:t>
            </a:r>
            <a:r>
              <a:rPr lang="en-US" sz="1400" b="1" dirty="0">
                <a:latin typeface="Open Sans" pitchFamily="2" charset="0"/>
                <a:ea typeface="Open Sans" pitchFamily="2" charset="0"/>
                <a:cs typeface="Open Sans" pitchFamily="2" charset="0"/>
              </a:rPr>
              <a:t>7/8/2023</a:t>
            </a:r>
            <a:r>
              <a:rPr lang="en-US" sz="1400" dirty="0">
                <a:latin typeface="Open Sans" pitchFamily="2" charset="0"/>
                <a:ea typeface="Open Sans" pitchFamily="2" charset="0"/>
                <a:cs typeface="Open Sans" pitchFamily="2" charset="0"/>
              </a:rPr>
              <a:t> and ended on </a:t>
            </a:r>
            <a:r>
              <a:rPr lang="en-US" sz="1400" b="1" dirty="0">
                <a:latin typeface="Open Sans" pitchFamily="2" charset="0"/>
                <a:ea typeface="Open Sans" pitchFamily="2" charset="0"/>
                <a:cs typeface="Open Sans" pitchFamily="2" charset="0"/>
              </a:rPr>
              <a:t>9/22/2023</a:t>
            </a:r>
            <a:r>
              <a:rPr lang="en-US" sz="1400" dirty="0">
                <a:latin typeface="Open Sans" pitchFamily="2" charset="0"/>
                <a:ea typeface="Open Sans" pitchFamily="2" charset="0"/>
                <a:cs typeface="Open Sans" pitchFamily="2" charset="0"/>
              </a:rPr>
              <a:t>.</a:t>
            </a:r>
          </a:p>
        </p:txBody>
      </p:sp>
      <p:pic>
        <p:nvPicPr>
          <p:cNvPr id="9" name="Picture 8" descr="A screenshot of a graph&#10;&#10;AI-generated content may be incorrect.">
            <a:extLst>
              <a:ext uri="{FF2B5EF4-FFF2-40B4-BE49-F238E27FC236}">
                <a16:creationId xmlns:a16="http://schemas.microsoft.com/office/drawing/2014/main" id="{13F16A65-81BA-EA61-CC77-79D9C1F50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042" y="1633031"/>
            <a:ext cx="4969775" cy="4671588"/>
          </a:xfrm>
          <a:prstGeom prst="rect">
            <a:avLst/>
          </a:prstGeom>
        </p:spPr>
      </p:pic>
    </p:spTree>
    <p:extLst>
      <p:ext uri="{BB962C8B-B14F-4D97-AF65-F5344CB8AC3E}">
        <p14:creationId xmlns:p14="http://schemas.microsoft.com/office/powerpoint/2010/main" val="197207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5476B-BBF5-5B9D-B5AA-4A41D3B78D2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0D1943D-83CB-F7DE-7F4E-E5541D52C9F2}"/>
              </a:ext>
            </a:extLst>
          </p:cNvPr>
          <p:cNvSpPr txBox="1"/>
          <p:nvPr/>
        </p:nvSpPr>
        <p:spPr>
          <a:xfrm>
            <a:off x="404145" y="2136944"/>
            <a:ext cx="4446987" cy="1815882"/>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We can see that projects above the trend line tend to have a higher employee shortage rate than those below the trend line, and hence a higher resignation rate.</a:t>
            </a:r>
          </a:p>
          <a:p>
            <a:pPr marL="285750" indent="-285750">
              <a:buFont typeface="Arial" panose="020B0604020202020204" pitchFamily="34" charset="0"/>
              <a:buChar char="•"/>
            </a:pPr>
            <a:r>
              <a:rPr lang="en-US" sz="1400">
                <a:latin typeface="Open Sans" pitchFamily="2" charset="0"/>
                <a:ea typeface="Open Sans" pitchFamily="2" charset="0"/>
                <a:cs typeface="Open Sans" pitchFamily="2" charset="0"/>
              </a:rPr>
              <a:t>Resignation rate and workload variance rate are positively correlated. That is, when the workload variance rate increases, the resignation rate also increases.</a:t>
            </a:r>
            <a:endParaRPr lang="en-US" sz="1400" dirty="0">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03C02341-2FC0-65C2-F71C-5E423594F03A}"/>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BFB3A831-37E9-A929-34F8-CF7D9186E79F}"/>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D100253E-9FC6-A9FF-66E0-6480AED1B67E}"/>
              </a:ext>
            </a:extLst>
          </p:cNvPr>
          <p:cNvPicPr>
            <a:picLocks noChangeAspect="1"/>
          </p:cNvPicPr>
          <p:nvPr/>
        </p:nvPicPr>
        <p:blipFill>
          <a:blip r:embed="rId2"/>
          <a:stretch>
            <a:fillRect/>
          </a:stretch>
        </p:blipFill>
        <p:spPr>
          <a:xfrm>
            <a:off x="5141116" y="2227153"/>
            <a:ext cx="6698808" cy="2725093"/>
          </a:xfrm>
          <a:prstGeom prst="rect">
            <a:avLst/>
          </a:prstGeom>
        </p:spPr>
      </p:pic>
    </p:spTree>
    <p:extLst>
      <p:ext uri="{BB962C8B-B14F-4D97-AF65-F5344CB8AC3E}">
        <p14:creationId xmlns:p14="http://schemas.microsoft.com/office/powerpoint/2010/main" val="3557156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B951F8-2DC0-1C2B-A15F-548181E8BAAC}"/>
              </a:ext>
            </a:extLst>
          </p:cNvPr>
          <p:cNvPicPr>
            <a:picLocks noChangeAspect="1"/>
          </p:cNvPicPr>
          <p:nvPr/>
        </p:nvPicPr>
        <p:blipFill>
          <a:blip r:embed="rId2"/>
          <a:srcRect/>
          <a:stretch>
            <a:fillRect/>
          </a:stretch>
        </p:blipFill>
        <p:spPr>
          <a:xfrm>
            <a:off x="20" y="10"/>
            <a:ext cx="12191980" cy="6857990"/>
          </a:xfrm>
          <a:prstGeom prst="rect">
            <a:avLst/>
          </a:prstGeom>
        </p:spPr>
      </p:pic>
    </p:spTree>
    <p:extLst>
      <p:ext uri="{BB962C8B-B14F-4D97-AF65-F5344CB8AC3E}">
        <p14:creationId xmlns:p14="http://schemas.microsoft.com/office/powerpoint/2010/main" val="2842198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51495-82CA-A049-FC06-AA9F00333D7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76F7422-53F1-8594-EC3C-0C591AF79F52}"/>
              </a:ext>
            </a:extLst>
          </p:cNvPr>
          <p:cNvSpPr txBox="1"/>
          <p:nvPr/>
        </p:nvSpPr>
        <p:spPr>
          <a:xfrm>
            <a:off x="404145" y="2136944"/>
            <a:ext cx="444698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Most of employees are from </a:t>
            </a:r>
            <a:r>
              <a:rPr lang="en-US" sz="1400" b="1" dirty="0">
                <a:latin typeface="Open Sans" pitchFamily="2" charset="0"/>
                <a:ea typeface="Open Sans" pitchFamily="2" charset="0"/>
                <a:cs typeface="Open Sans" pitchFamily="2" charset="0"/>
              </a:rPr>
              <a:t>Egypt</a:t>
            </a:r>
            <a:r>
              <a:rPr lang="en-US" sz="1400" dirty="0">
                <a:latin typeface="Open Sans" pitchFamily="2" charset="0"/>
                <a:ea typeface="Open Sans" pitchFamily="2" charset="0"/>
                <a:cs typeface="Open Sans" pitchFamily="2" charset="0"/>
              </a:rPr>
              <a:t>.</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Employees who are from </a:t>
            </a:r>
            <a:r>
              <a:rPr lang="en-US" sz="1400" b="1" dirty="0">
                <a:latin typeface="Open Sans" pitchFamily="2" charset="0"/>
                <a:ea typeface="Open Sans" pitchFamily="2" charset="0"/>
                <a:cs typeface="Open Sans" pitchFamily="2" charset="0"/>
              </a:rPr>
              <a:t>Qatar</a:t>
            </a:r>
            <a:r>
              <a:rPr lang="en-US" sz="1400" dirty="0">
                <a:latin typeface="Open Sans" pitchFamily="2" charset="0"/>
                <a:ea typeface="Open Sans" pitchFamily="2" charset="0"/>
                <a:cs typeface="Open Sans" pitchFamily="2" charset="0"/>
              </a:rPr>
              <a:t> are more likely to resign than employees from other countries.</a:t>
            </a:r>
          </a:p>
        </p:txBody>
      </p:sp>
      <p:sp>
        <p:nvSpPr>
          <p:cNvPr id="7" name="TextBox 6">
            <a:extLst>
              <a:ext uri="{FF2B5EF4-FFF2-40B4-BE49-F238E27FC236}">
                <a16:creationId xmlns:a16="http://schemas.microsoft.com/office/drawing/2014/main" id="{0C38A900-0DBE-D69D-21D2-84315BCAD1D7}"/>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BEB1F552-8D49-012F-C974-BBA28B12F659}"/>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AC8FCAB4-1879-BD71-D007-9A428EAC837B}"/>
              </a:ext>
            </a:extLst>
          </p:cNvPr>
          <p:cNvPicPr>
            <a:picLocks noChangeAspect="1"/>
          </p:cNvPicPr>
          <p:nvPr/>
        </p:nvPicPr>
        <p:blipFill>
          <a:blip r:embed="rId2"/>
          <a:stretch>
            <a:fillRect/>
          </a:stretch>
        </p:blipFill>
        <p:spPr>
          <a:xfrm>
            <a:off x="5131684" y="2235304"/>
            <a:ext cx="6717671" cy="2844915"/>
          </a:xfrm>
          <a:prstGeom prst="rect">
            <a:avLst/>
          </a:prstGeom>
        </p:spPr>
      </p:pic>
    </p:spTree>
    <p:extLst>
      <p:ext uri="{BB962C8B-B14F-4D97-AF65-F5344CB8AC3E}">
        <p14:creationId xmlns:p14="http://schemas.microsoft.com/office/powerpoint/2010/main" val="390921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FD404-F195-EAEE-D798-FECFD344CC3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C387B8E-13F2-1B6A-5318-CBC3FDB0BAEA}"/>
              </a:ext>
            </a:extLst>
          </p:cNvPr>
          <p:cNvSpPr txBox="1"/>
          <p:nvPr/>
        </p:nvSpPr>
        <p:spPr>
          <a:xfrm>
            <a:off x="404145" y="2136943"/>
            <a:ext cx="4446987"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Here, we can see that more than half of our employees are overloaded, and they are more likely to resign.</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A few number of employees work the standard daily working hours.</a:t>
            </a:r>
          </a:p>
        </p:txBody>
      </p:sp>
      <p:sp>
        <p:nvSpPr>
          <p:cNvPr id="7" name="TextBox 6">
            <a:extLst>
              <a:ext uri="{FF2B5EF4-FFF2-40B4-BE49-F238E27FC236}">
                <a16:creationId xmlns:a16="http://schemas.microsoft.com/office/drawing/2014/main" id="{686A781D-35E0-2295-DE1D-6813234992F3}"/>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6DAAE2F3-A5A3-BEF2-7AF1-C3C225E94837}"/>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4B5DB1C5-4BE2-55BA-16B1-5F61C827E8AC}"/>
              </a:ext>
            </a:extLst>
          </p:cNvPr>
          <p:cNvPicPr>
            <a:picLocks noChangeAspect="1"/>
          </p:cNvPicPr>
          <p:nvPr/>
        </p:nvPicPr>
        <p:blipFill>
          <a:blip r:embed="rId2"/>
          <a:stretch>
            <a:fillRect/>
          </a:stretch>
        </p:blipFill>
        <p:spPr>
          <a:xfrm>
            <a:off x="5143075" y="2209800"/>
            <a:ext cx="6644780" cy="2811676"/>
          </a:xfrm>
          <a:prstGeom prst="rect">
            <a:avLst/>
          </a:prstGeom>
        </p:spPr>
      </p:pic>
    </p:spTree>
    <p:extLst>
      <p:ext uri="{BB962C8B-B14F-4D97-AF65-F5344CB8AC3E}">
        <p14:creationId xmlns:p14="http://schemas.microsoft.com/office/powerpoint/2010/main" val="923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6D5010-4BAA-6A14-A93E-AC35F82F22C4}"/>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Table of Content</a:t>
            </a:r>
            <a:endParaRPr lang="en-US" sz="3600" b="1" dirty="0"/>
          </a:p>
        </p:txBody>
      </p:sp>
      <p:sp>
        <p:nvSpPr>
          <p:cNvPr id="3" name="Rectangle: Rounded Corners 2">
            <a:extLst>
              <a:ext uri="{FF2B5EF4-FFF2-40B4-BE49-F238E27FC236}">
                <a16:creationId xmlns:a16="http://schemas.microsoft.com/office/drawing/2014/main" id="{DCF8BCCC-F0C5-C995-341B-79EA93A215D9}"/>
              </a:ext>
            </a:extLst>
          </p:cNvPr>
          <p:cNvSpPr/>
          <p:nvPr/>
        </p:nvSpPr>
        <p:spPr>
          <a:xfrm>
            <a:off x="591127" y="1174417"/>
            <a:ext cx="9938911" cy="5515141"/>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4" name="Picture 4">
            <a:extLst>
              <a:ext uri="{FF2B5EF4-FFF2-40B4-BE49-F238E27FC236}">
                <a16:creationId xmlns:a16="http://schemas.microsoft.com/office/drawing/2014/main" id="{4E4BDEF0-7B34-BE1C-F5E9-168AE5F04442}"/>
              </a:ext>
            </a:extLst>
          </p:cNvPr>
          <p:cNvPicPr>
            <a:picLocks noChangeAspect="1" noChangeArrowheads="1"/>
          </p:cNvPicPr>
          <p:nvPr/>
        </p:nvPicPr>
        <p:blipFill>
          <a:blip r:embed="rId2">
            <a:duotone>
              <a:prstClr val="black"/>
              <a:schemeClr val="bg2">
                <a:lumMod val="60000"/>
                <a:lumOff val="40000"/>
                <a:tint val="45000"/>
                <a:satMod val="400000"/>
              </a:schemeClr>
            </a:duotone>
            <a:extLst>
              <a:ext uri="{28A0092B-C50C-407E-A947-70E740481C1C}">
                <a14:useLocalDpi xmlns:a14="http://schemas.microsoft.com/office/drawing/2010/main" val="0"/>
              </a:ext>
            </a:extLst>
          </a:blip>
          <a:srcRect t="1437" r="-2" b="7347"/>
          <a:stretch>
            <a:fillRect/>
          </a:stretch>
        </p:blipFill>
        <p:spPr bwMode="auto">
          <a:xfrm>
            <a:off x="2027108" y="548425"/>
            <a:ext cx="7066947" cy="5608071"/>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69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82DFF-8977-D8C0-7903-7193A23D626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B2D2B58-BA24-11A5-D10A-6346F7C4DB9F}"/>
              </a:ext>
            </a:extLst>
          </p:cNvPr>
          <p:cNvSpPr txBox="1"/>
          <p:nvPr/>
        </p:nvSpPr>
        <p:spPr>
          <a:xfrm>
            <a:off x="404145" y="2136944"/>
            <a:ext cx="4446987"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 </a:t>
            </a:r>
            <a:r>
              <a:rPr lang="en-US" sz="1400" b="1" dirty="0">
                <a:latin typeface="Open Sans" pitchFamily="2" charset="0"/>
                <a:ea typeface="Open Sans" pitchFamily="2" charset="0"/>
                <a:cs typeface="Open Sans" pitchFamily="2" charset="0"/>
              </a:rPr>
              <a:t>Field Service </a:t>
            </a:r>
            <a:r>
              <a:rPr lang="en-US" sz="1400" dirty="0">
                <a:latin typeface="Open Sans" pitchFamily="2" charset="0"/>
                <a:ea typeface="Open Sans" pitchFamily="2" charset="0"/>
                <a:cs typeface="Open Sans" pitchFamily="2" charset="0"/>
              </a:rPr>
              <a:t>department has the highest resignation rate, whereas the </a:t>
            </a:r>
            <a:r>
              <a:rPr lang="en-US" sz="1400" b="1" dirty="0">
                <a:latin typeface="Open Sans" pitchFamily="2" charset="0"/>
                <a:ea typeface="Open Sans" pitchFamily="2" charset="0"/>
                <a:cs typeface="Open Sans" pitchFamily="2" charset="0"/>
              </a:rPr>
              <a:t>Admin</a:t>
            </a:r>
            <a:r>
              <a:rPr lang="en-US" sz="1400" dirty="0">
                <a:latin typeface="Open Sans" pitchFamily="2" charset="0"/>
                <a:ea typeface="Open Sans" pitchFamily="2" charset="0"/>
                <a:cs typeface="Open Sans" pitchFamily="2" charset="0"/>
              </a:rPr>
              <a:t> department has the lowest.</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The </a:t>
            </a:r>
            <a:r>
              <a:rPr lang="en-US" sz="1400" b="1" dirty="0">
                <a:latin typeface="Open Sans" pitchFamily="2" charset="0"/>
                <a:ea typeface="Open Sans" pitchFamily="2" charset="0"/>
                <a:cs typeface="Open Sans" pitchFamily="2" charset="0"/>
              </a:rPr>
              <a:t>HR</a:t>
            </a:r>
            <a:r>
              <a:rPr lang="en-US" sz="1400" dirty="0">
                <a:latin typeface="Open Sans" pitchFamily="2" charset="0"/>
                <a:ea typeface="Open Sans" pitchFamily="2" charset="0"/>
                <a:cs typeface="Open Sans" pitchFamily="2" charset="0"/>
              </a:rPr>
              <a:t> department has the lowest task completion rate, whereas the </a:t>
            </a:r>
            <a:r>
              <a:rPr lang="en-US" sz="1400" b="1" dirty="0">
                <a:latin typeface="Open Sans" pitchFamily="2" charset="0"/>
                <a:ea typeface="Open Sans" pitchFamily="2" charset="0"/>
                <a:cs typeface="Open Sans" pitchFamily="2" charset="0"/>
              </a:rPr>
              <a:t>Operations</a:t>
            </a:r>
            <a:r>
              <a:rPr lang="en-US" sz="1400" dirty="0">
                <a:latin typeface="Open Sans" pitchFamily="2" charset="0"/>
                <a:ea typeface="Open Sans" pitchFamily="2" charset="0"/>
                <a:cs typeface="Open Sans" pitchFamily="2" charset="0"/>
              </a:rPr>
              <a:t> department has the highest.</a:t>
            </a:r>
          </a:p>
        </p:txBody>
      </p:sp>
      <p:sp>
        <p:nvSpPr>
          <p:cNvPr id="7" name="TextBox 6">
            <a:extLst>
              <a:ext uri="{FF2B5EF4-FFF2-40B4-BE49-F238E27FC236}">
                <a16:creationId xmlns:a16="http://schemas.microsoft.com/office/drawing/2014/main" id="{1DF10D82-840B-2A81-1D9F-C12AECAF423F}"/>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C13C465E-58DE-92D1-DB9C-3DD3320A7F6A}"/>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A8B52C00-056A-11B1-745D-AA6990ECE201}"/>
              </a:ext>
            </a:extLst>
          </p:cNvPr>
          <p:cNvPicPr>
            <a:picLocks noChangeAspect="1"/>
          </p:cNvPicPr>
          <p:nvPr/>
        </p:nvPicPr>
        <p:blipFill>
          <a:blip r:embed="rId2"/>
          <a:stretch>
            <a:fillRect/>
          </a:stretch>
        </p:blipFill>
        <p:spPr>
          <a:xfrm>
            <a:off x="5187636" y="2271806"/>
            <a:ext cx="6600219" cy="2771911"/>
          </a:xfrm>
          <a:prstGeom prst="rect">
            <a:avLst/>
          </a:prstGeom>
        </p:spPr>
      </p:pic>
    </p:spTree>
    <p:extLst>
      <p:ext uri="{BB962C8B-B14F-4D97-AF65-F5344CB8AC3E}">
        <p14:creationId xmlns:p14="http://schemas.microsoft.com/office/powerpoint/2010/main" val="2440980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A8575-4999-E1B0-F91E-4194DAC0965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7DAFC14-9906-73BE-E356-877E3F30D4AA}"/>
              </a:ext>
            </a:extLst>
          </p:cNvPr>
          <p:cNvSpPr txBox="1"/>
          <p:nvPr/>
        </p:nvSpPr>
        <p:spPr>
          <a:xfrm>
            <a:off x="404145" y="2136944"/>
            <a:ext cx="4446987"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Open Sans" pitchFamily="2" charset="0"/>
                <a:ea typeface="Open Sans" pitchFamily="2" charset="0"/>
                <a:cs typeface="Open Sans" pitchFamily="2" charset="0"/>
              </a:rPr>
              <a:t>Supervisors</a:t>
            </a:r>
            <a:r>
              <a:rPr lang="en-US" sz="1400" dirty="0">
                <a:latin typeface="Open Sans" pitchFamily="2" charset="0"/>
                <a:ea typeface="Open Sans" pitchFamily="2" charset="0"/>
                <a:cs typeface="Open Sans" pitchFamily="2" charset="0"/>
              </a:rPr>
              <a:t> have the highest resignation rate and a low task completion rate, whereas </a:t>
            </a:r>
            <a:r>
              <a:rPr lang="en-US" sz="1400" b="1" dirty="0">
                <a:latin typeface="Open Sans" pitchFamily="2" charset="0"/>
                <a:ea typeface="Open Sans" pitchFamily="2" charset="0"/>
                <a:cs typeface="Open Sans" pitchFamily="2" charset="0"/>
              </a:rPr>
              <a:t>Coordinators</a:t>
            </a:r>
            <a:r>
              <a:rPr lang="en-US" sz="1400" dirty="0">
                <a:latin typeface="Open Sans" pitchFamily="2" charset="0"/>
                <a:ea typeface="Open Sans" pitchFamily="2" charset="0"/>
                <a:cs typeface="Open Sans" pitchFamily="2" charset="0"/>
              </a:rPr>
              <a:t> have the lowest resignation rate.</a:t>
            </a:r>
          </a:p>
        </p:txBody>
      </p:sp>
      <p:sp>
        <p:nvSpPr>
          <p:cNvPr id="7" name="TextBox 6">
            <a:extLst>
              <a:ext uri="{FF2B5EF4-FFF2-40B4-BE49-F238E27FC236}">
                <a16:creationId xmlns:a16="http://schemas.microsoft.com/office/drawing/2014/main" id="{0AEABB68-67E8-EC75-E0EF-D2C0FCD83876}"/>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1A943B87-A6C5-8113-A6DA-9174A29AC919}"/>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D8139E11-69D1-4A54-8DB2-C546151B4A47}"/>
              </a:ext>
            </a:extLst>
          </p:cNvPr>
          <p:cNvPicPr>
            <a:picLocks noChangeAspect="1"/>
          </p:cNvPicPr>
          <p:nvPr/>
        </p:nvPicPr>
        <p:blipFill>
          <a:blip r:embed="rId2"/>
          <a:stretch>
            <a:fillRect/>
          </a:stretch>
        </p:blipFill>
        <p:spPr>
          <a:xfrm>
            <a:off x="5147117" y="2280882"/>
            <a:ext cx="6550204" cy="2753759"/>
          </a:xfrm>
          <a:prstGeom prst="rect">
            <a:avLst/>
          </a:prstGeom>
        </p:spPr>
      </p:pic>
    </p:spTree>
    <p:extLst>
      <p:ext uri="{BB962C8B-B14F-4D97-AF65-F5344CB8AC3E}">
        <p14:creationId xmlns:p14="http://schemas.microsoft.com/office/powerpoint/2010/main" val="3193205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BF7E2-C5BA-300A-B886-8311A57E8BF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1F20155-1967-9E07-8B5E-CC6F9B12909A}"/>
              </a:ext>
            </a:extLst>
          </p:cNvPr>
          <p:cNvSpPr txBox="1"/>
          <p:nvPr/>
        </p:nvSpPr>
        <p:spPr>
          <a:xfrm>
            <a:off x="404145" y="2136944"/>
            <a:ext cx="4446987"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Employees assigned tasks by </a:t>
            </a:r>
            <a:r>
              <a:rPr lang="en-US" sz="1400" b="1" dirty="0">
                <a:latin typeface="Open Sans" pitchFamily="2" charset="0"/>
                <a:ea typeface="Open Sans" pitchFamily="2" charset="0"/>
                <a:cs typeface="Open Sans" pitchFamily="2" charset="0"/>
              </a:rPr>
              <a:t>John</a:t>
            </a:r>
            <a:r>
              <a:rPr lang="en-US" sz="1400" dirty="0">
                <a:latin typeface="Open Sans" pitchFamily="2" charset="0"/>
                <a:ea typeface="Open Sans" pitchFamily="2" charset="0"/>
                <a:cs typeface="Open Sans" pitchFamily="2" charset="0"/>
              </a:rPr>
              <a:t> are more likely to resign.</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Employees assigned tasks by </a:t>
            </a:r>
            <a:r>
              <a:rPr lang="en-US" sz="1400" b="1" dirty="0">
                <a:latin typeface="Open Sans" pitchFamily="2" charset="0"/>
                <a:ea typeface="Open Sans" pitchFamily="2" charset="0"/>
                <a:cs typeface="Open Sans" pitchFamily="2" charset="0"/>
              </a:rPr>
              <a:t>Ahmed</a:t>
            </a:r>
            <a:r>
              <a:rPr lang="en-US" sz="1400" dirty="0">
                <a:latin typeface="Open Sans" pitchFamily="2" charset="0"/>
                <a:ea typeface="Open Sans" pitchFamily="2" charset="0"/>
                <a:cs typeface="Open Sans" pitchFamily="2" charset="0"/>
              </a:rPr>
              <a:t> have a higher workload.</a:t>
            </a:r>
          </a:p>
        </p:txBody>
      </p:sp>
      <p:sp>
        <p:nvSpPr>
          <p:cNvPr id="7" name="TextBox 6">
            <a:extLst>
              <a:ext uri="{FF2B5EF4-FFF2-40B4-BE49-F238E27FC236}">
                <a16:creationId xmlns:a16="http://schemas.microsoft.com/office/drawing/2014/main" id="{6144ED50-0F55-C868-CC76-2F8CDE1AEEC3}"/>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C24A2A85-DCB7-30BE-69C2-8BFFCE3057CB}"/>
              </a:ext>
            </a:extLst>
          </p:cNvPr>
          <p:cNvSpPr/>
          <p:nvPr/>
        </p:nvSpPr>
        <p:spPr>
          <a:xfrm>
            <a:off x="5048574" y="2136943"/>
            <a:ext cx="6883893" cy="3041639"/>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CB8547E7-4279-DCB3-52A5-DC0558E80255}"/>
              </a:ext>
            </a:extLst>
          </p:cNvPr>
          <p:cNvPicPr>
            <a:picLocks noChangeAspect="1"/>
          </p:cNvPicPr>
          <p:nvPr/>
        </p:nvPicPr>
        <p:blipFill>
          <a:blip r:embed="rId2"/>
          <a:stretch>
            <a:fillRect/>
          </a:stretch>
        </p:blipFill>
        <p:spPr>
          <a:xfrm>
            <a:off x="5129099" y="2315033"/>
            <a:ext cx="6722842" cy="2685458"/>
          </a:xfrm>
          <a:prstGeom prst="rect">
            <a:avLst/>
          </a:prstGeom>
        </p:spPr>
      </p:pic>
    </p:spTree>
    <p:extLst>
      <p:ext uri="{BB962C8B-B14F-4D97-AF65-F5344CB8AC3E}">
        <p14:creationId xmlns:p14="http://schemas.microsoft.com/office/powerpoint/2010/main" val="498546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66C49-E5CA-E08E-0C85-B000FFC6370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CFE9A23-F1A7-5308-E5D3-9579E101077E}"/>
              </a:ext>
            </a:extLst>
          </p:cNvPr>
          <p:cNvSpPr txBox="1"/>
          <p:nvPr/>
        </p:nvSpPr>
        <p:spPr>
          <a:xfrm>
            <a:off x="404143" y="2317687"/>
            <a:ext cx="4446987"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We can see that there are employees who work more than </a:t>
            </a:r>
            <a:r>
              <a:rPr lang="en-US" sz="1400" b="1" u="sng" dirty="0">
                <a:latin typeface="Open Sans" pitchFamily="2" charset="0"/>
                <a:ea typeface="Open Sans" pitchFamily="2" charset="0"/>
                <a:cs typeface="Open Sans" pitchFamily="2" charset="0"/>
              </a:rPr>
              <a:t>40% </a:t>
            </a:r>
            <a:r>
              <a:rPr lang="en-US" sz="1400" dirty="0">
                <a:latin typeface="Open Sans" pitchFamily="2" charset="0"/>
                <a:ea typeface="Open Sans" pitchFamily="2" charset="0"/>
                <a:cs typeface="Open Sans" pitchFamily="2" charset="0"/>
              </a:rPr>
              <a:t>above the standard daily working hours. They are severely overloaded, and most of them have either resigned or are on leave.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For instance, the employee with </a:t>
            </a:r>
            <a:r>
              <a:rPr lang="en-US" sz="1400" b="1" dirty="0">
                <a:latin typeface="Open Sans" pitchFamily="2" charset="0"/>
                <a:ea typeface="Open Sans" pitchFamily="2" charset="0"/>
                <a:cs typeface="Open Sans" pitchFamily="2" charset="0"/>
              </a:rPr>
              <a:t>ID EMP0111 </a:t>
            </a:r>
            <a:r>
              <a:rPr lang="en-US" sz="1400" dirty="0">
                <a:latin typeface="Open Sans" pitchFamily="2" charset="0"/>
                <a:ea typeface="Open Sans" pitchFamily="2" charset="0"/>
                <a:cs typeface="Open Sans" pitchFamily="2" charset="0"/>
              </a:rPr>
              <a:t>works </a:t>
            </a:r>
            <a:r>
              <a:rPr lang="en-US" sz="1400" b="1" u="sng" dirty="0">
                <a:latin typeface="Open Sans" pitchFamily="2" charset="0"/>
                <a:ea typeface="Open Sans" pitchFamily="2" charset="0"/>
                <a:cs typeface="Open Sans" pitchFamily="2" charset="0"/>
              </a:rPr>
              <a:t>50% </a:t>
            </a:r>
            <a:r>
              <a:rPr lang="en-US" sz="1400" dirty="0">
                <a:latin typeface="Open Sans" pitchFamily="2" charset="0"/>
                <a:ea typeface="Open Sans" pitchFamily="2" charset="0"/>
                <a:cs typeface="Open Sans" pitchFamily="2" charset="0"/>
              </a:rPr>
              <a:t>more than the standard daily working hours and has resigned.</a:t>
            </a:r>
          </a:p>
        </p:txBody>
      </p:sp>
      <p:sp>
        <p:nvSpPr>
          <p:cNvPr id="7" name="TextBox 6">
            <a:extLst>
              <a:ext uri="{FF2B5EF4-FFF2-40B4-BE49-F238E27FC236}">
                <a16:creationId xmlns:a16="http://schemas.microsoft.com/office/drawing/2014/main" id="{4370556E-AFE8-6AD0-1CFB-73E27C2B33DF}"/>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2D41F67E-1123-8111-15CC-F51372BF0000}"/>
              </a:ext>
            </a:extLst>
          </p:cNvPr>
          <p:cNvSpPr/>
          <p:nvPr/>
        </p:nvSpPr>
        <p:spPr>
          <a:xfrm>
            <a:off x="5048574" y="2317687"/>
            <a:ext cx="6883893" cy="3847722"/>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D2B74324-6E46-6262-F85C-B82AFD9331E4}"/>
              </a:ext>
            </a:extLst>
          </p:cNvPr>
          <p:cNvPicPr>
            <a:picLocks noChangeAspect="1"/>
          </p:cNvPicPr>
          <p:nvPr/>
        </p:nvPicPr>
        <p:blipFill>
          <a:blip r:embed="rId2"/>
          <a:stretch>
            <a:fillRect/>
          </a:stretch>
        </p:blipFill>
        <p:spPr>
          <a:xfrm>
            <a:off x="5137572" y="2387142"/>
            <a:ext cx="6650283" cy="3708812"/>
          </a:xfrm>
          <a:prstGeom prst="rect">
            <a:avLst/>
          </a:prstGeom>
        </p:spPr>
      </p:pic>
    </p:spTree>
    <p:extLst>
      <p:ext uri="{BB962C8B-B14F-4D97-AF65-F5344CB8AC3E}">
        <p14:creationId xmlns:p14="http://schemas.microsoft.com/office/powerpoint/2010/main" val="3734228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00A85-2FB8-1C74-BDCD-0E6B24F6DA4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DBE6642-F897-9C19-A2DB-B5D895956FAB}"/>
              </a:ext>
            </a:extLst>
          </p:cNvPr>
          <p:cNvSpPr txBox="1"/>
          <p:nvPr/>
        </p:nvSpPr>
        <p:spPr>
          <a:xfrm>
            <a:off x="404143" y="2317687"/>
            <a:ext cx="4446987"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We can see that there are employees who work more than </a:t>
            </a:r>
            <a:r>
              <a:rPr lang="en-US" sz="1400" b="1" u="sng" dirty="0">
                <a:latin typeface="Open Sans" pitchFamily="2" charset="0"/>
                <a:ea typeface="Open Sans" pitchFamily="2" charset="0"/>
                <a:cs typeface="Open Sans" pitchFamily="2" charset="0"/>
              </a:rPr>
              <a:t>40% </a:t>
            </a:r>
            <a:r>
              <a:rPr lang="en-US" sz="1400" dirty="0">
                <a:latin typeface="Open Sans" pitchFamily="2" charset="0"/>
                <a:ea typeface="Open Sans" pitchFamily="2" charset="0"/>
                <a:cs typeface="Open Sans" pitchFamily="2" charset="0"/>
              </a:rPr>
              <a:t>above the standard daily working hours. They are severely overloaded, and most of them have either resigned or are on leave.</a:t>
            </a:r>
          </a:p>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For instance, the employee with </a:t>
            </a:r>
            <a:r>
              <a:rPr lang="en-US" sz="1400" b="1" dirty="0">
                <a:latin typeface="Open Sans" pitchFamily="2" charset="0"/>
                <a:ea typeface="Open Sans" pitchFamily="2" charset="0"/>
                <a:cs typeface="Open Sans" pitchFamily="2" charset="0"/>
              </a:rPr>
              <a:t>ID EMP0111 </a:t>
            </a:r>
            <a:r>
              <a:rPr lang="en-US" sz="1400" dirty="0">
                <a:latin typeface="Open Sans" pitchFamily="2" charset="0"/>
                <a:ea typeface="Open Sans" pitchFamily="2" charset="0"/>
                <a:cs typeface="Open Sans" pitchFamily="2" charset="0"/>
              </a:rPr>
              <a:t>works </a:t>
            </a:r>
            <a:r>
              <a:rPr lang="en-US" sz="1400" b="1" u="sng" dirty="0">
                <a:latin typeface="Open Sans" pitchFamily="2" charset="0"/>
                <a:ea typeface="Open Sans" pitchFamily="2" charset="0"/>
                <a:cs typeface="Open Sans" pitchFamily="2" charset="0"/>
              </a:rPr>
              <a:t>50% </a:t>
            </a:r>
            <a:r>
              <a:rPr lang="en-US" sz="1400" dirty="0">
                <a:latin typeface="Open Sans" pitchFamily="2" charset="0"/>
                <a:ea typeface="Open Sans" pitchFamily="2" charset="0"/>
                <a:cs typeface="Open Sans" pitchFamily="2" charset="0"/>
              </a:rPr>
              <a:t>more than the standard daily working hours and has resigned.</a:t>
            </a:r>
          </a:p>
        </p:txBody>
      </p:sp>
      <p:sp>
        <p:nvSpPr>
          <p:cNvPr id="7" name="TextBox 6">
            <a:extLst>
              <a:ext uri="{FF2B5EF4-FFF2-40B4-BE49-F238E27FC236}">
                <a16:creationId xmlns:a16="http://schemas.microsoft.com/office/drawing/2014/main" id="{DFE553CF-8D07-65D0-C755-4D35BDA22FBB}"/>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grpSp>
        <p:nvGrpSpPr>
          <p:cNvPr id="9" name="Group 8">
            <a:extLst>
              <a:ext uri="{FF2B5EF4-FFF2-40B4-BE49-F238E27FC236}">
                <a16:creationId xmlns:a16="http://schemas.microsoft.com/office/drawing/2014/main" id="{6F14BB4C-4077-346A-C90A-2320784D67F8}"/>
              </a:ext>
            </a:extLst>
          </p:cNvPr>
          <p:cNvGrpSpPr/>
          <p:nvPr/>
        </p:nvGrpSpPr>
        <p:grpSpPr>
          <a:xfrm>
            <a:off x="6669144" y="2317687"/>
            <a:ext cx="3530852" cy="3829615"/>
            <a:chOff x="6400800" y="2335793"/>
            <a:chExt cx="3530852" cy="3829615"/>
          </a:xfrm>
        </p:grpSpPr>
        <p:sp>
          <p:nvSpPr>
            <p:cNvPr id="10" name="Rectangle: Rounded Corners 9">
              <a:extLst>
                <a:ext uri="{FF2B5EF4-FFF2-40B4-BE49-F238E27FC236}">
                  <a16:creationId xmlns:a16="http://schemas.microsoft.com/office/drawing/2014/main" id="{E7A39B30-68DC-A9F7-E43D-6C2E395BAFDE}"/>
                </a:ext>
              </a:extLst>
            </p:cNvPr>
            <p:cNvSpPr/>
            <p:nvPr/>
          </p:nvSpPr>
          <p:spPr>
            <a:xfrm>
              <a:off x="6400800" y="2335793"/>
              <a:ext cx="3530852" cy="3829615"/>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1" name="Picture 10" descr="A screenshot of a phone&#10;&#10;AI-generated content may be incorrect.">
              <a:extLst>
                <a:ext uri="{FF2B5EF4-FFF2-40B4-BE49-F238E27FC236}">
                  <a16:creationId xmlns:a16="http://schemas.microsoft.com/office/drawing/2014/main" id="{928D1380-BFA1-99BF-3C5B-433F05CB0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1276" y="2493237"/>
              <a:ext cx="3009900" cy="3514725"/>
            </a:xfrm>
            <a:prstGeom prst="rect">
              <a:avLst/>
            </a:prstGeom>
          </p:spPr>
        </p:pic>
      </p:grpSp>
      <p:sp>
        <p:nvSpPr>
          <p:cNvPr id="12" name="TextBox 11">
            <a:extLst>
              <a:ext uri="{FF2B5EF4-FFF2-40B4-BE49-F238E27FC236}">
                <a16:creationId xmlns:a16="http://schemas.microsoft.com/office/drawing/2014/main" id="{54BE4404-016D-31E5-9E5D-F43ECFE08098}"/>
              </a:ext>
            </a:extLst>
          </p:cNvPr>
          <p:cNvSpPr txBox="1"/>
          <p:nvPr/>
        </p:nvSpPr>
        <p:spPr>
          <a:xfrm>
            <a:off x="404144" y="4232493"/>
            <a:ext cx="4446987"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This employee is a </a:t>
            </a:r>
            <a:r>
              <a:rPr lang="en-US" sz="1400" b="1" dirty="0">
                <a:latin typeface="Open Sans" pitchFamily="2" charset="0"/>
                <a:ea typeface="Open Sans" pitchFamily="2" charset="0"/>
                <a:cs typeface="Open Sans" pitchFamily="2" charset="0"/>
              </a:rPr>
              <a:t>supervisor</a:t>
            </a:r>
            <a:r>
              <a:rPr lang="en-US" sz="1400" dirty="0">
                <a:latin typeface="Open Sans" pitchFamily="2" charset="0"/>
                <a:ea typeface="Open Sans" pitchFamily="2" charset="0"/>
                <a:cs typeface="Open Sans" pitchFamily="2" charset="0"/>
              </a:rPr>
              <a:t> in the </a:t>
            </a:r>
            <a:r>
              <a:rPr lang="en-US" sz="1400" b="1" dirty="0">
                <a:latin typeface="Open Sans" pitchFamily="2" charset="0"/>
                <a:ea typeface="Open Sans" pitchFamily="2" charset="0"/>
                <a:cs typeface="Open Sans" pitchFamily="2" charset="0"/>
              </a:rPr>
              <a:t>Logistics</a:t>
            </a:r>
            <a:r>
              <a:rPr lang="en-US" sz="1400" dirty="0">
                <a:latin typeface="Open Sans" pitchFamily="2" charset="0"/>
                <a:ea typeface="Open Sans" pitchFamily="2" charset="0"/>
                <a:cs typeface="Open Sans" pitchFamily="2" charset="0"/>
              </a:rPr>
              <a:t> department and is from </a:t>
            </a:r>
            <a:r>
              <a:rPr lang="en-US" sz="1400" b="1" dirty="0">
                <a:latin typeface="Open Sans" pitchFamily="2" charset="0"/>
                <a:ea typeface="Open Sans" pitchFamily="2" charset="0"/>
                <a:cs typeface="Open Sans" pitchFamily="2" charset="0"/>
              </a:rPr>
              <a:t>Egypt</a:t>
            </a:r>
            <a:r>
              <a:rPr lang="en-US" sz="1400" dirty="0">
                <a:latin typeface="Open Sans" pitchFamily="2" charset="0"/>
                <a:ea typeface="Open Sans" pitchFamily="2" charset="0"/>
                <a:cs typeface="Open Sans" pitchFamily="2" charset="0"/>
              </a:rPr>
              <a:t>. He joined the company on 11/14/2022. As noted on the overview page, </a:t>
            </a:r>
            <a:r>
              <a:rPr lang="en-US" sz="1400" b="1" dirty="0">
                <a:latin typeface="Open Sans" pitchFamily="2" charset="0"/>
                <a:ea typeface="Open Sans" pitchFamily="2" charset="0"/>
                <a:cs typeface="Open Sans" pitchFamily="2" charset="0"/>
              </a:rPr>
              <a:t>supervisors</a:t>
            </a:r>
            <a:r>
              <a:rPr lang="en-US" sz="1400" dirty="0">
                <a:latin typeface="Open Sans" pitchFamily="2" charset="0"/>
                <a:ea typeface="Open Sans" pitchFamily="2" charset="0"/>
                <a:cs typeface="Open Sans" pitchFamily="2" charset="0"/>
              </a:rPr>
              <a:t> have the highest workload variance.</a:t>
            </a:r>
          </a:p>
        </p:txBody>
      </p:sp>
    </p:spTree>
    <p:extLst>
      <p:ext uri="{BB962C8B-B14F-4D97-AF65-F5344CB8AC3E}">
        <p14:creationId xmlns:p14="http://schemas.microsoft.com/office/powerpoint/2010/main" val="3048226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9D32E-FD48-A291-35A4-D08684457A0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3720717-DC1F-AA85-5EC8-956FB8188098}"/>
              </a:ext>
            </a:extLst>
          </p:cNvPr>
          <p:cNvSpPr txBox="1"/>
          <p:nvPr/>
        </p:nvSpPr>
        <p:spPr>
          <a:xfrm>
            <a:off x="424021" y="2317687"/>
            <a:ext cx="4446987"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We can see that there are employees who work 15% or more below the standard daily working hours. Most of these employees are on leave.</a:t>
            </a:r>
          </a:p>
        </p:txBody>
      </p:sp>
      <p:sp>
        <p:nvSpPr>
          <p:cNvPr id="7" name="TextBox 6">
            <a:extLst>
              <a:ext uri="{FF2B5EF4-FFF2-40B4-BE49-F238E27FC236}">
                <a16:creationId xmlns:a16="http://schemas.microsoft.com/office/drawing/2014/main" id="{C6502CEE-A427-29C4-F6BA-F9FD5371A745}"/>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94CCAB71-1EEB-C0F0-DB98-31438170A04A}"/>
              </a:ext>
            </a:extLst>
          </p:cNvPr>
          <p:cNvSpPr/>
          <p:nvPr/>
        </p:nvSpPr>
        <p:spPr>
          <a:xfrm>
            <a:off x="5048574" y="2317687"/>
            <a:ext cx="6883893" cy="3847722"/>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846FC245-56E7-3738-D9DF-6F93D35717EF}"/>
              </a:ext>
            </a:extLst>
          </p:cNvPr>
          <p:cNvPicPr>
            <a:picLocks noChangeAspect="1"/>
          </p:cNvPicPr>
          <p:nvPr/>
        </p:nvPicPr>
        <p:blipFill>
          <a:blip r:embed="rId2"/>
          <a:stretch>
            <a:fillRect/>
          </a:stretch>
        </p:blipFill>
        <p:spPr>
          <a:xfrm>
            <a:off x="5151422" y="2425854"/>
            <a:ext cx="6500631" cy="3631387"/>
          </a:xfrm>
          <a:prstGeom prst="rect">
            <a:avLst/>
          </a:prstGeom>
        </p:spPr>
      </p:pic>
    </p:spTree>
    <p:extLst>
      <p:ext uri="{BB962C8B-B14F-4D97-AF65-F5344CB8AC3E}">
        <p14:creationId xmlns:p14="http://schemas.microsoft.com/office/powerpoint/2010/main" val="2771330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80A1540F-10DC-32D3-B508-90C68BD3B794}"/>
              </a:ext>
            </a:extLst>
          </p:cNvPr>
          <p:cNvPicPr>
            <a:picLocks noChangeAspect="1"/>
          </p:cNvPicPr>
          <p:nvPr/>
        </p:nvPicPr>
        <p:blipFill>
          <a:blip r:embed="rId3">
            <a:extLst>
              <a:ext uri="{28A0092B-C50C-407E-A947-70E740481C1C}">
                <a14:useLocalDpi xmlns:a14="http://schemas.microsoft.com/office/drawing/2010/main" val="0"/>
              </a:ext>
            </a:extLst>
          </a:blip>
          <a:srcRect b="443"/>
          <a:stretch>
            <a:fillRect/>
          </a:stretch>
        </p:blipFill>
        <p:spPr>
          <a:xfrm>
            <a:off x="20" y="10"/>
            <a:ext cx="12191980" cy="6857990"/>
          </a:xfrm>
          <a:prstGeom prst="rect">
            <a:avLst/>
          </a:prstGeom>
        </p:spPr>
      </p:pic>
    </p:spTree>
    <p:extLst>
      <p:ext uri="{BB962C8B-B14F-4D97-AF65-F5344CB8AC3E}">
        <p14:creationId xmlns:p14="http://schemas.microsoft.com/office/powerpoint/2010/main" val="3234831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5BE70-8726-E6E5-B1EF-3FD427B3C21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E846D88-F0E8-12C7-E6E4-46751DDC6231}"/>
              </a:ext>
            </a:extLst>
          </p:cNvPr>
          <p:cNvSpPr txBox="1"/>
          <p:nvPr/>
        </p:nvSpPr>
        <p:spPr>
          <a:xfrm>
            <a:off x="424021" y="2317687"/>
            <a:ext cx="4700240"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Open Sans" pitchFamily="2" charset="0"/>
                <a:ea typeface="Open Sans" pitchFamily="2" charset="0"/>
                <a:cs typeface="Open Sans" pitchFamily="2" charset="0"/>
              </a:rPr>
              <a:t>For example, if we reduce the actual working hours by 5% and increase the number of employees by 10%, we will achieve a 1% increase in the completion rate, and the workload variance rate will be 0%.</a:t>
            </a:r>
          </a:p>
        </p:txBody>
      </p:sp>
      <p:sp>
        <p:nvSpPr>
          <p:cNvPr id="7" name="TextBox 6">
            <a:extLst>
              <a:ext uri="{FF2B5EF4-FFF2-40B4-BE49-F238E27FC236}">
                <a16:creationId xmlns:a16="http://schemas.microsoft.com/office/drawing/2014/main" id="{E7C60572-EEF1-6CD0-520C-CC02F6230FD4}"/>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Communicating Results</a:t>
            </a:r>
            <a:endParaRPr lang="en-US" sz="3600" b="1" dirty="0"/>
          </a:p>
        </p:txBody>
      </p:sp>
      <p:sp>
        <p:nvSpPr>
          <p:cNvPr id="4" name="Rectangle: Rounded Corners 3">
            <a:extLst>
              <a:ext uri="{FF2B5EF4-FFF2-40B4-BE49-F238E27FC236}">
                <a16:creationId xmlns:a16="http://schemas.microsoft.com/office/drawing/2014/main" id="{3D7F76C0-AAB4-5A03-946C-DDE758ACEF3F}"/>
              </a:ext>
            </a:extLst>
          </p:cNvPr>
          <p:cNvSpPr/>
          <p:nvPr/>
        </p:nvSpPr>
        <p:spPr>
          <a:xfrm>
            <a:off x="1575302" y="3694740"/>
            <a:ext cx="8863343" cy="2308634"/>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4E04E94E-BD50-3182-554F-1C3B800AD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006" y="3801650"/>
            <a:ext cx="8566088" cy="2094813"/>
          </a:xfrm>
          <a:prstGeom prst="rect">
            <a:avLst/>
          </a:prstGeom>
        </p:spPr>
      </p:pic>
    </p:spTree>
    <p:extLst>
      <p:ext uri="{BB962C8B-B14F-4D97-AF65-F5344CB8AC3E}">
        <p14:creationId xmlns:p14="http://schemas.microsoft.com/office/powerpoint/2010/main" val="2568460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300F9-4D2E-95D3-DF0D-8CB88D0D6F4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4C03A23-D68B-35C7-7019-1F813F715343}"/>
              </a:ext>
            </a:extLst>
          </p:cNvPr>
          <p:cNvSpPr/>
          <p:nvPr/>
        </p:nvSpPr>
        <p:spPr>
          <a:xfrm>
            <a:off x="962319" y="1120366"/>
            <a:ext cx="10094615" cy="4682905"/>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600" dirty="0">
                <a:latin typeface="Open Sans" pitchFamily="2" charset="0"/>
                <a:ea typeface="Open Sans" pitchFamily="2" charset="0"/>
                <a:cs typeface="Open Sans" pitchFamily="2" charset="0"/>
              </a:rPr>
              <a:t>Workforce challenges require immediate action as they may impact our company's performance and, consequently, its revenue. After analyzing the data, we uncovered several insights that can help the company make informed decisions regarding the hiring process and addressing work overload issues.</a:t>
            </a:r>
          </a:p>
          <a:p>
            <a:endParaRPr lang="en-US" sz="1600" dirty="0">
              <a:latin typeface="Open Sans" pitchFamily="2" charset="0"/>
              <a:ea typeface="Open Sans" pitchFamily="2" charset="0"/>
              <a:cs typeface="Open Sans" pitchFamily="2" charset="0"/>
            </a:endParaRPr>
          </a:p>
          <a:p>
            <a:r>
              <a:rPr lang="en-US" sz="1600" dirty="0">
                <a:latin typeface="Open Sans" pitchFamily="2" charset="0"/>
                <a:ea typeface="Open Sans" pitchFamily="2" charset="0"/>
                <a:cs typeface="Open Sans" pitchFamily="2" charset="0"/>
              </a:rPr>
              <a:t>The company currently employs 300 individuals, with each employee capable of working on multiple projects. However, only 33% of employees are active, 33% are on leave, and 34% have resigned. This means the majority of employees are not actively contributing. Also, there is a high employee shortage rate of 60%. This shortage has led to significant work overload in certain projects. </a:t>
            </a:r>
            <a:r>
              <a:rPr lang="en-US" sz="1600" b="1" dirty="0">
                <a:latin typeface="Open Sans" pitchFamily="2" charset="0"/>
                <a:ea typeface="Open Sans" pitchFamily="2" charset="0"/>
                <a:cs typeface="Open Sans" pitchFamily="2" charset="0"/>
              </a:rPr>
              <a:t>Supervisors</a:t>
            </a:r>
            <a:r>
              <a:rPr lang="en-US" sz="1600" dirty="0">
                <a:latin typeface="Open Sans" pitchFamily="2" charset="0"/>
                <a:ea typeface="Open Sans" pitchFamily="2" charset="0"/>
                <a:cs typeface="Open Sans" pitchFamily="2" charset="0"/>
              </a:rPr>
              <a:t>, in particular, are more likely to resign compared to other roles. Additionally, employees in the </a:t>
            </a:r>
            <a:r>
              <a:rPr lang="en-US" sz="1600" b="1" dirty="0">
                <a:latin typeface="Open Sans" pitchFamily="2" charset="0"/>
                <a:ea typeface="Open Sans" pitchFamily="2" charset="0"/>
                <a:cs typeface="Open Sans" pitchFamily="2" charset="0"/>
              </a:rPr>
              <a:t>Field Service</a:t>
            </a:r>
            <a:r>
              <a:rPr lang="en-US" sz="1600" dirty="0">
                <a:latin typeface="Open Sans" pitchFamily="2" charset="0"/>
                <a:ea typeface="Open Sans" pitchFamily="2" charset="0"/>
                <a:cs typeface="Open Sans" pitchFamily="2" charset="0"/>
              </a:rPr>
              <a:t> department are also more prone to resignation. Most of the employees are from Egypt, and they are less likely to resign. However, employees from Qatar are more likely to resign compared to those from other countries.</a:t>
            </a:r>
          </a:p>
          <a:p>
            <a:endParaRPr lang="en-US" sz="1600" dirty="0">
              <a:latin typeface="Open Sans" pitchFamily="2" charset="0"/>
              <a:ea typeface="Open Sans" pitchFamily="2" charset="0"/>
              <a:cs typeface="Open Sans" pitchFamily="2" charset="0"/>
            </a:endParaRPr>
          </a:p>
          <a:p>
            <a:r>
              <a:rPr lang="en-US" sz="1600" dirty="0">
                <a:latin typeface="Open Sans" pitchFamily="2" charset="0"/>
                <a:ea typeface="Open Sans" pitchFamily="2" charset="0"/>
                <a:cs typeface="Open Sans" pitchFamily="2" charset="0"/>
              </a:rPr>
              <a:t>Certain projects, such as Project L and Project I, have a high percentage of escalated tasks. Projects located in </a:t>
            </a:r>
            <a:r>
              <a:rPr lang="en-US" sz="1600" b="1" dirty="0">
                <a:latin typeface="Open Sans" pitchFamily="2" charset="0"/>
                <a:ea typeface="Open Sans" pitchFamily="2" charset="0"/>
                <a:cs typeface="Open Sans" pitchFamily="2" charset="0"/>
              </a:rPr>
              <a:t>Abu Dhabi</a:t>
            </a:r>
            <a:r>
              <a:rPr lang="en-US" sz="1600" dirty="0">
                <a:latin typeface="Open Sans" pitchFamily="2" charset="0"/>
                <a:ea typeface="Open Sans" pitchFamily="2" charset="0"/>
                <a:cs typeface="Open Sans" pitchFamily="2" charset="0"/>
              </a:rPr>
              <a:t> and </a:t>
            </a:r>
            <a:r>
              <a:rPr lang="en-US" sz="1600" b="1" dirty="0">
                <a:latin typeface="Open Sans" pitchFamily="2" charset="0"/>
                <a:ea typeface="Open Sans" pitchFamily="2" charset="0"/>
                <a:cs typeface="Open Sans" pitchFamily="2" charset="0"/>
              </a:rPr>
              <a:t>Dubai</a:t>
            </a:r>
            <a:r>
              <a:rPr lang="en-US" sz="1600" dirty="0">
                <a:latin typeface="Open Sans" pitchFamily="2" charset="0"/>
                <a:ea typeface="Open Sans" pitchFamily="2" charset="0"/>
                <a:cs typeface="Open Sans" pitchFamily="2" charset="0"/>
              </a:rPr>
              <a:t> have the highest resignation rate, while projects in </a:t>
            </a:r>
            <a:r>
              <a:rPr lang="en-US" sz="1600" b="1" dirty="0">
                <a:latin typeface="Open Sans" pitchFamily="2" charset="0"/>
                <a:ea typeface="Open Sans" pitchFamily="2" charset="0"/>
                <a:cs typeface="Open Sans" pitchFamily="2" charset="0"/>
              </a:rPr>
              <a:t>Riyadh</a:t>
            </a:r>
            <a:r>
              <a:rPr lang="en-US" sz="1600" dirty="0">
                <a:latin typeface="Open Sans" pitchFamily="2" charset="0"/>
                <a:ea typeface="Open Sans" pitchFamily="2" charset="0"/>
                <a:cs typeface="Open Sans" pitchFamily="2" charset="0"/>
              </a:rPr>
              <a:t> experience the highest workload variance and resignation rate. Furthermore, employees assigned tasks by </a:t>
            </a:r>
            <a:r>
              <a:rPr lang="en-US" sz="1600" b="1" dirty="0">
                <a:latin typeface="Open Sans" pitchFamily="2" charset="0"/>
                <a:ea typeface="Open Sans" pitchFamily="2" charset="0"/>
                <a:cs typeface="Open Sans" pitchFamily="2" charset="0"/>
              </a:rPr>
              <a:t>John</a:t>
            </a:r>
            <a:r>
              <a:rPr lang="en-US" sz="1600" dirty="0">
                <a:latin typeface="Open Sans" pitchFamily="2" charset="0"/>
                <a:ea typeface="Open Sans" pitchFamily="2" charset="0"/>
                <a:cs typeface="Open Sans" pitchFamily="2" charset="0"/>
              </a:rPr>
              <a:t> are more likely to resign, while those assigned tasks by </a:t>
            </a:r>
            <a:r>
              <a:rPr lang="en-US" sz="1600" b="1" dirty="0">
                <a:latin typeface="Open Sans" pitchFamily="2" charset="0"/>
                <a:ea typeface="Open Sans" pitchFamily="2" charset="0"/>
                <a:cs typeface="Open Sans" pitchFamily="2" charset="0"/>
              </a:rPr>
              <a:t>Ahmed</a:t>
            </a:r>
            <a:r>
              <a:rPr lang="en-US" sz="1600" dirty="0">
                <a:latin typeface="Open Sans" pitchFamily="2" charset="0"/>
                <a:ea typeface="Open Sans" pitchFamily="2" charset="0"/>
                <a:cs typeface="Open Sans" pitchFamily="2" charset="0"/>
              </a:rPr>
              <a:t> tend to have a higher workload.</a:t>
            </a:r>
          </a:p>
          <a:p>
            <a:endParaRPr lang="en-US" dirty="0"/>
          </a:p>
        </p:txBody>
      </p:sp>
      <p:sp>
        <p:nvSpPr>
          <p:cNvPr id="2" name="TextBox 1">
            <a:extLst>
              <a:ext uri="{FF2B5EF4-FFF2-40B4-BE49-F238E27FC236}">
                <a16:creationId xmlns:a16="http://schemas.microsoft.com/office/drawing/2014/main" id="{4C7CDB10-4C54-4A55-9CAA-6DF01A33B66F}"/>
              </a:ext>
            </a:extLst>
          </p:cNvPr>
          <p:cNvSpPr txBox="1"/>
          <p:nvPr/>
        </p:nvSpPr>
        <p:spPr>
          <a:xfrm>
            <a:off x="591126" y="341745"/>
            <a:ext cx="8154521"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Conclusion and recommendations</a:t>
            </a:r>
            <a:endParaRPr lang="en-US" sz="3600" b="1" dirty="0"/>
          </a:p>
        </p:txBody>
      </p:sp>
    </p:spTree>
    <p:extLst>
      <p:ext uri="{BB962C8B-B14F-4D97-AF65-F5344CB8AC3E}">
        <p14:creationId xmlns:p14="http://schemas.microsoft.com/office/powerpoint/2010/main" val="3462938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32B09-5BD4-3D85-3423-57EAAA88307A}"/>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73B3954-EBB9-724B-253E-52DFCF1F8546}"/>
              </a:ext>
            </a:extLst>
          </p:cNvPr>
          <p:cNvSpPr/>
          <p:nvPr/>
        </p:nvSpPr>
        <p:spPr>
          <a:xfrm>
            <a:off x="962319" y="1120366"/>
            <a:ext cx="10094615" cy="4682905"/>
          </a:xfrm>
          <a:prstGeom prst="roundRect">
            <a:avLst>
              <a:gd name="adj" fmla="val 1291"/>
            </a:avLst>
          </a:prstGeom>
          <a:ln>
            <a:noFill/>
          </a:ln>
        </p:spPr>
        <p:style>
          <a:lnRef idx="2">
            <a:schemeClr val="accent2"/>
          </a:lnRef>
          <a:fillRef idx="1">
            <a:schemeClr val="lt1"/>
          </a:fillRef>
          <a:effectRef idx="0">
            <a:schemeClr val="accent2"/>
          </a:effectRef>
          <a:fontRef idx="minor">
            <a:schemeClr val="dk1"/>
          </a:fontRef>
        </p:style>
        <p:txBody>
          <a:bodyPr rtlCol="0" anchor="ctr"/>
          <a:lstStyle/>
          <a:p>
            <a:r>
              <a:rPr lang="en-US" sz="1600" b="1" dirty="0">
                <a:latin typeface="Open Sans" pitchFamily="2" charset="0"/>
                <a:ea typeface="Open Sans" pitchFamily="2" charset="0"/>
                <a:cs typeface="Open Sans" pitchFamily="2" charset="0"/>
              </a:rPr>
              <a:t>Recommended Actions:</a:t>
            </a:r>
          </a:p>
          <a:p>
            <a:endParaRPr lang="en-US" sz="800" b="1" dirty="0">
              <a:latin typeface="Open Sans" pitchFamily="2" charset="0"/>
              <a:ea typeface="Open Sans" pitchFamily="2" charset="0"/>
              <a:cs typeface="Open Sans" pitchFamily="2" charset="0"/>
            </a:endParaRPr>
          </a:p>
          <a:p>
            <a:r>
              <a:rPr lang="en-US" sz="1400" b="1" dirty="0">
                <a:latin typeface="Open Sans" pitchFamily="2" charset="0"/>
                <a:ea typeface="Open Sans" pitchFamily="2" charset="0"/>
                <a:cs typeface="Open Sans" pitchFamily="2" charset="0"/>
              </a:rPr>
              <a:t>Conduct Employee Surveys:</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Survey employees to identify any issues they face within the company and determine what changes they need.</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Focus on employees in Abu Dhabi and Dubai, as these locations have high resignation rates. Additionally, employees from Qatar need more attention as they are more likely to resign.</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Include questions to assess whether employees have concerns about their managers, which may help explain why tasks assigned by John result in higher resignation rates.</a:t>
            </a:r>
          </a:p>
          <a:p>
            <a:r>
              <a:rPr lang="en-US" sz="1400" b="1" dirty="0">
                <a:latin typeface="Open Sans" pitchFamily="2" charset="0"/>
                <a:ea typeface="Open Sans" pitchFamily="2" charset="0"/>
                <a:cs typeface="Open Sans" pitchFamily="2" charset="0"/>
              </a:rPr>
              <a:t>Reduce Work Overload:</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Manage task schedules more effectively to reduce work overload.</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Assign employees to specific projects rather than having them work on multiple projects. This will allow us to measure the efficiency of human resources per project and also help reduce work overload.</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Hire additional employees to address the high employee shortage rate.</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Use the What-If Scenario tool to determine the optimal number of employees and workload distribution that aligns with the company's budget.</a:t>
            </a:r>
          </a:p>
          <a:p>
            <a:r>
              <a:rPr lang="en-US" sz="1400" b="1" dirty="0">
                <a:latin typeface="Open Sans" pitchFamily="2" charset="0"/>
                <a:ea typeface="Open Sans" pitchFamily="2" charset="0"/>
                <a:cs typeface="Open Sans" pitchFamily="2" charset="0"/>
              </a:rPr>
              <a:t>Address Escalated Tasks in Project L:</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Assign employees to focus on escalated tasks in Project L, as it has a high proportion of unresolved tasks.</a:t>
            </a:r>
          </a:p>
          <a:p>
            <a:r>
              <a:rPr lang="en-US" sz="1400" b="1" dirty="0">
                <a:latin typeface="Open Sans" pitchFamily="2" charset="0"/>
                <a:ea typeface="Open Sans" pitchFamily="2" charset="0"/>
                <a:cs typeface="Open Sans" pitchFamily="2" charset="0"/>
              </a:rPr>
              <a:t>Investigate Project J's Low Completion Rate:</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Analyze the reasons behind the low task completion rate in Project J.</a:t>
            </a:r>
          </a:p>
          <a:p>
            <a:pPr marL="742950" lvl="1" indent="-285750">
              <a:buFont typeface="Arial" panose="020B0604020202020204" pitchFamily="34" charset="0"/>
              <a:buChar char="•"/>
            </a:pPr>
            <a:r>
              <a:rPr lang="en-US" sz="1400" dirty="0">
                <a:latin typeface="Open Sans" pitchFamily="2" charset="0"/>
                <a:ea typeface="Open Sans" pitchFamily="2" charset="0"/>
                <a:cs typeface="Open Sans" pitchFamily="2" charset="0"/>
              </a:rPr>
              <a:t>Determine whether this is due to specific challenges or if it is simply because the project is new.</a:t>
            </a:r>
          </a:p>
        </p:txBody>
      </p:sp>
      <p:sp>
        <p:nvSpPr>
          <p:cNvPr id="2" name="TextBox 1">
            <a:extLst>
              <a:ext uri="{FF2B5EF4-FFF2-40B4-BE49-F238E27FC236}">
                <a16:creationId xmlns:a16="http://schemas.microsoft.com/office/drawing/2014/main" id="{39CCD078-3290-A9D8-23AF-AE6065418860}"/>
              </a:ext>
            </a:extLst>
          </p:cNvPr>
          <p:cNvSpPr txBox="1"/>
          <p:nvPr/>
        </p:nvSpPr>
        <p:spPr>
          <a:xfrm>
            <a:off x="591126" y="341745"/>
            <a:ext cx="8154521"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Conclusion and recommendations</a:t>
            </a:r>
            <a:endParaRPr lang="en-US" sz="3600" b="1" dirty="0"/>
          </a:p>
        </p:txBody>
      </p:sp>
    </p:spTree>
    <p:extLst>
      <p:ext uri="{BB962C8B-B14F-4D97-AF65-F5344CB8AC3E}">
        <p14:creationId xmlns:p14="http://schemas.microsoft.com/office/powerpoint/2010/main" val="301582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aphicFrame>
        <p:nvGraphicFramePr>
          <p:cNvPr id="15" name="Content Placeholder 2">
            <a:extLst>
              <a:ext uri="{FF2B5EF4-FFF2-40B4-BE49-F238E27FC236}">
                <a16:creationId xmlns:a16="http://schemas.microsoft.com/office/drawing/2014/main" id="{3A8A3610-AC68-37A0-E803-E45768FE16D7}"/>
              </a:ext>
            </a:extLst>
          </p:cNvPr>
          <p:cNvGraphicFramePr>
            <a:graphicFrameLocks noGrp="1"/>
          </p:cNvGraphicFramePr>
          <p:nvPr>
            <p:ph idx="1"/>
            <p:extLst>
              <p:ext uri="{D42A27DB-BD31-4B8C-83A1-F6EECF244321}">
                <p14:modId xmlns:p14="http://schemas.microsoft.com/office/powerpoint/2010/main" val="57647042"/>
              </p:ext>
            </p:extLst>
          </p:nvPr>
        </p:nvGraphicFramePr>
        <p:xfrm>
          <a:off x="684212" y="1451487"/>
          <a:ext cx="10820399" cy="3955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6AF908E-41E4-E856-F9BF-17A6D3C9902B}"/>
              </a:ext>
            </a:extLst>
          </p:cNvPr>
          <p:cNvSpPr txBox="1"/>
          <p:nvPr/>
        </p:nvSpPr>
        <p:spPr>
          <a:xfrm>
            <a:off x="591127" y="341745"/>
            <a:ext cx="6751782" cy="646331"/>
          </a:xfrm>
          <a:prstGeom prst="rect">
            <a:avLst/>
          </a:prstGeom>
          <a:noFill/>
        </p:spPr>
        <p:txBody>
          <a:bodyPr wrap="square" rtlCol="0">
            <a:spAutoFit/>
          </a:bodyPr>
          <a:lstStyle/>
          <a:p>
            <a:r>
              <a:rPr lang="en-US" sz="3600" b="1" dirty="0">
                <a:latin typeface="Open Sans" pitchFamily="2" charset="0"/>
                <a:ea typeface="Open Sans" pitchFamily="2" charset="0"/>
                <a:cs typeface="Open Sans" pitchFamily="2" charset="0"/>
              </a:rPr>
              <a:t>Introduction</a:t>
            </a:r>
            <a:endParaRPr lang="en-US" sz="3600" b="1" dirty="0"/>
          </a:p>
        </p:txBody>
      </p:sp>
    </p:spTree>
    <p:extLst>
      <p:ext uri="{BB962C8B-B14F-4D97-AF65-F5344CB8AC3E}">
        <p14:creationId xmlns:p14="http://schemas.microsoft.com/office/powerpoint/2010/main" val="312768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F4AEF1CC-0BD1-7466-C18F-2D38DAB9BE5F}"/>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EB88142C-D3C4-43DC-A844-A7D9ECB0F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16DC9EF-092A-4FEF-8A40-0E509CA79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F45E922-2801-2410-012A-4D5F79A54EBE}"/>
              </a:ext>
            </a:extLst>
          </p:cNvPr>
          <p:cNvSpPr txBox="1"/>
          <p:nvPr/>
        </p:nvSpPr>
        <p:spPr>
          <a:xfrm>
            <a:off x="6491625" y="68579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Data Gathering</a:t>
            </a:r>
          </a:p>
          <a:p>
            <a:pPr>
              <a:lnSpc>
                <a:spcPct val="90000"/>
              </a:lnSpc>
              <a:spcBef>
                <a:spcPct val="20000"/>
              </a:spcBef>
              <a:spcAft>
                <a:spcPts val="600"/>
              </a:spcAft>
              <a:buClr>
                <a:schemeClr val="tx1"/>
              </a:buClr>
              <a:buSzPct val="80000"/>
            </a:pPr>
            <a:r>
              <a:rPr lang="en-US" sz="1600" dirty="0">
                <a:solidFill>
                  <a:schemeClr val="tx2">
                    <a:lumMod val="60000"/>
                    <a:lumOff val="40000"/>
                  </a:schemeClr>
                </a:solidFill>
                <a:latin typeface="Open Sans" pitchFamily="2" charset="0"/>
                <a:ea typeface="Open Sans" pitchFamily="2" charset="0"/>
                <a:cs typeface="Open Sans" pitchFamily="2" charset="0"/>
              </a:rPr>
              <a:t>The dataset is split across four CSV files. Below are the column names and corresponding table names for each file.</a:t>
            </a:r>
          </a:p>
          <a:p>
            <a:pPr>
              <a:lnSpc>
                <a:spcPct val="90000"/>
              </a:lnSpc>
              <a:spcBef>
                <a:spcPct val="20000"/>
              </a:spcBef>
              <a:spcAft>
                <a:spcPts val="600"/>
              </a:spcAft>
              <a:buClr>
                <a:schemeClr val="tx1"/>
              </a:buClr>
              <a:buSzPct val="80000"/>
            </a:pP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b="1" dirty="0">
                <a:solidFill>
                  <a:schemeClr val="tx2">
                    <a:lumMod val="60000"/>
                    <a:lumOff val="40000"/>
                  </a:schemeClr>
                </a:solidFill>
                <a:latin typeface="Open Sans" pitchFamily="2" charset="0"/>
                <a:ea typeface="Open Sans" pitchFamily="2" charset="0"/>
                <a:cs typeface="Open Sans" pitchFamily="2" charset="0"/>
              </a:rPr>
              <a:t>Attendance(</a:t>
            </a:r>
            <a:r>
              <a:rPr lang="en-US" sz="1600" dirty="0">
                <a:solidFill>
                  <a:schemeClr val="tx2">
                    <a:lumMod val="60000"/>
                    <a:lumOff val="40000"/>
                  </a:schemeClr>
                </a:solidFill>
                <a:latin typeface="Open Sans" pitchFamily="2" charset="0"/>
                <a:ea typeface="Open Sans" pitchFamily="2" charset="0"/>
                <a:cs typeface="Open Sans" pitchFamily="2" charset="0"/>
              </a:rPr>
              <a:t>Employee ID, Date, Check In, Check Out</a:t>
            </a:r>
            <a:r>
              <a:rPr lang="en-US" sz="1600" b="1" dirty="0">
                <a:solidFill>
                  <a:schemeClr val="tx2">
                    <a:lumMod val="60000"/>
                    <a:lumOff val="40000"/>
                  </a:schemeClr>
                </a:solidFill>
                <a:latin typeface="Open Sans" pitchFamily="2" charset="0"/>
                <a:ea typeface="Open Sans" pitchFamily="2" charset="0"/>
                <a:cs typeface="Open Sans" pitchFamily="2" charset="0"/>
              </a:rPr>
              <a:t>)</a:t>
            </a: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b="1" dirty="0">
                <a:solidFill>
                  <a:schemeClr val="tx2">
                    <a:lumMod val="60000"/>
                    <a:lumOff val="40000"/>
                  </a:schemeClr>
                </a:solidFill>
                <a:latin typeface="Open Sans" pitchFamily="2" charset="0"/>
                <a:ea typeface="Open Sans" pitchFamily="2" charset="0"/>
                <a:cs typeface="Open Sans" pitchFamily="2" charset="0"/>
              </a:rPr>
              <a:t>Employees(</a:t>
            </a:r>
            <a:r>
              <a:rPr lang="en-US" sz="1600" dirty="0">
                <a:solidFill>
                  <a:schemeClr val="tx2">
                    <a:lumMod val="60000"/>
                    <a:lumOff val="40000"/>
                  </a:schemeClr>
                </a:solidFill>
                <a:latin typeface="Open Sans" pitchFamily="2" charset="0"/>
                <a:ea typeface="Open Sans" pitchFamily="2" charset="0"/>
                <a:cs typeface="Open Sans" pitchFamily="2" charset="0"/>
              </a:rPr>
              <a:t>Employee ID, Position, Department, Country, Date of Joining, Status, Daily Working Hours</a:t>
            </a:r>
            <a:r>
              <a:rPr lang="en-US" sz="1600" b="1" dirty="0">
                <a:solidFill>
                  <a:schemeClr val="tx2">
                    <a:lumMod val="60000"/>
                    <a:lumOff val="40000"/>
                  </a:schemeClr>
                </a:solidFill>
                <a:latin typeface="Open Sans" pitchFamily="2" charset="0"/>
                <a:ea typeface="Open Sans" pitchFamily="2" charset="0"/>
                <a:cs typeface="Open Sans" pitchFamily="2" charset="0"/>
              </a:rPr>
              <a:t>)</a:t>
            </a: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b="1" dirty="0">
                <a:solidFill>
                  <a:schemeClr val="tx2">
                    <a:lumMod val="60000"/>
                    <a:lumOff val="40000"/>
                  </a:schemeClr>
                </a:solidFill>
                <a:latin typeface="Open Sans" pitchFamily="2" charset="0"/>
                <a:ea typeface="Open Sans" pitchFamily="2" charset="0"/>
                <a:cs typeface="Open Sans" pitchFamily="2" charset="0"/>
              </a:rPr>
              <a:t>Projects(</a:t>
            </a:r>
            <a:r>
              <a:rPr lang="en-US" sz="1600" dirty="0">
                <a:solidFill>
                  <a:schemeClr val="tx2">
                    <a:lumMod val="60000"/>
                    <a:lumOff val="40000"/>
                  </a:schemeClr>
                </a:solidFill>
                <a:latin typeface="Open Sans" pitchFamily="2" charset="0"/>
                <a:ea typeface="Open Sans" pitchFamily="2" charset="0"/>
                <a:cs typeface="Open Sans" pitchFamily="2" charset="0"/>
              </a:rPr>
              <a:t>Project ID, Project Name, Location, Current Headcount, Required Headcount, Start Date, End Date</a:t>
            </a:r>
            <a:r>
              <a:rPr lang="en-US" sz="1600" b="1" dirty="0">
                <a:solidFill>
                  <a:schemeClr val="tx2">
                    <a:lumMod val="60000"/>
                    <a:lumOff val="40000"/>
                  </a:schemeClr>
                </a:solidFill>
                <a:latin typeface="Open Sans" pitchFamily="2" charset="0"/>
                <a:ea typeface="Open Sans" pitchFamily="2" charset="0"/>
                <a:cs typeface="Open Sans" pitchFamily="2" charset="0"/>
              </a:rPr>
              <a:t>)</a:t>
            </a: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b="1" dirty="0">
                <a:solidFill>
                  <a:schemeClr val="tx2">
                    <a:lumMod val="60000"/>
                    <a:lumOff val="40000"/>
                  </a:schemeClr>
                </a:solidFill>
                <a:latin typeface="Open Sans" pitchFamily="2" charset="0"/>
                <a:ea typeface="Open Sans" pitchFamily="2" charset="0"/>
                <a:cs typeface="Open Sans" pitchFamily="2" charset="0"/>
              </a:rPr>
              <a:t>Tasks(</a:t>
            </a:r>
            <a:r>
              <a:rPr lang="en-US" sz="1600" dirty="0">
                <a:solidFill>
                  <a:schemeClr val="tx2">
                    <a:lumMod val="60000"/>
                    <a:lumOff val="40000"/>
                  </a:schemeClr>
                </a:solidFill>
                <a:latin typeface="Open Sans" pitchFamily="2" charset="0"/>
                <a:ea typeface="Open Sans" pitchFamily="2" charset="0"/>
                <a:cs typeface="Open Sans" pitchFamily="2" charset="0"/>
              </a:rPr>
              <a:t>Employee ID, Project ID, Task Type, Status, Date, Assigned By</a:t>
            </a:r>
            <a:r>
              <a:rPr lang="en-US" sz="1600" b="1" dirty="0">
                <a:solidFill>
                  <a:schemeClr val="tx2">
                    <a:lumMod val="60000"/>
                    <a:lumOff val="40000"/>
                  </a:schemeClr>
                </a:solidFill>
                <a:latin typeface="Open Sans" pitchFamily="2" charset="0"/>
                <a:ea typeface="Open Sans" pitchFamily="2" charset="0"/>
                <a:cs typeface="Open Sans" pitchFamily="2" charset="0"/>
              </a:rPr>
              <a:t>)</a:t>
            </a:r>
            <a:endParaRPr lang="en-US" sz="1600" dirty="0">
              <a:solidFill>
                <a:schemeClr val="tx2">
                  <a:lumMod val="60000"/>
                  <a:lumOff val="40000"/>
                </a:schemeClr>
              </a:solidFill>
              <a:latin typeface="Open Sans" pitchFamily="2" charset="0"/>
              <a:ea typeface="Open Sans" pitchFamily="2" charset="0"/>
              <a:cs typeface="Open Sans" pitchFamily="2" charset="0"/>
            </a:endParaRPr>
          </a:p>
          <a:p>
            <a:pPr>
              <a:lnSpc>
                <a:spcPct val="90000"/>
              </a:lnSpc>
              <a:spcBef>
                <a:spcPct val="20000"/>
              </a:spcBef>
              <a:spcAft>
                <a:spcPts val="600"/>
              </a:spcAft>
              <a:buClr>
                <a:schemeClr val="tx1"/>
              </a:buClr>
              <a:buSzPct val="80000"/>
            </a:pPr>
            <a:endParaRPr lang="en-US" sz="1600" dirty="0">
              <a:solidFill>
                <a:schemeClr val="tx2">
                  <a:lumMod val="60000"/>
                  <a:lumOff val="40000"/>
                </a:schemeClr>
              </a:solidFill>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91B7AB72-89DE-91C4-D8A3-8050A983B1D0}"/>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spcBef>
                <a:spcPct val="0"/>
              </a:spcBef>
              <a:spcAft>
                <a:spcPts val="600"/>
              </a:spcAft>
            </a:pPr>
            <a:r>
              <a:rPr lang="en-US" sz="3600" b="1" cap="all" dirty="0">
                <a:ln w="3175" cmpd="sng">
                  <a:noFill/>
                </a:ln>
                <a:latin typeface="+mj-lt"/>
                <a:ea typeface="+mj-ea"/>
                <a:cs typeface="+mj-cs"/>
              </a:rPr>
              <a:t>Exploratory Data Analysis</a:t>
            </a:r>
          </a:p>
        </p:txBody>
      </p:sp>
    </p:spTree>
    <p:extLst>
      <p:ext uri="{BB962C8B-B14F-4D97-AF65-F5344CB8AC3E}">
        <p14:creationId xmlns:p14="http://schemas.microsoft.com/office/powerpoint/2010/main" val="124674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445D953A-D1EE-1204-284C-DF28C22CF491}"/>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1F6502C3-FDD0-FAC4-B864-A87B924982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56E2BBC-0B9C-E193-D972-AAF8F9831E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418B30F1-C594-6CB2-ECC9-1D27AB9AA8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6D12EF63-4B80-5090-A5D9-820FC15DD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6489A765-3981-92A8-A8F2-FE9AC9BFCF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4F1BF144-1DAE-8D3B-520D-8278C0CFB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1F94589-3983-5561-FE47-A33EB5D145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CADDA16-2129-C055-EB5C-EBDC9FE49FA0}"/>
              </a:ext>
            </a:extLst>
          </p:cNvPr>
          <p:cNvSpPr txBox="1"/>
          <p:nvPr/>
        </p:nvSpPr>
        <p:spPr>
          <a:xfrm>
            <a:off x="6491625" y="68579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Important KPIs</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Average Employee Tenure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Resigned Employees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Active Employees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On-leave Employees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Tasks Completion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Escalated Tasks Rate</a:t>
            </a:r>
          </a:p>
          <a:p>
            <a:pPr marL="285750" indent="-285750">
              <a:lnSpc>
                <a:spcPct val="90000"/>
              </a:lnSpc>
              <a:spcBef>
                <a:spcPct val="20000"/>
              </a:spcBef>
              <a:spcAft>
                <a:spcPts val="600"/>
              </a:spcAft>
              <a:buClr>
                <a:schemeClr val="tx1"/>
              </a:buClr>
              <a:buSzPct val="80000"/>
              <a:buFont typeface="Wingdings" panose="05000000000000000000" pitchFamily="2" charset="2"/>
              <a:buChar char="Ø"/>
            </a:pPr>
            <a:r>
              <a:rPr lang="en-US" sz="1600" dirty="0">
                <a:solidFill>
                  <a:schemeClr val="tx2">
                    <a:lumMod val="60000"/>
                    <a:lumOff val="40000"/>
                  </a:schemeClr>
                </a:solidFill>
                <a:latin typeface="Open Sans" pitchFamily="2" charset="0"/>
                <a:ea typeface="Open Sans" pitchFamily="2" charset="0"/>
                <a:cs typeface="Open Sans" pitchFamily="2" charset="0"/>
              </a:rPr>
              <a:t>Workload Variance Rate</a:t>
            </a:r>
          </a:p>
        </p:txBody>
      </p:sp>
      <p:sp>
        <p:nvSpPr>
          <p:cNvPr id="7" name="TextBox 6">
            <a:extLst>
              <a:ext uri="{FF2B5EF4-FFF2-40B4-BE49-F238E27FC236}">
                <a16:creationId xmlns:a16="http://schemas.microsoft.com/office/drawing/2014/main" id="{1C9FEA90-77FC-A311-9DB6-F17AA1A1C3F6}"/>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spcBef>
                <a:spcPct val="0"/>
              </a:spcBef>
              <a:spcAft>
                <a:spcPts val="600"/>
              </a:spcAft>
            </a:pPr>
            <a:r>
              <a:rPr lang="en-US" sz="3600" b="1" cap="all" dirty="0">
                <a:ln w="3175" cmpd="sng">
                  <a:noFill/>
                </a:ln>
                <a:latin typeface="+mj-lt"/>
                <a:ea typeface="+mj-ea"/>
                <a:cs typeface="+mj-cs"/>
              </a:rPr>
              <a:t>Exploratory Data Analysis</a:t>
            </a:r>
          </a:p>
        </p:txBody>
      </p:sp>
    </p:spTree>
    <p:extLst>
      <p:ext uri="{BB962C8B-B14F-4D97-AF65-F5344CB8AC3E}">
        <p14:creationId xmlns:p14="http://schemas.microsoft.com/office/powerpoint/2010/main" val="189202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67D58AA4-C8B3-3EE2-32F7-F17DF4544551}"/>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047D5D73-6A3F-637A-2078-0BF269ED92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EE50103-C412-9C19-56E4-E420F5AAB6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D5CA72F0-6259-2567-DA50-BB5860192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E5518F59-B541-6E21-157C-C32FB1649C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D6F6CF9-3B05-14F0-23CD-D94930A097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23ABA6C6-77D3-C968-12FD-A49916707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0F4CBC74-2BF9-98B3-A600-E7A03F574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9C56313-22DE-9C79-FAC1-6E11825A3F19}"/>
              </a:ext>
            </a:extLst>
          </p:cNvPr>
          <p:cNvSpPr txBox="1"/>
          <p:nvPr/>
        </p:nvSpPr>
        <p:spPr>
          <a:xfrm>
            <a:off x="6491625" y="68579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Data Cleaning</a:t>
            </a: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r>
              <a:rPr lang="en-US" altLang="en-US" sz="1400" dirty="0">
                <a:solidFill>
                  <a:srgbClr val="FFFFFF"/>
                </a:solidFill>
                <a:latin typeface="Open Sans" pitchFamily="2" charset="0"/>
                <a:ea typeface="Open Sans" pitchFamily="2" charset="0"/>
                <a:cs typeface="Open Sans" pitchFamily="2" charset="0"/>
              </a:rPr>
              <a:t>In the </a:t>
            </a:r>
            <a:r>
              <a:rPr lang="en-US" altLang="en-US" sz="1400" b="1" dirty="0">
                <a:solidFill>
                  <a:srgbClr val="FFFFFF"/>
                </a:solidFill>
                <a:latin typeface="Open Sans" pitchFamily="2" charset="0"/>
                <a:ea typeface="Open Sans" pitchFamily="2" charset="0"/>
                <a:cs typeface="Open Sans" pitchFamily="2" charset="0"/>
              </a:rPr>
              <a:t>Attendance</a:t>
            </a:r>
            <a:r>
              <a:rPr lang="en-US" altLang="en-US" sz="1400" dirty="0">
                <a:solidFill>
                  <a:srgbClr val="FFFFFF"/>
                </a:solidFill>
                <a:latin typeface="Open Sans" pitchFamily="2" charset="0"/>
                <a:ea typeface="Open Sans" pitchFamily="2" charset="0"/>
                <a:cs typeface="Open Sans" pitchFamily="2" charset="0"/>
              </a:rPr>
              <a:t> Table</a:t>
            </a:r>
          </a:p>
          <a:p>
            <a:pPr marL="742950" lvl="1"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column by calculating the difference between check-out and check-in times and call it </a:t>
            </a:r>
            <a:r>
              <a:rPr lang="en-US" altLang="en-US" sz="1400" b="1" dirty="0">
                <a:solidFill>
                  <a:srgbClr val="FFFFFF"/>
                </a:solidFill>
                <a:latin typeface="Open Sans" pitchFamily="2" charset="0"/>
                <a:ea typeface="Open Sans" pitchFamily="2" charset="0"/>
                <a:cs typeface="Open Sans" pitchFamily="2" charset="0"/>
              </a:rPr>
              <a:t>Actual Working Hours</a:t>
            </a:r>
            <a:r>
              <a:rPr lang="en-US" altLang="en-US" sz="1400" dirty="0">
                <a:solidFill>
                  <a:srgbClr val="FFFFFF"/>
                </a:solidFill>
                <a:latin typeface="Open Sans" pitchFamily="2" charset="0"/>
                <a:ea typeface="Open Sans" pitchFamily="2" charset="0"/>
                <a:cs typeface="Open Sans" pitchFamily="2" charset="0"/>
              </a:rPr>
              <a:t>.</a:t>
            </a:r>
          </a:p>
          <a:p>
            <a:pPr marL="742950" lvl="1"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table by grouping by the Employee ID column and calculating the average working hours and last attendance date per employee.</a:t>
            </a:r>
          </a:p>
          <a:p>
            <a:pPr marL="742950" lvl="1"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Joined the resulting table with the Employees table using an inner join on Employee ID.</a:t>
            </a: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a:lnSpc>
                <a:spcPct val="90000"/>
              </a:lnSpc>
              <a:spcBef>
                <a:spcPct val="20000"/>
              </a:spcBef>
              <a:spcAft>
                <a:spcPts val="600"/>
              </a:spcAft>
              <a:buClr>
                <a:schemeClr val="tx1"/>
              </a:buClr>
              <a:buSzPct val="80000"/>
            </a:pPr>
            <a:endParaRPr lang="en-US" b="1" dirty="0">
              <a:solidFill>
                <a:schemeClr val="tx2">
                  <a:lumMod val="60000"/>
                  <a:lumOff val="40000"/>
                </a:schemeClr>
              </a:solidFill>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6D1FC4D0-953D-334D-1B05-925862752CF4}"/>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spcBef>
                <a:spcPct val="0"/>
              </a:spcBef>
              <a:spcAft>
                <a:spcPts val="600"/>
              </a:spcAft>
            </a:pPr>
            <a:r>
              <a:rPr lang="en-US" sz="3600" b="1" cap="all" dirty="0">
                <a:ln w="3175" cmpd="sng">
                  <a:noFill/>
                </a:ln>
                <a:latin typeface="+mj-lt"/>
                <a:ea typeface="+mj-ea"/>
                <a:cs typeface="+mj-cs"/>
              </a:rPr>
              <a:t>Exploratory Data Analysis</a:t>
            </a:r>
          </a:p>
        </p:txBody>
      </p:sp>
    </p:spTree>
    <p:extLst>
      <p:ext uri="{BB962C8B-B14F-4D97-AF65-F5344CB8AC3E}">
        <p14:creationId xmlns:p14="http://schemas.microsoft.com/office/powerpoint/2010/main" val="2670004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79E6955C-556F-F44E-3166-884A1F39E3B7}"/>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EFCF729D-5CE9-2D24-A58C-9B168A664D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7406DDC-F25A-43D9-1F0A-11BD610228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A033231-CC49-7390-1745-1231178E4A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DAECE9CD-3B01-C231-5FEE-08C28AF604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F8D18CAA-0AA2-EDF6-867C-F9EBE538BF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8D5794B8-9170-73E1-653B-0CFE5AB3E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7BD5988-FE1D-2595-30E0-B64819719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37A8705-F37D-C245-41B6-BAC456EE55D3}"/>
              </a:ext>
            </a:extLst>
          </p:cNvPr>
          <p:cNvSpPr txBox="1"/>
          <p:nvPr/>
        </p:nvSpPr>
        <p:spPr>
          <a:xfrm>
            <a:off x="6491625" y="68579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Data Cleaning</a:t>
            </a:r>
          </a:p>
          <a:p>
            <a:pPr lvl="0" defTabSz="914400" eaLnBrk="0" fontAlgn="base" hangingPunct="0">
              <a:spcBef>
                <a:spcPct val="0"/>
              </a:spcBef>
              <a:spcAft>
                <a:spcPct val="0"/>
              </a:spcAft>
            </a:pPr>
            <a:endParaRPr lang="en-US" altLang="en-US" sz="1400"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r>
              <a:rPr lang="en-US" altLang="en-US" sz="1400" dirty="0">
                <a:solidFill>
                  <a:srgbClr val="FFFFFF"/>
                </a:solidFill>
                <a:latin typeface="Open Sans" pitchFamily="2" charset="0"/>
                <a:ea typeface="Open Sans" pitchFamily="2" charset="0"/>
                <a:cs typeface="Open Sans" pitchFamily="2" charset="0"/>
              </a:rPr>
              <a:t>In the </a:t>
            </a:r>
            <a:r>
              <a:rPr lang="en-US" altLang="en-US" sz="1400" b="1" dirty="0">
                <a:solidFill>
                  <a:srgbClr val="FFFFFF"/>
                </a:solidFill>
                <a:latin typeface="Open Sans" pitchFamily="2" charset="0"/>
                <a:ea typeface="Open Sans" pitchFamily="2" charset="0"/>
                <a:cs typeface="Open Sans" pitchFamily="2" charset="0"/>
              </a:rPr>
              <a:t>Employees</a:t>
            </a:r>
            <a:r>
              <a:rPr lang="en-US" altLang="en-US" sz="1400" dirty="0">
                <a:solidFill>
                  <a:srgbClr val="FFFFFF"/>
                </a:solidFill>
                <a:latin typeface="Open Sans" pitchFamily="2" charset="0"/>
                <a:ea typeface="Open Sans" pitchFamily="2" charset="0"/>
                <a:cs typeface="Open Sans" pitchFamily="2" charset="0"/>
              </a:rPr>
              <a:t> Table</a:t>
            </a:r>
          </a:p>
          <a:p>
            <a:pPr marL="628650" lvl="1" indent="-1714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column that measures the difference between Last Attendance Date and Date of Joining and call it </a:t>
            </a:r>
            <a:r>
              <a:rPr lang="en-US" altLang="en-US" sz="1400" b="1" dirty="0">
                <a:solidFill>
                  <a:srgbClr val="FFFFFF"/>
                </a:solidFill>
                <a:latin typeface="Open Sans" pitchFamily="2" charset="0"/>
                <a:ea typeface="Open Sans" pitchFamily="2" charset="0"/>
                <a:cs typeface="Open Sans" pitchFamily="2" charset="0"/>
              </a:rPr>
              <a:t>Employee Tenure (Months).</a:t>
            </a:r>
          </a:p>
          <a:p>
            <a:pPr marL="628650" lvl="1" indent="-1714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calculated column to represent the </a:t>
            </a:r>
            <a:r>
              <a:rPr lang="en-US" altLang="en-US" sz="1400" b="1" dirty="0">
                <a:solidFill>
                  <a:srgbClr val="FFFFFF"/>
                </a:solidFill>
                <a:latin typeface="Open Sans" pitchFamily="2" charset="0"/>
                <a:ea typeface="Open Sans" pitchFamily="2" charset="0"/>
                <a:cs typeface="Open Sans" pitchFamily="2" charset="0"/>
              </a:rPr>
              <a:t>workload status</a:t>
            </a:r>
            <a:r>
              <a:rPr lang="en-US" altLang="en-US" sz="1400" dirty="0">
                <a:solidFill>
                  <a:srgbClr val="FFFFFF"/>
                </a:solidFill>
                <a:latin typeface="Open Sans" pitchFamily="2" charset="0"/>
                <a:ea typeface="Open Sans" pitchFamily="2" charset="0"/>
                <a:cs typeface="Open Sans" pitchFamily="2" charset="0"/>
              </a:rPr>
              <a:t>. It has 3 categories: Balanced, Overloaded, and Underloaded</a:t>
            </a:r>
          </a:p>
          <a:p>
            <a:pPr marL="628650" lvl="1" indent="-1714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Created a new calculated column to represent the </a:t>
            </a:r>
            <a:r>
              <a:rPr lang="en-US" altLang="en-US" sz="1400" b="1" dirty="0">
                <a:solidFill>
                  <a:srgbClr val="FFFFFF"/>
                </a:solidFill>
                <a:latin typeface="Open Sans" pitchFamily="2" charset="0"/>
                <a:ea typeface="Open Sans" pitchFamily="2" charset="0"/>
                <a:cs typeface="Open Sans" pitchFamily="2" charset="0"/>
              </a:rPr>
              <a:t>assignment status </a:t>
            </a:r>
            <a:r>
              <a:rPr lang="en-US" altLang="en-US" sz="1400" dirty="0">
                <a:solidFill>
                  <a:srgbClr val="FFFFFF"/>
                </a:solidFill>
                <a:latin typeface="Open Sans" pitchFamily="2" charset="0"/>
                <a:ea typeface="Open Sans" pitchFamily="2" charset="0"/>
                <a:cs typeface="Open Sans" pitchFamily="2" charset="0"/>
              </a:rPr>
              <a:t>(whether an employee is assigned tasks or not).</a:t>
            </a: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a:lnSpc>
                <a:spcPct val="90000"/>
              </a:lnSpc>
              <a:spcBef>
                <a:spcPct val="20000"/>
              </a:spcBef>
              <a:spcAft>
                <a:spcPts val="600"/>
              </a:spcAft>
              <a:buClr>
                <a:schemeClr val="tx1"/>
              </a:buClr>
              <a:buSzPct val="80000"/>
            </a:pPr>
            <a:endParaRPr lang="en-US" b="1" dirty="0">
              <a:solidFill>
                <a:schemeClr val="tx2">
                  <a:lumMod val="60000"/>
                  <a:lumOff val="40000"/>
                </a:schemeClr>
              </a:solidFill>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690B71EC-88B5-0942-1AE9-619EE764DDB7}"/>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spcBef>
                <a:spcPct val="0"/>
              </a:spcBef>
              <a:spcAft>
                <a:spcPts val="600"/>
              </a:spcAft>
            </a:pPr>
            <a:r>
              <a:rPr lang="en-US" sz="3600" b="1" cap="all" dirty="0">
                <a:ln w="3175" cmpd="sng">
                  <a:noFill/>
                </a:ln>
                <a:latin typeface="+mj-lt"/>
                <a:ea typeface="+mj-ea"/>
                <a:cs typeface="+mj-cs"/>
              </a:rPr>
              <a:t>Exploratory Data Analysis</a:t>
            </a:r>
          </a:p>
        </p:txBody>
      </p:sp>
    </p:spTree>
    <p:extLst>
      <p:ext uri="{BB962C8B-B14F-4D97-AF65-F5344CB8AC3E}">
        <p14:creationId xmlns:p14="http://schemas.microsoft.com/office/powerpoint/2010/main" val="3202383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a:extLst>
            <a:ext uri="{FF2B5EF4-FFF2-40B4-BE49-F238E27FC236}">
              <a16:creationId xmlns:a16="http://schemas.microsoft.com/office/drawing/2014/main" id="{C46DE5F8-1E11-9ABA-6AF7-0949DC76C4D0}"/>
            </a:ext>
          </a:extLst>
        </p:cNvPr>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93B6D15A-4534-7D26-6976-02A89C60A9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9CE4645-8F91-3F7B-4943-A6F7DCC973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9600FD2-F113-87A7-A038-B977270502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A7E1BCAE-330E-C655-851E-CB97AB43CF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824435E-6607-3FDD-907D-02B4966217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2" name="Rectangle 41">
            <a:extLst>
              <a:ext uri="{FF2B5EF4-FFF2-40B4-BE49-F238E27FC236}">
                <a16:creationId xmlns:a16="http://schemas.microsoft.com/office/drawing/2014/main" id="{A44A4644-2824-BA02-D083-619D0A668A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D4EFFE5B-B8ED-4D8E-DB2F-F8582867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6001" cy="6858000"/>
          </a:xfrm>
          <a:prstGeom prst="rect">
            <a:avLst/>
          </a:prstGeom>
          <a:solidFill>
            <a:schemeClr val="bg2">
              <a:alpha val="97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3EA67AD-8E1C-5B43-F9F6-D87C183DBDA7}"/>
              </a:ext>
            </a:extLst>
          </p:cNvPr>
          <p:cNvSpPr txBox="1"/>
          <p:nvPr/>
        </p:nvSpPr>
        <p:spPr>
          <a:xfrm>
            <a:off x="6419198" y="1302219"/>
            <a:ext cx="4816572" cy="4869981"/>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Data Cleaning</a:t>
            </a:r>
          </a:p>
          <a:p>
            <a:pPr>
              <a:lnSpc>
                <a:spcPct val="90000"/>
              </a:lnSpc>
              <a:spcBef>
                <a:spcPct val="20000"/>
              </a:spcBef>
              <a:spcAft>
                <a:spcPts val="600"/>
              </a:spcAft>
              <a:buClr>
                <a:schemeClr val="tx1"/>
              </a:buClr>
              <a:buSzPct val="80000"/>
            </a:pPr>
            <a:r>
              <a:rPr lang="en-US" b="1" dirty="0">
                <a:solidFill>
                  <a:schemeClr val="tx2">
                    <a:lumMod val="60000"/>
                    <a:lumOff val="40000"/>
                  </a:schemeClr>
                </a:solidFill>
                <a:latin typeface="Open Sans" pitchFamily="2" charset="0"/>
                <a:ea typeface="Open Sans" pitchFamily="2" charset="0"/>
                <a:cs typeface="Open Sans" pitchFamily="2" charset="0"/>
              </a:rPr>
              <a:t>What-if Scenario</a:t>
            </a:r>
          </a:p>
          <a:p>
            <a:pPr lvl="0" defTabSz="914400" eaLnBrk="0" fontAlgn="base" hangingPunct="0">
              <a:spcBef>
                <a:spcPct val="0"/>
              </a:spcBef>
              <a:spcAft>
                <a:spcPct val="0"/>
              </a:spcAft>
            </a:pPr>
            <a:r>
              <a:rPr lang="en-US" altLang="en-US" sz="1400" dirty="0">
                <a:solidFill>
                  <a:srgbClr val="FFFFFF"/>
                </a:solidFill>
                <a:latin typeface="Open Sans" pitchFamily="2" charset="0"/>
                <a:ea typeface="Open Sans" pitchFamily="2" charset="0"/>
                <a:cs typeface="Open Sans" pitchFamily="2" charset="0"/>
              </a:rPr>
              <a:t>Let's see what happens if we adjust the working hours and the number of employees by a specific percentage in relation to the completion rate and workload variance rate?</a:t>
            </a:r>
          </a:p>
          <a:p>
            <a:pPr lvl="0" defTabSz="914400" eaLnBrk="0" fontAlgn="base" hangingPunct="0">
              <a:spcBef>
                <a:spcPct val="0"/>
              </a:spcBef>
              <a:spcAft>
                <a:spcPct val="0"/>
              </a:spcAft>
            </a:pPr>
            <a:endParaRPr lang="en-US" altLang="en-US" sz="1400" dirty="0">
              <a:solidFill>
                <a:srgbClr val="FFFFFF"/>
              </a:solidFill>
              <a:latin typeface="Open Sans" pitchFamily="2" charset="0"/>
              <a:ea typeface="Open Sans" pitchFamily="2" charset="0"/>
              <a:cs typeface="Open Sans" pitchFamily="2" charset="0"/>
            </a:endParaRPr>
          </a:p>
          <a:p>
            <a:pPr defTabSz="914400" eaLnBrk="0" fontAlgn="base" hangingPunct="0">
              <a:spcBef>
                <a:spcPct val="0"/>
              </a:spcBef>
              <a:spcAft>
                <a:spcPct val="0"/>
              </a:spcAft>
            </a:pPr>
            <a:r>
              <a:rPr lang="en-US" sz="1400" dirty="0">
                <a:solidFill>
                  <a:srgbClr val="FFFFFF"/>
                </a:solidFill>
                <a:latin typeface="Open Sans" pitchFamily="2" charset="0"/>
                <a:ea typeface="Open Sans" pitchFamily="2" charset="0"/>
                <a:cs typeface="Open Sans" pitchFamily="2" charset="0"/>
              </a:rPr>
              <a:t>Assume each new employee will work 8 hours daily.</a:t>
            </a:r>
          </a:p>
          <a:p>
            <a:pPr lvl="0" defTabSz="914400" eaLnBrk="0" fontAlgn="base" hangingPunct="0">
              <a:spcBef>
                <a:spcPct val="0"/>
              </a:spcBef>
              <a:spcAft>
                <a:spcPct val="0"/>
              </a:spcAft>
            </a:pPr>
            <a:endParaRPr lang="en-US" altLang="en-US" sz="1400" dirty="0">
              <a:latin typeface="Open Sans" pitchFamily="2" charset="0"/>
              <a:ea typeface="Open Sans" pitchFamily="2" charset="0"/>
              <a:cs typeface="Open Sans" pitchFamily="2"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We created a numeric range parameter from -0.5 to 0.5 to control the change in the working hours called Workload Change % and another parameter to control the percentage change in the number of employees called Number of Employees Change %.</a:t>
            </a:r>
          </a:p>
          <a:p>
            <a:pPr lvl="0" defTabSz="914400" eaLnBrk="0" fontAlgn="base" hangingPunct="0">
              <a:spcBef>
                <a:spcPct val="0"/>
              </a:spcBef>
              <a:spcAft>
                <a:spcPct val="0"/>
              </a:spcAft>
            </a:pPr>
            <a:endParaRPr lang="en-US" altLang="en-US" sz="1400" dirty="0">
              <a:solidFill>
                <a:srgbClr val="FFFFFF"/>
              </a:solidFill>
              <a:latin typeface="Open Sans" pitchFamily="2" charset="0"/>
              <a:ea typeface="Open Sans" pitchFamily="2" charset="0"/>
              <a:cs typeface="Open Sans" pitchFamily="2"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sz="1400" dirty="0">
                <a:solidFill>
                  <a:srgbClr val="FFFFFF"/>
                </a:solidFill>
                <a:latin typeface="Open Sans" pitchFamily="2" charset="0"/>
                <a:ea typeface="Open Sans" pitchFamily="2" charset="0"/>
                <a:cs typeface="Open Sans" pitchFamily="2" charset="0"/>
              </a:rPr>
              <a:t>Go to the report for more technical details and calculations</a:t>
            </a:r>
          </a:p>
          <a:p>
            <a:pPr lvl="0" defTabSz="914400" eaLnBrk="0" fontAlgn="base" hangingPunct="0">
              <a:spcBef>
                <a:spcPct val="0"/>
              </a:spcBef>
              <a:spcAft>
                <a:spcPct val="0"/>
              </a:spcAft>
            </a:pPr>
            <a:endParaRPr lang="en-US" altLang="en-US" sz="3200" dirty="0">
              <a:latin typeface="Arial" panose="020B0604020202020204" pitchFamily="34" charset="0"/>
            </a:endParaRPr>
          </a:p>
          <a:p>
            <a:pPr lvl="0" defTabSz="914400" eaLnBrk="0" fontAlgn="base" hangingPunct="0">
              <a:spcBef>
                <a:spcPct val="0"/>
              </a:spcBef>
              <a:spcAft>
                <a:spcPct val="0"/>
              </a:spcAft>
            </a:pPr>
            <a:endParaRPr lang="en-US" altLang="en-US" sz="1400"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lvl="0" defTabSz="914400" eaLnBrk="0" fontAlgn="base" hangingPunct="0">
              <a:spcBef>
                <a:spcPct val="0"/>
              </a:spcBef>
              <a:spcAft>
                <a:spcPct val="0"/>
              </a:spcAft>
            </a:pPr>
            <a:endParaRPr lang="en-US" altLang="en-US" dirty="0">
              <a:latin typeface="Open Sans" pitchFamily="2" charset="0"/>
              <a:ea typeface="Open Sans" pitchFamily="2" charset="0"/>
              <a:cs typeface="Open Sans" pitchFamily="2" charset="0"/>
            </a:endParaRPr>
          </a:p>
          <a:p>
            <a:pPr>
              <a:lnSpc>
                <a:spcPct val="90000"/>
              </a:lnSpc>
              <a:spcBef>
                <a:spcPct val="20000"/>
              </a:spcBef>
              <a:spcAft>
                <a:spcPts val="600"/>
              </a:spcAft>
              <a:buClr>
                <a:schemeClr val="tx1"/>
              </a:buClr>
              <a:buSzPct val="80000"/>
            </a:pPr>
            <a:endParaRPr lang="en-US" b="1" dirty="0">
              <a:solidFill>
                <a:schemeClr val="tx2">
                  <a:lumMod val="60000"/>
                  <a:lumOff val="40000"/>
                </a:schemeClr>
              </a:solidFill>
              <a:latin typeface="Open Sans" pitchFamily="2" charset="0"/>
              <a:ea typeface="Open Sans" pitchFamily="2" charset="0"/>
              <a:cs typeface="Open Sans" pitchFamily="2" charset="0"/>
            </a:endParaRPr>
          </a:p>
        </p:txBody>
      </p:sp>
      <p:sp>
        <p:nvSpPr>
          <p:cNvPr id="7" name="TextBox 6">
            <a:extLst>
              <a:ext uri="{FF2B5EF4-FFF2-40B4-BE49-F238E27FC236}">
                <a16:creationId xmlns:a16="http://schemas.microsoft.com/office/drawing/2014/main" id="{CC983999-FB15-C7A8-308A-4A34B2256B20}"/>
              </a:ext>
            </a:extLst>
          </p:cNvPr>
          <p:cNvSpPr txBox="1"/>
          <p:nvPr/>
        </p:nvSpPr>
        <p:spPr>
          <a:xfrm>
            <a:off x="684212" y="685799"/>
            <a:ext cx="3747111" cy="4892040"/>
          </a:xfrm>
          <a:prstGeom prst="rect">
            <a:avLst/>
          </a:prstGeom>
        </p:spPr>
        <p:txBody>
          <a:bodyPr vert="horz" lIns="91440" tIns="45720" rIns="91440" bIns="45720" rtlCol="0" anchor="ctr">
            <a:normAutofit/>
          </a:bodyPr>
          <a:lstStyle/>
          <a:p>
            <a:pPr>
              <a:spcBef>
                <a:spcPct val="0"/>
              </a:spcBef>
              <a:spcAft>
                <a:spcPts val="600"/>
              </a:spcAft>
            </a:pPr>
            <a:r>
              <a:rPr lang="en-US" sz="3600" b="1" cap="all" dirty="0">
                <a:ln w="3175" cmpd="sng">
                  <a:noFill/>
                </a:ln>
                <a:latin typeface="+mj-lt"/>
                <a:ea typeface="+mj-ea"/>
                <a:cs typeface="+mj-cs"/>
              </a:rPr>
              <a:t>Exploratory Data Analysis</a:t>
            </a:r>
          </a:p>
        </p:txBody>
      </p:sp>
    </p:spTree>
    <p:extLst>
      <p:ext uri="{BB962C8B-B14F-4D97-AF65-F5344CB8AC3E}">
        <p14:creationId xmlns:p14="http://schemas.microsoft.com/office/powerpoint/2010/main" val="319920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gradFill>
            <a:gsLst>
              <a:gs pos="10000">
                <a:schemeClr val="bg1">
                  <a:tint val="97000"/>
                  <a:hueMod val="92000"/>
                  <a:satMod val="169000"/>
                  <a:lumMod val="164000"/>
                </a:schemeClr>
              </a:gs>
              <a:gs pos="100000">
                <a:schemeClr val="bg1">
                  <a:shade val="96000"/>
                  <a:satMod val="120000"/>
                  <a:lumMod val="90000"/>
                </a:schemeClr>
              </a:gs>
            </a:gsLst>
            <a:lin ang="612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337459-8EEC-8636-1A3A-2441083F93CA}"/>
              </a:ext>
            </a:extLst>
          </p:cNvPr>
          <p:cNvPicPr>
            <a:picLocks noChangeAspect="1"/>
          </p:cNvPicPr>
          <p:nvPr/>
        </p:nvPicPr>
        <p:blipFill>
          <a:blip r:embed="rId2">
            <a:alphaModFix amt="25000"/>
          </a:blip>
          <a:srcRect/>
          <a:stretch>
            <a:fillRect/>
          </a:stretch>
        </p:blipFill>
        <p:spPr>
          <a:xfrm>
            <a:off x="20" y="10"/>
            <a:ext cx="12191980" cy="6857990"/>
          </a:xfrm>
          <a:prstGeom prst="rect">
            <a:avLst/>
          </a:prstGeom>
        </p:spPr>
      </p:pic>
      <p:sp>
        <p:nvSpPr>
          <p:cNvPr id="2" name="TextBox 1">
            <a:extLst>
              <a:ext uri="{FF2B5EF4-FFF2-40B4-BE49-F238E27FC236}">
                <a16:creationId xmlns:a16="http://schemas.microsoft.com/office/drawing/2014/main" id="{623D68DB-AC0A-F39E-28A6-FEEE0C8B3275}"/>
              </a:ext>
            </a:extLst>
          </p:cNvPr>
          <p:cNvSpPr txBox="1"/>
          <p:nvPr/>
        </p:nvSpPr>
        <p:spPr>
          <a:xfrm>
            <a:off x="684212" y="685799"/>
            <a:ext cx="8001000" cy="2971801"/>
          </a:xfrm>
          <a:prstGeom prst="rect">
            <a:avLst/>
          </a:prstGeom>
        </p:spPr>
        <p:txBody>
          <a:bodyPr vert="horz" lIns="91440" tIns="45720" rIns="91440" bIns="45720" rtlCol="0" anchor="b">
            <a:normAutofit/>
          </a:bodyPr>
          <a:lstStyle/>
          <a:p>
            <a:pPr>
              <a:spcBef>
                <a:spcPct val="0"/>
              </a:spcBef>
              <a:spcAft>
                <a:spcPts val="600"/>
              </a:spcAft>
            </a:pPr>
            <a:r>
              <a:rPr lang="en-US" sz="4800" b="1" cap="all">
                <a:ln w="3175" cmpd="sng">
                  <a:noFill/>
                </a:ln>
                <a:latin typeface="+mj-lt"/>
                <a:ea typeface="+mj-ea"/>
                <a:cs typeface="+mj-cs"/>
              </a:rPr>
              <a:t>Communicating Results</a:t>
            </a:r>
          </a:p>
        </p:txBody>
      </p:sp>
      <p:grpSp>
        <p:nvGrpSpPr>
          <p:cNvPr id="43" name="Group 42">
            <a:extLst>
              <a:ext uri="{FF2B5EF4-FFF2-40B4-BE49-F238E27FC236}">
                <a16:creationId xmlns:a16="http://schemas.microsoft.com/office/drawing/2014/main" id="{EA75029C-64B9-41D0-9540-75846D4B0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44" name="Straight Connector 43">
              <a:extLst>
                <a:ext uri="{FF2B5EF4-FFF2-40B4-BE49-F238E27FC236}">
                  <a16:creationId xmlns:a16="http://schemas.microsoft.com/office/drawing/2014/main" id="{4AF6B07A-A0CD-4593-B501-E1D50968C78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E1C2E537-D046-43E9-B78A-8D770E4C0F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CF1ED42C-32AB-4AA5-B9D5-2ADF552B03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2B69715-83DD-4F53-8564-D95D5D238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5BC2EBE-B4C1-42F9-9914-0F430C0600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97994392"/>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212</TotalTime>
  <Words>1783</Words>
  <Application>Microsoft Office PowerPoint</Application>
  <PresentationFormat>Widescreen</PresentationFormat>
  <Paragraphs>134</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Arial</vt:lpstr>
      <vt:lpstr>Century Gothic</vt:lpstr>
      <vt:lpstr>Open Sans</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محمد محمد السيد حسن</dc:creator>
  <cp:lastModifiedBy>محمد محمد السيد حسن</cp:lastModifiedBy>
  <cp:revision>6</cp:revision>
  <dcterms:created xsi:type="dcterms:W3CDTF">2025-05-31T14:32:21Z</dcterms:created>
  <dcterms:modified xsi:type="dcterms:W3CDTF">2025-06-01T04:46:29Z</dcterms:modified>
</cp:coreProperties>
</file>