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2" r:id="rId13"/>
    <p:sldId id="271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378AB7"/>
    <a:srgbClr val="FF7C07"/>
    <a:srgbClr val="575757"/>
    <a:srgbClr val="0066A1"/>
    <a:srgbClr val="589ACF"/>
    <a:srgbClr val="C64B00"/>
    <a:srgbClr val="5E9DD1"/>
    <a:srgbClr val="595959"/>
    <a:srgbClr val="15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54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24575,'0'1'0,"1"0"0,-1 0 0,1 0 0,-1 0 0,1 0 0,-1 0 0,1 0 0,-1 0 0,1 0 0,0-1 0,0 1 0,-1 0 0,1 0 0,0-1 0,0 1 0,0 0 0,0-1 0,0 1 0,0-1 0,0 1 0,0-1 0,0 0 0,0 1 0,0-1 0,0 0 0,0 0 0,0 0 0,1 0 0,38 5 0,-33-5 0,456 5 0,-248-8 0,269-16 0,-426 15 0,60 4 0,39-2 0,-63-11 0,-54 7 0,57-2 0,623 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30:26.9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24537,'3797'134'0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30:18.3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61 24575,'0'-1'0,"1"0"0,-1-1 0,1 1 0,-1 0 0,1 0 0,0-1 0,-1 1 0,1 0 0,0 0 0,0 0 0,0 0 0,0 0 0,0 0 0,0 0 0,0 0 0,0 0 0,0 0 0,0 1 0,1-1 0,-1 0 0,0 1 0,1-1 0,1 0 0,35-10 0,-35 10 0,59-9 0,0 3 0,1 2 0,-1 3 0,67 7 0,1-2 0,5-4 0,38 0 0,184 23 0,-255-14 0,160-7 0,-108-4 0,735 3 0,-842 2 0,53 10 0,-53-6 0,59 2 0,343-10-1365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30:10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1 324 24575,'1855'0'0,"-1630"13"0,-32 0 0,380 41 0,-449-38 0,359 19 0,0-32 0,-305-3 0,-82-3 0,-50 1 0,-1 1 0,91 11 0,-75 0 0,1-3 0,94-1 0,-108-5 0,-34 1 0,0-1 0,1-1 0,-1 0 0,0-1 0,0-1 0,27-6 0,-39 7 0,1 0 0,-1 0 0,0 0 0,0-1 0,0 1 0,0-1 0,0 0 0,0 0 0,0 1 0,-1-1 0,1 0 0,-1 0 0,1-1 0,-1 1 0,0 0 0,0 0 0,0-1 0,0 1 0,0-1 0,0 1 0,-1 0 0,1-1 0,-1 0 0,0 1 0,0-1 0,0 1 0,0-1 0,0 1 0,0-1 0,-2-3 0,2 0 0,-1 1 0,-1 0 0,1 0 0,-1 0 0,0 0 0,0 1 0,0-1 0,-1 0 0,0 1 0,0 0 0,0-1 0,0 1 0,-8-7 0,1 4 0,-1 0 0,0 0 0,0 1 0,0 0 0,-1 1 0,0 1 0,-15-5 0,-10 1 0,-42-4 0,-28-7 0,52 8 0,-2 1 0,-89-2 0,-119 13 0,106 1 0,55-4 0,-119 5 0,197 2 0,0 0 0,1 2 0,-1 2 0,1 0 0,1 1 0,-33 19 0,-44 17 0,37-20 0,0 3 0,2 3 0,2 2 0,-73 54 0,118-76 0,-1-1 0,0 0 0,0-1 0,-2-1 0,1-1 0,-1 0 0,0-1 0,0-1 0,-1-1 0,0-1 0,0 0 0,0-2 0,0 0 0,-25-1 0,19 0 0,19 0 0,-1-1 0,0 0 0,1 0 0,-1 0 0,1 0 0,-1-1 0,1-1 0,-1 1 0,-10-4 0,17 4 0,-1 1 0,1 0 0,0 0 0,-1-1 0,1 1 0,0 0 0,0 0 0,-1-1 0,1 1 0,0 0 0,0 0 0,0-1 0,-1 1 0,1 0 0,0-1 0,0 1 0,0 0 0,0-1 0,0 1 0,0 0 0,0-1 0,0 1 0,0-1 0,0 1 0,0 0 0,0-1 0,0 1 0,0 0 0,0-1 0,0 1 0,0 0 0,0-1 0,0 1 0,1 0 0,-1-1 0,0 1 0,14-15 0,23-10 0,-36 24 0,52-27 0,1 2 0,0 3 0,2 2 0,1 2 0,0 3 0,1 3 0,106-11 0,429 8 0,-453 17 0,65-2 0,172 5 0,-149 25 0,-106-9 0,188 7 0,-260-26 0,-1-3 0,1-1 0,-1-3 0,62-16 0,-105 21 0,0 0 0,0-1 0,-1 1 0,1-1 0,-1 0 0,1-1 0,-1 0 0,0 1 0,0-2 0,0 1 0,0-1 0,-1 1 0,1-1 0,-1 0 0,0-1 0,0 1 0,0-1 0,-1 0 0,0 0 0,0 0 0,0 0 0,0 0 0,-1-1 0,0 1 0,0-1 0,-1 0 0,1 0 0,-1 1 0,0-1 0,-1 0 0,1 0 0,-1 0 0,-1 0 0,1 0 0,-1 0 0,0 0 0,0 1 0,-3-8 0,3 9 0,-1 0 0,1 0 0,-1 0 0,0 0 0,-1 0 0,1 0 0,-1 1 0,1-1 0,-1 1 0,0 0 0,0-1 0,-1 2 0,1-1 0,-1 0 0,1 1 0,-1-1 0,0 1 0,0 0 0,0 0 0,0 1 0,-7-3 0,-11-2 0,0 0 0,-1 2 0,-22-2 0,20 3 0,-1480-157 0,1219 144 0,217 16 0,1 3 0,-79 13 0,-136 22 0,208-28 0,-48 3 0,-579 39 0,460-30 0,176-17 0,34-4 0,1 1 0,0 2 0,-1 0 0,2 3 0,-53 17 0,81-24-40,0 1 0,0 0 0,0 0 0,0 0-1,0 1 1,0-1 0,1 0 0,-1 1 0,0-1 0,1 1 0,-1 0-1,1-1 1,-1 1 0,1 0 0,0 0 0,0 0 0,0 0-1,0 0 1,0 0 0,1 0 0,-1 0 0,0 1 0,1-1 0,0 0-1,-1 0 1,1 0 0,0 1 0,0-1 0,0 0 0,0 0-1,1 1 1,-1-1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28:45.3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4302 458 24575,'-1562'0'0,"1438"-6"0,-136-23 0,94 8 0,-156-26 0,-59-6 0,-208-3 0,501 51 0,-133 9 0,215-2 0,1-1 0,0 1 0,0 0 0,0 0 0,0 0 0,1 1 0,-1 0 0,1 0 0,-1 0 0,1 0 0,0 1 0,0 0 0,0-1 0,1 1 0,-1 1 0,1-1 0,0 0 0,1 1 0,-5 9 0,-1 1 0,1-1 0,1 1 0,1 1 0,0-1 0,-4 23 0,9-35 0,-1 0 0,1 0 0,0-1 0,1 1 0,-1 0 0,0 0 0,1-1 0,0 1 0,-1 0 0,1-1 0,0 1 0,0-1 0,1 1 0,-1-1 0,0 1 0,1-1 0,-1 0 0,1 0 0,0 1 0,0-1 0,0-1 0,0 1 0,0 0 0,0 0 0,1-1 0,-1 1 0,1-1 0,-1 0 0,1 0 0,-1 0 0,1 0 0,-1 0 0,1 0 0,5 0 0,9 3 0,1-1 0,0-1 0,34 0 0,-49-2 0,385-3 0,-123-23 0,-178 13 0,-55 7 0,1 1 0,34 1 0,32 4 0,-5 2 0,156-19 0,-100-2 0,207-1 0,-117 23 0,182-5 0,-187-25 0,-142 14 0,119-2 0,-59 10 0,185-30 0,434-30 0,-1398 44 0,-282-60-931,-160-11 849,842 76 82,-627-18 0,804 35 717,11-1-658,1 1 1,-1 1-1,1 3 0,-65 15 0,-246 57-59,39-12 0,264-52-341,-1-2 0,0-1-1,-92 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29:41.6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1057 1 24575,'-2'15'0,"-1"0"0,-1 0 0,0 0 0,-1-1 0,0 1 0,-1-1 0,-1 0 0,-17 25 0,-3 10 0,-178 304 0,144-257 0,19-25 0,16-26 0,-2-2 0,-33 41 0,55-76 0,0-1 0,0 1 0,1 0 0,0 1 0,1-1 0,-1 1 0,2 0 0,-4 9 0,7-15 0,-1-1 0,0 0 0,1 1 0,0-1 0,-1 1 0,1-1 0,0 0 0,0 1 0,1-1 0,-1 1 0,0-1 0,1 1 0,0-1 0,-1 0 0,1 1 0,0-1 0,0 0 0,0 0 0,1 0 0,-1 0 0,0 0 0,1 0 0,-1 0 0,1 0 0,0 0 0,-1-1 0,1 1 0,0 0 0,0-1 0,0 0 0,1 0 0,-1 1 0,0-1 0,0 0 0,5 1 0,13 4 0,1-1 0,0 0 0,0-2 0,0 0 0,24 0 0,113-7 0,-79 0 0,151 4 0,-100 1 0,224-24 0,155-48 0,-257 52 0,-43 5 0,-25 6 0,-56 5 0,-123 3 0,-1-1 0,0 1 0,0-1 0,0 0 0,0-1 0,0 1 0,0-1 0,0 1 0,4-4 0,-8 5 0,1 0 0,-1 0 0,0 0 0,1-1 0,-1 1 0,0 0 0,0 0 0,1-1 0,-1 1 0,0 0 0,1-1 0,-1 1 0,0 0 0,0-1 0,0 1 0,0 0 0,1-1 0,-1 1 0,0 0 0,0-1 0,0 1 0,0-1 0,0 1 0,0 0 0,0-1 0,0 1 0,0 0 0,0-1 0,0 1 0,0-1 0,0 1 0,0 0 0,0-1 0,0 1 0,-1 0 0,1-1 0,-2-1 0,1 1 0,-1-1 0,0 1 0,1 0 0,-1 0 0,0 0 0,0 0 0,0 0 0,0 0 0,0 0 0,0 1 0,-3-1 0,-41-9 0,0 1 0,-1 3 0,0 2 0,-56 2 0,31 0 0,-1479-7-712,1017 12 623,451-3 89,82 0 0,-1 0 0,1 1 0,0-1 0,0 0 0,-1 0 0,1 0 0,0 0 0,-1 0 0,1 0 0,0-1 0,-1 1 0,1 0 0,0-1 0,0 1 0,-1-1 0,1 1 0,0-1 0,0 1 0,-2-2 0,30-9 0,384-79 826,-264 63-851,596-72 25,-656 91 0,-1-3 0,104-28 0,-188 39 0,0 0 0,-1 0 0,1-1 0,0 1 0,-1-1 0,1 1 0,-1-1 0,1 0 0,-1 0 0,1 1 0,-1-1 0,0 0 0,1 0 0,0-2 0,-2 3 0,0-1 0,0 1 0,0-1 0,0 1 0,0-1 0,-1 1 0,1-1 0,0 1 0,0 0 0,0-1 0,-1 1 0,1 0 0,0-1 0,-1 1 0,1 0 0,0-1 0,-1 1 0,1 0 0,-1-1 0,1 1 0,0 0 0,-1 0 0,1 0 0,-1-1 0,1 1 0,-1 0 0,1 0 0,0 0 0,-1 0 0,0 0 0,-58-11 0,-655-16 0,532 27 0,-710-1 0,863 1 0,-4 0 0,1-1 0,-1-1 0,-49-10 0,79 11 0,0 0 0,0 0 0,1 1 0,-1-2 0,0 1 0,1 0 0,-1 0 0,1-1 0,-1 0 0,-3-2 0,6 3 0,0 1 0,-1-1 0,1 1 0,-1-1 0,1 1 0,0-1 0,-1 1 0,1-1 0,0 0 0,0 1 0,0-1 0,-1 0 0,1 1 0,0-1 0,0 1 0,0-1 0,0 0 0,0 1 0,0-1 0,0 0 0,0 1 0,1-1 0,-1 0 0,0 1 0,0-1 0,0 1 0,1-1 0,0-1 0,2-1 0,0-1 0,1 0 0,-1 1 0,1-1 0,0 1 0,0 0 0,1 1 0,-1-1 0,0 1 0,6-3 0,57-21 0,0 2 0,2 3 0,0 3 0,1 4 0,86-8 0,-71 16 0,0 3 0,121 12 0,-178-5 0,-1 1 0,1 1 0,48 19 0,-43-13 0,0-2 0,37 7 0,48-2 0,134 1 0,126-17 0,-145-2 0,59 19 0,-290-16 0,0 1 0,0-1 0,1 0 0,-1 0 0,0 0 0,0 0 0,0 0 0,0 0 0,1-1 0,-1 1 0,0-1 0,0 1 0,0-1 0,0 0 0,0 0 0,0 1 0,0-2 0,3-1 0,-4 2 0,-1 0 0,1 0 0,-1-1 0,1 1 0,-1 0 0,0 0 0,1 0 0,-1-1 0,0 1 0,0 0 0,0 0 0,0-1 0,0 1 0,0 0 0,0-1 0,0 1 0,0 0 0,-1 0 0,1 0 0,-1-1 0,1 1 0,-2-2 0,-4-10 0,-2 1 0,1 0 0,-2 1 0,-12-15 0,16 20 0,-144-153 0,97 106 0,51 52 0,0 0 0,1 0 0,-1 0 0,0 0 0,0 0 0,0 1 0,0-1 0,0 0 0,0 0 0,0 1 0,-1-1 0,1 0 0,0 1 0,0-1 0,-1 1 0,1 0 0,0-1 0,0 1 0,-1 0 0,1 0 0,-2 0 0,2 0 0,1 1 0,-1-1 0,0 1 0,0-1 0,1 1 0,-1-1 0,0 1 0,1 0 0,-1-1 0,1 1 0,-1 0 0,1 0 0,-1 0 0,1-1 0,-1 1 0,1 0 0,0 0 0,-1 0 0,1 0 0,0 0 0,0-1 0,0 3 0,-1 4 0,0 1 0,1-1 0,0 1 0,0-1 0,1 1 0,1 9 0,6 11 0,0-1 0,2 0 0,1 0 0,20 35 0,70 100 0,8 16 0,-95-153 0,-1 2 0,-1-1 0,-2 2 0,0 0 0,-2 0 0,-1 0 0,-1 1 0,3 53 0,4 59 0,-1-11 0,-11-104 0,-2 13 0,3-1 0,1 1 0,1 0 0,18 65 0,-14-70 0,-1-1 0,-2 1 0,2 43 0,-7-76 0,0 0 0,0 0 0,0 0 0,0 0 0,0 0 0,0 0 0,0 0 0,-1 1 0,1-1 0,0 0 0,-1 0 0,1 0 0,0 0 0,-1 0 0,0 0 0,1-1 0,-1 1 0,1 0 0,-1 0 0,0 0 0,0 0 0,1-1 0,-1 1 0,0 0 0,0-1 0,0 1 0,0-1 0,0 1 0,0-1 0,0 1 0,0-1 0,0 0 0,0 1 0,0-1 0,0 0 0,0 0 0,0 0 0,0 0 0,-1 0 0,1 0 0,0 0 0,0 0 0,-1-1 0,-53-11 0,45 9 0,-1-1 0,0 1 0,0 1 0,-1 0 0,1 0 0,-1 1 0,-14 1 0,22 0 0,-1 1 0,1 0 0,-1 0 0,1 0 0,-1 0 0,1 1 0,0 0 0,0 0 0,-1 0 0,1 0 0,1 1 0,-1-1 0,0 1 0,1 0 0,-1 0 0,1 0 0,0 1 0,-5 6 0,-22 35 0,22-31 0,-1 0 0,0 0 0,-1-1 0,-1 0 0,0-1 0,-22 19 0,33-31 0,-1 1 0,0-1 0,1 1 0,-1-1 0,0 1 0,1-1 0,-1 0 0,0 1 0,0-1 0,0 0 0,1 1 0,-1-1 0,0 0 0,0 0 0,0 0 0,1 0 0,-1 0 0,0 0 0,0 0 0,0 0 0,0 0 0,1 0 0,-1 0 0,0-1 0,0 1 0,0 0 0,1 0 0,-1-1 0,0 1 0,1-1 0,-1 1 0,0-1 0,1 1 0,-1-1 0,0 1 0,1-1 0,-1 1 0,1-1 0,-1 0 0,1 1 0,-1-1 0,1 0 0,-1-1 0,-13-42 0,12 32 0,-23-98 0,5-1 0,4-1 0,-1-185 0,19 389 0,25 176 0,-25-258 0,1 0 0,0 0 0,0-1 0,10 19 0,-13-27 0,1 1 0,0-1 0,-1 0 0,1 1 0,0-1 0,0 0 0,0 1 0,0-1 0,0 0 0,0 0 0,0 0 0,0 0 0,1 0 0,-1 0 0,0 0 0,1-1 0,-1 1 0,0 0 0,1-1 0,-1 1 0,1-1 0,-1 1 0,1-1 0,0 0 0,-1 0 0,1 0 0,-1 0 0,1 0 0,-1 0 0,1 0 0,-1 0 0,1 0 0,-1-1 0,1 1 0,-1-1 0,1 1 0,-1-1 0,1 0 0,-1 1 0,3-3 0,2-2 0,1-1 0,-1-1 0,0 1 0,-1-1 0,1 0 0,-1 0 0,-1-1 0,1 1 0,-1-1 0,-1 0 0,6-15 0,-6 13 0,1-1 0,-2 1 0,1 0 0,-1-1 0,-1 0 0,0 1 0,-1-1 0,0 0 0,-2-15 0,1 23 0,0 0 0,0 0 0,0 1 0,-1-1 0,1 1 0,-1-1 0,0 1 0,1-1 0,-1 1 0,0 0 0,-1 0 0,1 0 0,0 0 0,-1 0 0,1 1 0,-1-1 0,1 1 0,-1-1 0,0 1 0,1 0 0,-1 0 0,0 0 0,0 1 0,0-1 0,0 1 0,0-1 0,-5 1 0,-12-1 0,-1 0 0,1 1 0,-21 4 0,13-2 0,-682 5 0,414-9 0,279 1 0,0-1 0,0 0 0,-18-6 0,-40-5 0,-49 0 0,69 5 0,-65 0 0,-56 10 0,312 1 0,144 23 0,-270-25 0,1 0 0,0 1 0,-1 1 0,1 0 0,-1 0 0,17 8 0,-24-9 0,0 0 0,0 0 0,-1 0 0,1 1 0,-1-1 0,1 1 0,-1-1 0,0 1 0,0 0 0,0 0 0,0-1 0,-1 1 0,1 1 0,-1-1 0,0 0 0,0 0 0,0 1 0,0-1 0,0 0 0,-1 1 0,0-1 0,0 0 0,0 1 0,0 6 0,-21 186 0,4-68 0,14-75-1365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29:51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2990 30 24575,'1'4'0,"-1"1"0,1-1 0,0 1 0,1-1 0,-1 1 0,1-1 0,0 0 0,0 0 0,0 0 0,1 0 0,-1 0 0,1 0 0,0-1 0,0 1 0,0-1 0,1 0 0,-1 0 0,1 0 0,0 0 0,-1-1 0,1 1 0,1-1 0,4 2 0,16 8 0,0-2 0,48 14 0,-42-15 0,43 15 0,1-3 0,0-3 0,2-4 0,0-3 0,0-4 0,86-2 0,332-9 0,-314 5 0,-173-1 0,-1 0 0,0-1 0,1 1 0,-1-2 0,0 1 0,0-1 0,0 0 0,13-6 0,-19 8 0,0-1 0,0 1 0,-1-1 0,1 1 0,0-1 0,0 0 0,-1 1 0,1-1 0,0 1 0,-1-1 0,1 0 0,-1 0 0,1 1 0,-1-1 0,1 0 0,-1 0 0,0 0 0,1 0 0,-1 1 0,0-1 0,0 0 0,0 0 0,1 0 0,-1 0 0,0 0 0,0 0 0,-1-1 0,0-1 0,0 0 0,0 1 0,-1-1 0,1 1 0,-1 0 0,0-1 0,0 1 0,1 0 0,-1 0 0,-1 0 0,1 0 0,0 0 0,0 1 0,-4-2 0,-11-8 0,-1 1 0,0 0 0,-1 2 0,0 0 0,-35-9 0,-105-16 0,127 27 0,-111-20 0,-1 7 0,-196-3 0,235 24 0,-146-18 0,122 5 0,-201 9 0,153 4 0,-1109-2 0,1047 14 0,-11 0 0,-487-15 0,727 1 0,1 1 0,-1 0 0,1 1 0,0 0 0,-15 5 0,22-6 0,0 0 0,0-1 0,1 1 0,-1 0 0,0 0 0,1 0 0,-1 0 0,1 1 0,-1-1 0,1 0 0,-1 1 0,1-1 0,0 1 0,0-1 0,-1 2 0,1-1 0,1-1 0,0 0 0,0 1 0,0-1 0,0 0 0,0 0 0,0 1 0,0-1 0,0 0 0,0 1 0,0-1 0,1 0 0,-1 0 0,1 1 0,-1-1 0,1 0 0,-1 0 0,1 0 0,0 0 0,-1 0 0,1 0 0,0 0 0,0 0 0,0 0 0,1 1 0,5 5 0,0-2 0,0 1 0,0-1 0,1 0 0,-1 0 0,1-1 0,1 0 0,-1 0 0,0-1 0,13 3 0,14 2 0,47 6 0,-37-8 0,854 102 0,-410-93 0,5-1 0,380-2 0,-628-14 0,-221 2 0,0 0 0,0 2 0,0 1 0,0 1 0,25 8 0,-11-3 0,0-1 0,80 6 0,84-11 0,-119-3 0,42-2 0,-44 0 0,147 15 0,-129-3-682,138-2-1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29:53.6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643 55 24575,'0'-4'0,"-9"-2"0,-13 0 0,-10 1 0,-15 2 0,-12 1 0,-6-4 0,0 0 0,-4 0 0,2 2 0,3 1 0,7 1 0,10 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28:55.9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0 190 24575,'1721'0'0,"-1551"13"0,-23 1 0,-4-15 0,61 3 0,-22 24 0,73 3 0,357-5 0,-606-24 0,1-1 0,0 0 0,-1 0 0,1-1 0,-1 1 0,0-1 0,1-1 0,-1 1 0,0-1 0,0-1 0,7-4 0,7-7 0,33-31 0,-38 30 0,2 2 0,25-18 0,-3 10 0,54-22 0,-51 26 0,-42 18 0,0 0 0,0 0 0,-1 0 0,1-1 0,0 1 0,0 0 0,0 0 0,0 0 0,0 0 0,0 0 0,0 0 0,0 0 0,0 0 0,0 0 0,0 0 0,0 0 0,-1-1 0,1 1 0,0 0 0,0 0 0,0 0 0,0 0 0,0 0 0,0 0 0,0 0 0,0 0 0,0-1 0,0 1 0,0 0 0,0 0 0,0 0 0,0 0 0,0 0 0,0 0 0,0 0 0,0-1 0,1 1 0,-1 0 0,0 0 0,0 0 0,0 0 0,0 0 0,0 0 0,0 0 0,0 0 0,0 0 0,0 0 0,0 0 0,0-1 0,0 1 0,1 0 0,-1 0 0,0 0 0,0 0 0,0 0 0,0 0 0,0 0 0,0 0 0,0 0 0,0 0 0,1 0 0,-1 0 0,-16-3 0,-23 2 0,-1058 5 0,781-5 0,-47 29 0,0 0 0,97-15 0,51-1 0,307-18 0,155-29 0,-154 18 0,163-8 0,-200 21 0,101-18 0,-96 11 0,74-4 0,368 14 76,-250 3-1517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49.4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24575,'2258'0'-1365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40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381 1182 24468,'-380'-1181'0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43.8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80 24575,'147'1'0,"154"-3"0,-194-11 0,-68 7 0,63-2 0,5 11 0,119-5 0,-130-10 0,59-2 0,-31 16 0,96-3 0,-132-12 0,-58 7 0,46-2 0,297 8 86,-178 1-1537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28.4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0 250 24575,'866'0'0,"-809"-3"0,-2-3 0,82-18 0,-48 7 0,-63 11 0,-1-1 0,27-10 0,37-11 0,-29 17 0,0 3 0,0 2 0,67 2 0,-88 4 0,34 1 0,1-3 0,74-12 0,-85 6 0,121 3 0,-113 5 0,76-9 0,-54 0 0,-54 6 0,-1-1 0,0-2 0,53-15 0,-60 12 0,0 1 0,0 2 0,1 2 0,36-2 0,133 8 0,-81 1 0,-743-4 0,520 6 0,-109 18 0,115-9 0,-141 0 0,123-16 0,0 5 0,-150 23 0,210-20 0,41-5 0,0 0 0,0 0 0,0 1 0,1 1 0,-1 0 0,1 1 0,0 1 0,0 0 0,-12 7 0,24-12 0,1 1 0,-1-1 0,1 1 0,-1-1 0,1 1 0,-1-1 0,1 1 0,0-1 0,-1 1 0,1-1 0,0 1 0,-1 0 0,1-1 0,0 1 0,0-1 0,0 1 0,-1 0 0,1-1 0,0 1 0,0 0 0,0-1 0,0 1 0,0 0 0,0-1 0,0 1 0,1 0 0,-1-1 0,0 1 0,0 0 0,0-1 0,1 1 0,-1-1 0,0 1 0,1 0 0,-1-1 0,0 1 0,1-1 0,-1 1 0,1-1 0,-1 1 0,1-1 0,-1 1 0,1-1 0,-1 0 0,1 1 0,-1-1 0,1 0 0,0 0 0,-1 1 0,1-1 0,0 0 0,-1 0 0,1 0 0,0 1 0,40 14 0,14-2 0,-1-2 0,87 6 0,116-9 0,-185-7 0,1067-2 0,-728-25 0,92-2 0,276 29 0,-407 26 0,31 1 0,82-29-1365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7:46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24556,'5968'-1'0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7:41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1777 16 24575,'-136'2'0,"-190"-9"0,283-1 0,32 5 0,30 3 0,360 46 0,-40-5 0,709 0 0,-926-39 0,-85-2 0,36 0 0,0 3 0,108 18 0,-179-21 0,-1 0 0,1 1 0,-1-1 0,1 0 0,-1 0 0,0 1 0,1-1 0,-1 1 0,1-1 0,-1 1 0,0 0 0,0-1 0,1 1 0,-1 0 0,0 0 0,0 0 0,0 0 0,1 1 0,-3-1 0,0 0 0,-1 0 0,1 0 0,0 0 0,-1-1 0,1 1 0,-1 0 0,1-1 0,-1 1 0,1-1 0,-1 0 0,1 1 0,-1-1 0,0 0 0,1 0 0,-1 0 0,-2 0 0,-355 8 0,223-10 0,-2651 1-1115,2718 0 1115,30 0 0,1 1 0,-51 7 0,77-2 0,20 1 0,16 2 0,1-2 0,0-1 0,0-1 0,32 2 0,-16-2 0,955 56-194,10-56-52,-801-5 235,232-2 1418,-1667 3-1248,1453 0-159,56 0 0,2408 0-2830,-2631 2 2841,-40-1 6,0 0 0,0 0 0,0-2 0,1 0 0,-1-1 0,0 0 0,-1-2 0,25-7 0,-38 10 25,-1 1 1,0-1-1,0 1 0,0-1 1,0 0-1,0 1 0,0-1 0,0 0 1,0 0-1,0 0 0,0 0 1,0 1-1,0-1 0,0-1 1,0 0-1,0 1-10,-1 0-1,0 1 1,0-1 0,0 1 0,0-1-1,0 1 1,0-1 0,0 1 0,0-1-1,-1 0 1,1 1 0,0-1 0,0 1-1,0-1 1,0 1 0,-1-1 0,1 1 0,0-1-1,-1 1 1,1-1 0,0 1 0,-1 0-1,1-1 1,-1 0 0,-3-2 95,1 1 0,-1-1 0,0 1 0,0 0 0,0 0 0,0 1 0,-8-3 0,-87-22-62,0 5 0,-111-9 0,-208-1-84,405 30 22,-1006-34-599,237 11 509,662 17 87,104 5 0,32 0 0,60-1 0,2318-2-1156,-1190 9 753,-619 12 2645,-251-3-2242,-315-10 0,-1 0 0,1 2 0,-1 0 0,0 0 0,0 2 0,-1 0 0,0 1 0,0 1 0,15 11 0,-31-19 0,-1-1 0,1 0 0,-1 1 0,1-1 0,-1 0 0,1 1 0,-1-1 0,1 1 0,-1-1 0,1 1 0,-1-1 0,0 1 0,1-1 0,-1 1 0,0-1 0,1 1 0,-1 0 0,0-1 0,0 1 0,1 0 0,-1-1 0,0 1 0,0-1 0,0 1 0,0 0 0,0-1 0,0 1 0,0 0 0,0-1 0,0 1 0,0 0 0,-1-1 0,1 1 0,0 0 0,0-1 0,0 1 0,-1-1 0,1 1 0,0 0 0,-1-1 0,1 1 0,-1-1 0,1 1 0,-1-1 0,1 1 0,-1-1 0,1 0 0,-1 1 0,1-1 0,-2 1 0,-35 18 0,35-18 0,-57 17 0,-1-1 0,-1-4 0,-92 9 0,91-13 0,-590 40 0,-9-49 0,270-4 0,356 5-682,-66 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7:33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2754 557 24575,'-1'0'0,"-69"-4"0,64 4 0,1-1 0,0 0 0,-1 0 0,1-1 0,0 0 0,0 0 0,-1 0 0,2-1 0,-1 1 0,-6-5 0,10 6 0,1 1 0,-1-1 0,1 1 0,-1 0 0,0-1 0,1 1 0,-1-1 0,1 0 0,0 1 0,-1-1 0,1 1 0,-1-1 0,1 0 0,0 1 0,-1-1 0,1 0 0,0 1 0,0-1 0,0 0 0,-1 1 0,1-1 0,0 0 0,0 0 0,0 1 0,0-1 0,0 0 0,0 1 0,1-1 0,-1 0 0,0-1 0,20-15 0,37-4 0,-56 21 0,172-36 0,-110 25 0,-61 9 0,-9-1 0,-22-3 0,-42-7 0,50 10-3,-1110-163-123,70 3-462,729 113 528,292 41 60,27 3 0,139 3 259,0 5 0,142 21 0,793 162-711,-649-101 86,850 126 366,-1237-205 0,-31-2 0,-44-4 0,37 1 0,-187-4 630,-667-34-442,-263-90-188,1100 124 0,37 2 0,47 1 0,-51 1 0,83 0 0,299 15 0,-357-8 0,-28-7 0,0 0 0,0 0 0,0 0 0,1 0 0,-1 1 0,0-1 0,0 0 0,0 0 0,0 0 0,0 1 0,0-1 0,0 0 0,0 0 0,0 1 0,0-1 0,0 0 0,0 0 0,0 0 0,0 1 0,0-1 0,0 0 0,-1 0 0,1 0 0,0 1 0,0-1 0,0 0 0,0 0 0,0 0 0,0 0 0,0 1 0,-1-1 0,1 0 0,0 0 0,0 0 0,0 0 0,0 0 0,-1 0 0,1 1 0,0-1 0,0 0 0,0 0 0,-1 0 0,1 0 0,0 0 0,0 0 0,0 0 0,-1 0 0,1 0 0,0 0 0,0 0 0,-1 0 0,-47 13 0,41-12 0,-392 66 0,370-59 0,25-3 0,12 1 0,21 2 0,382 57 0,-231-41 0,987 111 0,-1124-131 0,-90-4 0,40 0 0,-614-48 0,-2-47 0,598 90-33,-856-130-692,-4 76 677,861 59 48,21 0 0,5 1 0,39 1 0,-33-2 0,1403 95-646,-466-27-435,1609 50-1747,-2312-114 2916,810 28 1183,-960-25-409,-56-3 24,-64 0 110,-511-21 259,400 8-1252,-1377-138-3,1050 72 0,27 2 0,375 62 0,124 12 0,22 1 0,2364 1-935,-3171-44 956,-1-49 4,590 72-24,-551-76-1,657 87-16,37 4-4,54 2 137,-51 1-50,1947 92-53,-1367-25-14,253 24 0,-508-86 560,-190-6-394,-141 0-166,-1 1 0,0 0 0,0 0 0,0 1 0,0-1 0,0 0 0,0 1 0,0 0 0,0 0 0,0 0 0,0 0 0,0 0 0,0 1 0,-1-1 0,1 1 0,0 0 0,-1 0 0,4 2 0,-6-3 0,1 0 0,-1 0 0,1 0 0,-1 0 0,1 0 0,-1 0 0,0 0 0,0 1 0,1-1 0,-1 0 0,0 0 0,0 0 0,0 0 0,0 0 0,0 0 0,0 1 0,0-1 0,-1 0 0,0 2 0,0 0 0,0 0 0,-1 0 0,0 0 0,0 0 0,0 0 0,0 0 0,0 0 0,-5 4 0,-8 6 0,0-1 0,-1-1 0,0 0 0,-1-1 0,0-1 0,-31 12 0,-114 33 0,114-43 0,1-1 0,-1-3 0,-54 2 0,75-5 0,27-4 0,0 0 0,0 0 0,-1 0 0,1 1 0,0-1 0,0 0 0,0 0 0,0 0 0,-1 0 0,1 0 0,0 0 0,0 0 0,0 0 0,0 0 0,0 0 0,0 1 0,-1-1 0,1 0 0,0 0 0,0 0 0,0 0 0,0 0 0,0 1 0,0-1 0,0 0 0,0 0 0,0 0 0,0 0 0,0 0 0,0 1 0,0-1 0,0 0 0,0 0 0,0 0 0,0 0 0,0 1 0,0-1 0,0 0 0,0 0 0,0 0 0,0 0 0,0 1 0,0-1 0,0 0 0,0 0 0,0 0 0,0 0 0,0 0 0,1 1 0,-1-1 0,0 0 0,0 0 0,0 0 0,0 0 0,0 0 0,0 0 0,1 0 0,-1 1 0,6 1 0,-1 1 0,1-1 0,0 0 0,0 0 0,0 0 0,9 1 0,146 20 0,313 4 0,-1031-30 123,-1107-39-2150,1577 36 2027,-664-62 0,656 51 0,83 9 0,25 2 0,25-1 0,1 3 0,0 0 0,44 4 0,-21-1 0,2572 128 903,-2518-116-903,134 20 0,-221-21 4,-29-10-5,0 1 1,0-1 0,0 0 0,0 1 0,0-1-1,0 0 1,0 1 0,0-1 0,0 0 0,0 1-1,0-1 1,0 0 0,0 1 0,0-1 0,0 0 0,-1 1-1,1-1 1,0 0 0,0 1 0,0-1 0,0 0-1,-1 0 1,1 1 0,0-1 0,0 0 0,-1 0 0,1 1-1,0-1 1,0 0 0,-1 0 0,1 0 0,0 0-1,-1 1 1,1-1 0,0 0 0,-1 0 0,1 0-1,0 0 1,-1 0 0,1 0 0,-1 0 0,-59 16 168,-129 5 220,-262-5-1,348-15-325,-1472 1-862,1541-1 800,64 3 0,667 18 597,-513-20-1759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30:35.1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52 24575,'2144'0'0,"-2099"-3"0,53-8 0,-52 5 0,47-1 0,55-5 0,2-1 0,1764 14 0,-1937 10 0,-45 13 0,2-14 0,0-3 0,0-3 0,-104-6 0,67 0 0,67 1 0,0 2 0,0 2 0,1 1 0,-59 14 0,60-10 0,0-2 0,-42 2 0,44-6 0,0 2 0,0 1 0,-35 10 0,-83 22 0,99-27 0,-87 30 0,130-37 0,-8 4 0,0 0 0,-1-2 0,0 0 0,0-1 0,0 0 0,-1-1 0,-22 0 0,-712-3 0,316-2 0,389 4 0,-57 10 0,-12 1 0,-147 24 0,169-20 0,-96 4 0,-81-22-1365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5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customXml" Target="../ink/ink16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customXml" Target="../ink/ink15.xml"/><Relationship Id="rId10" Type="http://schemas.openxmlformats.org/officeDocument/2006/relationships/customXml" Target="../ink/ink17.xml"/><Relationship Id="rId4" Type="http://schemas.openxmlformats.org/officeDocument/2006/relationships/image" Target="../media/image390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985BB-9B9F-5DF8-EA49-8BD8396F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Supermarket Sales Analysis</a:t>
            </a:r>
          </a:p>
        </p:txBody>
      </p: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E4E3D1A5-D568-FCAA-A6BA-6090EE03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27" r="7026" b="-1"/>
          <a:stretch/>
        </p:blipFill>
        <p:spPr>
          <a:xfrm>
            <a:off x="4783253" y="394504"/>
            <a:ext cx="6512499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5133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A9A410-15D6-5D79-BED9-09BE30069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55"/>
          <a:stretch/>
        </p:blipFill>
        <p:spPr bwMode="auto">
          <a:xfrm>
            <a:off x="133896" y="136321"/>
            <a:ext cx="11924208" cy="6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BB2551-4AEF-3EA2-2598-AE17C31751F2}"/>
                  </a:ext>
                </a:extLst>
              </p14:cNvPr>
              <p14:cNvContentPartPr/>
              <p14:nvPr/>
            </p14:nvContentPartPr>
            <p14:xfrm>
              <a:off x="9113876" y="6296636"/>
              <a:ext cx="2535120" cy="11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BB2551-4AEF-3EA2-2598-AE17C31751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0876" y="6233636"/>
                <a:ext cx="26607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19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CD5D4-9F3B-FC3F-3178-63C2B9914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5062BA-9E62-4E92-FBDD-648D34897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A7ECA-316A-4148-7659-B3AC9B479B40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do product line sales vary across branches?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D2D0A-BCF3-6AA9-D471-1001DEB0668A}"/>
              </a:ext>
            </a:extLst>
          </p:cNvPr>
          <p:cNvSpPr txBox="1"/>
          <p:nvPr/>
        </p:nvSpPr>
        <p:spPr>
          <a:xfrm>
            <a:off x="2778407" y="1184613"/>
            <a:ext cx="802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despite </a:t>
            </a:r>
            <a:r>
              <a:rPr lang="en-US" sz="1400" b="1" i="0" dirty="0">
                <a:solidFill>
                  <a:srgbClr val="595959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Health and Beauty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not having the highest number of orders, it achieves the highest revenue among all categories in all cities. Additionally, the </a:t>
            </a:r>
            <a:r>
              <a:rPr lang="en-US" sz="1400" b="1" i="0" dirty="0">
                <a:solidFill>
                  <a:srgbClr val="C64B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Sports and Travel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category has higher revenue than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Fashion Accessories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despite having the same number of orders.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 descr="A graph of a number of different colored dots&#10;&#10;AI-generated content may be incorrect.">
            <a:extLst>
              <a:ext uri="{FF2B5EF4-FFF2-40B4-BE49-F238E27FC236}">
                <a16:creationId xmlns:a16="http://schemas.microsoft.com/office/drawing/2014/main" id="{16712BBE-AFC6-17A9-A111-01426D78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3307277"/>
            <a:ext cx="10933471" cy="3210062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A229E9B-F2BB-1C0D-908E-F3109E9D543A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2512291" y="1661666"/>
            <a:ext cx="266116" cy="1441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2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CD6A6-95A0-99BE-6110-AA3DC20C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D6BD12-DE0A-C183-D4CF-9ED89EA0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C4ACC-AF3A-6DED-B080-F8E06F452DBB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do product line sales vary across branches?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F37C0-6FD3-3908-C031-2ACC4C68AFE7}"/>
              </a:ext>
            </a:extLst>
          </p:cNvPr>
          <p:cNvSpPr txBox="1"/>
          <p:nvPr/>
        </p:nvSpPr>
        <p:spPr>
          <a:xfrm>
            <a:off x="5937244" y="1184613"/>
            <a:ext cx="59686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all categories are performing well compared to other categories in other cities, except for the </a:t>
            </a:r>
            <a:r>
              <a:rPr lang="en-US" sz="1400" b="1" i="0" dirty="0">
                <a:solidFill>
                  <a:srgbClr val="589AC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Home and Lifestyle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category, which has low revenue and a low number of orders.</a:t>
            </a:r>
          </a:p>
        </p:txBody>
      </p:sp>
      <p:pic>
        <p:nvPicPr>
          <p:cNvPr id="8" name="Picture 7" descr="A graph of a number of different colored dots&#10;&#10;AI-generated content may be incorrect.">
            <a:extLst>
              <a:ext uri="{FF2B5EF4-FFF2-40B4-BE49-F238E27FC236}">
                <a16:creationId xmlns:a16="http://schemas.microsoft.com/office/drawing/2014/main" id="{BB9A10BA-9914-7D48-3A19-A67176221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3307277"/>
            <a:ext cx="10933471" cy="3210062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8BA03E7-8714-C1B7-A098-7356F900DB6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5671128" y="1553944"/>
            <a:ext cx="266116" cy="15494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DAADEF-682C-944C-9C48-3DC6A28EF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CF9E303-093D-1C28-82A1-796937A5E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90741-772B-26F7-7E33-D29F0292EBD3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do product line sales vary across branches?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892EA-659A-3F97-A9F1-C3E97CD8E5B3}"/>
              </a:ext>
            </a:extLst>
          </p:cNvPr>
          <p:cNvSpPr txBox="1"/>
          <p:nvPr/>
        </p:nvSpPr>
        <p:spPr>
          <a:xfrm>
            <a:off x="8948298" y="1184613"/>
            <a:ext cx="31161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the </a:t>
            </a:r>
            <a:r>
              <a:rPr lang="en-US" sz="1400" b="1" i="0" dirty="0">
                <a:solidFill>
                  <a:srgbClr val="0066A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Electronic Accessories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category has a high number of orders but low revenue. Also, the </a:t>
            </a:r>
            <a:r>
              <a:rPr lang="en-US" sz="1400" b="1" i="0" dirty="0">
                <a:solidFill>
                  <a:srgbClr val="57575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Health and Lifestyle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category has both low revenue and a low number of orders.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 descr="A graph of a number of different colored dots&#10;&#10;AI-generated content may be incorrect.">
            <a:extLst>
              <a:ext uri="{FF2B5EF4-FFF2-40B4-BE49-F238E27FC236}">
                <a16:creationId xmlns:a16="http://schemas.microsoft.com/office/drawing/2014/main" id="{64CB3617-65EA-9127-D9AA-E100C9C1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3307277"/>
            <a:ext cx="10933471" cy="3210062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3ED9246-C3F8-531C-5012-F0C64230D1C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682182" y="1877110"/>
            <a:ext cx="266116" cy="1226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3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18386F8-1EC7-628D-D5FC-92F0002E32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55"/>
          <a:stretch/>
        </p:blipFill>
        <p:spPr bwMode="auto">
          <a:xfrm>
            <a:off x="133896" y="136321"/>
            <a:ext cx="11924208" cy="6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09C29-0ADD-EA9F-9D5D-D2864C86FD33}"/>
                  </a:ext>
                </a:extLst>
              </p14:cNvPr>
              <p14:cNvContentPartPr/>
              <p14:nvPr/>
            </p14:nvContentPartPr>
            <p14:xfrm>
              <a:off x="8899676" y="6160916"/>
              <a:ext cx="2774880" cy="28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09C29-0ADD-EA9F-9D5D-D2864C86FD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6676" y="6097916"/>
                <a:ext cx="2900520" cy="4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14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7EF40-943A-1025-C90A-A87240429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EC04D-E7D5-5755-6305-61CF983FB4E1}"/>
              </a:ext>
            </a:extLst>
          </p:cNvPr>
          <p:cNvSpPr txBox="1"/>
          <p:nvPr/>
        </p:nvSpPr>
        <p:spPr>
          <a:xfrm>
            <a:off x="612648" y="1114923"/>
            <a:ext cx="4621553" cy="1360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3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Does customer type (Members vs. Normal) affect sales differently at each branch?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1D9F1-B3DF-A3EA-18BC-E3CBC3532EF8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</a:rPr>
              <a:t> We can see that customers who are members achieve slightly higher revenue than those who are not.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>
              <a:effectLst/>
            </a:endParaRPr>
          </a:p>
        </p:txBody>
      </p:sp>
      <p:pic>
        <p:nvPicPr>
          <p:cNvPr id="5" name="Content Placeholder 4" descr="A graph of a diagram&#10;&#10;AI-generated content may be incorrect.">
            <a:extLst>
              <a:ext uri="{FF2B5EF4-FFF2-40B4-BE49-F238E27FC236}">
                <a16:creationId xmlns:a16="http://schemas.microsoft.com/office/drawing/2014/main" id="{DF692386-5A93-412C-4138-93F2BA87A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239832"/>
            <a:ext cx="5837780" cy="4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0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letters&#10;&#10;AI-generated content may be incorrect.">
            <a:extLst>
              <a:ext uri="{FF2B5EF4-FFF2-40B4-BE49-F238E27FC236}">
                <a16:creationId xmlns:a16="http://schemas.microsoft.com/office/drawing/2014/main" id="{BEB9B884-CFF5-1629-F0D1-B537BFDD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3113324"/>
            <a:ext cx="10212048" cy="3404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488A6-C01E-1732-19A3-1058752F081C}"/>
              </a:ext>
            </a:extLst>
          </p:cNvPr>
          <p:cNvSpPr txBox="1"/>
          <p:nvPr/>
        </p:nvSpPr>
        <p:spPr>
          <a:xfrm>
            <a:off x="2987863" y="1634192"/>
            <a:ext cx="5278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members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generate slightly higher revenue than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normal customers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but normal customers place more orders.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53A4516-128A-1106-3B88-192DC40301F9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27569" y="2003523"/>
            <a:ext cx="660295" cy="1060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A9B92-8948-F677-EA34-D8F6CD32F432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2500" lnSpcReduction="10000"/>
          </a:bodyPr>
          <a:lstStyle/>
          <a:p>
            <a:pPr algn="l">
              <a:spcBef>
                <a:spcPts val="756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Does customer type (Members vs. Normal) affect sales differently at each branch?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EB48CEA-E106-FD3A-5482-0A48641A2B1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66546" y="2003524"/>
            <a:ext cx="748145" cy="10601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6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8260-B42E-D9E7-9077-72947F96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letters&#10;&#10;AI-generated content may be incorrect.">
            <a:extLst>
              <a:ext uri="{FF2B5EF4-FFF2-40B4-BE49-F238E27FC236}">
                <a16:creationId xmlns:a16="http://schemas.microsoft.com/office/drawing/2014/main" id="{F767435D-2618-DFE5-B5F8-CA040B9DA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3113324"/>
            <a:ext cx="10212048" cy="3404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BB8D5-1215-1794-3506-F2EE824D8155}"/>
              </a:ext>
            </a:extLst>
          </p:cNvPr>
          <p:cNvSpPr txBox="1"/>
          <p:nvPr/>
        </p:nvSpPr>
        <p:spPr>
          <a:xfrm>
            <a:off x="6359136" y="1634192"/>
            <a:ext cx="46506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revenue is very close between both groups, but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member customers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have more orders than normal customers.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5AFF2EB-599A-F250-B1A8-8EEF06DB2BFC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698846" y="2003523"/>
            <a:ext cx="660291" cy="10601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99DB85-D87F-06AA-3BB4-5367FEBB7B7F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2500" lnSpcReduction="10000"/>
          </a:bodyPr>
          <a:lstStyle/>
          <a:p>
            <a:pPr algn="l">
              <a:spcBef>
                <a:spcPts val="756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Does customer type (Members vs. Normal) affect sales differently at each branch?</a:t>
            </a:r>
          </a:p>
        </p:txBody>
      </p:sp>
    </p:spTree>
    <p:extLst>
      <p:ext uri="{BB962C8B-B14F-4D97-AF65-F5344CB8AC3E}">
        <p14:creationId xmlns:p14="http://schemas.microsoft.com/office/powerpoint/2010/main" val="140611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7178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888C95-DDBC-F7CA-400F-493C5C03BD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0"/>
          <a:stretch/>
        </p:blipFill>
        <p:spPr bwMode="auto">
          <a:xfrm>
            <a:off x="419099" y="419100"/>
            <a:ext cx="11353802" cy="6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5CE7A6-79F0-1162-7FE4-70D2DACE3B8E}"/>
                  </a:ext>
                </a:extLst>
              </p14:cNvPr>
              <p14:cNvContentPartPr/>
              <p14:nvPr/>
            </p14:nvContentPartPr>
            <p14:xfrm>
              <a:off x="9822703" y="6029145"/>
              <a:ext cx="1670040" cy="12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5CE7A6-79F0-1162-7FE4-70D2DACE3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9703" y="5966145"/>
                <a:ext cx="179568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47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4C176-9658-61FC-7A11-51C1EC371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9D5C15-018D-A0D6-4A44-257FB462E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E847C-08C2-61E2-EB4E-7DF3D942CF43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lnSpcReduction="10000"/>
          </a:bodyPr>
          <a:lstStyle/>
          <a:p>
            <a:pPr algn="l">
              <a:spcBef>
                <a:spcPts val="756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are the peak shopping hours for each branch?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BE2-8C33-16F8-7381-57D1326FA334}"/>
              </a:ext>
            </a:extLst>
          </p:cNvPr>
          <p:cNvSpPr txBox="1"/>
          <p:nvPr/>
        </p:nvSpPr>
        <p:spPr>
          <a:xfrm>
            <a:off x="506262" y="1184613"/>
            <a:ext cx="802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order count in the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 significantly dropped at 16:00 and 17:00 before rising again, reaching its peak at 19:00.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dirty="0">
                <a:solidFill>
                  <a:srgbClr val="ABABA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dirty="0">
                <a:solidFill>
                  <a:srgbClr val="378AB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order counts fluctuate normally throughout the day and never drop below 20 or exceed 40 in any given hour.</a:t>
            </a:r>
          </a:p>
        </p:txBody>
      </p:sp>
      <p:pic>
        <p:nvPicPr>
          <p:cNvPr id="6" name="Content Placeholder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66AF12C-CF81-EB8A-7283-C2445E0DA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45" y="2228562"/>
            <a:ext cx="5304545" cy="3978409"/>
          </a:xfrm>
        </p:spPr>
      </p:pic>
    </p:spTree>
    <p:extLst>
      <p:ext uri="{BB962C8B-B14F-4D97-AF65-F5344CB8AC3E}">
        <p14:creationId xmlns:p14="http://schemas.microsoft.com/office/powerpoint/2010/main" val="88134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800D9-66FF-C496-323F-C876BA65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235EAF-23F9-7F84-9D83-A405224F7BE7}"/>
              </a:ext>
            </a:extLst>
          </p:cNvPr>
          <p:cNvSpPr txBox="1">
            <a:spLocks/>
          </p:cNvSpPr>
          <p:nvPr/>
        </p:nvSpPr>
        <p:spPr>
          <a:xfrm>
            <a:off x="510074" y="1635260"/>
            <a:ext cx="3348297" cy="2241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Analysis Outline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989555D-1379-EE54-98CB-884A1A28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709349"/>
            <a:ext cx="7390808" cy="54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AE2682-68D8-D885-8635-9A5075CA3CF8}"/>
                  </a:ext>
                </a:extLst>
              </p14:cNvPr>
              <p14:cNvContentPartPr/>
              <p14:nvPr/>
            </p14:nvContentPartPr>
            <p14:xfrm>
              <a:off x="10649349" y="5919804"/>
              <a:ext cx="906120" cy="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AE2682-68D8-D885-8635-9A5075CA3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86349" y="5856804"/>
                <a:ext cx="1031760" cy="1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49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3F6598-5AC9-ED9A-B256-5C2CB332D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r="1284" b="1"/>
          <a:stretch/>
        </p:blipFill>
        <p:spPr bwMode="auto">
          <a:xfrm>
            <a:off x="419099" y="419100"/>
            <a:ext cx="11353802" cy="6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CBFBA2-CBCA-D2F2-9CB9-BD4264484A00}"/>
                  </a:ext>
                </a:extLst>
              </p14:cNvPr>
              <p14:cNvContentPartPr/>
              <p14:nvPr/>
            </p14:nvContentPartPr>
            <p14:xfrm>
              <a:off x="10231465" y="6073200"/>
              <a:ext cx="1367280" cy="4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CBFBA2-CBCA-D2F2-9CB9-BD4264484A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8465" y="6010200"/>
                <a:ext cx="1492920" cy="1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44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B5A6B-9B01-B14F-0AD4-E6EC9E57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B9D0E-3125-2C54-B2E4-B13EF6222925}"/>
              </a:ext>
            </a:extLst>
          </p:cNvPr>
          <p:cNvSpPr txBox="1"/>
          <p:nvPr/>
        </p:nvSpPr>
        <p:spPr>
          <a:xfrm>
            <a:off x="612648" y="1114923"/>
            <a:ext cx="4621553" cy="1360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Are certain payment methods more popular at specific branches?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B288D-A8A1-074F-1C30-24E52170FE9A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E-wallets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are used more in the </a:t>
            </a:r>
            <a:r>
              <a:rPr lang="en-US" sz="1400" b="1" i="0" dirty="0">
                <a:solidFill>
                  <a:srgbClr val="ABABAB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branch, while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cash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is used more in the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branch, and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credit cards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are used more in the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3" name="Content Placeholder 12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142537C3-45F2-E38A-39AC-76FCA9F5B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239832"/>
            <a:ext cx="5837780" cy="4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6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5EF4CF-6C4E-1E0C-69E2-C5566361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87427-D7AA-774F-A3B7-1B723A1B8C4B}"/>
              </a:ext>
            </a:extLst>
          </p:cNvPr>
          <p:cNvSpPr txBox="1"/>
          <p:nvPr/>
        </p:nvSpPr>
        <p:spPr>
          <a:xfrm>
            <a:off x="612648" y="1114923"/>
            <a:ext cx="4621553" cy="1360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5F14F-38C5-C2FA-BA2B-6E6698265426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Members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use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credit cards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more than normal customers. On the other hand,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normal customers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use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e-wallets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cash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more than member customers.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" name="Content Placeholder 9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C8DB53C6-5A20-A6E2-52AB-3737A286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239832"/>
            <a:ext cx="5837780" cy="4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ACA57B90-B92C-2765-7DEE-ADAF6DEF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DAA179E-5443-8015-8064-FDB6CD3196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r="-2" b="-2"/>
          <a:stretch/>
        </p:blipFill>
        <p:spPr bwMode="auto">
          <a:xfrm>
            <a:off x="1394460" y="419100"/>
            <a:ext cx="9410700" cy="6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E6819-5052-BD50-5C3B-B7A4CEEB9F25}"/>
                  </a:ext>
                </a:extLst>
              </p14:cNvPr>
              <p14:cNvContentPartPr/>
              <p14:nvPr/>
            </p14:nvContentPartPr>
            <p14:xfrm>
              <a:off x="9317065" y="6108840"/>
              <a:ext cx="1222200" cy="2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E6819-5052-BD50-5C3B-B7A4CEEB9F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4065" y="6046200"/>
                <a:ext cx="134784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278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7842C-7CC1-F09F-9F68-5363DC82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B76DA6A-20C2-B2B7-A4AC-47CACC26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FA99F-5189-0AD0-75A7-D2DFB8BAE6CC}"/>
              </a:ext>
            </a:extLst>
          </p:cNvPr>
          <p:cNvSpPr txBox="1"/>
          <p:nvPr/>
        </p:nvSpPr>
        <p:spPr>
          <a:xfrm>
            <a:off x="2967921" y="1533795"/>
            <a:ext cx="4790625" cy="846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Most of the low-rated orders in the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Sports and travel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and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Fashion accessories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categories are in the </a:t>
            </a:r>
            <a:r>
              <a:rPr lang="en-US" sz="1400" b="1" i="0" dirty="0">
                <a:solidFill>
                  <a:srgbClr val="ABABAB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1" name="Content Placeholder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019D046-8723-BDD9-B40D-D6976195D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32" y="2656768"/>
            <a:ext cx="9052335" cy="3771805"/>
          </a:xfr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06271C-4F91-D018-5E78-7AF7374E2A9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2967921" y="1956898"/>
            <a:ext cx="117024" cy="943319"/>
          </a:xfrm>
          <a:prstGeom prst="curvedConnector4">
            <a:avLst>
              <a:gd name="adj1" fmla="val -195345"/>
              <a:gd name="adj2" fmla="val 72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25DE6F2-14EE-70CF-608A-B02A3CCABDD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435273" y="1956899"/>
            <a:ext cx="323273" cy="699869"/>
          </a:xfrm>
          <a:prstGeom prst="curvedConnector4">
            <a:avLst>
              <a:gd name="adj1" fmla="val -70714"/>
              <a:gd name="adj2" fmla="val 80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F7E92F-D690-4668-DD2D-C72EED2A0FCF}"/>
              </a:ext>
            </a:extLst>
          </p:cNvPr>
          <p:cNvSpPr txBox="1"/>
          <p:nvPr/>
        </p:nvSpPr>
        <p:spPr>
          <a:xfrm>
            <a:off x="612648" y="328343"/>
            <a:ext cx="9170449" cy="69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</p:spTree>
    <p:extLst>
      <p:ext uri="{BB962C8B-B14F-4D97-AF65-F5344CB8AC3E}">
        <p14:creationId xmlns:p14="http://schemas.microsoft.com/office/powerpoint/2010/main" val="992333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4B020-3B5D-2407-015E-0CF7CB249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F11C1B7-C193-33FF-ECFF-03B483B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58111-9558-49B9-9E66-07EAB061593C}"/>
              </a:ext>
            </a:extLst>
          </p:cNvPr>
          <p:cNvSpPr txBox="1"/>
          <p:nvPr/>
        </p:nvSpPr>
        <p:spPr>
          <a:xfrm>
            <a:off x="612648" y="328343"/>
            <a:ext cx="9170449" cy="69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D780C-CCD9-2514-F4C5-B5F27C215410}"/>
              </a:ext>
            </a:extLst>
          </p:cNvPr>
          <p:cNvSpPr txBox="1"/>
          <p:nvPr/>
        </p:nvSpPr>
        <p:spPr>
          <a:xfrm>
            <a:off x="4221146" y="1533795"/>
            <a:ext cx="4790625" cy="6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Most of the low-rated orders 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Electronic accessories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are in the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branches.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1" name="Content Placeholder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EC178BE-630B-5768-AA88-CEB3FBEC4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32" y="2656768"/>
            <a:ext cx="9052335" cy="3771805"/>
          </a:xfr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C5FACF6-EBC2-0CF9-B948-2F601B58071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999350" y="1880567"/>
            <a:ext cx="221797" cy="1001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0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F9F79-D287-E943-99AD-F565134BE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1FA5DE8-CDDB-500E-0E43-65BC4A467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27E7D-7950-0EBA-4B31-B5AEB65155AA}"/>
              </a:ext>
            </a:extLst>
          </p:cNvPr>
          <p:cNvSpPr txBox="1"/>
          <p:nvPr/>
        </p:nvSpPr>
        <p:spPr>
          <a:xfrm>
            <a:off x="5831542" y="1533795"/>
            <a:ext cx="4790625" cy="846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Most of the low-rated orders 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Food and beverages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are in the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1" name="Content Placeholder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95EB52BB-2201-2D87-2B17-AF2F2EC21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32" y="2656768"/>
            <a:ext cx="9052335" cy="3771805"/>
          </a:xfr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1240DAF-2B22-16BC-472A-F1F72E6EB79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597236" y="1956898"/>
            <a:ext cx="234306" cy="6998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7A8351-88EF-193A-1E70-6EDEF9C4C12A}"/>
              </a:ext>
            </a:extLst>
          </p:cNvPr>
          <p:cNvSpPr txBox="1"/>
          <p:nvPr/>
        </p:nvSpPr>
        <p:spPr>
          <a:xfrm>
            <a:off x="612648" y="328343"/>
            <a:ext cx="9170449" cy="69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</p:spTree>
    <p:extLst>
      <p:ext uri="{BB962C8B-B14F-4D97-AF65-F5344CB8AC3E}">
        <p14:creationId xmlns:p14="http://schemas.microsoft.com/office/powerpoint/2010/main" val="16480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06D32-FA1B-EBB6-0CF3-7E274646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E1039A-179B-5DDC-17EC-DCDD2113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24BA3-2C3D-2762-E1E8-AADE6659BBC6}"/>
              </a:ext>
            </a:extLst>
          </p:cNvPr>
          <p:cNvSpPr txBox="1"/>
          <p:nvPr/>
        </p:nvSpPr>
        <p:spPr>
          <a:xfrm>
            <a:off x="9646161" y="1164339"/>
            <a:ext cx="2334345" cy="126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Most of the low-rated orders 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Home and Style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are in the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i="0" dirty="0">
                <a:solidFill>
                  <a:srgbClr val="ABABAB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branches.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1" name="Content Placeholder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9F52453-AD18-B264-E370-D75A8814A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32" y="2656768"/>
            <a:ext cx="9052335" cy="3771805"/>
          </a:xfr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1F2AE24-7512-FCF0-EA3B-A38C1115732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9356437" y="1796750"/>
            <a:ext cx="289725" cy="946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33841A-2395-6CD5-C479-E5442A061C0A}"/>
              </a:ext>
            </a:extLst>
          </p:cNvPr>
          <p:cNvSpPr txBox="1"/>
          <p:nvPr/>
        </p:nvSpPr>
        <p:spPr>
          <a:xfrm>
            <a:off x="612648" y="328343"/>
            <a:ext cx="9170449" cy="69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</p:spTree>
    <p:extLst>
      <p:ext uri="{BB962C8B-B14F-4D97-AF65-F5344CB8AC3E}">
        <p14:creationId xmlns:p14="http://schemas.microsoft.com/office/powerpoint/2010/main" val="1265436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14D81C-824B-FEE0-D627-597482D6D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237" b="1"/>
          <a:stretch/>
        </p:blipFill>
        <p:spPr bwMode="auto">
          <a:xfrm>
            <a:off x="419099" y="419100"/>
            <a:ext cx="11353802" cy="6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C217CB-3806-0E8B-9D28-85AC93CC8338}"/>
                  </a:ext>
                </a:extLst>
              </p14:cNvPr>
              <p14:cNvContentPartPr/>
              <p14:nvPr/>
            </p14:nvContentPartPr>
            <p14:xfrm>
              <a:off x="9682825" y="5870160"/>
              <a:ext cx="1968120" cy="23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C217CB-3806-0E8B-9D28-85AC93CC8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0185" y="5807520"/>
                <a:ext cx="209376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45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6C5198-BE4C-C6BF-AFD4-33632D731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DC046-D759-4792-F4D9-F0EC0369AC8B}"/>
              </a:ext>
            </a:extLst>
          </p:cNvPr>
          <p:cNvSpPr txBox="1"/>
          <p:nvPr/>
        </p:nvSpPr>
        <p:spPr>
          <a:xfrm>
            <a:off x="443795" y="159245"/>
            <a:ext cx="8728364" cy="689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are the trends in revenue over the past three months?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33052-D3E2-ABAB-EFDF-79A862FD2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63" y="1173019"/>
            <a:ext cx="7384474" cy="5425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30438-ABF7-42E2-CA33-38FEB2EA6C7A}"/>
              </a:ext>
            </a:extLst>
          </p:cNvPr>
          <p:cNvSpPr txBox="1"/>
          <p:nvPr/>
        </p:nvSpPr>
        <p:spPr>
          <a:xfrm>
            <a:off x="748145" y="10077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There are significant fluctuations in revenue, and interestingly, we achieved both the highest and lowest revenue in February.</a:t>
            </a:r>
          </a:p>
        </p:txBody>
      </p:sp>
    </p:spTree>
    <p:extLst>
      <p:ext uri="{BB962C8B-B14F-4D97-AF65-F5344CB8AC3E}">
        <p14:creationId xmlns:p14="http://schemas.microsoft.com/office/powerpoint/2010/main" val="8599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76A56-5FF7-0947-99BE-C3F206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Introduction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C353539E-19F4-168F-113F-2BA98290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1088128"/>
            <a:ext cx="7390808" cy="467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9AFF838-810D-8C89-8082-562C5BE3B34E}"/>
              </a:ext>
            </a:extLst>
          </p:cNvPr>
          <p:cNvSpPr txBox="1">
            <a:spLocks/>
          </p:cNvSpPr>
          <p:nvPr/>
        </p:nvSpPr>
        <p:spPr>
          <a:xfrm>
            <a:off x="612647" y="4259052"/>
            <a:ext cx="10653579" cy="181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6DE5D9-A0DD-FC79-B2F1-B029EEE9B4EC}"/>
                  </a:ext>
                </a:extLst>
              </p14:cNvPr>
              <p14:cNvContentPartPr/>
              <p14:nvPr/>
            </p14:nvContentPartPr>
            <p14:xfrm>
              <a:off x="10732149" y="5550804"/>
              <a:ext cx="81324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6DE5D9-A0DD-FC79-B2F1-B029EEE9B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9509" y="5487804"/>
                <a:ext cx="9388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97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50690-D05C-D1C8-7427-B767A819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A345FE6-FFAC-5E8D-2C71-A36B2765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29FBE-8D21-36AD-3E1D-5F37E8DB7A14}"/>
              </a:ext>
            </a:extLst>
          </p:cNvPr>
          <p:cNvSpPr txBox="1"/>
          <p:nvPr/>
        </p:nvSpPr>
        <p:spPr>
          <a:xfrm>
            <a:off x="443795" y="159245"/>
            <a:ext cx="8728364" cy="689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are the trends in revenue over the past three months?</a:t>
            </a:r>
          </a:p>
        </p:txBody>
      </p:sp>
      <p:pic>
        <p:nvPicPr>
          <p:cNvPr id="11" name="Content Placeholder 10" descr="A graph with blue lines&#10;&#10;AI-generated content may be incorrect.">
            <a:extLst>
              <a:ext uri="{FF2B5EF4-FFF2-40B4-BE49-F238E27FC236}">
                <a16:creationId xmlns:a16="http://schemas.microsoft.com/office/drawing/2014/main" id="{3C0264E2-D2F7-3F28-1163-74D8D6B2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036527"/>
            <a:ext cx="10653713" cy="443904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7E3C7-EA51-1838-F695-35B95ABF1B7D}"/>
              </a:ext>
            </a:extLst>
          </p:cNvPr>
          <p:cNvSpPr txBox="1"/>
          <p:nvPr/>
        </p:nvSpPr>
        <p:spPr>
          <a:xfrm>
            <a:off x="723611" y="1007769"/>
            <a:ext cx="8799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 general, We can say that there is a sudden increase in revenue at the start or the middle of each month.</a:t>
            </a:r>
          </a:p>
        </p:txBody>
      </p:sp>
    </p:spTree>
    <p:extLst>
      <p:ext uri="{BB962C8B-B14F-4D97-AF65-F5344CB8AC3E}">
        <p14:creationId xmlns:p14="http://schemas.microsoft.com/office/powerpoint/2010/main" val="37615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55E4EE-960D-DF5F-AB04-EE12444C47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6" r="22489" b="1"/>
          <a:stretch/>
        </p:blipFill>
        <p:spPr bwMode="auto">
          <a:xfrm>
            <a:off x="-1" y="544068"/>
            <a:ext cx="12191999" cy="57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4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E2498-8148-0C7E-0CA9-721C4AEE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Rectangle 11277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1A87E2-799D-0C49-B31B-4A08EE0112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b="18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0FAED-7622-2BEB-252B-FDBCB9242858}"/>
                  </a:ext>
                </a:extLst>
              </p14:cNvPr>
              <p14:cNvContentPartPr/>
              <p14:nvPr/>
            </p14:nvContentPartPr>
            <p14:xfrm>
              <a:off x="10270705" y="6466680"/>
              <a:ext cx="1769400" cy="18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0FAED-7622-2BEB-252B-FDBCB92428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7705" y="6403680"/>
                <a:ext cx="189504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88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125B9-D620-45A3-9904-FD4B1E779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79A008B6-FCF1-F8E2-1EF1-EF310E8AF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2304" name="Rectangle 12303">
            <a:extLst>
              <a:ext uri="{FF2B5EF4-FFF2-40B4-BE49-F238E27FC236}">
                <a16:creationId xmlns:a16="http://schemas.microsoft.com/office/drawing/2014/main" id="{ADE76C0F-9C90-A83B-79C8-FD4794C1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195EB7-7C2D-52E1-E5F4-E9EA383C740C}"/>
                  </a:ext>
                </a:extLst>
              </p14:cNvPr>
              <p14:cNvContentPartPr/>
              <p14:nvPr/>
            </p14:nvContentPartPr>
            <p14:xfrm>
              <a:off x="5692945" y="1924560"/>
              <a:ext cx="1070280" cy="68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195EB7-7C2D-52E1-E5F4-E9EA383C7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9945" y="1861920"/>
                <a:ext cx="1195920" cy="81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F66812-C5CB-5C44-3A04-68564A100EBF}"/>
              </a:ext>
            </a:extLst>
          </p:cNvPr>
          <p:cNvGrpSpPr/>
          <p:nvPr/>
        </p:nvGrpSpPr>
        <p:grpSpPr>
          <a:xfrm>
            <a:off x="2609905" y="6091560"/>
            <a:ext cx="1694880" cy="146160"/>
            <a:chOff x="2609905" y="6091560"/>
            <a:chExt cx="169488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EAB43-5D4F-EF99-D47D-B90708737AA7}"/>
                    </a:ext>
                  </a:extLst>
                </p14:cNvPr>
                <p14:cNvContentPartPr/>
                <p14:nvPr/>
              </p14:nvContentPartPr>
              <p14:xfrm>
                <a:off x="2609905" y="6091560"/>
                <a:ext cx="1694880" cy="146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EAB43-5D4F-EF99-D47D-B90708737A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265" y="6028920"/>
                  <a:ext cx="1820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F380C3-1CBE-52A7-043A-F3AAACD88770}"/>
                    </a:ext>
                  </a:extLst>
                </p14:cNvPr>
                <p14:cNvContentPartPr/>
                <p14:nvPr/>
              </p14:nvContentPartPr>
              <p14:xfrm>
                <a:off x="2925625" y="6217200"/>
                <a:ext cx="231480" cy="2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F380C3-1CBE-52A7-043A-F3AAACD887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62625" y="6154560"/>
                  <a:ext cx="357120" cy="145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A8E9B8-B700-8C0F-CBFA-A0C1DFD6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34" y="480922"/>
            <a:ext cx="8974222" cy="56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FF08B8-821C-3ABC-E32C-4CDFC2A4A122}"/>
                  </a:ext>
                </a:extLst>
              </p14:cNvPr>
              <p14:cNvContentPartPr/>
              <p14:nvPr/>
            </p14:nvContentPartPr>
            <p14:xfrm>
              <a:off x="8537305" y="5764320"/>
              <a:ext cx="1382040" cy="10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FF08B8-821C-3ABC-E32C-4CDFC2A4A1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4305" y="5701680"/>
                <a:ext cx="150768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41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86294B-83D0-E6A9-C832-C85ADF4EE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5DF600-1AF5-C17D-0ABF-A1318FE4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 Assessment</a:t>
            </a:r>
            <a:b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4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052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15D5E4B-4A2B-E362-CA72-8968B4AE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663156"/>
            <a:ext cx="7390808" cy="552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79C500-3F29-BE6B-D94A-61452E086CA3}"/>
              </a:ext>
            </a:extLst>
          </p:cNvPr>
          <p:cNvSpPr txBox="1">
            <a:spLocks/>
          </p:cNvSpPr>
          <p:nvPr/>
        </p:nvSpPr>
        <p:spPr>
          <a:xfrm>
            <a:off x="612647" y="4259052"/>
            <a:ext cx="10653579" cy="181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A90BA-B336-63EE-22BF-3DF7D94268AA}"/>
                  </a:ext>
                </a:extLst>
              </p14:cNvPr>
              <p14:cNvContentPartPr/>
              <p14:nvPr/>
            </p14:nvContentPartPr>
            <p14:xfrm>
              <a:off x="10433349" y="5772204"/>
              <a:ext cx="137160" cy="42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A90BA-B336-63EE-22BF-3DF7D94268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0709" y="5709564"/>
                <a:ext cx="2628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D19173-7D33-831C-63CB-8BCB317194E4}"/>
                  </a:ext>
                </a:extLst>
              </p14:cNvPr>
              <p14:cNvContentPartPr/>
              <p14:nvPr/>
            </p14:nvContentPartPr>
            <p14:xfrm>
              <a:off x="10639629" y="5919444"/>
              <a:ext cx="859320" cy="2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D19173-7D33-831C-63CB-8BCB317194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6989" y="5856804"/>
                <a:ext cx="984960" cy="1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9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ABE-01B4-9807-8637-B4D352F5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93" y="340661"/>
            <a:ext cx="7326472" cy="78789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Drawing Conclusions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DBC676-83A9-AEF7-2AB7-959028DEC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8" b="21231"/>
          <a:stretch/>
        </p:blipFill>
        <p:spPr bwMode="auto">
          <a:xfrm>
            <a:off x="1133716" y="1469219"/>
            <a:ext cx="9924568" cy="45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3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6717D2-62F3-9E84-7697-01F7EB12E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957"/>
          <a:stretch/>
        </p:blipFill>
        <p:spPr bwMode="auto">
          <a:xfrm>
            <a:off x="133896" y="136321"/>
            <a:ext cx="11924208" cy="6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8773AE-DC13-7FEF-1001-AD8EE786BCF6}"/>
                  </a:ext>
                </a:extLst>
              </p14:cNvPr>
              <p14:cNvContentPartPr/>
              <p14:nvPr/>
            </p14:nvContentPartPr>
            <p14:xfrm>
              <a:off x="9448676" y="6585716"/>
              <a:ext cx="2183400" cy="9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8773AE-DC13-7FEF-1001-AD8EE786B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5676" y="6522716"/>
                <a:ext cx="2309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4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5848-8731-D30C-09FA-DDD70AC15794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Which branch generates the highest and lowest revenue?</a:t>
            </a:r>
          </a:p>
        </p:txBody>
      </p:sp>
      <p:pic>
        <p:nvPicPr>
          <p:cNvPr id="13" name="Picture 1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5D2675E2-ED09-B2A9-9050-DBC9C0F8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8"/>
          <a:stretch/>
        </p:blipFill>
        <p:spPr>
          <a:xfrm>
            <a:off x="1941043" y="2631163"/>
            <a:ext cx="8309914" cy="38301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41887-F1F1-84B2-6EF9-29DF044B7395}"/>
              </a:ext>
            </a:extLst>
          </p:cNvPr>
          <p:cNvSpPr txBox="1"/>
          <p:nvPr/>
        </p:nvSpPr>
        <p:spPr>
          <a:xfrm>
            <a:off x="506262" y="1184613"/>
            <a:ext cx="8026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en-US" sz="1400" b="1" i="0" dirty="0">
                <a:solidFill>
                  <a:srgbClr val="15659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 branch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shows slightly higher revenue than the other branches.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Although the Yangon and Mandalay branches sold slightly more orders than the Naypyitaw branch, Naypyitaw has higher revenue, indicating that the Naypyitaw branch may have sold more high-value orders or orders that have larger order size.</a:t>
            </a:r>
          </a:p>
          <a:p>
            <a:pPr algn="l"/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7F6CFE-19D2-660B-069F-C760748233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371"/>
          <a:stretch/>
        </p:blipFill>
        <p:spPr bwMode="auto">
          <a:xfrm>
            <a:off x="133896" y="136321"/>
            <a:ext cx="11924208" cy="6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512675-8C8E-77DC-90E7-758AFD3AA87A}"/>
                  </a:ext>
                </a:extLst>
              </p14:cNvPr>
              <p14:cNvContentPartPr/>
              <p14:nvPr/>
            </p14:nvContentPartPr>
            <p14:xfrm>
              <a:off x="9674396" y="6665996"/>
              <a:ext cx="21538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512675-8C8E-77DC-90E7-758AFD3AA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1248" y="6634496"/>
                <a:ext cx="2279815" cy="631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1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10A5D-0CC5-403E-5D40-ADC50E81A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81D76CF-1E51-8FA7-4E2C-AB845AE90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F25B8-4B9F-E841-754B-75C706EA2822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do product line sales vary across branches?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93A8B-8C02-5652-402D-C8B0AB406C77}"/>
              </a:ext>
            </a:extLst>
          </p:cNvPr>
          <p:cNvSpPr txBox="1"/>
          <p:nvPr/>
        </p:nvSpPr>
        <p:spPr>
          <a:xfrm>
            <a:off x="506262" y="1184613"/>
            <a:ext cx="8026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Fashion accessories 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has the lowest revenue while </a:t>
            </a:r>
            <a:r>
              <a:rPr lang="en-US" sz="1400" b="1" dirty="0">
                <a:solidFill>
                  <a:srgbClr val="15659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Health and beauty 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and </a:t>
            </a:r>
            <a:r>
              <a:rPr lang="en-US" sz="1400" b="1" dirty="0">
                <a:solidFill>
                  <a:srgbClr val="15659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Sports and travel 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achieve the highest.</a:t>
            </a:r>
          </a:p>
          <a:p>
            <a:pPr algn="l"/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0" name="Content Placeholder 19" descr="A graph with blue and grey lines&#10;&#10;AI-generated content may be incorrect.">
            <a:extLst>
              <a:ext uri="{FF2B5EF4-FFF2-40B4-BE49-F238E27FC236}">
                <a16:creationId xmlns:a16="http://schemas.microsoft.com/office/drawing/2014/main" id="{66E8F186-24CB-30BC-8CB2-4243063A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57" y="2123768"/>
            <a:ext cx="8349286" cy="4174643"/>
          </a:xfrm>
        </p:spPr>
      </p:pic>
    </p:spTree>
    <p:extLst>
      <p:ext uri="{BB962C8B-B14F-4D97-AF65-F5344CB8AC3E}">
        <p14:creationId xmlns:p14="http://schemas.microsoft.com/office/powerpoint/2010/main" val="395848517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652</Words>
  <Application>Microsoft Office PowerPoint</Application>
  <PresentationFormat>Widescreen</PresentationFormat>
  <Paragraphs>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Neue Haas Grotesk Text Pro</vt:lpstr>
      <vt:lpstr>Open Sans</vt:lpstr>
      <vt:lpstr>VanillaVTI</vt:lpstr>
      <vt:lpstr>Supermarket Sales Analysis</vt:lpstr>
      <vt:lpstr>PowerPoint Presentation</vt:lpstr>
      <vt:lpstr>Introduction</vt:lpstr>
      <vt:lpstr>Data Assessment </vt:lpstr>
      <vt:lpstr>Drawing 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Ghanaym</dc:creator>
  <cp:lastModifiedBy>Mohammad Ghanaym</cp:lastModifiedBy>
  <cp:revision>14</cp:revision>
  <dcterms:created xsi:type="dcterms:W3CDTF">2025-04-09T06:49:57Z</dcterms:created>
  <dcterms:modified xsi:type="dcterms:W3CDTF">2025-04-18T12:31:07Z</dcterms:modified>
</cp:coreProperties>
</file>