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59" r:id="rId3"/>
    <p:sldId id="268" r:id="rId4"/>
    <p:sldId id="269" r:id="rId5"/>
    <p:sldId id="270" r:id="rId6"/>
    <p:sldId id="261" r:id="rId7"/>
    <p:sldId id="263" r:id="rId8"/>
    <p:sldId id="258" r:id="rId9"/>
    <p:sldId id="265" r:id="rId10"/>
    <p:sldId id="266" r:id="rId11"/>
    <p:sldId id="267" r:id="rId12"/>
    <p:sldId id="271" r:id="rId13"/>
    <p:sldId id="283" r:id="rId14"/>
    <p:sldId id="272" r:id="rId15"/>
    <p:sldId id="273" r:id="rId16"/>
    <p:sldId id="284" r:id="rId17"/>
    <p:sldId id="279" r:id="rId18"/>
    <p:sldId id="278" r:id="rId19"/>
    <p:sldId id="280" r:id="rId20"/>
    <p:sldId id="281" r:id="rId21"/>
    <p:sldId id="275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D5C92-91C0-4D56-9E64-B777B5B5D02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394E2-D90C-4A30-9FBD-24FCC838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394E2-D90C-4A30-9FBD-24FCC83805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9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5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6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1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0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4A8B-D291-47A2-A3A4-734C9C9C1C46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9069-D47A-473C-B970-C435C02C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528" y="133083"/>
            <a:ext cx="8676222" cy="794196"/>
          </a:xfrm>
        </p:spPr>
        <p:txBody>
          <a:bodyPr>
            <a:normAutofit/>
          </a:bodyPr>
          <a:lstStyle/>
          <a:p>
            <a:r>
              <a:rPr lang="fa-IR" sz="2800" b="1" dirty="0" smtClean="0">
                <a:cs typeface="B Nazanin" panose="00000400000000000000" pitchFamily="2" charset="-78"/>
              </a:rPr>
              <a:t>به نام زیبای هستی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707" y="1350135"/>
            <a:ext cx="8676222" cy="2687392"/>
          </a:xfrm>
        </p:spPr>
        <p:txBody>
          <a:bodyPr>
            <a:normAutofit/>
          </a:bodyPr>
          <a:lstStyle/>
          <a:p>
            <a:pPr rtl="1"/>
            <a:r>
              <a:rPr lang="fa-IR" b="1" dirty="0" smtClean="0">
                <a:latin typeface="+mj-lt"/>
                <a:cs typeface="B Nazanin" panose="00000400000000000000" pitchFamily="2" charset="-78"/>
              </a:rPr>
              <a:t>تحلیل ضریب تاثیر توسعه دهندگان در شبکه </a:t>
            </a:r>
            <a:r>
              <a:rPr lang="en-US" b="1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B Nazanin" panose="00000400000000000000" pitchFamily="2" charset="-78"/>
              </a:rPr>
              <a:t>Github</a:t>
            </a:r>
            <a:endParaRPr lang="fa-IR" sz="1600" b="1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B Nazanin" panose="00000400000000000000" pitchFamily="2" charset="-78"/>
            </a:endParaRPr>
          </a:p>
          <a:p>
            <a:pPr rtl="1"/>
            <a:endParaRPr lang="en-US" sz="2000" b="1" dirty="0" smtClean="0">
              <a:latin typeface="+mj-lt"/>
              <a:cs typeface="B Nazanin" panose="00000400000000000000" pitchFamily="2" charset="-78"/>
            </a:endParaRPr>
          </a:p>
          <a:p>
            <a:pPr rtl="1"/>
            <a:r>
              <a:rPr lang="fa-IR" sz="2000" b="1" dirty="0" smtClean="0">
                <a:latin typeface="+mj-lt"/>
                <a:cs typeface="B Nazanin" panose="00000400000000000000" pitchFamily="2" charset="-78"/>
              </a:rPr>
              <a:t>ارایه مقاله درس شبکه های پیچیده - استاد دکتر تیمورپور</a:t>
            </a:r>
            <a:endParaRPr lang="en-US" sz="2000" b="1" dirty="0" smtClean="0">
              <a:latin typeface="+mj-lt"/>
              <a:cs typeface="B Nazanin" panose="00000400000000000000" pitchFamily="2" charset="-78"/>
            </a:endParaRPr>
          </a:p>
          <a:p>
            <a:pPr rtl="1"/>
            <a:r>
              <a:rPr lang="fa-IR" sz="2000" b="1" dirty="0">
                <a:cs typeface="B Nazanin" panose="00000400000000000000" pitchFamily="2" charset="-78"/>
              </a:rPr>
              <a:t>محمد حیدری</a:t>
            </a:r>
          </a:p>
          <a:p>
            <a:pPr rtl="1"/>
            <a:r>
              <a:rPr lang="fa-IR" sz="2000" b="1" dirty="0" smtClean="0">
                <a:latin typeface="+mj-lt"/>
                <a:cs typeface="B Nazanin" panose="00000400000000000000" pitchFamily="2" charset="-78"/>
              </a:rPr>
              <a:t>دانشکده مهندسی صنایع و سیستم ها – دانشگاه تربیت مدرس</a:t>
            </a:r>
          </a:p>
          <a:p>
            <a:pPr rtl="1"/>
            <a:r>
              <a:rPr lang="fa-IR" sz="2000" b="1" dirty="0" smtClean="0">
                <a:latin typeface="+mj-lt"/>
                <a:cs typeface="B Nazanin" panose="00000400000000000000" pitchFamily="2" charset="-78"/>
              </a:rPr>
              <a:t>زمستان 1397</a:t>
            </a:r>
            <a:endParaRPr lang="en-US" sz="2000" b="1" dirty="0" smtClean="0">
              <a:latin typeface="+mj-lt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22" y="4142738"/>
            <a:ext cx="2518391" cy="2174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20496"/>
            <a:ext cx="12067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Arial Narrow" panose="020B0606020202030204" pitchFamily="34" charset="0"/>
              </a:rPr>
              <a:t>Hu, Y., Wang, S., Ren, Y., &amp; </a:t>
            </a:r>
            <a:r>
              <a:rPr lang="en-US" sz="2000" b="1" i="1" dirty="0" err="1">
                <a:latin typeface="Arial Narrow" panose="020B0606020202030204" pitchFamily="34" charset="0"/>
              </a:rPr>
              <a:t>Choo</a:t>
            </a:r>
            <a:r>
              <a:rPr lang="en-US" sz="2000" b="1" i="1" dirty="0">
                <a:latin typeface="Arial Narrow" panose="020B0606020202030204" pitchFamily="34" charset="0"/>
              </a:rPr>
              <a:t>, K. K. R. (2018). User influence analysis for </a:t>
            </a:r>
            <a:r>
              <a:rPr lang="en-US" sz="2000" b="1" i="1" dirty="0" err="1">
                <a:latin typeface="Arial Narrow" panose="020B0606020202030204" pitchFamily="34" charset="0"/>
              </a:rPr>
              <a:t>Github</a:t>
            </a:r>
            <a:r>
              <a:rPr lang="en-US" sz="2000" b="1" i="1" dirty="0">
                <a:latin typeface="Arial Narrow" panose="020B0606020202030204" pitchFamily="34" charset="0"/>
              </a:rPr>
              <a:t> developer social </a:t>
            </a:r>
            <a:r>
              <a:rPr lang="en-US" sz="2000" b="1" i="1">
                <a:latin typeface="Arial Narrow" panose="020B0606020202030204" pitchFamily="34" charset="0"/>
              </a:rPr>
              <a:t>networks</a:t>
            </a:r>
            <a:r>
              <a:rPr lang="en-US" sz="2000" b="1" i="1" smtClean="0">
                <a:latin typeface="Arial Narrow" panose="020B0606020202030204" pitchFamily="34" charset="0"/>
              </a:rPr>
              <a:t>.</a:t>
            </a:r>
          </a:p>
          <a:p>
            <a:pPr algn="ctr"/>
            <a:r>
              <a:rPr lang="en-US" sz="2000" b="1" i="1" dirty="0">
                <a:latin typeface="Arial Narrow" panose="020B0606020202030204" pitchFamily="34" charset="0"/>
              </a:rPr>
              <a:t> Expert Systems with </a:t>
            </a:r>
            <a:r>
              <a:rPr lang="en-US" sz="2000" b="1" i="1" dirty="0" smtClean="0">
                <a:latin typeface="Arial Narrow" panose="020B0606020202030204" pitchFamily="34" charset="0"/>
              </a:rPr>
              <a:t>Applications</a:t>
            </a:r>
            <a:r>
              <a:rPr lang="en-US" sz="2000" b="1" i="1" dirty="0" smtClean="0">
                <a:latin typeface="Arial Narrow" panose="020B0606020202030204" pitchFamily="34" charset="0"/>
              </a:rPr>
              <a:t>, Elsevier Journal</a:t>
            </a:r>
            <a:endParaRPr lang="en-US" sz="2000" b="1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9152" cy="1325563"/>
          </a:xfrm>
        </p:spPr>
        <p:txBody>
          <a:bodyPr/>
          <a:lstStyle/>
          <a:p>
            <a:pPr algn="r"/>
            <a:r>
              <a:rPr lang="fa-IR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محاسبه توزیع مقادیر ویژگی های کاربر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39152" cy="4351338"/>
          </a:xfrm>
        </p:spPr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محور افقی</a:t>
            </a:r>
          </a:p>
          <a:p>
            <a:pPr lvl="1" algn="r" rtl="1"/>
            <a:r>
              <a:rPr lang="fa-IR" sz="2800" dirty="0" smtClean="0">
                <a:cs typeface="B Nazanin" panose="00000400000000000000" pitchFamily="2" charset="-78"/>
              </a:rPr>
              <a:t>لگاریتم مقادیر مختلف ویژگی های کاربر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محور عمودی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لگاریتم مقادیر مرتباط با شاخص های ویژگی کاربر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نتیجه متد </a:t>
            </a:r>
            <a:r>
              <a:rPr lang="en-US" dirty="0" smtClean="0">
                <a:cs typeface="B Nazanin" panose="00000400000000000000" pitchFamily="2" charset="-78"/>
              </a:rPr>
              <a:t>Least Square</a:t>
            </a:r>
            <a:r>
              <a:rPr lang="fa-IR" dirty="0" smtClean="0">
                <a:cs typeface="B Nazanin" panose="00000400000000000000" pitchFamily="2" charset="-78"/>
              </a:rPr>
              <a:t> بر روی داده ها ؟ 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(خط قرمز در نمودار)</a:t>
            </a:r>
          </a:p>
          <a:p>
            <a:pPr algn="r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متد کمترین مربعات روشی در تحلیل رگرسیون است.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توزیع ویژگی های کاربر مطابق با </a:t>
            </a:r>
            <a:r>
              <a:rPr lang="fa-IR" dirty="0" smtClean="0">
                <a:solidFill>
                  <a:srgbClr val="0070C0"/>
                </a:solidFill>
                <a:cs typeface="B Nazanin" panose="00000400000000000000" pitchFamily="2" charset="-78"/>
              </a:rPr>
              <a:t>توزیع </a:t>
            </a:r>
            <a:r>
              <a:rPr lang="en-US" dirty="0" smtClean="0">
                <a:solidFill>
                  <a:srgbClr val="0070C0"/>
                </a:solidFill>
                <a:cs typeface="B Nazanin" panose="00000400000000000000" pitchFamily="2" charset="-78"/>
              </a:rPr>
              <a:t>Power Law</a:t>
            </a:r>
          </a:p>
          <a:p>
            <a:pPr lvl="1" algn="r" rtl="1"/>
            <a:r>
              <a:rPr lang="fa-IR" sz="1700" b="1" u="sng" dirty="0" smtClean="0">
                <a:solidFill>
                  <a:srgbClr val="0070C0"/>
                </a:solidFill>
                <a:cs typeface="B Nazanin" panose="00000400000000000000" pitchFamily="2" charset="-78"/>
              </a:rPr>
              <a:t>تعداد زیادی از کاربران با دنبال کنندگان کم و تعداد کمی از کاربران با شمار دنبال کنندگان زیاد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642"/>
            <a:ext cx="4173299" cy="442800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57577" y="2408349"/>
            <a:ext cx="489398" cy="50227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7" idx="6"/>
          </p:cNvCxnSpPr>
          <p:nvPr/>
        </p:nvCxnSpPr>
        <p:spPr>
          <a:xfrm>
            <a:off x="746975" y="2659487"/>
            <a:ext cx="3889419" cy="2919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27619" y="5506957"/>
            <a:ext cx="325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10^6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28675" y="5826560"/>
            <a:ext cx="369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b="1" dirty="0" smtClean="0">
                <a:cs typeface="B Nazanin" panose="00000400000000000000" pitchFamily="2" charset="-78"/>
              </a:rPr>
              <a:t>1000000</a:t>
            </a:r>
            <a:r>
              <a:rPr lang="fa-IR" b="1" dirty="0" smtClean="0">
                <a:cs typeface="B Nazanin" panose="00000400000000000000" pitchFamily="2" charset="-78"/>
              </a:rPr>
              <a:t> کاربراصلا دنبال نمی شوند</a:t>
            </a:r>
            <a:endParaRPr lang="en-US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56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6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6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146" y="352246"/>
            <a:ext cx="10515600" cy="690943"/>
          </a:xfrm>
        </p:spPr>
        <p:txBody>
          <a:bodyPr>
            <a:normAutofit/>
          </a:bodyPr>
          <a:lstStyle/>
          <a:p>
            <a:pPr algn="r" rtl="1"/>
            <a:r>
              <a:rPr lang="fa-IR" sz="36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رابطه بین </a:t>
            </a:r>
            <a:r>
              <a:rPr lang="en-US" sz="3600" b="1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UFerN</a:t>
            </a:r>
            <a:r>
              <a:rPr lang="fa-IR" sz="3600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</a:t>
            </a:r>
            <a:r>
              <a:rPr lang="fa-IR" sz="36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و </a:t>
            </a:r>
            <a:r>
              <a:rPr lang="en-US" sz="3600" b="1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URepoN</a:t>
            </a:r>
            <a:endParaRPr lang="en-US" sz="36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1056069"/>
            <a:ext cx="11848563" cy="5679582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همبستگی مثبت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2 چالش :</a:t>
            </a:r>
          </a:p>
          <a:p>
            <a:pPr algn="r" rtl="1"/>
            <a:r>
              <a:rPr lang="en-US" sz="3200" dirty="0" smtClean="0">
                <a:cs typeface="B Nazanin" panose="00000400000000000000" pitchFamily="2" charset="-78"/>
              </a:rPr>
              <a:t>Large </a:t>
            </a:r>
            <a:r>
              <a:rPr lang="en-US" sz="3200" dirty="0" err="1" smtClean="0">
                <a:cs typeface="B Nazanin" panose="00000400000000000000" pitchFamily="2" charset="-78"/>
              </a:rPr>
              <a:t>UFerN</a:t>
            </a:r>
            <a:r>
              <a:rPr lang="en-US" sz="3200" dirty="0" smtClean="0">
                <a:cs typeface="B Nazanin" panose="00000400000000000000" pitchFamily="2" charset="-78"/>
              </a:rPr>
              <a:t> but a Small </a:t>
            </a:r>
            <a:r>
              <a:rPr lang="en-US" sz="3200" dirty="0" err="1" smtClean="0">
                <a:cs typeface="B Nazanin" panose="00000400000000000000" pitchFamily="2" charset="-78"/>
              </a:rPr>
              <a:t>URepoN</a:t>
            </a:r>
            <a:endParaRPr lang="en-US" sz="32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پدیده سلبریتی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مثال : پیوستن خالق روبی در 19 ژانویه 2017 به گیت هاب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10000 دنبال کننده 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در 18 آپریل 2018 : 11700 دنبال کننده </a:t>
            </a:r>
          </a:p>
          <a:p>
            <a:pPr lvl="2" algn="r" rtl="1"/>
            <a:r>
              <a:rPr lang="fa-IR" dirty="0" smtClean="0">
                <a:cs typeface="B Nazanin" panose="00000400000000000000" pitchFamily="2" charset="-78"/>
              </a:rPr>
              <a:t>اما او فقط 4 مخزن دارد.</a:t>
            </a:r>
          </a:p>
          <a:p>
            <a:pPr algn="r" rtl="1"/>
            <a:r>
              <a:rPr lang="en-US" dirty="0" smtClean="0">
                <a:cs typeface="B Nazanin" panose="00000400000000000000" pitchFamily="2" charset="-78"/>
              </a:rPr>
              <a:t>Large </a:t>
            </a:r>
            <a:r>
              <a:rPr lang="en-US" dirty="0" err="1" smtClean="0">
                <a:cs typeface="B Nazanin" panose="00000400000000000000" pitchFamily="2" charset="-78"/>
              </a:rPr>
              <a:t>URepoN</a:t>
            </a:r>
            <a:r>
              <a:rPr lang="en-US" dirty="0" smtClean="0">
                <a:cs typeface="B Nazanin" panose="00000400000000000000" pitchFamily="2" charset="-78"/>
              </a:rPr>
              <a:t> but a Small </a:t>
            </a:r>
            <a:r>
              <a:rPr lang="en-US" dirty="0" err="1" smtClean="0">
                <a:cs typeface="B Nazanin" panose="00000400000000000000" pitchFamily="2" charset="-78"/>
              </a:rPr>
              <a:t>UFerN</a:t>
            </a:r>
            <a:endParaRPr lang="en-US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خاص کاربران سازمانی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در گیت هاب تا 2014 امکان دنبال کردن کاربران سازمانی </a:t>
            </a:r>
          </a:p>
          <a:p>
            <a:pPr marL="457200" lvl="1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وجود نداشت. به همین دلیل نرخ دنبال کنندگان پایین است.</a:t>
            </a:r>
          </a:p>
          <a:p>
            <a:pPr lvl="2" algn="r" rtl="1"/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endParaRPr lang="en-US" sz="3200" dirty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97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3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1325563"/>
          </a:xfrm>
        </p:spPr>
        <p:txBody>
          <a:bodyPr/>
          <a:lstStyle/>
          <a:p>
            <a:pPr algn="r" rtl="1"/>
            <a:r>
              <a:rPr lang="en-US" b="1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UserRank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نسخه ای از الگوریتم </a:t>
            </a:r>
            <a:r>
              <a:rPr lang="en-US" sz="3200" dirty="0" smtClean="0">
                <a:cs typeface="B Nazanin" panose="00000400000000000000" pitchFamily="2" charset="-78"/>
              </a:rPr>
              <a:t>PageRank</a:t>
            </a:r>
            <a:r>
              <a:rPr lang="fa-IR" sz="3200" dirty="0" smtClean="0">
                <a:cs typeface="B Nazanin" panose="00000400000000000000" pitchFamily="2" charset="-78"/>
              </a:rPr>
              <a:t> سازگار با شبکه گیت هاب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سنجش مرکزیت کاربران بر مبنای 2 فرضیه 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فرض کمیت : کاربران با ضریب تاثیر بالا غالبا دنبال کنندگان بیشتری دارند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فرض کیفیت : کاربرانی که توسط افرادی با ضریب تاثیر بالا دنبال می شوند غالبا اثرگذاری بیشتری دارند.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روند کار : ساخت یک گراف جهت دار 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راس ها : کاربران 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یال ها : دنبال کردن :: </a:t>
            </a:r>
            <a:r>
              <a:rPr lang="en-US" dirty="0" smtClean="0">
                <a:cs typeface="B Nazanin" panose="00000400000000000000" pitchFamily="2" charset="-78"/>
              </a:rPr>
              <a:t>A-&gt;B</a:t>
            </a:r>
            <a:endParaRPr lang="en-US" dirty="0">
              <a:cs typeface="B Nazanin" panose="00000400000000000000" pitchFamily="2" charset="-78"/>
            </a:endParaRPr>
          </a:p>
          <a:p>
            <a:pPr marL="457200" lvl="1" indent="0" algn="r" rtl="1">
              <a:buNone/>
            </a:pP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5278428"/>
            <a:ext cx="10639425" cy="1524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220237" y="5256712"/>
            <a:ext cx="545206" cy="6299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4486141" y="4585937"/>
            <a:ext cx="1006699" cy="67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29119" y="4330545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Damping factor : 0.85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4675031" y="5902750"/>
            <a:ext cx="545206" cy="62999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83346" y="5055656"/>
            <a:ext cx="1183784" cy="83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08349" y="4682313"/>
            <a:ext cx="22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solidFill>
                  <a:srgbClr val="0070C0"/>
                </a:solidFill>
                <a:latin typeface="+mj-lt"/>
                <a:cs typeface="B Nazanin" panose="00000400000000000000" pitchFamily="2" charset="-78"/>
              </a:rPr>
              <a:t>تعداد کل کاربران</a:t>
            </a:r>
            <a:endParaRPr lang="en-US" b="1" dirty="0">
              <a:solidFill>
                <a:srgbClr val="0070C0"/>
              </a:solidFill>
              <a:latin typeface="+mj-lt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790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8" grpId="0"/>
      <p:bldP spid="9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1325563"/>
          </a:xfrm>
        </p:spPr>
        <p:txBody>
          <a:bodyPr/>
          <a:lstStyle/>
          <a:p>
            <a:pPr algn="r" rtl="1"/>
            <a:r>
              <a:rPr lang="en-US" b="1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UserRank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/>
          </a:bodyPr>
          <a:lstStyle/>
          <a:p>
            <a:pPr lvl="1" algn="r" rtl="1"/>
            <a:r>
              <a:rPr lang="fa-IR" sz="2800" dirty="0" smtClean="0">
                <a:cs typeface="B Nazanin" panose="00000400000000000000" pitchFamily="2" charset="-78"/>
              </a:rPr>
              <a:t>الگوریتمی که کاربران حاضر </a:t>
            </a:r>
            <a:r>
              <a:rPr lang="fa-IR" sz="2800" u="sng" dirty="0" smtClean="0">
                <a:solidFill>
                  <a:srgbClr val="0070C0"/>
                </a:solidFill>
                <a:cs typeface="B Nazanin" panose="00000400000000000000" pitchFamily="2" charset="-78"/>
              </a:rPr>
              <a:t>در مرکز رابطه </a:t>
            </a:r>
            <a:r>
              <a:rPr lang="en-US" sz="2800" u="sng" dirty="0" smtClean="0">
                <a:solidFill>
                  <a:srgbClr val="0070C0"/>
                </a:solidFill>
                <a:cs typeface="B Nazanin" panose="00000400000000000000" pitchFamily="2" charset="-78"/>
              </a:rPr>
              <a:t>Following</a:t>
            </a:r>
            <a:r>
              <a:rPr lang="fa-IR" sz="2800" u="sng" dirty="0" smtClean="0">
                <a:solidFill>
                  <a:srgbClr val="0070C0"/>
                </a:solidFill>
                <a:cs typeface="B Nazanin" panose="00000400000000000000" pitchFamily="2" charset="-78"/>
              </a:rPr>
              <a:t> </a:t>
            </a:r>
            <a:r>
              <a:rPr lang="fa-IR" sz="2800" dirty="0" smtClean="0">
                <a:cs typeface="B Nazanin" panose="00000400000000000000" pitchFamily="2" charset="-78"/>
              </a:rPr>
              <a:t>را پیدا می کند.</a:t>
            </a:r>
          </a:p>
          <a:p>
            <a:pPr lvl="1" algn="r" rtl="1"/>
            <a:r>
              <a:rPr lang="fa-IR" sz="2800" dirty="0" smtClean="0">
                <a:cs typeface="B Nazanin" panose="00000400000000000000" pitchFamily="2" charset="-78"/>
              </a:rPr>
              <a:t>کاربر </a:t>
            </a:r>
            <a:r>
              <a:rPr lang="en-US" sz="2800" dirty="0" smtClean="0">
                <a:cs typeface="B Nazanin" panose="00000400000000000000" pitchFamily="2" charset="-78"/>
              </a:rPr>
              <a:t>a</a:t>
            </a:r>
            <a:r>
              <a:rPr lang="fa-IR" sz="2800" dirty="0" smtClean="0">
                <a:cs typeface="B Nazanin" panose="00000400000000000000" pitchFamily="2" charset="-78"/>
              </a:rPr>
              <a:t> و کاربر </a:t>
            </a:r>
            <a:r>
              <a:rPr lang="en-US" sz="2800" dirty="0" smtClean="0">
                <a:cs typeface="B Nazanin" panose="00000400000000000000" pitchFamily="2" charset="-78"/>
              </a:rPr>
              <a:t>b</a:t>
            </a:r>
            <a:r>
              <a:rPr lang="fa-IR" sz="2800" dirty="0" smtClean="0">
                <a:cs typeface="B Nazanin" panose="00000400000000000000" pitchFamily="2" charset="-78"/>
              </a:rPr>
              <a:t> هر کدام 3 دنبال کننده دارند.</a:t>
            </a:r>
            <a:endParaRPr lang="fa-IR" dirty="0">
              <a:cs typeface="B Nazanin" panose="00000400000000000000" pitchFamily="2" charset="-78"/>
            </a:endParaRPr>
          </a:p>
          <a:p>
            <a:pPr lvl="2" algn="r" rtl="1"/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اما دنبال کنندگان 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a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 هیچ دنبال کننده ای ندارند.</a:t>
            </a:r>
          </a:p>
          <a:p>
            <a:pPr lvl="2" algn="r" rtl="1"/>
            <a:r>
              <a:rPr lang="fa-IR" dirty="0" smtClean="0">
                <a:solidFill>
                  <a:srgbClr val="0070C0"/>
                </a:solidFill>
                <a:cs typeface="B Nazanin" panose="00000400000000000000" pitchFamily="2" charset="-78"/>
              </a:rPr>
              <a:t>بر خلاف </a:t>
            </a:r>
            <a:r>
              <a:rPr lang="en-US" dirty="0" smtClean="0">
                <a:solidFill>
                  <a:srgbClr val="0070C0"/>
                </a:solidFill>
                <a:cs typeface="B Nazanin" panose="00000400000000000000" pitchFamily="2" charset="-78"/>
              </a:rPr>
              <a:t>b</a:t>
            </a:r>
            <a:r>
              <a:rPr lang="fa-IR" dirty="0" smtClean="0">
                <a:solidFill>
                  <a:srgbClr val="0070C0"/>
                </a:solidFill>
                <a:cs typeface="B Nazanin" panose="00000400000000000000" pitchFamily="2" charset="-78"/>
              </a:rPr>
              <a:t> که دارای دنبال کنندگانی دیگر هستند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پس طبعا لینکهای منتهی به </a:t>
            </a:r>
            <a:r>
              <a:rPr lang="en-US" dirty="0" smtClean="0">
                <a:cs typeface="B Nazanin" panose="00000400000000000000" pitchFamily="2" charset="-78"/>
              </a:rPr>
              <a:t>b</a:t>
            </a:r>
            <a:r>
              <a:rPr lang="fa-IR" dirty="0" smtClean="0">
                <a:cs typeface="B Nazanin" panose="00000400000000000000" pitchFamily="2" charset="-78"/>
              </a:rPr>
              <a:t> دارای </a:t>
            </a:r>
            <a:r>
              <a:rPr lang="fa-IR" u="sng" dirty="0" smtClean="0">
                <a:solidFill>
                  <a:srgbClr val="0070C0"/>
                </a:solidFill>
                <a:cs typeface="B Nazanin" panose="00000400000000000000" pitchFamily="2" charset="-78"/>
              </a:rPr>
              <a:t>ارزش بالاتری </a:t>
            </a:r>
            <a:r>
              <a:rPr lang="fa-IR" dirty="0" smtClean="0">
                <a:cs typeface="B Nazanin" panose="00000400000000000000" pitchFamily="2" charset="-78"/>
              </a:rPr>
              <a:t>هستند</a:t>
            </a:r>
            <a:r>
              <a:rPr lang="fa-IR" sz="2800" dirty="0" smtClean="0">
                <a:cs typeface="B Nazanin" panose="00000400000000000000" pitchFamily="2" charset="-78"/>
              </a:rPr>
              <a:t>. </a:t>
            </a:r>
            <a:r>
              <a:rPr lang="fa-IR" sz="2000" b="1" dirty="0" smtClean="0">
                <a:solidFill>
                  <a:srgbClr val="00B050"/>
                </a:solidFill>
                <a:cs typeface="B Nazanin" panose="00000400000000000000" pitchFamily="2" charset="-78"/>
              </a:rPr>
              <a:t>(تعداد دنبال کنندگان شرط نیست)</a:t>
            </a:r>
          </a:p>
          <a:p>
            <a:pPr lvl="1" algn="r" rtl="1"/>
            <a:endParaRPr lang="fa-IR" sz="3200" dirty="0" smtClean="0">
              <a:cs typeface="B Nazani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4622"/>
            <a:ext cx="53435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2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508" y="346242"/>
            <a:ext cx="10515600" cy="941645"/>
          </a:xfrm>
        </p:spPr>
        <p:txBody>
          <a:bodyPr/>
          <a:lstStyle/>
          <a:p>
            <a:pPr algn="r" rtl="1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User-HITS based on HITS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6" y="1287887"/>
            <a:ext cx="11410682" cy="4889076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تقسیم بندی کاربران گیت هاب در این پژوهش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کاربران معتبر – </a:t>
            </a:r>
            <a:r>
              <a:rPr lang="en-US" dirty="0" smtClean="0">
                <a:cs typeface="B Nazanin" panose="00000400000000000000" pitchFamily="2" charset="-78"/>
              </a:rPr>
              <a:t>Authoritative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کاربرانی که بسیاری از کاربران معتبر را دنبال می کنند. </a:t>
            </a:r>
            <a:r>
              <a:rPr lang="en-US" dirty="0" smtClean="0">
                <a:cs typeface="B Nazanin" panose="00000400000000000000" pitchFamily="2" charset="-78"/>
              </a:rPr>
              <a:t>Hub Users</a:t>
            </a: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  <a:p>
            <a:pPr lvl="1" algn="r" rtl="1"/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83" y="4181598"/>
            <a:ext cx="27813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3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3" y="171941"/>
            <a:ext cx="10515600" cy="1325563"/>
          </a:xfrm>
        </p:spPr>
        <p:txBody>
          <a:bodyPr/>
          <a:lstStyle/>
          <a:p>
            <a:pPr algn="r" rtl="1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H-Index</a:t>
            </a:r>
            <a:r>
              <a:rPr lang="en-US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</a:t>
            </a:r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| H-Factor 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353" y="1336228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به منظور محاسبه ضریب تاثیرِ 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بهره وری پروژه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میزان تاثیر </a:t>
            </a:r>
            <a:r>
              <a:rPr lang="en-US" dirty="0" smtClean="0">
                <a:cs typeface="B Nazanin" panose="00000400000000000000" pitchFamily="2" charset="-78"/>
              </a:rPr>
              <a:t>Star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Fork</a:t>
            </a:r>
            <a:r>
              <a:rPr lang="fa-IR" dirty="0" smtClean="0">
                <a:cs typeface="B Nazanin" panose="00000400000000000000" pitchFamily="2" charset="-78"/>
              </a:rPr>
              <a:t> بر روی پروژه توسط کاربران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مبنای ایندکس</a:t>
            </a:r>
          </a:p>
          <a:p>
            <a:pPr lvl="1" algn="r" rtl="1"/>
            <a:r>
              <a:rPr lang="fa-IR" u="sng" dirty="0" smtClean="0">
                <a:cs typeface="B Nazanin" panose="00000400000000000000" pitchFamily="2" charset="-78"/>
              </a:rPr>
              <a:t>مجموعه ای از پروژه های کاربر </a:t>
            </a:r>
            <a:r>
              <a:rPr lang="fa-IR" dirty="0" smtClean="0">
                <a:cs typeface="B Nazanin" panose="00000400000000000000" pitchFamily="2" charset="-78"/>
              </a:rPr>
              <a:t>که بیشترین تعداد </a:t>
            </a:r>
            <a:r>
              <a:rPr lang="en-US" dirty="0" smtClean="0">
                <a:cs typeface="B Nazanin" panose="00000400000000000000" pitchFamily="2" charset="-78"/>
              </a:rPr>
              <a:t>Star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Fork</a:t>
            </a:r>
            <a:r>
              <a:rPr lang="fa-IR" dirty="0" smtClean="0">
                <a:cs typeface="B Nazanin" panose="00000400000000000000" pitchFamily="2" charset="-78"/>
              </a:rPr>
              <a:t> را دریافت کرده اند.</a:t>
            </a:r>
            <a:endParaRPr lang="en-US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u="sng" dirty="0" smtClean="0">
                <a:cs typeface="B Nazanin" panose="00000400000000000000" pitchFamily="2" charset="-78"/>
              </a:rPr>
              <a:t>تعداد </a:t>
            </a:r>
            <a:r>
              <a:rPr lang="en-US" u="sng" dirty="0" smtClean="0">
                <a:cs typeface="B Nazanin" panose="00000400000000000000" pitchFamily="2" charset="-78"/>
              </a:rPr>
              <a:t>Star</a:t>
            </a:r>
            <a:r>
              <a:rPr lang="fa-IR" u="sng" dirty="0" smtClean="0">
                <a:cs typeface="B Nazanin" panose="00000400000000000000" pitchFamily="2" charset="-78"/>
              </a:rPr>
              <a:t> و </a:t>
            </a:r>
            <a:r>
              <a:rPr lang="en-US" u="sng" dirty="0" smtClean="0">
                <a:cs typeface="B Nazanin" panose="00000400000000000000" pitchFamily="2" charset="-78"/>
              </a:rPr>
              <a:t>Fork</a:t>
            </a:r>
            <a:r>
              <a:rPr lang="fa-IR" u="sng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که از سایر کاربران دریافت کرده اند.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یک کاربر با شاخص </a:t>
            </a:r>
            <a:r>
              <a:rPr lang="en-US" dirty="0" smtClean="0">
                <a:cs typeface="B Nazanin" panose="00000400000000000000" pitchFamily="2" charset="-78"/>
              </a:rPr>
              <a:t>h</a:t>
            </a:r>
            <a:r>
              <a:rPr lang="fa-IR" dirty="0" smtClean="0">
                <a:cs typeface="B Nazanin" panose="00000400000000000000" pitchFamily="2" charset="-78"/>
              </a:rPr>
              <a:t> یعنی او </a:t>
            </a:r>
            <a:r>
              <a:rPr lang="en-US" dirty="0" smtClean="0">
                <a:cs typeface="B Nazanin" panose="00000400000000000000" pitchFamily="2" charset="-78"/>
              </a:rPr>
              <a:t>h</a:t>
            </a:r>
            <a:r>
              <a:rPr lang="fa-IR" dirty="0" smtClean="0">
                <a:cs typeface="B Nazanin" panose="00000400000000000000" pitchFamily="2" charset="-78"/>
              </a:rPr>
              <a:t> پروژه را ساخته است و هر کدام از این پروژه ها حداقل </a:t>
            </a:r>
            <a:r>
              <a:rPr lang="en-US" dirty="0" smtClean="0">
                <a:cs typeface="B Nazanin" panose="00000400000000000000" pitchFamily="2" charset="-78"/>
              </a:rPr>
              <a:t>h</a:t>
            </a:r>
            <a:r>
              <a:rPr lang="fa-IR" dirty="0" smtClean="0">
                <a:cs typeface="B Nazanin" panose="00000400000000000000" pitchFamily="2" charset="-78"/>
              </a:rPr>
              <a:t> بار توسط دیگر کاربران </a:t>
            </a:r>
            <a:r>
              <a:rPr lang="en-US" dirty="0" smtClean="0">
                <a:cs typeface="B Nazanin" panose="00000400000000000000" pitchFamily="2" charset="-78"/>
              </a:rPr>
              <a:t>Star</a:t>
            </a:r>
            <a:r>
              <a:rPr lang="fa-IR" dirty="0" smtClean="0">
                <a:cs typeface="B Nazanin" panose="00000400000000000000" pitchFamily="2" charset="-78"/>
              </a:rPr>
              <a:t> یا </a:t>
            </a:r>
            <a:r>
              <a:rPr lang="en-US" dirty="0" smtClean="0">
                <a:cs typeface="B Nazanin" panose="00000400000000000000" pitchFamily="2" charset="-78"/>
              </a:rPr>
              <a:t>Fork</a:t>
            </a:r>
            <a:r>
              <a:rPr lang="fa-IR" dirty="0" smtClean="0">
                <a:cs typeface="B Nazanin" panose="00000400000000000000" pitchFamily="2" charset="-78"/>
              </a:rPr>
              <a:t> دریافت کرده است.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طبیعتا کاربری با شاخص </a:t>
            </a:r>
            <a:r>
              <a:rPr lang="en-US" dirty="0" smtClean="0">
                <a:cs typeface="B Nazanin" panose="00000400000000000000" pitchFamily="2" charset="-78"/>
              </a:rPr>
              <a:t>h</a:t>
            </a:r>
            <a:r>
              <a:rPr lang="fa-IR" dirty="0" smtClean="0">
                <a:cs typeface="B Nazanin" panose="00000400000000000000" pitchFamily="2" charset="-78"/>
              </a:rPr>
              <a:t> بالا ضریب تاثیر بالایی هم در گیت هاب داراست.</a:t>
            </a:r>
          </a:p>
        </p:txBody>
      </p:sp>
    </p:spTree>
    <p:extLst>
      <p:ext uri="{BB962C8B-B14F-4D97-AF65-F5344CB8AC3E}">
        <p14:creationId xmlns:p14="http://schemas.microsoft.com/office/powerpoint/2010/main" val="366994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b="1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Betweenness</a:t>
            </a:r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Centrality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altLang="en-US" sz="2400" dirty="0" smtClean="0">
                <a:cs typeface="B Nazanin" panose="00000400000000000000" pitchFamily="2" charset="-78"/>
              </a:rPr>
              <a:t>بر مبنای کوتاه ترین مسیر بین هر 2 گره محاسبه می شود.</a:t>
            </a:r>
          </a:p>
          <a:p>
            <a:pPr lvl="1" algn="just" rtl="1"/>
            <a:r>
              <a:rPr lang="fa-IR" altLang="en-US" sz="2000" dirty="0" smtClean="0">
                <a:cs typeface="B Nazanin" panose="00000400000000000000" pitchFamily="2" charset="-78"/>
              </a:rPr>
              <a:t>به جهت محدودیت زمانی و پیچیدگی محاسباتی فقط مرکزیت بینابینی </a:t>
            </a:r>
            <a:r>
              <a:rPr lang="fa-IR" altLang="en-US" sz="2000" u="sng" dirty="0" smtClean="0">
                <a:cs typeface="B Nazanin" panose="00000400000000000000" pitchFamily="2" charset="-78"/>
              </a:rPr>
              <a:t>یک زیرگراف </a:t>
            </a:r>
            <a:r>
              <a:rPr lang="fa-IR" altLang="en-US" sz="2000" dirty="0" smtClean="0">
                <a:cs typeface="B Nazanin" panose="00000400000000000000" pitchFamily="2" charset="-78"/>
              </a:rPr>
              <a:t>محاسبه شده است.</a:t>
            </a:r>
          </a:p>
          <a:p>
            <a:pPr algn="just" rtl="1"/>
            <a:r>
              <a:rPr lang="fa-IR" altLang="en-US" dirty="0" smtClean="0">
                <a:cs typeface="B Nazanin" panose="00000400000000000000" pitchFamily="2" charset="-78"/>
              </a:rPr>
              <a:t>گراف افرادی که همدیگر را دنبال می کردند </a:t>
            </a:r>
            <a:r>
              <a:rPr lang="fa-IR" altLang="en-US" u="sng" dirty="0" smtClean="0">
                <a:solidFill>
                  <a:srgbClr val="0070C0"/>
                </a:solidFill>
                <a:cs typeface="B Nazanin" panose="00000400000000000000" pitchFamily="2" charset="-78"/>
              </a:rPr>
              <a:t>بر مبنای دنبال کنندگانشان </a:t>
            </a:r>
            <a:r>
              <a:rPr lang="fa-IR" altLang="en-US" dirty="0" smtClean="0">
                <a:cs typeface="B Nazanin" panose="00000400000000000000" pitchFamily="2" charset="-78"/>
              </a:rPr>
              <a:t>مدنظر قرار گرفت.</a:t>
            </a:r>
            <a:endParaRPr lang="en-US" altLang="en-US" dirty="0" smtClean="0">
              <a:cs typeface="B Nazanin" panose="00000400000000000000" pitchFamily="2" charset="-78"/>
            </a:endParaRPr>
          </a:p>
          <a:p>
            <a:pPr algn="just" rtl="1"/>
            <a:r>
              <a:rPr lang="fa-IR" altLang="en-US" dirty="0" smtClean="0">
                <a:cs typeface="B Nazanin" panose="00000400000000000000" pitchFamily="2" charset="-78"/>
              </a:rPr>
              <a:t>تشخیص اجتماع به روش کلاسیک </a:t>
            </a:r>
          </a:p>
          <a:p>
            <a:pPr lvl="1" algn="just" rtl="1"/>
            <a:r>
              <a:rPr lang="fa-IR" altLang="en-US" dirty="0" smtClean="0">
                <a:cs typeface="B Nazanin" panose="00000400000000000000" pitchFamily="2" charset="-78"/>
              </a:rPr>
              <a:t>الگوریتم </a:t>
            </a:r>
            <a:r>
              <a:rPr lang="en-US" altLang="en-US" dirty="0" smtClean="0">
                <a:cs typeface="B Nazanin" panose="00000400000000000000" pitchFamily="2" charset="-78"/>
              </a:rPr>
              <a:t>Louvain</a:t>
            </a:r>
          </a:p>
          <a:p>
            <a:pPr lvl="2" algn="just" rtl="1"/>
            <a:r>
              <a:rPr lang="fa-IR" altLang="en-US" dirty="0" smtClean="0">
                <a:cs typeface="B Nazanin" panose="00000400000000000000" pitchFamily="2" charset="-78"/>
              </a:rPr>
              <a:t>عملکرد بر اساس درجه پیمانه </a:t>
            </a:r>
          </a:p>
          <a:p>
            <a:pPr lvl="1" algn="just" rtl="1"/>
            <a:r>
              <a:rPr lang="fa-IR" altLang="en-US" dirty="0" smtClean="0">
                <a:cs typeface="B Nazanin" panose="00000400000000000000" pitchFamily="2" charset="-78"/>
              </a:rPr>
              <a:t>توانایی تشخیص ساختار خوشه های سلسله مراتبی گراف</a:t>
            </a:r>
          </a:p>
          <a:p>
            <a:pPr lvl="1" algn="just" rtl="1"/>
            <a:r>
              <a:rPr lang="fa-IR" altLang="en-US" dirty="0" smtClean="0">
                <a:cs typeface="B Nazanin" panose="00000400000000000000" pitchFamily="2" charset="-78"/>
              </a:rPr>
              <a:t>دریافت بزرگترین اجتماع موجود به منظور مطالعه </a:t>
            </a:r>
          </a:p>
          <a:p>
            <a:pPr lvl="2" algn="just" rtl="1"/>
            <a:r>
              <a:rPr lang="fa-IR" altLang="en-US" dirty="0" smtClean="0">
                <a:cs typeface="B Nazanin" panose="00000400000000000000" pitchFamily="2" charset="-78"/>
              </a:rPr>
              <a:t>46393</a:t>
            </a:r>
            <a:r>
              <a:rPr lang="en-US" altLang="en-US" dirty="0" smtClean="0">
                <a:cs typeface="B Nazanin" panose="00000400000000000000" pitchFamily="2" charset="-78"/>
              </a:rPr>
              <a:t> </a:t>
            </a:r>
            <a:r>
              <a:rPr lang="fa-IR" altLang="en-US" dirty="0" smtClean="0">
                <a:cs typeface="B Nazanin" panose="00000400000000000000" pitchFamily="2" charset="-78"/>
              </a:rPr>
              <a:t> گره</a:t>
            </a:r>
          </a:p>
          <a:p>
            <a:pPr lvl="1" algn="just" rtl="1"/>
            <a:endParaRPr lang="fa-IR" alt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91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399" y="257578"/>
            <a:ext cx="10515600" cy="562154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الگوریتم </a:t>
            </a:r>
            <a:r>
              <a:rPr lang="en-US" sz="32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Louvain	</a:t>
            </a:r>
            <a:r>
              <a:rPr lang="fa-IR" sz="32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: 2 مرحله ای پیوسته </a:t>
            </a:r>
            <a:endParaRPr lang="en-US" sz="32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1672"/>
            <a:ext cx="12191999" cy="5866327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• در </a:t>
            </a:r>
            <a:r>
              <a:rPr lang="fa-IR" b="1" dirty="0" smtClean="0">
                <a:cs typeface="B Nazanin" panose="00000400000000000000" pitchFamily="2" charset="-78"/>
              </a:rPr>
              <a:t>مرحله اول </a:t>
            </a:r>
            <a:r>
              <a:rPr lang="fa-IR" dirty="0" smtClean="0">
                <a:cs typeface="B Nazanin" panose="00000400000000000000" pitchFamily="2" charset="-78"/>
              </a:rPr>
              <a:t>هر راس را برابر با یک انجمن در نظر می گیریم.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• پس در ابتدا به تعداد رئوس، انجمن داریم. </a:t>
            </a:r>
            <a:r>
              <a:rPr lang="en-US" i="1" dirty="0" err="1" smtClean="0">
                <a:cs typeface="B Nazanin" panose="00000400000000000000" pitchFamily="2" charset="-78"/>
              </a:rPr>
              <a:t>nC</a:t>
            </a:r>
            <a:r>
              <a:rPr lang="en-US" i="1" dirty="0" smtClean="0">
                <a:cs typeface="B Nazanin" panose="00000400000000000000" pitchFamily="2" charset="-78"/>
              </a:rPr>
              <a:t>= </a:t>
            </a:r>
            <a:r>
              <a:rPr lang="en-US" i="1" dirty="0" err="1" smtClean="0">
                <a:cs typeface="B Nazanin" panose="00000400000000000000" pitchFamily="2" charset="-78"/>
              </a:rPr>
              <a:t>nV</a:t>
            </a:r>
            <a:endParaRPr lang="en-US" i="1" dirty="0" smtClean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• سپس برای هر راس </a:t>
            </a:r>
            <a:r>
              <a:rPr lang="en-US" dirty="0" err="1" smtClean="0">
                <a:cs typeface="B Nazanin" panose="00000400000000000000" pitchFamily="2" charset="-78"/>
              </a:rPr>
              <a:t>i</a:t>
            </a:r>
            <a:r>
              <a:rPr lang="fa-IR" dirty="0" smtClean="0">
                <a:cs typeface="B Nazanin" panose="00000400000000000000" pitchFamily="2" charset="-78"/>
              </a:rPr>
              <a:t> انجمن همسایه </a:t>
            </a:r>
            <a:r>
              <a:rPr lang="en-US" dirty="0" smtClean="0">
                <a:cs typeface="B Nazanin" panose="00000400000000000000" pitchFamily="2" charset="-78"/>
              </a:rPr>
              <a:t>j</a:t>
            </a:r>
            <a:r>
              <a:rPr lang="fa-IR" dirty="0" smtClean="0">
                <a:cs typeface="B Nazanin" panose="00000400000000000000" pitchFamily="2" charset="-78"/>
              </a:rPr>
              <a:t> را طوری می یابیم که :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• به ازای حذف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en-US" dirty="0" err="1" smtClean="0">
                <a:cs typeface="B Nazanin" panose="00000400000000000000" pitchFamily="2" charset="-78"/>
              </a:rPr>
              <a:t>i</a:t>
            </a:r>
            <a:r>
              <a:rPr lang="fa-IR" dirty="0" smtClean="0">
                <a:cs typeface="B Nazanin" panose="00000400000000000000" pitchFamily="2" charset="-78"/>
              </a:rPr>
              <a:t> از انجمنِ خودش و الحاقِ </a:t>
            </a:r>
            <a:r>
              <a:rPr lang="en-US" dirty="0" err="1" smtClean="0">
                <a:cs typeface="B Nazanin" panose="00000400000000000000" pitchFamily="2" charset="-78"/>
              </a:rPr>
              <a:t>i</a:t>
            </a:r>
            <a:r>
              <a:rPr lang="fa-IR" dirty="0" smtClean="0">
                <a:cs typeface="B Nazanin" panose="00000400000000000000" pitchFamily="2" charset="-78"/>
              </a:rPr>
              <a:t> به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انجمن</a:t>
            </a:r>
            <a:r>
              <a:rPr lang="en-US" dirty="0" smtClean="0">
                <a:cs typeface="B Nazanin" panose="00000400000000000000" pitchFamily="2" charset="-78"/>
              </a:rPr>
              <a:t>j ، </a:t>
            </a:r>
            <a:r>
              <a:rPr lang="fa-IR" dirty="0" smtClean="0">
                <a:cs typeface="B Nazanin" panose="00000400000000000000" pitchFamily="2" charset="-78"/>
              </a:rPr>
              <a:t>ماژولاریتی بیشینه شود.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• سپس راس</a:t>
            </a:r>
            <a:r>
              <a:rPr lang="en-US" dirty="0" err="1" smtClean="0">
                <a:cs typeface="B Nazanin" panose="00000400000000000000" pitchFamily="2" charset="-78"/>
              </a:rPr>
              <a:t>i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ر</a:t>
            </a:r>
            <a:r>
              <a:rPr lang="fa-IR" dirty="0" smtClean="0">
                <a:cs typeface="B Nazanin" panose="00000400000000000000" pitchFamily="2" charset="-78"/>
              </a:rPr>
              <a:t>ا به انجمن </a:t>
            </a:r>
            <a:r>
              <a:rPr lang="en-US" dirty="0" smtClean="0">
                <a:cs typeface="B Nazanin" panose="00000400000000000000" pitchFamily="2" charset="-78"/>
              </a:rPr>
              <a:t>j 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اضافه می کنیم.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• این کار در صورتی انجام می شود که </a:t>
            </a:r>
            <a:r>
              <a:rPr lang="fa-IR" b="1" dirty="0" smtClean="0">
                <a:cs typeface="B Nazanin" panose="00000400000000000000" pitchFamily="2" charset="-78"/>
              </a:rPr>
              <a:t>مقدار ماژولاریتی افزوده شود </a:t>
            </a:r>
            <a:r>
              <a:rPr lang="fa-IR" dirty="0" smtClean="0">
                <a:cs typeface="B Nazanin" panose="00000400000000000000" pitchFamily="2" charset="-78"/>
              </a:rPr>
              <a:t>در غیر این صورت راس </a:t>
            </a:r>
            <a:r>
              <a:rPr lang="en-US" dirty="0" err="1" smtClean="0">
                <a:cs typeface="B Nazanin" panose="00000400000000000000" pitchFamily="2" charset="-78"/>
              </a:rPr>
              <a:t>i</a:t>
            </a:r>
            <a:r>
              <a:rPr lang="fa-IR" dirty="0" smtClean="0">
                <a:cs typeface="B Nazanin" panose="00000400000000000000" pitchFamily="2" charset="-78"/>
              </a:rPr>
              <a:t> در انجمن خودش باقی می ماند.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• این عمل به طور مکرر برای تمومی رئوس انجام می شود تا زمانی که دیگر تغییری اعمال نشود.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• فاز اول در یک نقطه بهینه محلی متوقف می شود. نقطه ای که ماژولاریتی بیشتر با تغییر انجمن هیچ راسی حاصل نمی گردد.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• </a:t>
            </a:r>
            <a:r>
              <a:rPr lang="fa-IR" b="1" dirty="0" smtClean="0">
                <a:cs typeface="B Nazanin" panose="00000400000000000000" pitchFamily="2" charset="-78"/>
              </a:rPr>
              <a:t>در فاز دوم </a:t>
            </a:r>
            <a:r>
              <a:rPr lang="fa-IR" dirty="0" smtClean="0">
                <a:cs typeface="B Nazanin" panose="00000400000000000000" pitchFamily="2" charset="-78"/>
              </a:rPr>
              <a:t>با ادغام گروه های کوچک که توانایی ایجاد گروه های بزرگ تر را دارند خوشه بندی ادامه می یابد.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• توقف فاز 2 : تغییر در خوشه ها به یک حد ثابت برسد و پیمانگی به حالت بیشینه برسد.</a:t>
            </a: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36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114" y="207023"/>
            <a:ext cx="10515600" cy="1325563"/>
          </a:xfrm>
        </p:spPr>
        <p:txBody>
          <a:bodyPr/>
          <a:lstStyle/>
          <a:p>
            <a:pPr algn="r" rtl="1"/>
            <a:r>
              <a:rPr lang="fa-IR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تحلیل کاربر بر مبنای ستاره ی کسب شده از پروژه ها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1" y="1532586"/>
            <a:ext cx="11732653" cy="5048518"/>
          </a:xfrm>
        </p:spPr>
        <p:txBody>
          <a:bodyPr>
            <a:normAutofit/>
          </a:bodyPr>
          <a:lstStyle/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کاربران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fa-IR" b="1" dirty="0" smtClean="0">
                <a:cs typeface="B Nazanin" panose="00000400000000000000" pitchFamily="2" charset="-78"/>
              </a:rPr>
              <a:t>پروژه ها </a:t>
            </a:r>
            <a:r>
              <a:rPr lang="fa-IR" dirty="0" smtClean="0">
                <a:cs typeface="B Nazanin" panose="00000400000000000000" pitchFamily="2" charset="-78"/>
              </a:rPr>
              <a:t>هسته های اصلی گیت هاب هستند.</a:t>
            </a:r>
          </a:p>
          <a:p>
            <a:pPr algn="r" rtl="1"/>
            <a:r>
              <a:rPr lang="fa-IR" b="1" dirty="0" smtClean="0">
                <a:cs typeface="B Nazanin" panose="00000400000000000000" pitchFamily="2" charset="-78"/>
              </a:rPr>
              <a:t>موفقیت پروژه </a:t>
            </a:r>
            <a:r>
              <a:rPr lang="fa-IR" dirty="0" smtClean="0">
                <a:cs typeface="B Nazanin" panose="00000400000000000000" pitchFamily="2" charset="-78"/>
              </a:rPr>
              <a:t>می تواند تاثیر زیادی در افزایش ضریب تاثیر کابر بگذارد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همچنین می تواند نقش مهمی در </a:t>
            </a:r>
            <a:r>
              <a:rPr lang="fa-IR" u="sng" dirty="0" smtClean="0">
                <a:cs typeface="B Nazanin" panose="00000400000000000000" pitchFamily="2" charset="-78"/>
              </a:rPr>
              <a:t>تعداد دنبال کنندگان کاربر </a:t>
            </a:r>
            <a:r>
              <a:rPr lang="fa-IR" dirty="0" smtClean="0">
                <a:cs typeface="B Nazanin" panose="00000400000000000000" pitchFamily="2" charset="-78"/>
              </a:rPr>
              <a:t>داشته باشد.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ابتدا تعداد ستاره هایی که هر کاربر از پروژه هایش کسب کرده است را شمارش می کنیم </a:t>
            </a:r>
            <a:endParaRPr lang="en-US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حتی پروژه هایی که ستاره ای نگرفته اند (0) محاسبه می شود!!!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 ادامه : </a:t>
            </a:r>
          </a:p>
          <a:p>
            <a:pPr lvl="1" algn="r" rtl="1"/>
            <a:r>
              <a:rPr lang="en-US" dirty="0" err="1" smtClean="0">
                <a:cs typeface="B Nazanin" panose="00000400000000000000" pitchFamily="2" charset="-78"/>
              </a:rPr>
              <a:t>UStarSumNum</a:t>
            </a:r>
            <a:r>
              <a:rPr lang="en-US" dirty="0" smtClean="0">
                <a:cs typeface="B Nazanin" panose="00000400000000000000" pitchFamily="2" charset="-78"/>
              </a:rPr>
              <a:t> – </a:t>
            </a:r>
            <a:r>
              <a:rPr lang="en-US" dirty="0" err="1" smtClean="0">
                <a:cs typeface="B Nazanin" panose="00000400000000000000" pitchFamily="2" charset="-78"/>
              </a:rPr>
              <a:t>UStarAvgNum</a:t>
            </a:r>
            <a:r>
              <a:rPr lang="en-US" dirty="0" smtClean="0">
                <a:cs typeface="B Nazanin" panose="00000400000000000000" pitchFamily="2" charset="-78"/>
              </a:rPr>
              <a:t> – </a:t>
            </a:r>
            <a:r>
              <a:rPr lang="en-US" dirty="0" err="1" smtClean="0">
                <a:cs typeface="B Nazanin" panose="00000400000000000000" pitchFamily="2" charset="-78"/>
              </a:rPr>
              <a:t>UStarMaxNum</a:t>
            </a:r>
            <a:r>
              <a:rPr lang="fa-IR" dirty="0" smtClean="0">
                <a:cs typeface="B Nazanin" panose="00000400000000000000" pitchFamily="2" charset="-78"/>
              </a:rPr>
              <a:t> را از تمامی پروژه ها محاسبه می کنیم.</a:t>
            </a: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پیشنهاد </a:t>
            </a:r>
            <a:r>
              <a:rPr lang="en-US" dirty="0" smtClean="0">
                <a:cs typeface="B Nazanin" panose="00000400000000000000" pitchFamily="2" charset="-78"/>
              </a:rPr>
              <a:t>H-Star Method</a:t>
            </a:r>
            <a:r>
              <a:rPr lang="fa-IR" dirty="0" smtClean="0">
                <a:cs typeface="B Nazanin" panose="00000400000000000000" pitchFamily="2" charset="-78"/>
              </a:rPr>
              <a:t> بر مبنای </a:t>
            </a:r>
            <a:r>
              <a:rPr lang="en-US" dirty="0" smtClean="0">
                <a:cs typeface="B Nazanin" panose="00000400000000000000" pitchFamily="2" charset="-78"/>
              </a:rPr>
              <a:t>H-Index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امتیاز </a:t>
            </a:r>
            <a:r>
              <a:rPr lang="en-US" dirty="0" smtClean="0">
                <a:cs typeface="B Nazanin" panose="00000400000000000000" pitchFamily="2" charset="-78"/>
              </a:rPr>
              <a:t>H-Score</a:t>
            </a:r>
            <a:r>
              <a:rPr lang="fa-IR" dirty="0" smtClean="0">
                <a:cs typeface="B Nazanin" panose="00000400000000000000" pitchFamily="2" charset="-78"/>
              </a:rPr>
              <a:t> کاربر: او دستِ کم </a:t>
            </a:r>
            <a:r>
              <a:rPr lang="en-US" dirty="0" smtClean="0">
                <a:cs typeface="B Nazanin" panose="00000400000000000000" pitchFamily="2" charset="-78"/>
              </a:rPr>
              <a:t>h</a:t>
            </a:r>
            <a:r>
              <a:rPr lang="fa-IR" dirty="0" smtClean="0">
                <a:cs typeface="B Nazanin" panose="00000400000000000000" pitchFamily="2" charset="-78"/>
              </a:rPr>
              <a:t> پروژه داشته که حداقل به تعداد </a:t>
            </a:r>
            <a:r>
              <a:rPr lang="en-US" dirty="0" smtClean="0">
                <a:cs typeface="B Nazanin" panose="00000400000000000000" pitchFamily="2" charset="-78"/>
              </a:rPr>
              <a:t>h</a:t>
            </a:r>
            <a:r>
              <a:rPr lang="fa-IR" dirty="0" smtClean="0">
                <a:cs typeface="B Nazanin" panose="00000400000000000000" pitchFamily="2" charset="-78"/>
              </a:rPr>
              <a:t> مرتبه، </a:t>
            </a:r>
            <a:r>
              <a:rPr lang="en-US" dirty="0" smtClean="0">
                <a:cs typeface="B Nazanin" panose="00000400000000000000" pitchFamily="2" charset="-78"/>
              </a:rPr>
              <a:t>h</a:t>
            </a:r>
            <a:r>
              <a:rPr lang="fa-IR" dirty="0" smtClean="0">
                <a:cs typeface="B Nazanin" panose="00000400000000000000" pitchFamily="2" charset="-78"/>
              </a:rPr>
              <a:t> ستاره گرفته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9803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175" y="0"/>
            <a:ext cx="10515600" cy="1325563"/>
          </a:xfrm>
        </p:spPr>
        <p:txBody>
          <a:bodyPr/>
          <a:lstStyle/>
          <a:p>
            <a:pPr algn="r" rtl="1"/>
            <a:r>
              <a:rPr lang="fa-IR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تحلیل مبتنی بر </a:t>
            </a:r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Fork</a:t>
            </a:r>
            <a:r>
              <a:rPr lang="fa-IR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(شبکه </a:t>
            </a:r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Forking</a:t>
            </a:r>
            <a:r>
              <a:rPr lang="fa-IR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)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442434"/>
            <a:ext cx="12011695" cy="5415565"/>
          </a:xfrm>
        </p:spPr>
        <p:txBody>
          <a:bodyPr>
            <a:normAutofit/>
          </a:bodyPr>
          <a:lstStyle/>
          <a:p>
            <a:pPr lvl="1" algn="r" rtl="1"/>
            <a:r>
              <a:rPr lang="fa-IR" sz="2700" dirty="0" smtClean="0">
                <a:cs typeface="B Nazanin" panose="00000400000000000000" pitchFamily="2" charset="-78"/>
              </a:rPr>
              <a:t>فیلترینگ پروژه ها</a:t>
            </a:r>
          </a:p>
          <a:p>
            <a:pPr lvl="1" algn="r" rtl="1"/>
            <a:r>
              <a:rPr lang="fa-IR" sz="27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پروژه هایی که </a:t>
            </a:r>
            <a:r>
              <a:rPr lang="en-US" sz="27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Fork</a:t>
            </a:r>
            <a:r>
              <a:rPr lang="fa-IR" sz="27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 داشته اند + </a:t>
            </a:r>
            <a:r>
              <a:rPr lang="en-US" sz="27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Pull Request</a:t>
            </a:r>
            <a:r>
              <a:rPr lang="fa-IR" sz="2700" dirty="0" smtClean="0">
                <a:solidFill>
                  <a:srgbClr val="0070C0"/>
                </a:solidFill>
                <a:cs typeface="B Nazanin" panose="00000400000000000000" pitchFamily="2" charset="-78"/>
              </a:rPr>
              <a:t> (امتیاز بالاتر)</a:t>
            </a:r>
            <a:endParaRPr lang="en-US" sz="2700" dirty="0" smtClean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sz="27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پروژه هایی که </a:t>
            </a:r>
            <a:r>
              <a:rPr lang="en-US" sz="27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Fork</a:t>
            </a:r>
            <a:r>
              <a:rPr lang="fa-IR" sz="27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داشته اند – </a:t>
            </a:r>
            <a:r>
              <a:rPr lang="en-US" sz="2700" dirty="0" smtClean="0">
                <a:solidFill>
                  <a:srgbClr val="FF0000"/>
                </a:solidFill>
                <a:cs typeface="B Nazanin" panose="00000400000000000000" pitchFamily="2" charset="-78"/>
              </a:rPr>
              <a:t>Pull Request</a:t>
            </a:r>
            <a:endParaRPr lang="fa-IR" sz="27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en-US" sz="2700" dirty="0" err="1">
                <a:cs typeface="B Nazanin" panose="00000400000000000000" pitchFamily="2" charset="-78"/>
              </a:rPr>
              <a:t>UForkSumNum</a:t>
            </a:r>
            <a:r>
              <a:rPr lang="en-US" sz="2700" dirty="0">
                <a:cs typeface="B Nazanin" panose="00000400000000000000" pitchFamily="2" charset="-78"/>
              </a:rPr>
              <a:t> – </a:t>
            </a:r>
            <a:r>
              <a:rPr lang="en-US" sz="2700" dirty="0" err="1">
                <a:cs typeface="B Nazanin" panose="00000400000000000000" pitchFamily="2" charset="-78"/>
              </a:rPr>
              <a:t>UForkAvgNum</a:t>
            </a:r>
            <a:r>
              <a:rPr lang="en-US" sz="2700" dirty="0">
                <a:cs typeface="B Nazanin" panose="00000400000000000000" pitchFamily="2" charset="-78"/>
              </a:rPr>
              <a:t> – </a:t>
            </a:r>
            <a:r>
              <a:rPr lang="en-US" sz="2700" dirty="0" err="1">
                <a:cs typeface="B Nazanin" panose="00000400000000000000" pitchFamily="2" charset="-78"/>
              </a:rPr>
              <a:t>UForkMaxNum</a:t>
            </a:r>
            <a:r>
              <a:rPr lang="fa-IR" sz="2700" dirty="0">
                <a:cs typeface="B Nazanin" panose="00000400000000000000" pitchFamily="2" charset="-78"/>
              </a:rPr>
              <a:t> را از تمامی پروژه ها محاسبه می کنیم.</a:t>
            </a:r>
          </a:p>
          <a:p>
            <a:pPr lvl="2" algn="r" rtl="1"/>
            <a:r>
              <a:rPr lang="fa-IR" sz="2300" dirty="0">
                <a:cs typeface="B Nazanin" panose="00000400000000000000" pitchFamily="2" charset="-78"/>
              </a:rPr>
              <a:t>پیشنهاد </a:t>
            </a:r>
            <a:r>
              <a:rPr lang="en-US" sz="2300" dirty="0">
                <a:cs typeface="B Nazanin" panose="00000400000000000000" pitchFamily="2" charset="-78"/>
              </a:rPr>
              <a:t>H-Fork Method</a:t>
            </a:r>
            <a:r>
              <a:rPr lang="fa-IR" sz="2300" dirty="0">
                <a:cs typeface="B Nazanin" panose="00000400000000000000" pitchFamily="2" charset="-78"/>
              </a:rPr>
              <a:t> بر مبنای </a:t>
            </a:r>
            <a:r>
              <a:rPr lang="en-US" sz="2300" dirty="0">
                <a:cs typeface="B Nazanin" panose="00000400000000000000" pitchFamily="2" charset="-78"/>
              </a:rPr>
              <a:t>H-Index</a:t>
            </a:r>
          </a:p>
          <a:p>
            <a:pPr lvl="2" algn="r" rtl="1"/>
            <a:r>
              <a:rPr lang="fa-IR" sz="2300" dirty="0">
                <a:cs typeface="B Nazanin" panose="00000400000000000000" pitchFamily="2" charset="-78"/>
              </a:rPr>
              <a:t>امتیاز </a:t>
            </a:r>
            <a:r>
              <a:rPr lang="en-US" sz="2300" dirty="0">
                <a:cs typeface="B Nazanin" panose="00000400000000000000" pitchFamily="2" charset="-78"/>
              </a:rPr>
              <a:t>H-Fork</a:t>
            </a:r>
            <a:r>
              <a:rPr lang="fa-IR" sz="2300" dirty="0">
                <a:cs typeface="B Nazanin" panose="00000400000000000000" pitchFamily="2" charset="-78"/>
              </a:rPr>
              <a:t> کاربر: او دستِ کم </a:t>
            </a:r>
            <a:r>
              <a:rPr lang="en-US" sz="2300" dirty="0">
                <a:cs typeface="B Nazanin" panose="00000400000000000000" pitchFamily="2" charset="-78"/>
              </a:rPr>
              <a:t>h</a:t>
            </a:r>
            <a:r>
              <a:rPr lang="fa-IR" sz="2300" dirty="0">
                <a:cs typeface="B Nazanin" panose="00000400000000000000" pitchFamily="2" charset="-78"/>
              </a:rPr>
              <a:t> پروژه داشته که حداقل به تعداد </a:t>
            </a:r>
            <a:r>
              <a:rPr lang="en-US" sz="2300" dirty="0">
                <a:cs typeface="B Nazanin" panose="00000400000000000000" pitchFamily="2" charset="-78"/>
              </a:rPr>
              <a:t>h</a:t>
            </a:r>
            <a:r>
              <a:rPr lang="fa-IR" sz="2300" dirty="0">
                <a:cs typeface="B Nazanin" panose="00000400000000000000" pitchFamily="2" charset="-78"/>
              </a:rPr>
              <a:t> مرتبه، </a:t>
            </a:r>
            <a:r>
              <a:rPr lang="en-US" sz="2300" dirty="0">
                <a:cs typeface="B Nazanin" panose="00000400000000000000" pitchFamily="2" charset="-78"/>
              </a:rPr>
              <a:t>h</a:t>
            </a:r>
            <a:r>
              <a:rPr lang="fa-IR" sz="2300" dirty="0">
                <a:cs typeface="B Nazanin" panose="00000400000000000000" pitchFamily="2" charset="-78"/>
              </a:rPr>
              <a:t> تا </a:t>
            </a:r>
            <a:r>
              <a:rPr lang="en-US" sz="2300" dirty="0">
                <a:cs typeface="B Nazanin" panose="00000400000000000000" pitchFamily="2" charset="-78"/>
              </a:rPr>
              <a:t>Fork</a:t>
            </a:r>
            <a:r>
              <a:rPr lang="fa-IR" sz="2300" dirty="0">
                <a:cs typeface="B Nazanin" panose="00000400000000000000" pitchFamily="2" charset="-78"/>
              </a:rPr>
              <a:t> داشته است</a:t>
            </a:r>
            <a:r>
              <a:rPr lang="fa-IR" sz="2300" dirty="0" smtClean="0">
                <a:cs typeface="B Nazanin" panose="00000400000000000000" pitchFamily="2" charset="-78"/>
              </a:rPr>
              <a:t>.</a:t>
            </a:r>
          </a:p>
          <a:p>
            <a:pPr lvl="1" algn="r" rtl="1"/>
            <a:r>
              <a:rPr lang="fa-IR" sz="2700" dirty="0" smtClean="0">
                <a:cs typeface="B Nazanin" panose="00000400000000000000" pitchFamily="2" charset="-78"/>
              </a:rPr>
              <a:t>36.67% از پروژه ها از سوی دیگر کاربران </a:t>
            </a:r>
            <a:r>
              <a:rPr lang="en-US" sz="2700" dirty="0" smtClean="0">
                <a:cs typeface="B Nazanin" panose="00000400000000000000" pitchFamily="2" charset="-78"/>
              </a:rPr>
              <a:t>Fork</a:t>
            </a:r>
            <a:r>
              <a:rPr lang="fa-IR" sz="2700" dirty="0" smtClean="0">
                <a:cs typeface="B Nazanin" panose="00000400000000000000" pitchFamily="2" charset="-78"/>
              </a:rPr>
              <a:t> داشته اند.</a:t>
            </a:r>
          </a:p>
          <a:p>
            <a:pPr lvl="1" algn="r" rtl="1"/>
            <a:r>
              <a:rPr lang="fa-IR" sz="2700" dirty="0" smtClean="0">
                <a:cs typeface="B Nazanin" panose="00000400000000000000" pitchFamily="2" charset="-78"/>
              </a:rPr>
              <a:t>36.54%</a:t>
            </a:r>
            <a:r>
              <a:rPr lang="en-US" sz="2700" dirty="0" smtClean="0">
                <a:cs typeface="B Nazanin" panose="00000400000000000000" pitchFamily="2" charset="-78"/>
              </a:rPr>
              <a:t> </a:t>
            </a:r>
            <a:r>
              <a:rPr lang="fa-IR" sz="2700" dirty="0" smtClean="0">
                <a:cs typeface="B Nazanin" panose="00000400000000000000" pitchFamily="2" charset="-78"/>
              </a:rPr>
              <a:t>از پروژه ها دارای </a:t>
            </a:r>
            <a:r>
              <a:rPr lang="en-US" sz="2700" dirty="0" smtClean="0">
                <a:cs typeface="B Nazanin" panose="00000400000000000000" pitchFamily="2" charset="-78"/>
              </a:rPr>
              <a:t>Pull Request</a:t>
            </a:r>
            <a:r>
              <a:rPr lang="fa-IR" sz="2700" dirty="0" smtClean="0">
                <a:cs typeface="B Nazanin" panose="00000400000000000000" pitchFamily="2" charset="-78"/>
              </a:rPr>
              <a:t> بوده اند.</a:t>
            </a:r>
          </a:p>
          <a:p>
            <a:pPr lvl="1" algn="r" rtl="1"/>
            <a:r>
              <a:rPr lang="fa-IR" sz="2700" dirty="0" smtClean="0">
                <a:cs typeface="B Nazanin" panose="00000400000000000000" pitchFamily="2" charset="-78"/>
              </a:rPr>
              <a:t>34.08% از </a:t>
            </a:r>
            <a:r>
              <a:rPr lang="en-US" sz="2700" dirty="0" smtClean="0">
                <a:cs typeface="B Nazanin" panose="00000400000000000000" pitchFamily="2" charset="-78"/>
              </a:rPr>
              <a:t>Pull Requests</a:t>
            </a:r>
            <a:r>
              <a:rPr lang="fa-IR" sz="2700" dirty="0" smtClean="0">
                <a:cs typeface="B Nazanin" panose="00000400000000000000" pitchFamily="2" charset="-78"/>
              </a:rPr>
              <a:t> به </a:t>
            </a:r>
            <a:r>
              <a:rPr lang="en-US" sz="2700" dirty="0" smtClean="0">
                <a:cs typeface="B Nazanin" panose="00000400000000000000" pitchFamily="2" charset="-78"/>
              </a:rPr>
              <a:t>Merge</a:t>
            </a:r>
            <a:r>
              <a:rPr lang="fa-IR" sz="2700" dirty="0" smtClean="0">
                <a:cs typeface="B Nazanin" panose="00000400000000000000" pitchFamily="2" charset="-78"/>
              </a:rPr>
              <a:t> از سوی صاحب پروژه تغییر وضعیت داده اند.</a:t>
            </a:r>
            <a:endParaRPr lang="fa-IR" sz="2300" dirty="0">
              <a:cs typeface="B Nazanin" panose="00000400000000000000" pitchFamily="2" charset="-78"/>
            </a:endParaRPr>
          </a:p>
          <a:p>
            <a:pPr lvl="1" algn="r" rtl="1"/>
            <a:endParaRPr lang="fa-IR" sz="2700" dirty="0" smtClean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lvl="1" algn="r" rtl="1"/>
            <a:endParaRPr lang="en-US" sz="27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281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38896"/>
          </a:xfrm>
        </p:spPr>
        <p:txBody>
          <a:bodyPr/>
          <a:lstStyle/>
          <a:p>
            <a:pPr algn="r"/>
            <a:r>
              <a:rPr lang="fa-IR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گام های پژوهش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7437"/>
            <a:ext cx="9905998" cy="3923763"/>
          </a:xfrm>
        </p:spPr>
        <p:txBody>
          <a:bodyPr>
            <a:normAutofit/>
          </a:bodyPr>
          <a:lstStyle/>
          <a:p>
            <a:pPr algn="r" rtl="1"/>
            <a:r>
              <a:rPr lang="fa-IR" sz="3200" b="1" dirty="0" smtClean="0">
                <a:cs typeface="B Nazanin" panose="00000400000000000000" pitchFamily="2" charset="-78"/>
              </a:rPr>
              <a:t>جمع آوری دیتا</a:t>
            </a:r>
          </a:p>
          <a:p>
            <a:pPr lvl="1" algn="r" rtl="1"/>
            <a:r>
              <a:rPr lang="fa-IR" sz="3000" b="1" dirty="0" smtClean="0">
                <a:cs typeface="B Nazanin" panose="00000400000000000000" pitchFamily="2" charset="-78"/>
              </a:rPr>
              <a:t>بازه زمانی : 2008 تا 2017 توسط </a:t>
            </a:r>
            <a:r>
              <a:rPr lang="en-US" sz="3000" b="1" dirty="0" err="1" smtClean="0">
                <a:cs typeface="B Nazanin" panose="00000400000000000000" pitchFamily="2" charset="-78"/>
              </a:rPr>
              <a:t>Ghtorrent</a:t>
            </a:r>
            <a:r>
              <a:rPr lang="en-US" sz="3000" b="1" dirty="0" smtClean="0">
                <a:cs typeface="B Nazanin" panose="00000400000000000000" pitchFamily="2" charset="-78"/>
              </a:rPr>
              <a:t> </a:t>
            </a:r>
            <a:r>
              <a:rPr lang="en-US" sz="3000" b="1" dirty="0" err="1" smtClean="0">
                <a:cs typeface="B Nazanin" panose="00000400000000000000" pitchFamily="2" charset="-78"/>
              </a:rPr>
              <a:t>api</a:t>
            </a:r>
            <a:endParaRPr lang="fa-IR" sz="3000" b="1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sz="2800" b="1" dirty="0">
                <a:cs typeface="B Nazanin" panose="00000400000000000000" pitchFamily="2" charset="-78"/>
              </a:rPr>
              <a:t>16 میلیون کاربر که در 40 میلیون پروژه فعالیت </a:t>
            </a:r>
            <a:r>
              <a:rPr lang="fa-IR" sz="2800" b="1" dirty="0" smtClean="0">
                <a:cs typeface="B Nazanin" panose="00000400000000000000" pitchFamily="2" charset="-78"/>
              </a:rPr>
              <a:t>داشتند</a:t>
            </a:r>
          </a:p>
          <a:p>
            <a:pPr algn="r" rtl="1"/>
            <a:r>
              <a:rPr lang="fa-IR" sz="3200" b="1" dirty="0" smtClean="0">
                <a:cs typeface="B Nazanin" panose="00000400000000000000" pitchFamily="2" charset="-78"/>
              </a:rPr>
              <a:t>پیش پردازش داده ها </a:t>
            </a:r>
          </a:p>
          <a:p>
            <a:pPr algn="r" rtl="1"/>
            <a:r>
              <a:rPr lang="fa-IR" sz="3200" b="1" dirty="0" smtClean="0">
                <a:cs typeface="B Nazanin" panose="00000400000000000000" pitchFamily="2" charset="-78"/>
              </a:rPr>
              <a:t>انتخاب و استخراج ویژگی ها در راستای مقایسه کاربران </a:t>
            </a:r>
          </a:p>
          <a:p>
            <a:pPr algn="r" rtl="1"/>
            <a:r>
              <a:rPr lang="fa-IR" sz="3200" b="1" dirty="0" smtClean="0">
                <a:cs typeface="B Nazanin" panose="00000400000000000000" pitchFamily="2" charset="-78"/>
              </a:rPr>
              <a:t>ساخت گراف شبکه </a:t>
            </a:r>
          </a:p>
          <a:p>
            <a:pPr algn="r" rtl="1"/>
            <a:r>
              <a:rPr lang="fa-IR" sz="3200" b="1" dirty="0" smtClean="0">
                <a:cs typeface="B Nazanin" panose="00000400000000000000" pitchFamily="2" charset="-78"/>
              </a:rPr>
              <a:t>انجام آزمایش های تحلیلی و انتشار نتایج</a:t>
            </a:r>
            <a:endParaRPr lang="fa-IR" sz="32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455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تحلیل مبتنی بر </a:t>
            </a:r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Activities</a:t>
            </a:r>
            <a:r>
              <a:rPr lang="fa-IR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</a:t>
            </a:r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(User Contributions)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شمارش فعالیت های کاربر :</a:t>
            </a:r>
            <a:endParaRPr lang="en-US" dirty="0" smtClean="0">
              <a:cs typeface="B Nazanin" panose="00000400000000000000" pitchFamily="2" charset="-78"/>
            </a:endParaRPr>
          </a:p>
          <a:p>
            <a:r>
              <a:rPr lang="en-US" dirty="0" smtClean="0">
                <a:cs typeface="B Nazanin" panose="00000400000000000000" pitchFamily="2" charset="-78"/>
              </a:rPr>
              <a:t>Commits</a:t>
            </a:r>
          </a:p>
          <a:p>
            <a:r>
              <a:rPr lang="en-US" dirty="0" smtClean="0">
                <a:cs typeface="B Nazanin" panose="00000400000000000000" pitchFamily="2" charset="-78"/>
              </a:rPr>
              <a:t>Create project</a:t>
            </a:r>
          </a:p>
          <a:p>
            <a:r>
              <a:rPr lang="en-US" dirty="0" smtClean="0">
                <a:cs typeface="B Nazanin" panose="00000400000000000000" pitchFamily="2" charset="-78"/>
              </a:rPr>
              <a:t>Open issue</a:t>
            </a:r>
          </a:p>
          <a:p>
            <a:r>
              <a:rPr lang="en-US" dirty="0" smtClean="0">
                <a:cs typeface="B Nazanin" panose="00000400000000000000" pitchFamily="2" charset="-78"/>
              </a:rPr>
              <a:t>Send pull request</a:t>
            </a:r>
          </a:p>
          <a:p>
            <a:pPr marL="0" indent="0">
              <a:buNone/>
            </a:pPr>
            <a:endParaRPr lang="en-US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75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365125"/>
            <a:ext cx="11212132" cy="1325563"/>
          </a:xfrm>
        </p:spPr>
        <p:txBody>
          <a:bodyPr/>
          <a:lstStyle/>
          <a:p>
            <a:pPr algn="r" rtl="1"/>
            <a:r>
              <a:rPr lang="en-US" b="1" dirty="0" err="1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Borda</a:t>
            </a:r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Count Method, Classical Voting Algorithm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altLang="en-US" sz="2400" dirty="0" smtClean="0">
                <a:cs typeface="B Nazanin" panose="00000400000000000000" pitchFamily="2" charset="-78"/>
              </a:rPr>
              <a:t>در این روش کاربران دو به دو مقایسه می شوند، اگر تعداد روش هایی که کاربر </a:t>
            </a:r>
            <a:r>
              <a:rPr lang="en-US" altLang="en-US" sz="2400" dirty="0" err="1" smtClean="0">
                <a:cs typeface="B Nazanin" panose="00000400000000000000" pitchFamily="2" charset="-78"/>
              </a:rPr>
              <a:t>i</a:t>
            </a:r>
            <a:r>
              <a:rPr lang="fa-IR" altLang="en-US" sz="2400" dirty="0" smtClean="0">
                <a:cs typeface="B Nazanin" panose="00000400000000000000" pitchFamily="2" charset="-78"/>
              </a:rPr>
              <a:t> را بر گزینه </a:t>
            </a:r>
            <a:r>
              <a:rPr lang="en-US" altLang="en-US" sz="2400" dirty="0" smtClean="0">
                <a:cs typeface="B Nazanin" panose="00000400000000000000" pitchFamily="2" charset="-78"/>
              </a:rPr>
              <a:t>j</a:t>
            </a:r>
            <a:r>
              <a:rPr lang="fa-IR" altLang="en-US" sz="2400" dirty="0" smtClean="0">
                <a:cs typeface="B Nazanin" panose="00000400000000000000" pitchFamily="2" charset="-78"/>
              </a:rPr>
              <a:t> ترجیح می دهند بیشتر از تعداد روش هایی بود که کاربر </a:t>
            </a:r>
            <a:r>
              <a:rPr lang="en-US" altLang="en-US" sz="2400" dirty="0" smtClean="0">
                <a:cs typeface="B Nazanin" panose="00000400000000000000" pitchFamily="2" charset="-78"/>
              </a:rPr>
              <a:t>j</a:t>
            </a:r>
            <a:r>
              <a:rPr lang="fa-IR" altLang="en-US" sz="2400" dirty="0" smtClean="0">
                <a:cs typeface="B Nazanin" panose="00000400000000000000" pitchFamily="2" charset="-78"/>
              </a:rPr>
              <a:t> را بر </a:t>
            </a:r>
            <a:r>
              <a:rPr lang="en-US" altLang="en-US" sz="2400" dirty="0" err="1" smtClean="0">
                <a:cs typeface="B Nazanin" panose="00000400000000000000" pitchFamily="2" charset="-78"/>
              </a:rPr>
              <a:t>i</a:t>
            </a:r>
            <a:r>
              <a:rPr lang="fa-IR" altLang="en-US" sz="2400" dirty="0" smtClean="0">
                <a:cs typeface="B Nazanin" panose="00000400000000000000" pitchFamily="2" charset="-78"/>
              </a:rPr>
              <a:t> ، آنگاه در سطر </a:t>
            </a:r>
            <a:r>
              <a:rPr lang="en-US" altLang="en-US" sz="2400" dirty="0" err="1" smtClean="0">
                <a:cs typeface="B Nazanin" panose="00000400000000000000" pitchFamily="2" charset="-78"/>
              </a:rPr>
              <a:t>i</a:t>
            </a:r>
            <a:r>
              <a:rPr lang="fa-IR" altLang="en-US" sz="2400" dirty="0" smtClean="0">
                <a:cs typeface="B Nazanin" panose="00000400000000000000" pitchFamily="2" charset="-78"/>
              </a:rPr>
              <a:t> و ستون </a:t>
            </a:r>
            <a:r>
              <a:rPr lang="en-US" altLang="en-US" sz="2400" dirty="0" smtClean="0">
                <a:cs typeface="B Nazanin" panose="00000400000000000000" pitchFamily="2" charset="-78"/>
              </a:rPr>
              <a:t>j</a:t>
            </a:r>
            <a:r>
              <a:rPr lang="fa-IR" altLang="en-US" sz="2400" dirty="0" smtClean="0">
                <a:cs typeface="B Nazanin" panose="00000400000000000000" pitchFamily="2" charset="-78"/>
              </a:rPr>
              <a:t> ماتریس مقایسات زوجی حرف </a:t>
            </a:r>
            <a:r>
              <a:rPr lang="en-US" altLang="en-US" sz="2400" dirty="0" smtClean="0">
                <a:cs typeface="B Nazanin" panose="00000400000000000000" pitchFamily="2" charset="-78"/>
              </a:rPr>
              <a:t>M</a:t>
            </a:r>
            <a:r>
              <a:rPr lang="fa-IR" altLang="en-US" sz="2400" dirty="0" smtClean="0">
                <a:cs typeface="B Nazanin" panose="00000400000000000000" pitchFamily="2" charset="-78"/>
              </a:rPr>
              <a:t> و در غیر اینصورت حرف </a:t>
            </a:r>
            <a:r>
              <a:rPr lang="en-US" altLang="en-US" sz="2400" dirty="0" smtClean="0">
                <a:cs typeface="B Nazanin" panose="00000400000000000000" pitchFamily="2" charset="-78"/>
              </a:rPr>
              <a:t>X</a:t>
            </a:r>
            <a:r>
              <a:rPr lang="fa-IR" altLang="en-US" sz="2400" dirty="0" smtClean="0">
                <a:cs typeface="B Nazanin" panose="00000400000000000000" pitchFamily="2" charset="-78"/>
              </a:rPr>
              <a:t> را قرار می دهیم، تعداد حرف های </a:t>
            </a:r>
            <a:r>
              <a:rPr lang="en-US" altLang="en-US" sz="2400" dirty="0" smtClean="0">
                <a:cs typeface="B Nazanin" panose="00000400000000000000" pitchFamily="2" charset="-78"/>
              </a:rPr>
              <a:t>M</a:t>
            </a:r>
            <a:r>
              <a:rPr lang="fa-IR" altLang="en-US" sz="2400" dirty="0" smtClean="0">
                <a:cs typeface="B Nazanin" panose="00000400000000000000" pitchFamily="2" charset="-78"/>
              </a:rPr>
              <a:t> هر سطر رتبه گزینه مربوطه را مشخص می کند.</a:t>
            </a:r>
          </a:p>
          <a:p>
            <a:pPr algn="just" rtl="1"/>
            <a:endParaRPr lang="fa-IR" altLang="en-US" sz="2400" dirty="0">
              <a:cs typeface="B Nazanin" panose="00000400000000000000" pitchFamily="2" charset="-78"/>
            </a:endParaRPr>
          </a:p>
          <a:p>
            <a:pPr marL="0" indent="0" algn="just" rtl="1">
              <a:buNone/>
            </a:pPr>
            <a:endParaRPr lang="fa-IR" altLang="en-US" sz="2400" dirty="0" smtClean="0"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77506"/>
              </p:ext>
            </p:extLst>
          </p:nvPr>
        </p:nvGraphicFramePr>
        <p:xfrm>
          <a:off x="1774423" y="3398471"/>
          <a:ext cx="8128002" cy="237757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∑C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-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∑R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31" marB="45731" horzOverflow="overflow"/>
                </a:tc>
              </a:tr>
            </a:tbl>
          </a:graphicData>
        </a:graphic>
      </p:graphicFrame>
      <p:sp>
        <p:nvSpPr>
          <p:cNvPr id="5" name="Text Box 97"/>
          <p:cNvSpPr txBox="1">
            <a:spLocks noChangeArrowheads="1"/>
          </p:cNvSpPr>
          <p:nvPr/>
        </p:nvSpPr>
        <p:spPr bwMode="auto">
          <a:xfrm>
            <a:off x="3524518" y="6128543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dirty="0"/>
              <a:t>A1=A2&gt;A3&gt;A4</a:t>
            </a:r>
          </a:p>
        </p:txBody>
      </p:sp>
    </p:spTree>
    <p:extLst>
      <p:ext uri="{BB962C8B-B14F-4D97-AF65-F5344CB8AC3E}">
        <p14:creationId xmlns:p14="http://schemas.microsoft.com/office/powerpoint/2010/main" val="1416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07" y="21206"/>
            <a:ext cx="11925836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نمایش توزیع ویژگی های کاربر در قالب </a:t>
            </a:r>
            <a:r>
              <a:rPr lang="en-US" sz="4000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SCATTER Diagram</a:t>
            </a:r>
            <a:endParaRPr lang="en-US" sz="4000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693" y="1059635"/>
            <a:ext cx="7597462" cy="57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1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365" y="416640"/>
            <a:ext cx="10515600" cy="1062043"/>
          </a:xfrm>
        </p:spPr>
        <p:txBody>
          <a:bodyPr/>
          <a:lstStyle/>
          <a:p>
            <a:pPr algn="r"/>
            <a:r>
              <a:rPr lang="en-US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Paper Workflow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977" y="2125014"/>
            <a:ext cx="10904988" cy="391517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893194" y="4159876"/>
            <a:ext cx="0" cy="46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1825" y="4803820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جمع آوری داده</a:t>
            </a:r>
            <a:endParaRPr lang="en-US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95611" y="4159876"/>
            <a:ext cx="0" cy="46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6968" y="4777855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پیش پردازش داده</a:t>
            </a:r>
            <a:endParaRPr lang="en-US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6052924" y="1742203"/>
            <a:ext cx="528179" cy="4478293"/>
          </a:xfrm>
          <a:prstGeom prst="leftBrace">
            <a:avLst>
              <a:gd name="adj1" fmla="val 8333"/>
              <a:gd name="adj2" fmla="val 4827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1003">
            <a:schemeClr val="dk2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241628" y="1896543"/>
            <a:ext cx="1069020" cy="22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59365" y="1658988"/>
            <a:ext cx="411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بررسی ضریب تاثیر کاربر در قالب </a:t>
            </a:r>
            <a:r>
              <a:rPr lang="fa-IR" b="1" dirty="0">
                <a:solidFill>
                  <a:srgbClr val="002060"/>
                </a:solidFill>
                <a:cs typeface="B Nazanin" panose="00000400000000000000" pitchFamily="2" charset="-78"/>
              </a:rPr>
              <a:t>روابط 4 گانه</a:t>
            </a:r>
            <a:endParaRPr lang="en-US" b="1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algn="ctr"/>
            <a:endParaRPr lang="en-US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208394" y="1896543"/>
            <a:ext cx="553792" cy="40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762186" y="1603351"/>
            <a:ext cx="200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میزان محبوبیت کاربر</a:t>
            </a:r>
            <a:endParaRPr lang="en-US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605493" y="2898950"/>
            <a:ext cx="553792" cy="40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85390" y="2460681"/>
            <a:ext cx="200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ارزش محتوی کاربر</a:t>
            </a:r>
            <a:endParaRPr lang="en-US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605493" y="4469571"/>
            <a:ext cx="553792" cy="3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84949" y="4636994"/>
            <a:ext cx="200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مشارکت</a:t>
            </a:r>
            <a:endParaRPr lang="en-US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984949" y="5229026"/>
            <a:ext cx="200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فعالیت</a:t>
            </a:r>
            <a:endParaRPr lang="en-US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605493" y="5152148"/>
            <a:ext cx="553792" cy="30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0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 animBg="1"/>
      <p:bldP spid="13" grpId="0"/>
      <p:bldP spid="18" grpId="0"/>
      <p:bldP spid="20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فیلتر کاربران تقلبی 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فقط کاربران واقعی در نظر گرفته شده اند، اما چگونه ؟ </a:t>
            </a:r>
          </a:p>
          <a:p>
            <a:pPr algn="r" rtl="1"/>
            <a:r>
              <a:rPr lang="fa-IR" sz="3200" dirty="0" smtClean="0">
                <a:cs typeface="B Nazanin" panose="00000400000000000000" pitchFamily="2" charset="-78"/>
              </a:rPr>
              <a:t>کاربران واقعی </a:t>
            </a:r>
          </a:p>
          <a:p>
            <a:pPr lvl="1" algn="r" rtl="1"/>
            <a:r>
              <a:rPr lang="en-US" dirty="0" smtClean="0">
                <a:cs typeface="B Nazanin" panose="00000400000000000000" pitchFamily="2" charset="-78"/>
              </a:rPr>
              <a:t>Own project</a:t>
            </a:r>
          </a:p>
          <a:p>
            <a:pPr lvl="1" algn="r" rtl="1"/>
            <a:r>
              <a:rPr lang="en-US" dirty="0" smtClean="0">
                <a:cs typeface="B Nazanin" panose="00000400000000000000" pitchFamily="2" charset="-78"/>
              </a:rPr>
              <a:t>Open issues</a:t>
            </a:r>
          </a:p>
          <a:p>
            <a:pPr lvl="1" algn="r" rtl="1"/>
            <a:r>
              <a:rPr lang="en-US" dirty="0" smtClean="0">
                <a:cs typeface="B Nazanin" panose="00000400000000000000" pitchFamily="2" charset="-78"/>
              </a:rPr>
              <a:t>Create pull request</a:t>
            </a:r>
          </a:p>
          <a:p>
            <a:pPr lvl="1" algn="r" rtl="1"/>
            <a:r>
              <a:rPr lang="en-US" dirty="0" smtClean="0">
                <a:cs typeface="B Nazanin" panose="00000400000000000000" pitchFamily="2" charset="-78"/>
              </a:rPr>
              <a:t>Push commits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کاربران تقلبی </a:t>
            </a:r>
          </a:p>
          <a:p>
            <a:pPr lvl="1" algn="r" rtl="1"/>
            <a:r>
              <a:rPr lang="en-US" dirty="0" smtClean="0">
                <a:cs typeface="B Nazanin" panose="00000400000000000000" pitchFamily="2" charset="-78"/>
              </a:rPr>
              <a:t>Committers of commits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1273" y="3539629"/>
            <a:ext cx="5203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Select * from USERS WHERE Fake =1</a:t>
            </a:r>
            <a:endParaRPr lang="en-US" sz="24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1667" y="4884301"/>
            <a:ext cx="727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0070C0"/>
                </a:solidFill>
                <a:latin typeface="+mj-lt"/>
                <a:cs typeface="B Nazanin" panose="00000400000000000000" pitchFamily="2" charset="-78"/>
              </a:rPr>
              <a:t>فیلتر کاربران تقلبی از کاربران واقعی </a:t>
            </a:r>
          </a:p>
          <a:p>
            <a:pPr algn="ctr" rtl="1"/>
            <a:r>
              <a:rPr lang="fa-IR" sz="2400" dirty="0" smtClean="0">
                <a:solidFill>
                  <a:srgbClr val="0070C0"/>
                </a:solidFill>
                <a:latin typeface="+mj-lt"/>
                <a:cs typeface="B Nazanin" panose="00000400000000000000" pitchFamily="2" charset="-78"/>
              </a:rPr>
              <a:t>با یک شرط ساده در کوئری به پایگاه داده</a:t>
            </a:r>
            <a:endParaRPr lang="en-US" sz="2400" dirty="0">
              <a:solidFill>
                <a:srgbClr val="0070C0"/>
              </a:solidFill>
              <a:latin typeface="+mj-lt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291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دیتاست 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387" y="2589816"/>
            <a:ext cx="7262108" cy="28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32834"/>
          </a:xfrm>
        </p:spPr>
        <p:txBody>
          <a:bodyPr/>
          <a:lstStyle/>
          <a:p>
            <a:pPr algn="r"/>
            <a:r>
              <a:rPr lang="fa-IR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انواع یال ها در شبکه 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09860"/>
            <a:ext cx="9905998" cy="434876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cs typeface="B Nazanin" panose="00000400000000000000" pitchFamily="2" charset="-78"/>
              </a:rPr>
              <a:t>Follow</a:t>
            </a:r>
          </a:p>
          <a:p>
            <a:pPr lvl="1"/>
            <a:r>
              <a:rPr lang="en-US" dirty="0" smtClean="0">
                <a:cs typeface="B Nazanin" panose="00000400000000000000" pitchFamily="2" charset="-78"/>
              </a:rPr>
              <a:t>User A Follows user B</a:t>
            </a:r>
          </a:p>
          <a:p>
            <a:r>
              <a:rPr lang="en-US" sz="3200" dirty="0" smtClean="0">
                <a:cs typeface="B Nazanin" panose="00000400000000000000" pitchFamily="2" charset="-78"/>
              </a:rPr>
              <a:t>Own</a:t>
            </a:r>
          </a:p>
          <a:p>
            <a:pPr lvl="1"/>
            <a:r>
              <a:rPr lang="en-US" dirty="0" smtClean="0">
                <a:cs typeface="B Nazanin" panose="00000400000000000000" pitchFamily="2" charset="-78"/>
              </a:rPr>
              <a:t>User A owns  the Project X</a:t>
            </a:r>
          </a:p>
          <a:p>
            <a:r>
              <a:rPr lang="en-US" sz="3200" dirty="0" smtClean="0">
                <a:cs typeface="B Nazanin" panose="00000400000000000000" pitchFamily="2" charset="-78"/>
              </a:rPr>
              <a:t>Star</a:t>
            </a:r>
          </a:p>
          <a:p>
            <a:pPr lvl="1"/>
            <a:r>
              <a:rPr lang="en-US" dirty="0" smtClean="0">
                <a:cs typeface="B Nazanin" panose="00000400000000000000" pitchFamily="2" charset="-78"/>
              </a:rPr>
              <a:t>User A Project Starred x times</a:t>
            </a:r>
          </a:p>
          <a:p>
            <a:r>
              <a:rPr lang="en-US" sz="3200" dirty="0" smtClean="0">
                <a:cs typeface="B Nazanin" panose="00000400000000000000" pitchFamily="2" charset="-78"/>
              </a:rPr>
              <a:t>Fork</a:t>
            </a:r>
          </a:p>
          <a:p>
            <a:pPr lvl="1"/>
            <a:r>
              <a:rPr lang="en-US" dirty="0">
                <a:cs typeface="B Nazanin" panose="00000400000000000000" pitchFamily="2" charset="-78"/>
              </a:rPr>
              <a:t>User A Project </a:t>
            </a:r>
            <a:r>
              <a:rPr lang="en-US" dirty="0" smtClean="0">
                <a:cs typeface="B Nazanin" panose="00000400000000000000" pitchFamily="2" charset="-78"/>
              </a:rPr>
              <a:t>Forked </a:t>
            </a:r>
            <a:r>
              <a:rPr lang="en-US" dirty="0">
                <a:cs typeface="B Nazanin" panose="00000400000000000000" pitchFamily="2" charset="-78"/>
              </a:rPr>
              <a:t>x </a:t>
            </a:r>
            <a:r>
              <a:rPr lang="en-US" dirty="0" smtClean="0">
                <a:cs typeface="B Nazanin" panose="00000400000000000000" pitchFamily="2" charset="-78"/>
              </a:rPr>
              <a:t>times</a:t>
            </a:r>
          </a:p>
          <a:p>
            <a:r>
              <a:rPr lang="en-US" sz="3200" dirty="0" smtClean="0">
                <a:cs typeface="B Nazanin" panose="00000400000000000000" pitchFamily="2" charset="-78"/>
              </a:rPr>
              <a:t>Belong to</a:t>
            </a:r>
          </a:p>
          <a:p>
            <a:pPr lvl="1"/>
            <a:r>
              <a:rPr lang="en-US" dirty="0" smtClean="0">
                <a:cs typeface="B Nazanin" panose="00000400000000000000" pitchFamily="2" charset="-78"/>
              </a:rPr>
              <a:t>Project x belongs to User A 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47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استخراج ویژگی های پایه ای کاربران</a:t>
            </a:r>
            <a:endParaRPr lang="en-US" b="1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51" y="1825625"/>
            <a:ext cx="11018949" cy="4351338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en-US" sz="3200" b="1" dirty="0" err="1" smtClean="0">
                <a:solidFill>
                  <a:srgbClr val="0070C0"/>
                </a:solidFill>
                <a:cs typeface="B Nazanin" panose="00000400000000000000" pitchFamily="2" charset="-78"/>
              </a:rPr>
              <a:t>UFerN</a:t>
            </a:r>
            <a:endParaRPr lang="en-US" sz="3200" b="1" dirty="0" smtClean="0">
              <a:solidFill>
                <a:srgbClr val="0070C0"/>
              </a:solidFill>
              <a:cs typeface="B Nazanin" panose="00000400000000000000" pitchFamily="2" charset="-78"/>
            </a:endParaRPr>
          </a:p>
          <a:p>
            <a:pPr lvl="1" algn="r" rtl="1"/>
            <a:r>
              <a:rPr lang="fa-IR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تعداد دنبال کنندگان کاربر ( بهترین راه برای سنجش ضریب تاثیر شمارش تعداد دنبال کنندگان کاربر است)</a:t>
            </a:r>
          </a:p>
          <a:p>
            <a:pPr lvl="1" algn="r" rtl="1"/>
            <a:r>
              <a:rPr lang="fa-IR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محاسبه درجه ورودی هر کاربر – </a:t>
            </a:r>
            <a:r>
              <a:rPr lang="en-US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User In Degree Value</a:t>
            </a:r>
          </a:p>
          <a:p>
            <a:pPr algn="r" rtl="1"/>
            <a:r>
              <a:rPr lang="en-US" sz="3200" dirty="0" err="1" smtClean="0">
                <a:cs typeface="B Nazanin" panose="00000400000000000000" pitchFamily="2" charset="-78"/>
              </a:rPr>
              <a:t>UFeeN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تعداد دنبال شوندگان توسط کاربر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r>
              <a:rPr lang="en-US" sz="3200" dirty="0" err="1" smtClean="0">
                <a:cs typeface="B Nazanin" panose="00000400000000000000" pitchFamily="2" charset="-78"/>
              </a:rPr>
              <a:t>URepoN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تعداد مخازن کاربر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r>
              <a:rPr lang="en-US" sz="3200" dirty="0" smtClean="0">
                <a:cs typeface="B Nazanin" panose="00000400000000000000" pitchFamily="2" charset="-78"/>
              </a:rPr>
              <a:t>USN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تعداد ستاره های دریافتی کاربر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r>
              <a:rPr lang="en-US" sz="3200" dirty="0" err="1" smtClean="0">
                <a:cs typeface="B Nazanin" panose="00000400000000000000" pitchFamily="2" charset="-78"/>
              </a:rPr>
              <a:t>UFkN</a:t>
            </a:r>
            <a:endParaRPr lang="fa-IR" sz="3200" dirty="0" smtClean="0">
              <a:cs typeface="B Nazanin" panose="00000400000000000000" pitchFamily="2" charset="-78"/>
            </a:endParaRPr>
          </a:p>
          <a:p>
            <a:pPr lvl="1" algn="r" rtl="1"/>
            <a:r>
              <a:rPr lang="fa-IR" dirty="0" smtClean="0">
                <a:cs typeface="B Nazanin" panose="00000400000000000000" pitchFamily="2" charset="-78"/>
              </a:rPr>
              <a:t>تعداد </a:t>
            </a:r>
            <a:r>
              <a:rPr lang="en-US" dirty="0" smtClean="0">
                <a:cs typeface="B Nazanin" panose="00000400000000000000" pitchFamily="2" charset="-78"/>
              </a:rPr>
              <a:t>Fork</a:t>
            </a:r>
            <a:r>
              <a:rPr lang="fa-IR" dirty="0" smtClean="0">
                <a:cs typeface="B Nazanin" panose="00000400000000000000" pitchFamily="2" charset="-78"/>
              </a:rPr>
              <a:t> های دریافتی کاربر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07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نوآوری</a:t>
            </a:r>
            <a:r>
              <a:rPr lang="fa-IR" b="1" cap="none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 </a:t>
            </a:r>
            <a:r>
              <a:rPr lang="fa-IR" b="1" cap="none" dirty="0" smtClean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cs typeface="B Nazanin" panose="00000400000000000000" pitchFamily="2" charset="-78"/>
              </a:rPr>
              <a:t>در محاسبه ضریب تاثیر </a:t>
            </a:r>
            <a:endParaRPr lang="en-US" b="1" cap="none" dirty="0"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2666999"/>
            <a:ext cx="10725439" cy="312420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ارایه یک چارچوب جدید به نام </a:t>
            </a:r>
            <a:r>
              <a:rPr lang="en-US" sz="32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Following-Star-Fork-Activity</a:t>
            </a:r>
          </a:p>
        </p:txBody>
      </p:sp>
    </p:spTree>
    <p:extLst>
      <p:ext uri="{BB962C8B-B14F-4D97-AF65-F5344CB8AC3E}">
        <p14:creationId xmlns:p14="http://schemas.microsoft.com/office/powerpoint/2010/main" val="118757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50761"/>
            <a:ext cx="10515600" cy="572620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600" dirty="0" smtClean="0">
                <a:cs typeface="B Nazanin" panose="00000400000000000000" pitchFamily="2" charset="-78"/>
              </a:rPr>
              <a:t>ساختار گیت هاب (</a:t>
            </a:r>
            <a:r>
              <a:rPr lang="fa-IR" sz="3600" dirty="0" smtClean="0">
                <a:solidFill>
                  <a:srgbClr val="00B050"/>
                </a:solidFill>
                <a:cs typeface="B Nazanin" panose="00000400000000000000" pitchFamily="2" charset="-78"/>
              </a:rPr>
              <a:t>سطح تجرید بالا</a:t>
            </a:r>
            <a:r>
              <a:rPr lang="fa-IR" sz="3600" dirty="0" smtClean="0">
                <a:cs typeface="B Nazanin" panose="00000400000000000000" pitchFamily="2" charset="-78"/>
              </a:rPr>
              <a:t>) 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173878" y="1416675"/>
            <a:ext cx="4673706" cy="50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1403</Words>
  <Application>Microsoft Office PowerPoint</Application>
  <PresentationFormat>Widescreen</PresentationFormat>
  <Paragraphs>203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B Nazanin</vt:lpstr>
      <vt:lpstr>Calibri</vt:lpstr>
      <vt:lpstr>Calibri Light</vt:lpstr>
      <vt:lpstr>Wingdings</vt:lpstr>
      <vt:lpstr>Office Theme</vt:lpstr>
      <vt:lpstr>به نام زیبای هستی</vt:lpstr>
      <vt:lpstr>گام های پژوهش</vt:lpstr>
      <vt:lpstr>Paper Workflow</vt:lpstr>
      <vt:lpstr>فیلتر کاربران تقلبی </vt:lpstr>
      <vt:lpstr>دیتاست </vt:lpstr>
      <vt:lpstr>انواع یال ها در شبکه </vt:lpstr>
      <vt:lpstr>استخراج ویژگی های پایه ای کاربران</vt:lpstr>
      <vt:lpstr>نوآوری در محاسبه ضریب تاثیر </vt:lpstr>
      <vt:lpstr>PowerPoint Presentation</vt:lpstr>
      <vt:lpstr>محاسبه توزیع مقادیر ویژگی های کاربر</vt:lpstr>
      <vt:lpstr>رابطه بین UFerN و URepoN</vt:lpstr>
      <vt:lpstr>UserRank</vt:lpstr>
      <vt:lpstr>UserRank</vt:lpstr>
      <vt:lpstr>User-HITS based on HITS</vt:lpstr>
      <vt:lpstr>H-Index | H-Factor </vt:lpstr>
      <vt:lpstr>Betweenness Centrality</vt:lpstr>
      <vt:lpstr>الگوریتم Louvain : 2 مرحله ای پیوسته </vt:lpstr>
      <vt:lpstr>تحلیل کاربر بر مبنای ستاره ی کسب شده از پروژه ها</vt:lpstr>
      <vt:lpstr>تحلیل مبتنی بر Fork (شبکه Forking)</vt:lpstr>
      <vt:lpstr>تحلیل مبتنی بر Activities (User Contributions)</vt:lpstr>
      <vt:lpstr>Borda Count Method, Classical Voting Algorithm</vt:lpstr>
      <vt:lpstr>نمایش توزیع ویژگی های کاربر در قالب SCATTER Diagram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the beautifulness</dc:title>
  <dc:creator>Mohammad</dc:creator>
  <cp:lastModifiedBy>Mohammad</cp:lastModifiedBy>
  <cp:revision>56</cp:revision>
  <dcterms:created xsi:type="dcterms:W3CDTF">2018-12-27T13:22:50Z</dcterms:created>
  <dcterms:modified xsi:type="dcterms:W3CDTF">2019-01-08T08:52:12Z</dcterms:modified>
</cp:coreProperties>
</file>