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33CE-FFF0-4E01-AD97-C9031372F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6D663-99E0-4FF1-ABA3-CFDA87522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59C8-AD82-4DE2-975E-54C6CB55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F7C8-C695-4347-92F6-CD7570F2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6A56-655E-4FF1-AF0C-D3610D1E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4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C91A-9E36-4DCA-9CD6-47BCA46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DEAE3-31AB-47D4-B77C-9F5CF8444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0A52-E731-475B-92CB-0BE83C00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2E1D-CB64-4E9A-BB2F-97D0ACA5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7F62-D468-494E-A9EA-3D3E4FCD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38183-6FEB-47B0-8024-EA9D2AB56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697AC-7F61-4D2E-9556-7F918C7E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F9D1-79D3-483D-961C-ED747AFC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7E95-2A49-4F55-8608-8674912C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BBD3-EC0C-4B4D-ABB7-1AAE55BB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5F827-7668-4786-8631-60CA06ED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EAB1-EC6D-4CAE-BB5F-E085B932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84D3-8E55-44E0-9599-04523115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9F58-B28B-4BE1-90AC-563F2068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0B2A-DFD3-417E-934B-03E737A4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5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77AD-791B-44A6-9637-8189F7AD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F22DB-307D-48B2-92E5-6598AC9FB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7300-8EF6-43E7-A079-0A71EC9D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A566-B5E4-427C-B2EE-64A0DB10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C8C4F-A3C1-45A5-AF1C-510CA887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7493-F66C-4B86-84C4-FAC88948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FCE0-3E64-4DD5-A245-54A469B3F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AB9B3-06DA-423F-A890-FA427900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30999-407E-4788-B197-760A9AB5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156A-20EB-4089-B08D-F6526F76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199CA-C569-4AC9-8E80-28C88BAA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A40A-B5DB-4A2A-B3BB-BF0804F4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82DD-0EC1-4817-90A0-8D6E7328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9DBF4-5FCA-4D66-B520-1983D7892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2435C-9D27-48C9-B5A3-43406BE35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E7BE8-330E-4A28-B51D-0133E28DD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89790-03D8-4C7F-BB5A-943B5B04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7835-D111-4F49-8DD3-8FCBB38D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3C73A-F8B9-4E04-ACA5-E73B20A4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FEC2-EFAB-41D8-9E46-DA0B3DCA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E8FE9-7FFB-4F6D-9063-1A2D82C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C22E-0134-4D63-B7C4-E283AFCB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B865F-FAF2-4323-A441-ADD9A194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A0B7D-2BA3-4060-BE6F-AD53BE21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9E757-7E36-438A-8DEF-38921A20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7FE20-CC36-45F8-A30D-B56C5CD5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131D-EE05-4C00-A640-B9EE8BDB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F005-5E36-495C-ABC0-21D89E24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00D3C-36AD-4BCB-B03F-96CB8008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26ECB-3255-4ADE-A8FD-2E5ADA99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37DF-8FA4-4341-A68C-D1F0011A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9956E-4AF6-4B6F-B3A3-C65E560D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BFAE-C321-4399-A512-ECBFD95F7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C6C92-14A8-46E6-A9E1-A8F4AC49E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77701-27C0-4CC5-B6C5-FEFDE812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6AAA3-2886-4D78-B446-01F628D2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1DBEA-C04E-4BAF-A464-A4BA4198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62CAB-4C57-4364-BC27-EC5C3138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395ED-3A15-4FB0-AAC1-26634BFF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0C088-EB6B-4CB5-A92B-6C707EC67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CEF4-358D-4F02-ACD7-363E6E516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63B9-D6F2-428C-A936-C9F6DF1FE12B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F3547-F290-45D9-A464-34E8AD293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DB17-BBB0-4143-9828-392AAF5C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F284-E735-499E-B38A-3F0B86C07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2BFA-04A1-4FF0-96A3-61DA206D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32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C83BB-83FF-4445-A1AD-FA182E889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9921"/>
            <a:ext cx="9144000" cy="2945296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Charles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Kadushin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Theory Analysis Course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Mohammad Reza Amin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Naseri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by Mohammad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Heydari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Networked System Engineering Student in MSc Degree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Tarbiat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2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you understand the whole idea behind the blocks.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8895"/>
          </a:xfrm>
        </p:spPr>
        <p:txBody>
          <a:bodyPr/>
          <a:lstStyle/>
          <a:p>
            <a:r>
              <a:rPr lang="en-US" dirty="0"/>
              <a:t>Not </a:t>
            </a:r>
            <a:r>
              <a:rPr lang="en-US" b="1" u="sng" dirty="0"/>
              <a:t>every</a:t>
            </a:r>
            <a:r>
              <a:rPr lang="en-US" u="sng" dirty="0"/>
              <a:t> B </a:t>
            </a:r>
            <a:r>
              <a:rPr lang="en-US" dirty="0"/>
              <a:t>is related to </a:t>
            </a:r>
            <a:r>
              <a:rPr lang="en-US" b="1" u="sng" dirty="0"/>
              <a:t>every</a:t>
            </a:r>
            <a:r>
              <a:rPr lang="en-US" u="sng" dirty="0"/>
              <a:t> A</a:t>
            </a:r>
          </a:p>
          <a:p>
            <a:r>
              <a:rPr lang="en-US" b="1" u="sng" dirty="0"/>
              <a:t>None</a:t>
            </a:r>
            <a:r>
              <a:rPr lang="en-US" dirty="0"/>
              <a:t> of the B’s are related to </a:t>
            </a:r>
            <a:r>
              <a:rPr lang="en-US" b="1" u="sng" dirty="0"/>
              <a:t>another</a:t>
            </a:r>
            <a:r>
              <a:rPr lang="en-US" dirty="0"/>
              <a:t>.</a:t>
            </a:r>
          </a:p>
          <a:p>
            <a:r>
              <a:rPr lang="en-US" dirty="0"/>
              <a:t>The core has the most to offer, The periphery does not relate to itself.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all are isolated nodes, departed form to social system but relating the system parts into each others.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FF9F27-562F-4D1B-AF08-4BCEABEF54CC}"/>
              </a:ext>
            </a:extLst>
          </p:cNvPr>
          <p:cNvSpPr/>
          <p:nvPr/>
        </p:nvSpPr>
        <p:spPr>
          <a:xfrm>
            <a:off x="1590261" y="3776007"/>
            <a:ext cx="861391" cy="874643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298264-57AE-4E24-9B3E-25021C9AE5B1}"/>
              </a:ext>
            </a:extLst>
          </p:cNvPr>
          <p:cNvSpPr/>
          <p:nvPr/>
        </p:nvSpPr>
        <p:spPr>
          <a:xfrm>
            <a:off x="3190461" y="3776007"/>
            <a:ext cx="861391" cy="87464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472FBA-0111-45ED-A204-57C97CEC0F68}"/>
              </a:ext>
            </a:extLst>
          </p:cNvPr>
          <p:cNvSpPr/>
          <p:nvPr/>
        </p:nvSpPr>
        <p:spPr>
          <a:xfrm>
            <a:off x="4790661" y="3776006"/>
            <a:ext cx="861391" cy="874643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5FACBC-AF5D-4A84-BDA9-80325859436A}"/>
              </a:ext>
            </a:extLst>
          </p:cNvPr>
          <p:cNvSpPr/>
          <p:nvPr/>
        </p:nvSpPr>
        <p:spPr>
          <a:xfrm>
            <a:off x="6390861" y="3776006"/>
            <a:ext cx="861391" cy="874643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D74102-B45E-44EE-87AD-0A7D781BB785}"/>
              </a:ext>
            </a:extLst>
          </p:cNvPr>
          <p:cNvSpPr/>
          <p:nvPr/>
        </p:nvSpPr>
        <p:spPr>
          <a:xfrm>
            <a:off x="7991061" y="3776006"/>
            <a:ext cx="861391" cy="87464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EC3B-182F-4A25-8DED-C178113A8E40}"/>
              </a:ext>
            </a:extLst>
          </p:cNvPr>
          <p:cNvSpPr/>
          <p:nvPr/>
        </p:nvSpPr>
        <p:spPr>
          <a:xfrm>
            <a:off x="9591261" y="3776006"/>
            <a:ext cx="861391" cy="874643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9348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3729-7CC2-4FF9-BFA1-BEC0F71E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Core/Periphery: Idea elaboration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88F5-11BC-4239-9794-989C245B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825625"/>
            <a:ext cx="11370366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community power literature: Caucus:: ˈ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kôkəs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active in block A “run” the community and do not pay much attention to the others who do not have political relationship with each other or with the core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does not take account of the periphery, and the periphery has no relationship with the core or with others.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8F86A1-B1AD-432D-AEEA-DCE0900C2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4705"/>
              </p:ext>
            </p:extLst>
          </p:nvPr>
        </p:nvGraphicFramePr>
        <p:xfrm>
          <a:off x="5388112" y="4001294"/>
          <a:ext cx="6184347" cy="22834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61449">
                  <a:extLst>
                    <a:ext uri="{9D8B030D-6E8A-4147-A177-3AD203B41FA5}">
                      <a16:colId xmlns:a16="http://schemas.microsoft.com/office/drawing/2014/main" val="3643961545"/>
                    </a:ext>
                  </a:extLst>
                </a:gridCol>
                <a:gridCol w="2061449">
                  <a:extLst>
                    <a:ext uri="{9D8B030D-6E8A-4147-A177-3AD203B41FA5}">
                      <a16:colId xmlns:a16="http://schemas.microsoft.com/office/drawing/2014/main" val="1447159126"/>
                    </a:ext>
                  </a:extLst>
                </a:gridCol>
                <a:gridCol w="2061449">
                  <a:extLst>
                    <a:ext uri="{9D8B030D-6E8A-4147-A177-3AD203B41FA5}">
                      <a16:colId xmlns:a16="http://schemas.microsoft.com/office/drawing/2014/main" val="3408371996"/>
                    </a:ext>
                  </a:extLst>
                </a:gridCol>
              </a:tblGrid>
              <a:tr h="7611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128406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84087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21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Groucho Club Situation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7F9C2C-3E62-42CE-8A3A-75696E973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38" y="681037"/>
            <a:ext cx="4316162" cy="2988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DB5A6F-FD79-4A3D-891A-E670F75ED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45236"/>
              </p:ext>
            </p:extLst>
          </p:nvPr>
        </p:nvGraphicFramePr>
        <p:xfrm>
          <a:off x="7037637" y="3985545"/>
          <a:ext cx="4316163" cy="22834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38721">
                  <a:extLst>
                    <a:ext uri="{9D8B030D-6E8A-4147-A177-3AD203B41FA5}">
                      <a16:colId xmlns:a16="http://schemas.microsoft.com/office/drawing/2014/main" val="3643961545"/>
                    </a:ext>
                  </a:extLst>
                </a:gridCol>
                <a:gridCol w="1438721">
                  <a:extLst>
                    <a:ext uri="{9D8B030D-6E8A-4147-A177-3AD203B41FA5}">
                      <a16:colId xmlns:a16="http://schemas.microsoft.com/office/drawing/2014/main" val="1447159126"/>
                    </a:ext>
                  </a:extLst>
                </a:gridCol>
                <a:gridCol w="1438721">
                  <a:extLst>
                    <a:ext uri="{9D8B030D-6E8A-4147-A177-3AD203B41FA5}">
                      <a16:colId xmlns:a16="http://schemas.microsoft.com/office/drawing/2014/main" val="3408371996"/>
                    </a:ext>
                  </a:extLst>
                </a:gridCol>
              </a:tblGrid>
              <a:tr h="7611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128406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84087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3392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44B39C5-2DB1-40BF-AAC2-7E77DF17EB01}"/>
              </a:ext>
            </a:extLst>
          </p:cNvPr>
          <p:cNvSpPr/>
          <p:nvPr/>
        </p:nvSpPr>
        <p:spPr>
          <a:xfrm>
            <a:off x="941638" y="159179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apply for membership, but applications are favored from individuals working in the </a:t>
            </a:r>
            <a:r>
              <a:rPr lang="en-US" sz="24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 side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media and the arts and who are </a:t>
            </a:r>
            <a:r>
              <a:rPr lang="en-US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by </a:t>
            </a:r>
            <a:r>
              <a:rPr lang="en-US" sz="2400" b="1" u="sng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existing members.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5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Core/Periphery: A diffusion Model from a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has what other nodes want, so they look to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a trading situation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does not want anything from the periphery.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is not symmetric. </a:t>
            </a:r>
          </a:p>
        </p:txBody>
      </p:sp>
    </p:spTree>
    <p:extLst>
      <p:ext uri="{BB962C8B-B14F-4D97-AF65-F5344CB8AC3E}">
        <p14:creationId xmlns:p14="http://schemas.microsoft.com/office/powerpoint/2010/main" val="200455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391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Core/Periphery: Another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825625"/>
            <a:ext cx="11237844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remains the elite in that A relates only to other A’s.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B has some density of relating to other B’s, and also 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wants nothing from B, but B’s have something to offer to one another.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E69EB5-A4E0-479E-BDBB-9954477E6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08646"/>
              </p:ext>
            </p:extLst>
          </p:nvPr>
        </p:nvGraphicFramePr>
        <p:xfrm>
          <a:off x="3922643" y="3985545"/>
          <a:ext cx="7431156" cy="228341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477052">
                  <a:extLst>
                    <a:ext uri="{9D8B030D-6E8A-4147-A177-3AD203B41FA5}">
                      <a16:colId xmlns:a16="http://schemas.microsoft.com/office/drawing/2014/main" val="3643961545"/>
                    </a:ext>
                  </a:extLst>
                </a:gridCol>
                <a:gridCol w="2477052">
                  <a:extLst>
                    <a:ext uri="{9D8B030D-6E8A-4147-A177-3AD203B41FA5}">
                      <a16:colId xmlns:a16="http://schemas.microsoft.com/office/drawing/2014/main" val="1447159126"/>
                    </a:ext>
                  </a:extLst>
                </a:gridCol>
                <a:gridCol w="2477052">
                  <a:extLst>
                    <a:ext uri="{9D8B030D-6E8A-4147-A177-3AD203B41FA5}">
                      <a16:colId xmlns:a16="http://schemas.microsoft.com/office/drawing/2014/main" val="3408371996"/>
                    </a:ext>
                  </a:extLst>
                </a:gridCol>
              </a:tblGrid>
              <a:tr h="7611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128406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84087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477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Core/Periphery: The last come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 block has fewer power attributes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0FAC86-923C-4F29-A749-09273CBC9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248115"/>
              </p:ext>
            </p:extLst>
          </p:nvPr>
        </p:nvGraphicFramePr>
        <p:xfrm>
          <a:off x="3922643" y="3985545"/>
          <a:ext cx="7431156" cy="22834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77052">
                  <a:extLst>
                    <a:ext uri="{9D8B030D-6E8A-4147-A177-3AD203B41FA5}">
                      <a16:colId xmlns:a16="http://schemas.microsoft.com/office/drawing/2014/main" val="3643961545"/>
                    </a:ext>
                  </a:extLst>
                </a:gridCol>
                <a:gridCol w="2477052">
                  <a:extLst>
                    <a:ext uri="{9D8B030D-6E8A-4147-A177-3AD203B41FA5}">
                      <a16:colId xmlns:a16="http://schemas.microsoft.com/office/drawing/2014/main" val="1447159126"/>
                    </a:ext>
                  </a:extLst>
                </a:gridCol>
                <a:gridCol w="2477052">
                  <a:extLst>
                    <a:ext uri="{9D8B030D-6E8A-4147-A177-3AD203B41FA5}">
                      <a16:colId xmlns:a16="http://schemas.microsoft.com/office/drawing/2014/main" val="3408371996"/>
                    </a:ext>
                  </a:extLst>
                </a:gridCol>
              </a:tblGrid>
              <a:tr h="7611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128406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84087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Core/Periphery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clusters or caucuses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polarizing the community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relate to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themselves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one another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Karate Club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Network Polarization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0A2937-A092-4BC4-B2E8-43D020BE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45292"/>
              </p:ext>
            </p:extLst>
          </p:nvPr>
        </p:nvGraphicFramePr>
        <p:xfrm>
          <a:off x="3922643" y="3985545"/>
          <a:ext cx="7431156" cy="228341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477052">
                  <a:extLst>
                    <a:ext uri="{9D8B030D-6E8A-4147-A177-3AD203B41FA5}">
                      <a16:colId xmlns:a16="http://schemas.microsoft.com/office/drawing/2014/main" val="3643961545"/>
                    </a:ext>
                  </a:extLst>
                </a:gridCol>
                <a:gridCol w="2477052">
                  <a:extLst>
                    <a:ext uri="{9D8B030D-6E8A-4147-A177-3AD203B41FA5}">
                      <a16:colId xmlns:a16="http://schemas.microsoft.com/office/drawing/2014/main" val="1447159126"/>
                    </a:ext>
                  </a:extLst>
                </a:gridCol>
                <a:gridCol w="2477052">
                  <a:extLst>
                    <a:ext uri="{9D8B030D-6E8A-4147-A177-3AD203B41FA5}">
                      <a16:colId xmlns:a16="http://schemas.microsoft.com/office/drawing/2014/main" val="3408371996"/>
                    </a:ext>
                  </a:extLst>
                </a:gridCol>
              </a:tblGrid>
              <a:tr h="7611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128406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84087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9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Similarity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D7BEA-3DBE-4DE2-A795-778AB1E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2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have similar patterns of relationships with other nodes are grouped together (Burt 1992;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Borgatti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Everett 1992).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may have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patterns in their relations with employees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their units.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4D001-D927-4612-BE70-715075C0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06" y="3747677"/>
            <a:ext cx="7956788" cy="24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B6A65-4C7A-4ABF-8267-48EAF9D9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41" y="1544914"/>
            <a:ext cx="5144554" cy="5129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879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that are connected to the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other nodes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identical ways.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manager would have to have the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to the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674B9-08EB-4DC6-8201-13A9B87C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41" y="3113088"/>
            <a:ext cx="7366000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8" y="1111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ways of modeling “ideal” patterns and then assessing how well these patterns fit the data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Doreian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2005).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 networks  into non-overlapping segments.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or blocks can be represented by a matrix of 1’s and 0’s.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1’s: represents the presence of a relationship.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0’s: represents the absence of a relationship.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not individual nodes, but cluster of nodes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C6244F-6F46-42AC-9413-D66351678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091892"/>
              </p:ext>
            </p:extLst>
          </p:nvPr>
        </p:nvGraphicFramePr>
        <p:xfrm>
          <a:off x="1872974" y="4761579"/>
          <a:ext cx="8127999" cy="1112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439615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71591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7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2612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338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083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67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8004E1-1C84-4EE1-BCF0-FF0255F06148}"/>
              </a:ext>
            </a:extLst>
          </p:cNvPr>
          <p:cNvSpPr/>
          <p:nvPr/>
        </p:nvSpPr>
        <p:spPr>
          <a:xfrm>
            <a:off x="2504661" y="2491409"/>
            <a:ext cx="675861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AD40AD-08E7-4D8F-8ABC-3E9F7AE057CB}"/>
              </a:ext>
            </a:extLst>
          </p:cNvPr>
          <p:cNvSpPr/>
          <p:nvPr/>
        </p:nvSpPr>
        <p:spPr>
          <a:xfrm>
            <a:off x="5638801" y="2491409"/>
            <a:ext cx="675861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84CAE-381B-4FEA-A730-4D44A097090B}"/>
              </a:ext>
            </a:extLst>
          </p:cNvPr>
          <p:cNvSpPr/>
          <p:nvPr/>
        </p:nvSpPr>
        <p:spPr>
          <a:xfrm>
            <a:off x="8496300" y="2480572"/>
            <a:ext cx="675861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F5D5C6-40DE-4469-ADD1-29001C271407}"/>
              </a:ext>
            </a:extLst>
          </p:cNvPr>
          <p:cNvSpPr/>
          <p:nvPr/>
        </p:nvSpPr>
        <p:spPr>
          <a:xfrm>
            <a:off x="2531165" y="4388023"/>
            <a:ext cx="675861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CD1802-E8FF-4807-8F10-7CBCD9BFAA81}"/>
              </a:ext>
            </a:extLst>
          </p:cNvPr>
          <p:cNvSpPr/>
          <p:nvPr/>
        </p:nvSpPr>
        <p:spPr>
          <a:xfrm>
            <a:off x="5652053" y="4413700"/>
            <a:ext cx="675861" cy="6626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EF508E-1CFF-4EEA-977F-EE4875A859BC}"/>
              </a:ext>
            </a:extLst>
          </p:cNvPr>
          <p:cNvSpPr/>
          <p:nvPr/>
        </p:nvSpPr>
        <p:spPr>
          <a:xfrm>
            <a:off x="8496300" y="4413700"/>
            <a:ext cx="675861" cy="66260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9BEDCC-C7C4-44FC-AC25-371422987ACE}"/>
              </a:ext>
            </a:extLst>
          </p:cNvPr>
          <p:cNvCxnSpPr>
            <a:endCxn id="5" idx="2"/>
          </p:cNvCxnSpPr>
          <p:nvPr/>
        </p:nvCxnSpPr>
        <p:spPr>
          <a:xfrm>
            <a:off x="3193774" y="2811876"/>
            <a:ext cx="2445027" cy="10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23B996-5E7A-4E39-952D-CA479D9ADE54}"/>
              </a:ext>
            </a:extLst>
          </p:cNvPr>
          <p:cNvCxnSpPr>
            <a:cxnSpLocks/>
          </p:cNvCxnSpPr>
          <p:nvPr/>
        </p:nvCxnSpPr>
        <p:spPr>
          <a:xfrm>
            <a:off x="6314661" y="2801039"/>
            <a:ext cx="21816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0">
            <a:extLst>
              <a:ext uri="{FF2B5EF4-FFF2-40B4-BE49-F238E27FC236}">
                <a16:creationId xmlns:a16="http://schemas.microsoft.com/office/drawing/2014/main" id="{6BD3E5DE-F5D7-4D75-AC7C-26F3BD7C9EDA}"/>
              </a:ext>
            </a:extLst>
          </p:cNvPr>
          <p:cNvCxnSpPr/>
          <p:nvPr/>
        </p:nvCxnSpPr>
        <p:spPr>
          <a:xfrm>
            <a:off x="3193774" y="4734167"/>
            <a:ext cx="2445027" cy="108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99FE7A-89BD-4987-B366-841C48FC26F3}"/>
              </a:ext>
            </a:extLst>
          </p:cNvPr>
          <p:cNvSpPr/>
          <p:nvPr/>
        </p:nvSpPr>
        <p:spPr>
          <a:xfrm>
            <a:off x="2186609" y="1921565"/>
            <a:ext cx="7275443" cy="177569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3C9D29-70EB-49B5-8B2D-72264F3DCF41}"/>
              </a:ext>
            </a:extLst>
          </p:cNvPr>
          <p:cNvSpPr/>
          <p:nvPr/>
        </p:nvSpPr>
        <p:spPr>
          <a:xfrm>
            <a:off x="2186609" y="3834506"/>
            <a:ext cx="7275443" cy="1775690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59B47F-7752-4BE0-8993-8DC54FFFDCFB}"/>
              </a:ext>
            </a:extLst>
          </p:cNvPr>
          <p:cNvSpPr/>
          <p:nvPr/>
        </p:nvSpPr>
        <p:spPr>
          <a:xfrm>
            <a:off x="1020417" y="1947588"/>
            <a:ext cx="1082538" cy="1682925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08BC0F-850E-41D9-963F-F5BD1E51FD00}"/>
              </a:ext>
            </a:extLst>
          </p:cNvPr>
          <p:cNvSpPr/>
          <p:nvPr/>
        </p:nvSpPr>
        <p:spPr>
          <a:xfrm>
            <a:off x="1020416" y="3887413"/>
            <a:ext cx="1082538" cy="16829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Block</a:t>
            </a:r>
          </a:p>
          <a:p>
            <a:pPr algn="ctr"/>
            <a:r>
              <a:rPr lang="en-US" dirty="0"/>
              <a:t>B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78ADCE-2CC2-4F47-9484-BCD7F9FCDE0F}"/>
              </a:ext>
            </a:extLst>
          </p:cNvPr>
          <p:cNvSpPr/>
          <p:nvPr/>
        </p:nvSpPr>
        <p:spPr>
          <a:xfrm>
            <a:off x="2260116" y="1389377"/>
            <a:ext cx="1204707" cy="4996069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0097D4-803C-4AFB-8CE9-6E3391E9F028}"/>
              </a:ext>
            </a:extLst>
          </p:cNvPr>
          <p:cNvSpPr/>
          <p:nvPr/>
        </p:nvSpPr>
        <p:spPr>
          <a:xfrm>
            <a:off x="5312466" y="1389377"/>
            <a:ext cx="1212574" cy="4996069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CC8024-F728-4520-B6A4-BD021049A7F5}"/>
              </a:ext>
            </a:extLst>
          </p:cNvPr>
          <p:cNvSpPr/>
          <p:nvPr/>
        </p:nvSpPr>
        <p:spPr>
          <a:xfrm>
            <a:off x="8216348" y="1389377"/>
            <a:ext cx="1165778" cy="4996069"/>
          </a:xfrm>
          <a:prstGeom prst="round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9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Core/ Periphery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 of network segmentation.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kid who were inside while others were outside.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patterning continues through grad school, high school and life.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8C772-5D37-4596-9FD3-323FEC92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62080"/>
            <a:ext cx="7762461" cy="3391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490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94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Core/ Periphery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62645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intersection of the row and column depict a relationship, the adjacency matrix has “1”; otherwise “0”.</a:t>
            </a:r>
            <a:endParaRPr lang="fa-I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Matrix.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could get the same information from either upper or lower half of the matrix when it is split among the main diagonal.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aren’t relate to themselves. So the diagonal is blank.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DAAFD-7902-4FE9-9B58-B3846388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028" y="3837436"/>
            <a:ext cx="2850874" cy="2940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7F3A2-66BD-45CB-B035-1B40153A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14" y="3804778"/>
            <a:ext cx="4172986" cy="30532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899E3C-5B2E-4527-9490-00A9E0407AF7}"/>
              </a:ext>
            </a:extLst>
          </p:cNvPr>
          <p:cNvSpPr/>
          <p:nvPr/>
        </p:nvSpPr>
        <p:spPr>
          <a:xfrm rot="2208917">
            <a:off x="1947301" y="5352222"/>
            <a:ext cx="4465634" cy="1908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0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5AE9-4325-42C6-93FD-66B1BF88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Blockmodels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7E8E-6FE1-4D21-A460-361FCF75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1,2,3,4 can be abstracted as block 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5,6,7,8,9,10 can be abstracted as block 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blocks abstract relationship to one another is depicted as the core/periphery model.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09EEE-BB62-4BAD-9924-CFF5BCA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167" y="3677467"/>
            <a:ext cx="2729947" cy="281540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E102F3-622C-474C-A635-8B0B363BA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9115"/>
              </p:ext>
            </p:extLst>
          </p:nvPr>
        </p:nvGraphicFramePr>
        <p:xfrm>
          <a:off x="961886" y="4108175"/>
          <a:ext cx="6184347" cy="228341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61449">
                  <a:extLst>
                    <a:ext uri="{9D8B030D-6E8A-4147-A177-3AD203B41FA5}">
                      <a16:colId xmlns:a16="http://schemas.microsoft.com/office/drawing/2014/main" val="3643961545"/>
                    </a:ext>
                  </a:extLst>
                </a:gridCol>
                <a:gridCol w="2061449">
                  <a:extLst>
                    <a:ext uri="{9D8B030D-6E8A-4147-A177-3AD203B41FA5}">
                      <a16:colId xmlns:a16="http://schemas.microsoft.com/office/drawing/2014/main" val="1447159126"/>
                    </a:ext>
                  </a:extLst>
                </a:gridCol>
                <a:gridCol w="2061449">
                  <a:extLst>
                    <a:ext uri="{9D8B030D-6E8A-4147-A177-3AD203B41FA5}">
                      <a16:colId xmlns:a16="http://schemas.microsoft.com/office/drawing/2014/main" val="3408371996"/>
                    </a:ext>
                  </a:extLst>
                </a:gridCol>
              </a:tblGrid>
              <a:tr h="76113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128406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84087"/>
                  </a:ext>
                </a:extLst>
              </a:tr>
              <a:tr h="761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33925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5BA1F868-E96B-4F2F-99C0-81DF07E1011D}"/>
              </a:ext>
            </a:extLst>
          </p:cNvPr>
          <p:cNvSpPr/>
          <p:nvPr/>
        </p:nvSpPr>
        <p:spPr>
          <a:xfrm>
            <a:off x="7269919" y="4465983"/>
            <a:ext cx="1224724" cy="1020417"/>
          </a:xfrm>
          <a:prstGeom prst="lef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F1EBCF-82C6-4B67-9290-B7B3D0BC88EE}"/>
              </a:ext>
            </a:extLst>
          </p:cNvPr>
          <p:cNvSpPr/>
          <p:nvPr/>
        </p:nvSpPr>
        <p:spPr>
          <a:xfrm>
            <a:off x="7264395" y="5486400"/>
            <a:ext cx="1235772" cy="1020417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647066-9CC5-482B-B5BF-9E46F30411C3}"/>
              </a:ext>
            </a:extLst>
          </p:cNvPr>
          <p:cNvSpPr/>
          <p:nvPr/>
        </p:nvSpPr>
        <p:spPr>
          <a:xfrm>
            <a:off x="8812697" y="4214191"/>
            <a:ext cx="1934816" cy="1683026"/>
          </a:xfrm>
          <a:prstGeom prst="ellipse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6682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693</Words>
  <Application>Microsoft Office PowerPoint</Application>
  <PresentationFormat>Widescreen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Network Segmentation</vt:lpstr>
      <vt:lpstr>Structural Similarity</vt:lpstr>
      <vt:lpstr>Structural Similarity</vt:lpstr>
      <vt:lpstr>Structural Equivalence</vt:lpstr>
      <vt:lpstr>Blockmodeling</vt:lpstr>
      <vt:lpstr>Blockmodeling</vt:lpstr>
      <vt:lpstr>Core/ Periphery Structure </vt:lpstr>
      <vt:lpstr>Core/ Periphery Structure </vt:lpstr>
      <vt:lpstr>Blockmodels Abstraction</vt:lpstr>
      <vt:lpstr>Now you understand the whole idea behind the blocks.</vt:lpstr>
      <vt:lpstr>Core/Periphery: Idea elaboration </vt:lpstr>
      <vt:lpstr>Groucho Club Situation </vt:lpstr>
      <vt:lpstr>Core/Periphery: A diffusion Model from a Core</vt:lpstr>
      <vt:lpstr>Core/Periphery: Another situation</vt:lpstr>
      <vt:lpstr>Core/Periphery: The last come first</vt:lpstr>
      <vt:lpstr>Core/Periphery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Hemmat</dc:creator>
  <cp:lastModifiedBy>Hemmat</cp:lastModifiedBy>
  <cp:revision>25</cp:revision>
  <dcterms:created xsi:type="dcterms:W3CDTF">2019-05-14T09:45:56Z</dcterms:created>
  <dcterms:modified xsi:type="dcterms:W3CDTF">2019-05-14T20:19:23Z</dcterms:modified>
</cp:coreProperties>
</file>