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1"/>
  </p:notesMasterIdLst>
  <p:sldIdLst>
    <p:sldId id="256" r:id="rId2"/>
    <p:sldId id="257" r:id="rId3"/>
    <p:sldId id="259" r:id="rId4"/>
    <p:sldId id="260" r:id="rId5"/>
    <p:sldId id="261" r:id="rId6"/>
    <p:sldId id="262" r:id="rId7"/>
    <p:sldId id="268" r:id="rId8"/>
    <p:sldId id="264" r:id="rId9"/>
    <p:sldId id="269" r:id="rId10"/>
    <p:sldId id="265" r:id="rId11"/>
    <p:sldId id="266" r:id="rId12"/>
    <p:sldId id="267" r:id="rId13"/>
    <p:sldId id="270" r:id="rId14"/>
    <p:sldId id="273" r:id="rId15"/>
    <p:sldId id="274" r:id="rId16"/>
    <p:sldId id="277" r:id="rId17"/>
    <p:sldId id="278" r:id="rId18"/>
    <p:sldId id="279"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4F6696-FB55-4B29-8BC8-6D3EFB863C13}" type="datetimeFigureOut">
              <a:rPr lang="en-US" smtClean="0"/>
              <a:t>5/3/2019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141984-6509-43C5-B75F-005192B5170E}" type="slidenum">
              <a:rPr lang="en-US" smtClean="0"/>
              <a:t>‹#›</a:t>
            </a:fld>
            <a:endParaRPr lang="en-US"/>
          </a:p>
        </p:txBody>
      </p:sp>
    </p:spTree>
    <p:extLst>
      <p:ext uri="{BB962C8B-B14F-4D97-AF65-F5344CB8AC3E}">
        <p14:creationId xmlns:p14="http://schemas.microsoft.com/office/powerpoint/2010/main" val="3175669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CB011-3ABF-44AC-8B7E-BCEC60D894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4F3C57-E4F0-475A-818C-F979987534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D9C0B9-843C-4C70-93D1-4C9E0670488F}"/>
              </a:ext>
            </a:extLst>
          </p:cNvPr>
          <p:cNvSpPr>
            <a:spLocks noGrp="1"/>
          </p:cNvSpPr>
          <p:nvPr>
            <p:ph type="dt" sz="half" idx="10"/>
          </p:nvPr>
        </p:nvSpPr>
        <p:spPr/>
        <p:txBody>
          <a:bodyPr/>
          <a:lstStyle/>
          <a:p>
            <a:fld id="{95DFDCA3-C9C5-4D57-918D-915F6D9D0D71}" type="datetime1">
              <a:rPr lang="en-US" smtClean="0"/>
              <a:t>5/3/2019</a:t>
            </a:fld>
            <a:endParaRPr lang="en-US"/>
          </a:p>
        </p:txBody>
      </p:sp>
      <p:sp>
        <p:nvSpPr>
          <p:cNvPr id="5" name="Footer Placeholder 4">
            <a:extLst>
              <a:ext uri="{FF2B5EF4-FFF2-40B4-BE49-F238E27FC236}">
                <a16:creationId xmlns:a16="http://schemas.microsoft.com/office/drawing/2014/main" id="{A0C379E4-B17B-4147-B03E-2E10DD92BE49}"/>
              </a:ext>
            </a:extLst>
          </p:cNvPr>
          <p:cNvSpPr>
            <a:spLocks noGrp="1"/>
          </p:cNvSpPr>
          <p:nvPr>
            <p:ph type="ftr" sz="quarter" idx="11"/>
          </p:nvPr>
        </p:nvSpPr>
        <p:spPr/>
        <p:txBody>
          <a:bodyPr/>
          <a:lstStyle/>
          <a:p>
            <a:r>
              <a:rPr lang="en-US"/>
              <a:t>Mohammad Heydari, Social Network Analysis Course, Tarbiat Modares University </a:t>
            </a:r>
          </a:p>
        </p:txBody>
      </p:sp>
      <p:sp>
        <p:nvSpPr>
          <p:cNvPr id="6" name="Slide Number Placeholder 5">
            <a:extLst>
              <a:ext uri="{FF2B5EF4-FFF2-40B4-BE49-F238E27FC236}">
                <a16:creationId xmlns:a16="http://schemas.microsoft.com/office/drawing/2014/main" id="{9B027394-D093-4288-B575-B9F02E4C453E}"/>
              </a:ext>
            </a:extLst>
          </p:cNvPr>
          <p:cNvSpPr>
            <a:spLocks noGrp="1"/>
          </p:cNvSpPr>
          <p:nvPr>
            <p:ph type="sldNum" sz="quarter" idx="12"/>
          </p:nvPr>
        </p:nvSpPr>
        <p:spPr/>
        <p:txBody>
          <a:bodyPr/>
          <a:lstStyle/>
          <a:p>
            <a:fld id="{0840A585-395E-422D-BC79-4AD2F6FE23E5}" type="slidenum">
              <a:rPr lang="en-US" smtClean="0"/>
              <a:t>‹#›</a:t>
            </a:fld>
            <a:endParaRPr lang="en-US"/>
          </a:p>
        </p:txBody>
      </p:sp>
    </p:spTree>
    <p:extLst>
      <p:ext uri="{BB962C8B-B14F-4D97-AF65-F5344CB8AC3E}">
        <p14:creationId xmlns:p14="http://schemas.microsoft.com/office/powerpoint/2010/main" val="817263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A4EB5-B4B7-47F1-8AB9-EDCB63E422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A8A360-27D1-46C1-A16A-1357B0CD8D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6C0273-03C2-4391-8D72-1A5CF7059714}"/>
              </a:ext>
            </a:extLst>
          </p:cNvPr>
          <p:cNvSpPr>
            <a:spLocks noGrp="1"/>
          </p:cNvSpPr>
          <p:nvPr>
            <p:ph type="dt" sz="half" idx="10"/>
          </p:nvPr>
        </p:nvSpPr>
        <p:spPr/>
        <p:txBody>
          <a:bodyPr/>
          <a:lstStyle/>
          <a:p>
            <a:fld id="{9F0B90FB-1736-4AAA-B3AD-3315229E688C}" type="datetime1">
              <a:rPr lang="en-US" smtClean="0"/>
              <a:t>5/3/2019</a:t>
            </a:fld>
            <a:endParaRPr lang="en-US"/>
          </a:p>
        </p:txBody>
      </p:sp>
      <p:sp>
        <p:nvSpPr>
          <p:cNvPr id="5" name="Footer Placeholder 4">
            <a:extLst>
              <a:ext uri="{FF2B5EF4-FFF2-40B4-BE49-F238E27FC236}">
                <a16:creationId xmlns:a16="http://schemas.microsoft.com/office/drawing/2014/main" id="{6CF6C715-33C7-4B17-9DFA-44D0FECAE7B1}"/>
              </a:ext>
            </a:extLst>
          </p:cNvPr>
          <p:cNvSpPr>
            <a:spLocks noGrp="1"/>
          </p:cNvSpPr>
          <p:nvPr>
            <p:ph type="ftr" sz="quarter" idx="11"/>
          </p:nvPr>
        </p:nvSpPr>
        <p:spPr/>
        <p:txBody>
          <a:bodyPr/>
          <a:lstStyle/>
          <a:p>
            <a:r>
              <a:rPr lang="en-US"/>
              <a:t>Mohammad Heydari, Social Network Analysis Course, Tarbiat Modares University </a:t>
            </a:r>
          </a:p>
        </p:txBody>
      </p:sp>
      <p:sp>
        <p:nvSpPr>
          <p:cNvPr id="6" name="Slide Number Placeholder 5">
            <a:extLst>
              <a:ext uri="{FF2B5EF4-FFF2-40B4-BE49-F238E27FC236}">
                <a16:creationId xmlns:a16="http://schemas.microsoft.com/office/drawing/2014/main" id="{7833ED59-0AA4-4680-ABB6-F4893211A705}"/>
              </a:ext>
            </a:extLst>
          </p:cNvPr>
          <p:cNvSpPr>
            <a:spLocks noGrp="1"/>
          </p:cNvSpPr>
          <p:nvPr>
            <p:ph type="sldNum" sz="quarter" idx="12"/>
          </p:nvPr>
        </p:nvSpPr>
        <p:spPr/>
        <p:txBody>
          <a:bodyPr/>
          <a:lstStyle/>
          <a:p>
            <a:fld id="{0840A585-395E-422D-BC79-4AD2F6FE23E5}" type="slidenum">
              <a:rPr lang="en-US" smtClean="0"/>
              <a:t>‹#›</a:t>
            </a:fld>
            <a:endParaRPr lang="en-US"/>
          </a:p>
        </p:txBody>
      </p:sp>
    </p:spTree>
    <p:extLst>
      <p:ext uri="{BB962C8B-B14F-4D97-AF65-F5344CB8AC3E}">
        <p14:creationId xmlns:p14="http://schemas.microsoft.com/office/powerpoint/2010/main" val="3868488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DAB10C-27B1-4CD6-9B2E-F5812B0B43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36DFBB-F8C6-49FF-A76C-024B2B55D1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83AA3A-69C5-4C0C-B506-171537C95F76}"/>
              </a:ext>
            </a:extLst>
          </p:cNvPr>
          <p:cNvSpPr>
            <a:spLocks noGrp="1"/>
          </p:cNvSpPr>
          <p:nvPr>
            <p:ph type="dt" sz="half" idx="10"/>
          </p:nvPr>
        </p:nvSpPr>
        <p:spPr/>
        <p:txBody>
          <a:bodyPr/>
          <a:lstStyle/>
          <a:p>
            <a:fld id="{2BBC4FCB-4540-4C3E-97B3-4D8897BF53A1}" type="datetime1">
              <a:rPr lang="en-US" smtClean="0"/>
              <a:t>5/3/2019</a:t>
            </a:fld>
            <a:endParaRPr lang="en-US"/>
          </a:p>
        </p:txBody>
      </p:sp>
      <p:sp>
        <p:nvSpPr>
          <p:cNvPr id="5" name="Footer Placeholder 4">
            <a:extLst>
              <a:ext uri="{FF2B5EF4-FFF2-40B4-BE49-F238E27FC236}">
                <a16:creationId xmlns:a16="http://schemas.microsoft.com/office/drawing/2014/main" id="{BEF7C516-3F0B-4BB0-9697-106442D7D617}"/>
              </a:ext>
            </a:extLst>
          </p:cNvPr>
          <p:cNvSpPr>
            <a:spLocks noGrp="1"/>
          </p:cNvSpPr>
          <p:nvPr>
            <p:ph type="ftr" sz="quarter" idx="11"/>
          </p:nvPr>
        </p:nvSpPr>
        <p:spPr/>
        <p:txBody>
          <a:bodyPr/>
          <a:lstStyle/>
          <a:p>
            <a:r>
              <a:rPr lang="en-US"/>
              <a:t>Mohammad Heydari, Social Network Analysis Course, Tarbiat Modares University </a:t>
            </a:r>
          </a:p>
        </p:txBody>
      </p:sp>
      <p:sp>
        <p:nvSpPr>
          <p:cNvPr id="6" name="Slide Number Placeholder 5">
            <a:extLst>
              <a:ext uri="{FF2B5EF4-FFF2-40B4-BE49-F238E27FC236}">
                <a16:creationId xmlns:a16="http://schemas.microsoft.com/office/drawing/2014/main" id="{E04E80F8-6980-45BA-A805-702A4C3839D7}"/>
              </a:ext>
            </a:extLst>
          </p:cNvPr>
          <p:cNvSpPr>
            <a:spLocks noGrp="1"/>
          </p:cNvSpPr>
          <p:nvPr>
            <p:ph type="sldNum" sz="quarter" idx="12"/>
          </p:nvPr>
        </p:nvSpPr>
        <p:spPr/>
        <p:txBody>
          <a:bodyPr/>
          <a:lstStyle/>
          <a:p>
            <a:fld id="{0840A585-395E-422D-BC79-4AD2F6FE23E5}" type="slidenum">
              <a:rPr lang="en-US" smtClean="0"/>
              <a:t>‹#›</a:t>
            </a:fld>
            <a:endParaRPr lang="en-US"/>
          </a:p>
        </p:txBody>
      </p:sp>
    </p:spTree>
    <p:extLst>
      <p:ext uri="{BB962C8B-B14F-4D97-AF65-F5344CB8AC3E}">
        <p14:creationId xmlns:p14="http://schemas.microsoft.com/office/powerpoint/2010/main" val="3185082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1800-33AC-4B25-BDCC-57E9E2F326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DE7E1F-2A49-41AC-93AF-9BD2F6C0BC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ED766B-0F74-4AA8-B74C-EEF253141D47}"/>
              </a:ext>
            </a:extLst>
          </p:cNvPr>
          <p:cNvSpPr>
            <a:spLocks noGrp="1"/>
          </p:cNvSpPr>
          <p:nvPr>
            <p:ph type="dt" sz="half" idx="10"/>
          </p:nvPr>
        </p:nvSpPr>
        <p:spPr/>
        <p:txBody>
          <a:bodyPr/>
          <a:lstStyle/>
          <a:p>
            <a:fld id="{69725D1C-47E8-4E59-A70F-A38F0CAA31E6}" type="datetime1">
              <a:rPr lang="en-US" smtClean="0"/>
              <a:t>5/3/2019</a:t>
            </a:fld>
            <a:endParaRPr lang="en-US"/>
          </a:p>
        </p:txBody>
      </p:sp>
      <p:sp>
        <p:nvSpPr>
          <p:cNvPr id="5" name="Footer Placeholder 4">
            <a:extLst>
              <a:ext uri="{FF2B5EF4-FFF2-40B4-BE49-F238E27FC236}">
                <a16:creationId xmlns:a16="http://schemas.microsoft.com/office/drawing/2014/main" id="{BDFA60D3-4A2D-4966-BD2B-D2EAFE97F461}"/>
              </a:ext>
            </a:extLst>
          </p:cNvPr>
          <p:cNvSpPr>
            <a:spLocks noGrp="1"/>
          </p:cNvSpPr>
          <p:nvPr>
            <p:ph type="ftr" sz="quarter" idx="11"/>
          </p:nvPr>
        </p:nvSpPr>
        <p:spPr/>
        <p:txBody>
          <a:bodyPr/>
          <a:lstStyle/>
          <a:p>
            <a:r>
              <a:rPr lang="en-US"/>
              <a:t>Mohammad Heydari, Social Network Analysis Course, Tarbiat Modares University </a:t>
            </a:r>
          </a:p>
        </p:txBody>
      </p:sp>
      <p:sp>
        <p:nvSpPr>
          <p:cNvPr id="6" name="Slide Number Placeholder 5">
            <a:extLst>
              <a:ext uri="{FF2B5EF4-FFF2-40B4-BE49-F238E27FC236}">
                <a16:creationId xmlns:a16="http://schemas.microsoft.com/office/drawing/2014/main" id="{E7E36AB7-1B4D-4451-9399-B0AA52998C7B}"/>
              </a:ext>
            </a:extLst>
          </p:cNvPr>
          <p:cNvSpPr>
            <a:spLocks noGrp="1"/>
          </p:cNvSpPr>
          <p:nvPr>
            <p:ph type="sldNum" sz="quarter" idx="12"/>
          </p:nvPr>
        </p:nvSpPr>
        <p:spPr/>
        <p:txBody>
          <a:bodyPr/>
          <a:lstStyle/>
          <a:p>
            <a:fld id="{0840A585-395E-422D-BC79-4AD2F6FE23E5}" type="slidenum">
              <a:rPr lang="en-US" smtClean="0"/>
              <a:t>‹#›</a:t>
            </a:fld>
            <a:endParaRPr lang="en-US"/>
          </a:p>
        </p:txBody>
      </p:sp>
    </p:spTree>
    <p:extLst>
      <p:ext uri="{BB962C8B-B14F-4D97-AF65-F5344CB8AC3E}">
        <p14:creationId xmlns:p14="http://schemas.microsoft.com/office/powerpoint/2010/main" val="95171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5C6F2-C342-46FE-A313-293538190A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9C3C20-BBB5-45CF-82CC-669E03491E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263C2C-2F40-4FDF-B238-4334F76969DD}"/>
              </a:ext>
            </a:extLst>
          </p:cNvPr>
          <p:cNvSpPr>
            <a:spLocks noGrp="1"/>
          </p:cNvSpPr>
          <p:nvPr>
            <p:ph type="dt" sz="half" idx="10"/>
          </p:nvPr>
        </p:nvSpPr>
        <p:spPr/>
        <p:txBody>
          <a:bodyPr/>
          <a:lstStyle/>
          <a:p>
            <a:fld id="{355CE2B7-2293-4989-9641-E6FC660B1B4F}" type="datetime1">
              <a:rPr lang="en-US" smtClean="0"/>
              <a:t>5/3/2019</a:t>
            </a:fld>
            <a:endParaRPr lang="en-US"/>
          </a:p>
        </p:txBody>
      </p:sp>
      <p:sp>
        <p:nvSpPr>
          <p:cNvPr id="5" name="Footer Placeholder 4">
            <a:extLst>
              <a:ext uri="{FF2B5EF4-FFF2-40B4-BE49-F238E27FC236}">
                <a16:creationId xmlns:a16="http://schemas.microsoft.com/office/drawing/2014/main" id="{55DDD319-43A1-4D4F-9AAC-6114FA68CD89}"/>
              </a:ext>
            </a:extLst>
          </p:cNvPr>
          <p:cNvSpPr>
            <a:spLocks noGrp="1"/>
          </p:cNvSpPr>
          <p:nvPr>
            <p:ph type="ftr" sz="quarter" idx="11"/>
          </p:nvPr>
        </p:nvSpPr>
        <p:spPr/>
        <p:txBody>
          <a:bodyPr/>
          <a:lstStyle/>
          <a:p>
            <a:r>
              <a:rPr lang="en-US"/>
              <a:t>Mohammad Heydari, Social Network Analysis Course, Tarbiat Modares University </a:t>
            </a:r>
          </a:p>
        </p:txBody>
      </p:sp>
      <p:sp>
        <p:nvSpPr>
          <p:cNvPr id="6" name="Slide Number Placeholder 5">
            <a:extLst>
              <a:ext uri="{FF2B5EF4-FFF2-40B4-BE49-F238E27FC236}">
                <a16:creationId xmlns:a16="http://schemas.microsoft.com/office/drawing/2014/main" id="{00B2BD43-A9A8-4E25-BCD0-0904E1DF035D}"/>
              </a:ext>
            </a:extLst>
          </p:cNvPr>
          <p:cNvSpPr>
            <a:spLocks noGrp="1"/>
          </p:cNvSpPr>
          <p:nvPr>
            <p:ph type="sldNum" sz="quarter" idx="12"/>
          </p:nvPr>
        </p:nvSpPr>
        <p:spPr/>
        <p:txBody>
          <a:bodyPr/>
          <a:lstStyle/>
          <a:p>
            <a:fld id="{0840A585-395E-422D-BC79-4AD2F6FE23E5}" type="slidenum">
              <a:rPr lang="en-US" smtClean="0"/>
              <a:t>‹#›</a:t>
            </a:fld>
            <a:endParaRPr lang="en-US"/>
          </a:p>
        </p:txBody>
      </p:sp>
    </p:spTree>
    <p:extLst>
      <p:ext uri="{BB962C8B-B14F-4D97-AF65-F5344CB8AC3E}">
        <p14:creationId xmlns:p14="http://schemas.microsoft.com/office/powerpoint/2010/main" val="510036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7BCCB-AA5A-43FD-AE28-2C504A6BC5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D0237A-5EF9-4946-A370-0DFD386D89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CE384D-32A7-4346-AD59-A273C48E2E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E8C4A1-5998-487D-839A-F1AA82F28A6B}"/>
              </a:ext>
            </a:extLst>
          </p:cNvPr>
          <p:cNvSpPr>
            <a:spLocks noGrp="1"/>
          </p:cNvSpPr>
          <p:nvPr>
            <p:ph type="dt" sz="half" idx="10"/>
          </p:nvPr>
        </p:nvSpPr>
        <p:spPr/>
        <p:txBody>
          <a:bodyPr/>
          <a:lstStyle/>
          <a:p>
            <a:fld id="{91D30B41-F1EC-40BB-950B-D139CE54CD61}" type="datetime1">
              <a:rPr lang="en-US" smtClean="0"/>
              <a:t>5/3/2019</a:t>
            </a:fld>
            <a:endParaRPr lang="en-US"/>
          </a:p>
        </p:txBody>
      </p:sp>
      <p:sp>
        <p:nvSpPr>
          <p:cNvPr id="6" name="Footer Placeholder 5">
            <a:extLst>
              <a:ext uri="{FF2B5EF4-FFF2-40B4-BE49-F238E27FC236}">
                <a16:creationId xmlns:a16="http://schemas.microsoft.com/office/drawing/2014/main" id="{08AD6C3A-1AB5-4483-A4E9-3671C218A3C0}"/>
              </a:ext>
            </a:extLst>
          </p:cNvPr>
          <p:cNvSpPr>
            <a:spLocks noGrp="1"/>
          </p:cNvSpPr>
          <p:nvPr>
            <p:ph type="ftr" sz="quarter" idx="11"/>
          </p:nvPr>
        </p:nvSpPr>
        <p:spPr/>
        <p:txBody>
          <a:bodyPr/>
          <a:lstStyle/>
          <a:p>
            <a:r>
              <a:rPr lang="en-US"/>
              <a:t>Mohammad Heydari, Social Network Analysis Course, Tarbiat Modares University </a:t>
            </a:r>
          </a:p>
        </p:txBody>
      </p:sp>
      <p:sp>
        <p:nvSpPr>
          <p:cNvPr id="7" name="Slide Number Placeholder 6">
            <a:extLst>
              <a:ext uri="{FF2B5EF4-FFF2-40B4-BE49-F238E27FC236}">
                <a16:creationId xmlns:a16="http://schemas.microsoft.com/office/drawing/2014/main" id="{FED61344-3E20-47E0-A062-12D8EB264688}"/>
              </a:ext>
            </a:extLst>
          </p:cNvPr>
          <p:cNvSpPr>
            <a:spLocks noGrp="1"/>
          </p:cNvSpPr>
          <p:nvPr>
            <p:ph type="sldNum" sz="quarter" idx="12"/>
          </p:nvPr>
        </p:nvSpPr>
        <p:spPr/>
        <p:txBody>
          <a:bodyPr/>
          <a:lstStyle/>
          <a:p>
            <a:fld id="{0840A585-395E-422D-BC79-4AD2F6FE23E5}" type="slidenum">
              <a:rPr lang="en-US" smtClean="0"/>
              <a:t>‹#›</a:t>
            </a:fld>
            <a:endParaRPr lang="en-US"/>
          </a:p>
        </p:txBody>
      </p:sp>
    </p:spTree>
    <p:extLst>
      <p:ext uri="{BB962C8B-B14F-4D97-AF65-F5344CB8AC3E}">
        <p14:creationId xmlns:p14="http://schemas.microsoft.com/office/powerpoint/2010/main" val="2157264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4AFD3-FC85-417F-93E2-9F4DA4F614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363861-4132-42F1-9550-D28F7FA2CB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CD701A-382F-43FA-8962-535EEA5DB3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FE5EEC-9CB2-40E1-8828-4E8AFA79CC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80ABD1-F213-4D42-B4FD-2A4B721643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38F3B1-83A1-4DA2-8211-BAAF292070B4}"/>
              </a:ext>
            </a:extLst>
          </p:cNvPr>
          <p:cNvSpPr>
            <a:spLocks noGrp="1"/>
          </p:cNvSpPr>
          <p:nvPr>
            <p:ph type="dt" sz="half" idx="10"/>
          </p:nvPr>
        </p:nvSpPr>
        <p:spPr/>
        <p:txBody>
          <a:bodyPr/>
          <a:lstStyle/>
          <a:p>
            <a:fld id="{9544A1F1-B85E-4849-8CCD-44293B87D79A}" type="datetime1">
              <a:rPr lang="en-US" smtClean="0"/>
              <a:t>5/3/2019</a:t>
            </a:fld>
            <a:endParaRPr lang="en-US"/>
          </a:p>
        </p:txBody>
      </p:sp>
      <p:sp>
        <p:nvSpPr>
          <p:cNvPr id="8" name="Footer Placeholder 7">
            <a:extLst>
              <a:ext uri="{FF2B5EF4-FFF2-40B4-BE49-F238E27FC236}">
                <a16:creationId xmlns:a16="http://schemas.microsoft.com/office/drawing/2014/main" id="{42489A56-3668-4906-BF0F-684C16C394C4}"/>
              </a:ext>
            </a:extLst>
          </p:cNvPr>
          <p:cNvSpPr>
            <a:spLocks noGrp="1"/>
          </p:cNvSpPr>
          <p:nvPr>
            <p:ph type="ftr" sz="quarter" idx="11"/>
          </p:nvPr>
        </p:nvSpPr>
        <p:spPr/>
        <p:txBody>
          <a:bodyPr/>
          <a:lstStyle/>
          <a:p>
            <a:r>
              <a:rPr lang="en-US"/>
              <a:t>Mohammad Heydari, Social Network Analysis Course, Tarbiat Modares University </a:t>
            </a:r>
          </a:p>
        </p:txBody>
      </p:sp>
      <p:sp>
        <p:nvSpPr>
          <p:cNvPr id="9" name="Slide Number Placeholder 8">
            <a:extLst>
              <a:ext uri="{FF2B5EF4-FFF2-40B4-BE49-F238E27FC236}">
                <a16:creationId xmlns:a16="http://schemas.microsoft.com/office/drawing/2014/main" id="{D0E6921A-87E8-48D9-B4D0-028B751718A7}"/>
              </a:ext>
            </a:extLst>
          </p:cNvPr>
          <p:cNvSpPr>
            <a:spLocks noGrp="1"/>
          </p:cNvSpPr>
          <p:nvPr>
            <p:ph type="sldNum" sz="quarter" idx="12"/>
          </p:nvPr>
        </p:nvSpPr>
        <p:spPr/>
        <p:txBody>
          <a:bodyPr/>
          <a:lstStyle/>
          <a:p>
            <a:fld id="{0840A585-395E-422D-BC79-4AD2F6FE23E5}" type="slidenum">
              <a:rPr lang="en-US" smtClean="0"/>
              <a:t>‹#›</a:t>
            </a:fld>
            <a:endParaRPr lang="en-US"/>
          </a:p>
        </p:txBody>
      </p:sp>
    </p:spTree>
    <p:extLst>
      <p:ext uri="{BB962C8B-B14F-4D97-AF65-F5344CB8AC3E}">
        <p14:creationId xmlns:p14="http://schemas.microsoft.com/office/powerpoint/2010/main" val="2744132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D8A30-FF8B-4736-9ED0-68407D2882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11E7F9-DF84-4BD7-89A4-AA1D7C19A610}"/>
              </a:ext>
            </a:extLst>
          </p:cNvPr>
          <p:cNvSpPr>
            <a:spLocks noGrp="1"/>
          </p:cNvSpPr>
          <p:nvPr>
            <p:ph type="dt" sz="half" idx="10"/>
          </p:nvPr>
        </p:nvSpPr>
        <p:spPr/>
        <p:txBody>
          <a:bodyPr/>
          <a:lstStyle/>
          <a:p>
            <a:fld id="{FBC9AECD-51A9-434E-9269-CA229FE4CACF}" type="datetime1">
              <a:rPr lang="en-US" smtClean="0"/>
              <a:t>5/3/2019</a:t>
            </a:fld>
            <a:endParaRPr lang="en-US"/>
          </a:p>
        </p:txBody>
      </p:sp>
      <p:sp>
        <p:nvSpPr>
          <p:cNvPr id="4" name="Footer Placeholder 3">
            <a:extLst>
              <a:ext uri="{FF2B5EF4-FFF2-40B4-BE49-F238E27FC236}">
                <a16:creationId xmlns:a16="http://schemas.microsoft.com/office/drawing/2014/main" id="{E0BF3144-6F10-4552-B906-BD9902AED238}"/>
              </a:ext>
            </a:extLst>
          </p:cNvPr>
          <p:cNvSpPr>
            <a:spLocks noGrp="1"/>
          </p:cNvSpPr>
          <p:nvPr>
            <p:ph type="ftr" sz="quarter" idx="11"/>
          </p:nvPr>
        </p:nvSpPr>
        <p:spPr/>
        <p:txBody>
          <a:bodyPr/>
          <a:lstStyle/>
          <a:p>
            <a:r>
              <a:rPr lang="en-US"/>
              <a:t>Mohammad Heydari, Social Network Analysis Course, Tarbiat Modares University </a:t>
            </a:r>
          </a:p>
        </p:txBody>
      </p:sp>
      <p:sp>
        <p:nvSpPr>
          <p:cNvPr id="5" name="Slide Number Placeholder 4">
            <a:extLst>
              <a:ext uri="{FF2B5EF4-FFF2-40B4-BE49-F238E27FC236}">
                <a16:creationId xmlns:a16="http://schemas.microsoft.com/office/drawing/2014/main" id="{9B03081D-3BC1-4BC8-93BB-5E2C07A8969E}"/>
              </a:ext>
            </a:extLst>
          </p:cNvPr>
          <p:cNvSpPr>
            <a:spLocks noGrp="1"/>
          </p:cNvSpPr>
          <p:nvPr>
            <p:ph type="sldNum" sz="quarter" idx="12"/>
          </p:nvPr>
        </p:nvSpPr>
        <p:spPr/>
        <p:txBody>
          <a:bodyPr/>
          <a:lstStyle/>
          <a:p>
            <a:fld id="{0840A585-395E-422D-BC79-4AD2F6FE23E5}" type="slidenum">
              <a:rPr lang="en-US" smtClean="0"/>
              <a:t>‹#›</a:t>
            </a:fld>
            <a:endParaRPr lang="en-US"/>
          </a:p>
        </p:txBody>
      </p:sp>
    </p:spTree>
    <p:extLst>
      <p:ext uri="{BB962C8B-B14F-4D97-AF65-F5344CB8AC3E}">
        <p14:creationId xmlns:p14="http://schemas.microsoft.com/office/powerpoint/2010/main" val="3369220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B0D0CE-9D0A-4C6F-B7D5-EB73B8341C3E}"/>
              </a:ext>
            </a:extLst>
          </p:cNvPr>
          <p:cNvSpPr>
            <a:spLocks noGrp="1"/>
          </p:cNvSpPr>
          <p:nvPr>
            <p:ph type="dt" sz="half" idx="10"/>
          </p:nvPr>
        </p:nvSpPr>
        <p:spPr/>
        <p:txBody>
          <a:bodyPr/>
          <a:lstStyle/>
          <a:p>
            <a:fld id="{4657B997-A207-43A5-886D-167839A3972C}" type="datetime1">
              <a:rPr lang="en-US" smtClean="0"/>
              <a:t>5/3/2019</a:t>
            </a:fld>
            <a:endParaRPr lang="en-US"/>
          </a:p>
        </p:txBody>
      </p:sp>
      <p:sp>
        <p:nvSpPr>
          <p:cNvPr id="3" name="Footer Placeholder 2">
            <a:extLst>
              <a:ext uri="{FF2B5EF4-FFF2-40B4-BE49-F238E27FC236}">
                <a16:creationId xmlns:a16="http://schemas.microsoft.com/office/drawing/2014/main" id="{D55CFAE8-FB64-490D-BEFE-BA1EA191EB0D}"/>
              </a:ext>
            </a:extLst>
          </p:cNvPr>
          <p:cNvSpPr>
            <a:spLocks noGrp="1"/>
          </p:cNvSpPr>
          <p:nvPr>
            <p:ph type="ftr" sz="quarter" idx="11"/>
          </p:nvPr>
        </p:nvSpPr>
        <p:spPr/>
        <p:txBody>
          <a:bodyPr/>
          <a:lstStyle/>
          <a:p>
            <a:r>
              <a:rPr lang="en-US"/>
              <a:t>Mohammad Heydari, Social Network Analysis Course, Tarbiat Modares University </a:t>
            </a:r>
          </a:p>
        </p:txBody>
      </p:sp>
      <p:sp>
        <p:nvSpPr>
          <p:cNvPr id="4" name="Slide Number Placeholder 3">
            <a:extLst>
              <a:ext uri="{FF2B5EF4-FFF2-40B4-BE49-F238E27FC236}">
                <a16:creationId xmlns:a16="http://schemas.microsoft.com/office/drawing/2014/main" id="{2B03699C-1E5D-4A03-B630-E65AE5A5F3FD}"/>
              </a:ext>
            </a:extLst>
          </p:cNvPr>
          <p:cNvSpPr>
            <a:spLocks noGrp="1"/>
          </p:cNvSpPr>
          <p:nvPr>
            <p:ph type="sldNum" sz="quarter" idx="12"/>
          </p:nvPr>
        </p:nvSpPr>
        <p:spPr/>
        <p:txBody>
          <a:bodyPr/>
          <a:lstStyle/>
          <a:p>
            <a:fld id="{0840A585-395E-422D-BC79-4AD2F6FE23E5}" type="slidenum">
              <a:rPr lang="en-US" smtClean="0"/>
              <a:t>‹#›</a:t>
            </a:fld>
            <a:endParaRPr lang="en-US"/>
          </a:p>
        </p:txBody>
      </p:sp>
    </p:spTree>
    <p:extLst>
      <p:ext uri="{BB962C8B-B14F-4D97-AF65-F5344CB8AC3E}">
        <p14:creationId xmlns:p14="http://schemas.microsoft.com/office/powerpoint/2010/main" val="238084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DC3C9-5A62-41E5-9C76-92D546E050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402060-39F0-4A5C-827C-8588872248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3231E-0B55-4873-B69D-8474A3BC0C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33A483-02B9-4FEB-B775-618E919BC457}"/>
              </a:ext>
            </a:extLst>
          </p:cNvPr>
          <p:cNvSpPr>
            <a:spLocks noGrp="1"/>
          </p:cNvSpPr>
          <p:nvPr>
            <p:ph type="dt" sz="half" idx="10"/>
          </p:nvPr>
        </p:nvSpPr>
        <p:spPr/>
        <p:txBody>
          <a:bodyPr/>
          <a:lstStyle/>
          <a:p>
            <a:fld id="{96C5772B-8D39-4012-BB19-A4BF396063AB}" type="datetime1">
              <a:rPr lang="en-US" smtClean="0"/>
              <a:t>5/3/2019</a:t>
            </a:fld>
            <a:endParaRPr lang="en-US"/>
          </a:p>
        </p:txBody>
      </p:sp>
      <p:sp>
        <p:nvSpPr>
          <p:cNvPr id="6" name="Footer Placeholder 5">
            <a:extLst>
              <a:ext uri="{FF2B5EF4-FFF2-40B4-BE49-F238E27FC236}">
                <a16:creationId xmlns:a16="http://schemas.microsoft.com/office/drawing/2014/main" id="{8627092F-F8D3-4386-8404-BAF54DBF8E6F}"/>
              </a:ext>
            </a:extLst>
          </p:cNvPr>
          <p:cNvSpPr>
            <a:spLocks noGrp="1"/>
          </p:cNvSpPr>
          <p:nvPr>
            <p:ph type="ftr" sz="quarter" idx="11"/>
          </p:nvPr>
        </p:nvSpPr>
        <p:spPr/>
        <p:txBody>
          <a:bodyPr/>
          <a:lstStyle/>
          <a:p>
            <a:r>
              <a:rPr lang="en-US"/>
              <a:t>Mohammad Heydari, Social Network Analysis Course, Tarbiat Modares University </a:t>
            </a:r>
          </a:p>
        </p:txBody>
      </p:sp>
      <p:sp>
        <p:nvSpPr>
          <p:cNvPr id="7" name="Slide Number Placeholder 6">
            <a:extLst>
              <a:ext uri="{FF2B5EF4-FFF2-40B4-BE49-F238E27FC236}">
                <a16:creationId xmlns:a16="http://schemas.microsoft.com/office/drawing/2014/main" id="{F94CF036-62EB-4074-A4DF-C1E85693687E}"/>
              </a:ext>
            </a:extLst>
          </p:cNvPr>
          <p:cNvSpPr>
            <a:spLocks noGrp="1"/>
          </p:cNvSpPr>
          <p:nvPr>
            <p:ph type="sldNum" sz="quarter" idx="12"/>
          </p:nvPr>
        </p:nvSpPr>
        <p:spPr/>
        <p:txBody>
          <a:bodyPr/>
          <a:lstStyle/>
          <a:p>
            <a:fld id="{0840A585-395E-422D-BC79-4AD2F6FE23E5}" type="slidenum">
              <a:rPr lang="en-US" smtClean="0"/>
              <a:t>‹#›</a:t>
            </a:fld>
            <a:endParaRPr lang="en-US"/>
          </a:p>
        </p:txBody>
      </p:sp>
    </p:spTree>
    <p:extLst>
      <p:ext uri="{BB962C8B-B14F-4D97-AF65-F5344CB8AC3E}">
        <p14:creationId xmlns:p14="http://schemas.microsoft.com/office/powerpoint/2010/main" val="224365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FDBC8-840B-46FF-BBF8-79B9542C0B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CC39B6-507B-4D8E-8125-B48E9645AC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831318-ACD6-4059-8FC7-24D3DA415A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33189D-B0AA-4DB3-9EF2-FF00725F68E6}"/>
              </a:ext>
            </a:extLst>
          </p:cNvPr>
          <p:cNvSpPr>
            <a:spLocks noGrp="1"/>
          </p:cNvSpPr>
          <p:nvPr>
            <p:ph type="dt" sz="half" idx="10"/>
          </p:nvPr>
        </p:nvSpPr>
        <p:spPr/>
        <p:txBody>
          <a:bodyPr/>
          <a:lstStyle/>
          <a:p>
            <a:fld id="{E471A0AD-BBEF-4F4D-84E7-DB73BBA3C8ED}" type="datetime1">
              <a:rPr lang="en-US" smtClean="0"/>
              <a:t>5/3/2019</a:t>
            </a:fld>
            <a:endParaRPr lang="en-US"/>
          </a:p>
        </p:txBody>
      </p:sp>
      <p:sp>
        <p:nvSpPr>
          <p:cNvPr id="6" name="Footer Placeholder 5">
            <a:extLst>
              <a:ext uri="{FF2B5EF4-FFF2-40B4-BE49-F238E27FC236}">
                <a16:creationId xmlns:a16="http://schemas.microsoft.com/office/drawing/2014/main" id="{98B58897-FA93-400D-A979-E4191447D82A}"/>
              </a:ext>
            </a:extLst>
          </p:cNvPr>
          <p:cNvSpPr>
            <a:spLocks noGrp="1"/>
          </p:cNvSpPr>
          <p:nvPr>
            <p:ph type="ftr" sz="quarter" idx="11"/>
          </p:nvPr>
        </p:nvSpPr>
        <p:spPr/>
        <p:txBody>
          <a:bodyPr/>
          <a:lstStyle/>
          <a:p>
            <a:r>
              <a:rPr lang="en-US"/>
              <a:t>Mohammad Heydari, Social Network Analysis Course, Tarbiat Modares University </a:t>
            </a:r>
          </a:p>
        </p:txBody>
      </p:sp>
      <p:sp>
        <p:nvSpPr>
          <p:cNvPr id="7" name="Slide Number Placeholder 6">
            <a:extLst>
              <a:ext uri="{FF2B5EF4-FFF2-40B4-BE49-F238E27FC236}">
                <a16:creationId xmlns:a16="http://schemas.microsoft.com/office/drawing/2014/main" id="{45489111-AC1D-42CC-BE2B-56652E42B2B5}"/>
              </a:ext>
            </a:extLst>
          </p:cNvPr>
          <p:cNvSpPr>
            <a:spLocks noGrp="1"/>
          </p:cNvSpPr>
          <p:nvPr>
            <p:ph type="sldNum" sz="quarter" idx="12"/>
          </p:nvPr>
        </p:nvSpPr>
        <p:spPr/>
        <p:txBody>
          <a:bodyPr/>
          <a:lstStyle/>
          <a:p>
            <a:fld id="{0840A585-395E-422D-BC79-4AD2F6FE23E5}" type="slidenum">
              <a:rPr lang="en-US" smtClean="0"/>
              <a:t>‹#›</a:t>
            </a:fld>
            <a:endParaRPr lang="en-US"/>
          </a:p>
        </p:txBody>
      </p:sp>
    </p:spTree>
    <p:extLst>
      <p:ext uri="{BB962C8B-B14F-4D97-AF65-F5344CB8AC3E}">
        <p14:creationId xmlns:p14="http://schemas.microsoft.com/office/powerpoint/2010/main" val="921445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B97B60-64B1-460B-9D31-AC6EF50CC8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B56AC1-BB4B-4224-BE71-339ECA7287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7A0FED-300A-45A2-A74E-1BD8DECAC5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C7635-CB17-446B-AB3E-EF04243ECEA6}" type="datetime1">
              <a:rPr lang="en-US" smtClean="0"/>
              <a:t>5/3/2019</a:t>
            </a:fld>
            <a:endParaRPr lang="en-US"/>
          </a:p>
        </p:txBody>
      </p:sp>
      <p:sp>
        <p:nvSpPr>
          <p:cNvPr id="5" name="Footer Placeholder 4">
            <a:extLst>
              <a:ext uri="{FF2B5EF4-FFF2-40B4-BE49-F238E27FC236}">
                <a16:creationId xmlns:a16="http://schemas.microsoft.com/office/drawing/2014/main" id="{CEC751BE-A4CE-4F13-9262-2AEF81080C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Mohammad Heydari, Social Network Analysis Course, Tarbiat Modares University </a:t>
            </a:r>
          </a:p>
        </p:txBody>
      </p:sp>
      <p:sp>
        <p:nvSpPr>
          <p:cNvPr id="6" name="Slide Number Placeholder 5">
            <a:extLst>
              <a:ext uri="{FF2B5EF4-FFF2-40B4-BE49-F238E27FC236}">
                <a16:creationId xmlns:a16="http://schemas.microsoft.com/office/drawing/2014/main" id="{13B9A03C-1501-4FB2-BE2E-AF0D995622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0A585-395E-422D-BC79-4AD2F6FE23E5}" type="slidenum">
              <a:rPr lang="en-US" smtClean="0"/>
              <a:t>‹#›</a:t>
            </a:fld>
            <a:endParaRPr lang="en-US"/>
          </a:p>
        </p:txBody>
      </p:sp>
    </p:spTree>
    <p:extLst>
      <p:ext uri="{BB962C8B-B14F-4D97-AF65-F5344CB8AC3E}">
        <p14:creationId xmlns:p14="http://schemas.microsoft.com/office/powerpoint/2010/main" val="1813441397"/>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BA209-DC26-4C1B-9144-65862BB8294E}"/>
              </a:ext>
            </a:extLst>
          </p:cNvPr>
          <p:cNvSpPr>
            <a:spLocks noGrp="1"/>
          </p:cNvSpPr>
          <p:nvPr>
            <p:ph type="ctrTitle"/>
          </p:nvPr>
        </p:nvSpPr>
        <p:spPr>
          <a:xfrm>
            <a:off x="1035829" y="661859"/>
            <a:ext cx="9440034" cy="1424036"/>
          </a:xfrm>
        </p:spPr>
        <p:txBody>
          <a:bodyPr>
            <a:normAutofit/>
          </a:bodyPr>
          <a:lstStyle/>
          <a:p>
            <a:pPr algn="ctr"/>
            <a:r>
              <a:rPr lang="en-US" sz="4000" b="1" dirty="0">
                <a:latin typeface="Times New Roman" panose="02020603050405020304" pitchFamily="18" charset="0"/>
                <a:cs typeface="Times New Roman" panose="02020603050405020304" pitchFamily="18" charset="0"/>
              </a:rPr>
              <a:t>Understanding Social Networks</a:t>
            </a:r>
          </a:p>
        </p:txBody>
      </p:sp>
      <p:sp>
        <p:nvSpPr>
          <p:cNvPr id="3" name="Subtitle 2">
            <a:extLst>
              <a:ext uri="{FF2B5EF4-FFF2-40B4-BE49-F238E27FC236}">
                <a16:creationId xmlns:a16="http://schemas.microsoft.com/office/drawing/2014/main" id="{7DE727F0-DA1C-46A5-84B3-9B1B7326EB04}"/>
              </a:ext>
            </a:extLst>
          </p:cNvPr>
          <p:cNvSpPr>
            <a:spLocks noGrp="1"/>
          </p:cNvSpPr>
          <p:nvPr>
            <p:ph type="subTitle" idx="1"/>
          </p:nvPr>
        </p:nvSpPr>
        <p:spPr>
          <a:xfrm>
            <a:off x="1035829" y="2473925"/>
            <a:ext cx="9440034" cy="1049867"/>
          </a:xfrm>
        </p:spPr>
        <p:txBody>
          <a:bodyPr>
            <a:normAutofit/>
          </a:bodyPr>
          <a:lstStyle/>
          <a:p>
            <a:pPr algn="ctr"/>
            <a:r>
              <a:rPr lang="en-US" sz="2800" dirty="0">
                <a:latin typeface="Times New Roman" panose="02020603050405020304" pitchFamily="18" charset="0"/>
                <a:cs typeface="Times New Roman" panose="02020603050405020304" pitchFamily="18" charset="0"/>
              </a:rPr>
              <a:t>By Charles </a:t>
            </a:r>
            <a:r>
              <a:rPr lang="en-US" sz="2800" dirty="0" err="1">
                <a:latin typeface="Times New Roman" panose="02020603050405020304" pitchFamily="18" charset="0"/>
                <a:cs typeface="Times New Roman" panose="02020603050405020304" pitchFamily="18" charset="0"/>
              </a:rPr>
              <a:t>Kadushin</a:t>
            </a:r>
            <a:r>
              <a:rPr lang="en-US" sz="2800" dirty="0">
                <a:latin typeface="Times New Roman" panose="02020603050405020304" pitchFamily="18" charset="0"/>
                <a:cs typeface="Times New Roman" panose="02020603050405020304" pitchFamily="18" charset="0"/>
              </a:rPr>
              <a:t> – 1916 – 2014</a:t>
            </a:r>
          </a:p>
          <a:p>
            <a:pPr algn="ctr"/>
            <a:r>
              <a:rPr lang="en-US" sz="2800" dirty="0">
                <a:latin typeface="Times New Roman" panose="02020603050405020304" pitchFamily="18" charset="0"/>
                <a:cs typeface="Times New Roman" panose="02020603050405020304" pitchFamily="18" charset="0"/>
              </a:rPr>
              <a:t>Oxford University Press</a:t>
            </a:r>
          </a:p>
          <a:p>
            <a:pPr algn="ctr"/>
            <a:endParaRPr lang="en-US" sz="28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5E91C12-4AE1-44A3-87B5-2C45F607AF12}"/>
              </a:ext>
            </a:extLst>
          </p:cNvPr>
          <p:cNvSpPr>
            <a:spLocks noGrp="1"/>
          </p:cNvSpPr>
          <p:nvPr>
            <p:ph type="ftr" sz="quarter" idx="11"/>
          </p:nvPr>
        </p:nvSpPr>
        <p:spPr/>
        <p:txBody>
          <a:bodyPr/>
          <a:lstStyle/>
          <a:p>
            <a:r>
              <a:rPr lang="en-US"/>
              <a:t>Mohammad Heydari, Social Network Analysis Course, Tarbiat Modares University </a:t>
            </a:r>
          </a:p>
        </p:txBody>
      </p:sp>
      <p:sp>
        <p:nvSpPr>
          <p:cNvPr id="5" name="Slide Number Placeholder 4">
            <a:extLst>
              <a:ext uri="{FF2B5EF4-FFF2-40B4-BE49-F238E27FC236}">
                <a16:creationId xmlns:a16="http://schemas.microsoft.com/office/drawing/2014/main" id="{81D2621E-1D4C-4856-A152-E5363C87F4B7}"/>
              </a:ext>
            </a:extLst>
          </p:cNvPr>
          <p:cNvSpPr>
            <a:spLocks noGrp="1"/>
          </p:cNvSpPr>
          <p:nvPr>
            <p:ph type="sldNum" sz="quarter" idx="12"/>
          </p:nvPr>
        </p:nvSpPr>
        <p:spPr/>
        <p:txBody>
          <a:bodyPr/>
          <a:lstStyle/>
          <a:p>
            <a:fld id="{0840A585-395E-422D-BC79-4AD2F6FE23E5}" type="slidenum">
              <a:rPr lang="en-US" smtClean="0"/>
              <a:t>1</a:t>
            </a:fld>
            <a:endParaRPr lang="en-US"/>
          </a:p>
        </p:txBody>
      </p:sp>
      <p:sp>
        <p:nvSpPr>
          <p:cNvPr id="6" name="Subtitle 2">
            <a:extLst>
              <a:ext uri="{FF2B5EF4-FFF2-40B4-BE49-F238E27FC236}">
                <a16:creationId xmlns:a16="http://schemas.microsoft.com/office/drawing/2014/main" id="{189EA14D-248B-492C-96E8-6A723F466CD1}"/>
              </a:ext>
            </a:extLst>
          </p:cNvPr>
          <p:cNvSpPr txBox="1">
            <a:spLocks/>
          </p:cNvSpPr>
          <p:nvPr/>
        </p:nvSpPr>
        <p:spPr>
          <a:xfrm>
            <a:off x="1035829" y="4176256"/>
            <a:ext cx="9440034" cy="20198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dirty="0">
                <a:latin typeface="Times New Roman" panose="02020603050405020304" pitchFamily="18" charset="0"/>
                <a:cs typeface="Times New Roman" panose="02020603050405020304" pitchFamily="18" charset="0"/>
              </a:rPr>
              <a:t>Social Network Theory Course</a:t>
            </a:r>
          </a:p>
          <a:p>
            <a:r>
              <a:rPr lang="en-US" dirty="0">
                <a:latin typeface="Times New Roman" panose="02020603050405020304" pitchFamily="18" charset="0"/>
                <a:cs typeface="Times New Roman" panose="02020603050405020304" pitchFamily="18" charset="0"/>
              </a:rPr>
              <a:t>Dr. Mohammad Reza Amin </a:t>
            </a:r>
            <a:r>
              <a:rPr lang="en-US" dirty="0" err="1">
                <a:latin typeface="Times New Roman" panose="02020603050405020304" pitchFamily="18" charset="0"/>
                <a:cs typeface="Times New Roman" panose="02020603050405020304" pitchFamily="18" charset="0"/>
              </a:rPr>
              <a:t>Naseri</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Student: Mohammad </a:t>
            </a:r>
            <a:r>
              <a:rPr lang="en-US" dirty="0" err="1">
                <a:latin typeface="Times New Roman" panose="02020603050405020304" pitchFamily="18" charset="0"/>
                <a:cs typeface="Times New Roman" panose="02020603050405020304" pitchFamily="18" charset="0"/>
              </a:rPr>
              <a:t>Heydari</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MSC in Networked System Engineering</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5267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F3496-3903-49CA-B071-6280D0645DBC}"/>
              </a:ext>
            </a:extLst>
          </p:cNvPr>
          <p:cNvSpPr>
            <a:spLocks noGrp="1"/>
          </p:cNvSpPr>
          <p:nvPr>
            <p:ph type="title"/>
          </p:nvPr>
        </p:nvSpPr>
        <p:spPr>
          <a:xfrm>
            <a:off x="313898" y="354843"/>
            <a:ext cx="11600597" cy="3581054"/>
          </a:xfrm>
        </p:spPr>
        <p:txBody>
          <a:bodyPr>
            <a:normAutofit/>
          </a:bodyPr>
          <a:lstStyle/>
          <a:p>
            <a:pPr algn="l"/>
            <a:r>
              <a:rPr lang="en-US" sz="3600" b="1" dirty="0">
                <a:latin typeface="Times New Roman" panose="02020603050405020304" pitchFamily="18" charset="0"/>
                <a:cs typeface="Times New Roman" panose="02020603050405020304" pitchFamily="18" charset="0"/>
              </a:rPr>
              <a:t>Homophily in Social Networks</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Which attributes is a salient candidate for homophily in Social Network?</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e.g., race: skin color:: related to the children choice to find friend in a class!</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E9DC3FAA-0BF7-44DC-9EA0-F37070FA832B}"/>
              </a:ext>
            </a:extLst>
          </p:cNvPr>
          <p:cNvSpPr>
            <a:spLocks noGrp="1"/>
          </p:cNvSpPr>
          <p:nvPr>
            <p:ph type="ftr" sz="quarter" idx="11"/>
          </p:nvPr>
        </p:nvSpPr>
        <p:spPr/>
        <p:txBody>
          <a:bodyPr/>
          <a:lstStyle/>
          <a:p>
            <a:r>
              <a:rPr lang="en-US"/>
              <a:t>Mohammad Heydari, Social Network Analysis Course, Tarbiat Modares University </a:t>
            </a:r>
          </a:p>
        </p:txBody>
      </p:sp>
      <p:sp>
        <p:nvSpPr>
          <p:cNvPr id="4" name="Slide Number Placeholder 3">
            <a:extLst>
              <a:ext uri="{FF2B5EF4-FFF2-40B4-BE49-F238E27FC236}">
                <a16:creationId xmlns:a16="http://schemas.microsoft.com/office/drawing/2014/main" id="{892257F8-B953-4317-A460-38D723E31A19}"/>
              </a:ext>
            </a:extLst>
          </p:cNvPr>
          <p:cNvSpPr>
            <a:spLocks noGrp="1"/>
          </p:cNvSpPr>
          <p:nvPr>
            <p:ph type="sldNum" sz="quarter" idx="12"/>
          </p:nvPr>
        </p:nvSpPr>
        <p:spPr/>
        <p:txBody>
          <a:bodyPr/>
          <a:lstStyle/>
          <a:p>
            <a:fld id="{0840A585-395E-422D-BC79-4AD2F6FE23E5}" type="slidenum">
              <a:rPr lang="en-US" smtClean="0"/>
              <a:t>10</a:t>
            </a:fld>
            <a:endParaRPr lang="en-US"/>
          </a:p>
        </p:txBody>
      </p:sp>
      <p:pic>
        <p:nvPicPr>
          <p:cNvPr id="6" name="Picture 5">
            <a:extLst>
              <a:ext uri="{FF2B5EF4-FFF2-40B4-BE49-F238E27FC236}">
                <a16:creationId xmlns:a16="http://schemas.microsoft.com/office/drawing/2014/main" id="{817E4602-1196-4BEE-9035-8361C066E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6329" y="2145370"/>
            <a:ext cx="7470766" cy="4194313"/>
          </a:xfrm>
          <a:prstGeom prst="rect">
            <a:avLst/>
          </a:prstGeom>
        </p:spPr>
      </p:pic>
    </p:spTree>
    <p:extLst>
      <p:ext uri="{BB962C8B-B14F-4D97-AF65-F5344CB8AC3E}">
        <p14:creationId xmlns:p14="http://schemas.microsoft.com/office/powerpoint/2010/main" val="206725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F3496-3903-49CA-B071-6280D0645DBC}"/>
              </a:ext>
            </a:extLst>
          </p:cNvPr>
          <p:cNvSpPr>
            <a:spLocks noGrp="1"/>
          </p:cNvSpPr>
          <p:nvPr>
            <p:ph type="title"/>
          </p:nvPr>
        </p:nvSpPr>
        <p:spPr>
          <a:xfrm>
            <a:off x="313898" y="136526"/>
            <a:ext cx="11600597" cy="6332514"/>
          </a:xfrm>
        </p:spPr>
        <p:txBody>
          <a:bodyPr>
            <a:normAutofit/>
          </a:bodyPr>
          <a:lstStyle/>
          <a:p>
            <a:pPr algn="l"/>
            <a:r>
              <a:rPr lang="en-US" sz="3600" b="1" dirty="0">
                <a:latin typeface="Times New Roman" panose="02020603050405020304" pitchFamily="18" charset="0"/>
                <a:cs typeface="Times New Roman" panose="02020603050405020304" pitchFamily="18" charset="0"/>
              </a:rPr>
              <a:t>Two kind of cause of Homophily!</a:t>
            </a: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First.</a:t>
            </a: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Common </a:t>
            </a:r>
            <a:r>
              <a:rPr lang="en-US" sz="2800" b="1" dirty="0">
                <a:latin typeface="Times New Roman" panose="02020603050405020304" pitchFamily="18" charset="0"/>
                <a:cs typeface="Times New Roman" panose="02020603050405020304" pitchFamily="18" charset="0"/>
              </a:rPr>
              <a:t>norms or values </a:t>
            </a:r>
            <a:r>
              <a:rPr lang="en-US" sz="2800" dirty="0">
                <a:latin typeface="Times New Roman" panose="02020603050405020304" pitchFamily="18" charset="0"/>
                <a:cs typeface="Times New Roman" panose="02020603050405020304" pitchFamily="18" charset="0"/>
              </a:rPr>
              <a:t>may bring nodes with common attributes together</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or the reverse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Common </a:t>
            </a:r>
            <a:r>
              <a:rPr lang="en-US" sz="2800" b="1" dirty="0">
                <a:latin typeface="Times New Roman" panose="02020603050405020304" pitchFamily="18" charset="0"/>
                <a:cs typeface="Times New Roman" panose="02020603050405020304" pitchFamily="18" charset="0"/>
              </a:rPr>
              <a:t>attributes and contacts </a:t>
            </a:r>
            <a:r>
              <a:rPr lang="en-US" sz="2800" dirty="0">
                <a:latin typeface="Times New Roman" panose="02020603050405020304" pitchFamily="18" charset="0"/>
                <a:cs typeface="Times New Roman" panose="02020603050405020304" pitchFamily="18" charset="0"/>
              </a:rPr>
              <a:t>may lead to common norms</a:t>
            </a:r>
            <a:br>
              <a:rPr lang="en-US" sz="2800" dirty="0">
                <a:latin typeface="Times New Roman" panose="02020603050405020304" pitchFamily="18" charset="0"/>
                <a:cs typeface="B Nazanin" panose="00000400000000000000" pitchFamily="2" charset="-78"/>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both true for individuals and collectivities</a:t>
            </a:r>
            <a:br>
              <a:rPr lang="fa-IR" sz="2800" dirty="0">
                <a:latin typeface="Times New Roman" panose="02020603050405020304" pitchFamily="18" charset="0"/>
                <a:cs typeface="B Nazanin" panose="00000400000000000000" pitchFamily="2" charset="-78"/>
              </a:rPr>
            </a:br>
            <a:br>
              <a:rPr lang="fa-IR"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E.g., Study of adolescent girls!</a:t>
            </a: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Same clique</a:t>
            </a:r>
            <a:r>
              <a:rPr lang="en-US" sz="2800" dirty="0">
                <a:latin typeface="Times New Roman" panose="02020603050405020304" pitchFamily="18" charset="0"/>
                <a:cs typeface="Times New Roman" panose="02020603050405020304" pitchFamily="18" charset="0"/>
              </a:rPr>
              <a:t>: similar scores on various measure of behavior:: eating, alcohol</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but we don’t know whether they hang around together because they share similar habits or they have become similar to each other while hanging around.</a:t>
            </a:r>
            <a:endParaRPr lang="en-US" sz="3600" b="1"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E9DC3FAA-0BF7-44DC-9EA0-F37070FA832B}"/>
              </a:ext>
            </a:extLst>
          </p:cNvPr>
          <p:cNvSpPr>
            <a:spLocks noGrp="1"/>
          </p:cNvSpPr>
          <p:nvPr>
            <p:ph type="ftr" sz="quarter" idx="11"/>
          </p:nvPr>
        </p:nvSpPr>
        <p:spPr/>
        <p:txBody>
          <a:bodyPr/>
          <a:lstStyle/>
          <a:p>
            <a:r>
              <a:rPr lang="en-US"/>
              <a:t>Mohammad Heydari, Social Network Analysis Course, Tarbiat Modares University </a:t>
            </a:r>
          </a:p>
        </p:txBody>
      </p:sp>
      <p:sp>
        <p:nvSpPr>
          <p:cNvPr id="4" name="Slide Number Placeholder 3">
            <a:extLst>
              <a:ext uri="{FF2B5EF4-FFF2-40B4-BE49-F238E27FC236}">
                <a16:creationId xmlns:a16="http://schemas.microsoft.com/office/drawing/2014/main" id="{892257F8-B953-4317-A460-38D723E31A19}"/>
              </a:ext>
            </a:extLst>
          </p:cNvPr>
          <p:cNvSpPr>
            <a:spLocks noGrp="1"/>
          </p:cNvSpPr>
          <p:nvPr>
            <p:ph type="sldNum" sz="quarter" idx="12"/>
          </p:nvPr>
        </p:nvSpPr>
        <p:spPr/>
        <p:txBody>
          <a:bodyPr/>
          <a:lstStyle/>
          <a:p>
            <a:fld id="{0840A585-395E-422D-BC79-4AD2F6FE23E5}" type="slidenum">
              <a:rPr lang="en-US" smtClean="0"/>
              <a:t>11</a:t>
            </a:fld>
            <a:endParaRPr lang="en-US"/>
          </a:p>
        </p:txBody>
      </p:sp>
    </p:spTree>
    <p:extLst>
      <p:ext uri="{BB962C8B-B14F-4D97-AF65-F5344CB8AC3E}">
        <p14:creationId xmlns:p14="http://schemas.microsoft.com/office/powerpoint/2010/main" val="347858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F3496-3903-49CA-B071-6280D0645DBC}"/>
              </a:ext>
            </a:extLst>
          </p:cNvPr>
          <p:cNvSpPr>
            <a:spLocks noGrp="1"/>
          </p:cNvSpPr>
          <p:nvPr>
            <p:ph type="title"/>
          </p:nvPr>
        </p:nvSpPr>
        <p:spPr>
          <a:xfrm>
            <a:off x="313898" y="1007165"/>
            <a:ext cx="11600597" cy="5461874"/>
          </a:xfrm>
        </p:spPr>
        <p:txBody>
          <a:bodyPr>
            <a:normAutofit fontScale="90000"/>
          </a:bodyPr>
          <a:lstStyle/>
          <a:p>
            <a:r>
              <a:rPr lang="en-US" sz="3600" b="1" dirty="0">
                <a:latin typeface="Times New Roman" panose="02020603050405020304" pitchFamily="18" charset="0"/>
                <a:cs typeface="Times New Roman" panose="02020603050405020304" pitchFamily="18" charset="0"/>
              </a:rPr>
              <a:t>Clique</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A clique, C, </a:t>
            </a:r>
            <a:r>
              <a:rPr lang="en-US" sz="3100" b="1" u="sng" dirty="0">
                <a:latin typeface="Times New Roman" panose="02020603050405020304" pitchFamily="18" charset="0"/>
                <a:cs typeface="Times New Roman" panose="02020603050405020304" pitchFamily="18" charset="0"/>
              </a:rPr>
              <a:t>in an </a:t>
            </a:r>
            <a:r>
              <a:rPr lang="en-US" sz="3100" dirty="0">
                <a:latin typeface="Times New Roman" panose="02020603050405020304" pitchFamily="18" charset="0"/>
                <a:cs typeface="Times New Roman" panose="02020603050405020304" pitchFamily="18" charset="0"/>
              </a:rPr>
              <a:t>undirected graph G = (V, E) is a subset of the vertices, C ⊆ V, such that every two distinct vertices are adjacent.</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the word "</a:t>
            </a:r>
            <a:r>
              <a:rPr lang="en-US" sz="3100" b="1" dirty="0">
                <a:latin typeface="Times New Roman" panose="02020603050405020304" pitchFamily="18" charset="0"/>
                <a:cs typeface="Times New Roman" panose="02020603050405020304" pitchFamily="18" charset="0"/>
              </a:rPr>
              <a:t>clique</a:t>
            </a:r>
            <a:r>
              <a:rPr lang="en-US" sz="3100" dirty="0">
                <a:latin typeface="Times New Roman" panose="02020603050405020304" pitchFamily="18" charset="0"/>
                <a:cs typeface="Times New Roman" panose="02020603050405020304" pitchFamily="18" charset="0"/>
              </a:rPr>
              <a:t>" is used to describe a group of 2 to 12 (averaging 5 or 6) who interact with each other more regularly and intensely than others in the same settings. </a:t>
            </a:r>
            <a:r>
              <a:rPr lang="en-US" sz="1600" dirty="0">
                <a:latin typeface="Times New Roman" panose="02020603050405020304" pitchFamily="18" charset="0"/>
                <a:cs typeface="Times New Roman" panose="02020603050405020304" pitchFamily="18" charset="0"/>
              </a:rPr>
              <a:t>Salkind, Neil (2008-01-01). "Cliques". Encyclopedia of educational psychology. Sage Publications.</a:t>
            </a:r>
            <a:br>
              <a:rPr lang="en-US" sz="16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E9DC3FAA-0BF7-44DC-9EA0-F37070FA832B}"/>
              </a:ext>
            </a:extLst>
          </p:cNvPr>
          <p:cNvSpPr>
            <a:spLocks noGrp="1"/>
          </p:cNvSpPr>
          <p:nvPr>
            <p:ph type="ftr" sz="quarter" idx="11"/>
          </p:nvPr>
        </p:nvSpPr>
        <p:spPr/>
        <p:txBody>
          <a:bodyPr/>
          <a:lstStyle/>
          <a:p>
            <a:r>
              <a:rPr lang="en-US"/>
              <a:t>Mohammad Heydari, Social Network Analysis Course, Tarbiat Modares University </a:t>
            </a:r>
          </a:p>
        </p:txBody>
      </p:sp>
      <p:sp>
        <p:nvSpPr>
          <p:cNvPr id="4" name="Slide Number Placeholder 3">
            <a:extLst>
              <a:ext uri="{FF2B5EF4-FFF2-40B4-BE49-F238E27FC236}">
                <a16:creationId xmlns:a16="http://schemas.microsoft.com/office/drawing/2014/main" id="{892257F8-B953-4317-A460-38D723E31A19}"/>
              </a:ext>
            </a:extLst>
          </p:cNvPr>
          <p:cNvSpPr>
            <a:spLocks noGrp="1"/>
          </p:cNvSpPr>
          <p:nvPr>
            <p:ph type="sldNum" sz="quarter" idx="12"/>
          </p:nvPr>
        </p:nvSpPr>
        <p:spPr/>
        <p:txBody>
          <a:bodyPr/>
          <a:lstStyle/>
          <a:p>
            <a:fld id="{0840A585-395E-422D-BC79-4AD2F6FE23E5}" type="slidenum">
              <a:rPr lang="en-US" smtClean="0"/>
              <a:t>12</a:t>
            </a:fld>
            <a:endParaRPr lang="en-US"/>
          </a:p>
        </p:txBody>
      </p:sp>
      <p:pic>
        <p:nvPicPr>
          <p:cNvPr id="6" name="Picture 5">
            <a:extLst>
              <a:ext uri="{FF2B5EF4-FFF2-40B4-BE49-F238E27FC236}">
                <a16:creationId xmlns:a16="http://schemas.microsoft.com/office/drawing/2014/main" id="{F82756DC-F8D6-4665-86EA-F013688567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400" y="3525078"/>
            <a:ext cx="3642529" cy="29439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58077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A7F10-E873-40AA-AEAB-156B8312F443}"/>
              </a:ext>
            </a:extLst>
          </p:cNvPr>
          <p:cNvSpPr>
            <a:spLocks noGrp="1"/>
          </p:cNvSpPr>
          <p:nvPr>
            <p:ph type="title"/>
          </p:nvPr>
        </p:nvSpPr>
        <p:spPr>
          <a:xfrm>
            <a:off x="838200" y="365125"/>
            <a:ext cx="10515600" cy="3063875"/>
          </a:xfrm>
        </p:spPr>
        <p:txBody>
          <a:bodyPr>
            <a:normAutofit/>
          </a:bodyPr>
          <a:lstStyle/>
          <a:p>
            <a:r>
              <a:rPr lang="en-US" sz="3600" b="1" dirty="0">
                <a:latin typeface="Times New Roman" panose="02020603050405020304" pitchFamily="18" charset="0"/>
                <a:cs typeface="Times New Roman" panose="02020603050405020304" pitchFamily="18" charset="0"/>
              </a:rPr>
              <a:t>Homophily as a Process!</a:t>
            </a: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Chicken-and-egg situation always create difficulties.</a:t>
            </a: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if people hang out together they tend to have the same attitudes.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If they have the same attitudes they tend to hang out together (Erickson)</a:t>
            </a:r>
            <a:endParaRPr lang="en-US" sz="3600" b="1"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5A088735-E771-4F2D-8682-D39B415F22AE}"/>
              </a:ext>
            </a:extLst>
          </p:cNvPr>
          <p:cNvSpPr>
            <a:spLocks noGrp="1"/>
          </p:cNvSpPr>
          <p:nvPr>
            <p:ph type="ftr" sz="quarter" idx="11"/>
          </p:nvPr>
        </p:nvSpPr>
        <p:spPr/>
        <p:txBody>
          <a:bodyPr/>
          <a:lstStyle/>
          <a:p>
            <a:r>
              <a:rPr lang="en-US"/>
              <a:t>Mohammad Heydari, Social Network Analysis Course, Tarbiat Modares University </a:t>
            </a:r>
          </a:p>
        </p:txBody>
      </p:sp>
      <p:sp>
        <p:nvSpPr>
          <p:cNvPr id="4" name="Slide Number Placeholder 3">
            <a:extLst>
              <a:ext uri="{FF2B5EF4-FFF2-40B4-BE49-F238E27FC236}">
                <a16:creationId xmlns:a16="http://schemas.microsoft.com/office/drawing/2014/main" id="{96F14F97-2B0B-43ED-9176-05698F5AB0F1}"/>
              </a:ext>
            </a:extLst>
          </p:cNvPr>
          <p:cNvSpPr>
            <a:spLocks noGrp="1"/>
          </p:cNvSpPr>
          <p:nvPr>
            <p:ph type="sldNum" sz="quarter" idx="12"/>
          </p:nvPr>
        </p:nvSpPr>
        <p:spPr/>
        <p:txBody>
          <a:bodyPr/>
          <a:lstStyle/>
          <a:p>
            <a:fld id="{0840A585-395E-422D-BC79-4AD2F6FE23E5}" type="slidenum">
              <a:rPr lang="en-US" smtClean="0"/>
              <a:t>13</a:t>
            </a:fld>
            <a:endParaRPr lang="en-US"/>
          </a:p>
        </p:txBody>
      </p:sp>
      <p:pic>
        <p:nvPicPr>
          <p:cNvPr id="6" name="Picture 5">
            <a:extLst>
              <a:ext uri="{FF2B5EF4-FFF2-40B4-BE49-F238E27FC236}">
                <a16:creationId xmlns:a16="http://schemas.microsoft.com/office/drawing/2014/main" id="{80A75B0E-7387-48CC-B0D3-C680B785CD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7343" y="3225292"/>
            <a:ext cx="3184840" cy="3632708"/>
          </a:xfrm>
          <a:prstGeom prst="rect">
            <a:avLst/>
          </a:prstGeom>
        </p:spPr>
      </p:pic>
    </p:spTree>
    <p:extLst>
      <p:ext uri="{BB962C8B-B14F-4D97-AF65-F5344CB8AC3E}">
        <p14:creationId xmlns:p14="http://schemas.microsoft.com/office/powerpoint/2010/main" val="1900277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EBF3C-0ED8-48AD-B7A3-F4E720263292}"/>
              </a:ext>
            </a:extLst>
          </p:cNvPr>
          <p:cNvSpPr>
            <a:spLocks noGrp="1"/>
          </p:cNvSpPr>
          <p:nvPr>
            <p:ph type="title"/>
          </p:nvPr>
        </p:nvSpPr>
        <p:spPr>
          <a:xfrm>
            <a:off x="318052" y="365125"/>
            <a:ext cx="11781183" cy="5991225"/>
          </a:xfrm>
        </p:spPr>
        <p:txBody>
          <a:bodyPr>
            <a:noAutofit/>
          </a:bodyPr>
          <a:lstStyle/>
          <a:p>
            <a:r>
              <a:rPr lang="en-US" sz="3600" b="1" dirty="0">
                <a:latin typeface="Times New Roman" panose="02020603050405020304" pitchFamily="18" charset="0"/>
                <a:cs typeface="Times New Roman" panose="02020603050405020304" pitchFamily="18" charset="0"/>
              </a:rPr>
              <a:t>Two kind of cause of Homophily</a:t>
            </a:r>
            <a:br>
              <a:rPr lang="en-US" sz="36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Second.</a:t>
            </a: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Structural Location.</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Two nodes may have the same attributes, because both operates in the same arena, and again vice versa</a:t>
            </a:r>
            <a:r>
              <a:rPr lang="fa-IR" sz="2600" dirty="0">
                <a:latin typeface="Times New Roman" panose="02020603050405020304" pitchFamily="18" charset="0"/>
                <a:cs typeface="B Nazanin" panose="00000400000000000000" pitchFamily="2" charset="-78"/>
              </a:rPr>
              <a:t>.</a:t>
            </a:r>
            <a:br>
              <a:rPr lang="fa-IR" sz="2600" dirty="0">
                <a:latin typeface="Times New Roman" panose="02020603050405020304" pitchFamily="18" charset="0"/>
              </a:rPr>
            </a:br>
            <a:br>
              <a:rPr lang="fa-IR" sz="2600" dirty="0">
                <a:latin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While similar pairs tends to form a relationship, the availability of similar attributes is a function of social structure.</a:t>
            </a:r>
            <a:br>
              <a:rPr lang="en-US" sz="2600" dirty="0">
                <a:latin typeface="Times New Roman" panose="02020603050405020304" pitchFamily="18" charset="0"/>
                <a:cs typeface="Times New Roman" panose="02020603050405020304" pitchFamily="18" charset="0"/>
              </a:rPr>
            </a:b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I am more likely to find people interested in solving mathematical problems in physics class than in a class on English literature. But people drawn to mathematics are more likely to choose a physic class that an English class.</a:t>
            </a:r>
            <a:endParaRPr lang="en-US" sz="2600" dirty="0"/>
          </a:p>
        </p:txBody>
      </p:sp>
      <p:sp>
        <p:nvSpPr>
          <p:cNvPr id="3" name="Footer Placeholder 2">
            <a:extLst>
              <a:ext uri="{FF2B5EF4-FFF2-40B4-BE49-F238E27FC236}">
                <a16:creationId xmlns:a16="http://schemas.microsoft.com/office/drawing/2014/main" id="{9F5DF52C-2872-4D4B-B060-E17F89193778}"/>
              </a:ext>
            </a:extLst>
          </p:cNvPr>
          <p:cNvSpPr>
            <a:spLocks noGrp="1"/>
          </p:cNvSpPr>
          <p:nvPr>
            <p:ph type="ftr" sz="quarter" idx="11"/>
          </p:nvPr>
        </p:nvSpPr>
        <p:spPr/>
        <p:txBody>
          <a:bodyPr/>
          <a:lstStyle/>
          <a:p>
            <a:r>
              <a:rPr lang="en-US"/>
              <a:t>Mohammad Heydari, Social Network Analysis Course, Tarbiat Modares University </a:t>
            </a:r>
          </a:p>
        </p:txBody>
      </p:sp>
      <p:sp>
        <p:nvSpPr>
          <p:cNvPr id="4" name="Slide Number Placeholder 3">
            <a:extLst>
              <a:ext uri="{FF2B5EF4-FFF2-40B4-BE49-F238E27FC236}">
                <a16:creationId xmlns:a16="http://schemas.microsoft.com/office/drawing/2014/main" id="{87C61FCC-5484-471A-A4C1-376A445EE2F2}"/>
              </a:ext>
            </a:extLst>
          </p:cNvPr>
          <p:cNvSpPr>
            <a:spLocks noGrp="1"/>
          </p:cNvSpPr>
          <p:nvPr>
            <p:ph type="sldNum" sz="quarter" idx="12"/>
          </p:nvPr>
        </p:nvSpPr>
        <p:spPr/>
        <p:txBody>
          <a:bodyPr/>
          <a:lstStyle/>
          <a:p>
            <a:fld id="{0840A585-395E-422D-BC79-4AD2F6FE23E5}" type="slidenum">
              <a:rPr lang="en-US" smtClean="0"/>
              <a:t>14</a:t>
            </a:fld>
            <a:endParaRPr lang="en-US"/>
          </a:p>
        </p:txBody>
      </p:sp>
      <p:pic>
        <p:nvPicPr>
          <p:cNvPr id="5" name="Picture 4">
            <a:extLst>
              <a:ext uri="{FF2B5EF4-FFF2-40B4-BE49-F238E27FC236}">
                <a16:creationId xmlns:a16="http://schemas.microsoft.com/office/drawing/2014/main" id="{7A1597FD-6BBB-4104-80E9-7D2C4B223A3E}"/>
              </a:ext>
            </a:extLst>
          </p:cNvPr>
          <p:cNvPicPr>
            <a:picLocks noChangeAspect="1"/>
          </p:cNvPicPr>
          <p:nvPr/>
        </p:nvPicPr>
        <p:blipFill>
          <a:blip r:embed="rId2"/>
          <a:stretch>
            <a:fillRect/>
          </a:stretch>
        </p:blipFill>
        <p:spPr>
          <a:xfrm>
            <a:off x="7156174" y="0"/>
            <a:ext cx="4943061" cy="2780472"/>
          </a:xfrm>
          <a:prstGeom prst="rect">
            <a:avLst/>
          </a:prstGeom>
        </p:spPr>
      </p:pic>
    </p:spTree>
    <p:extLst>
      <p:ext uri="{BB962C8B-B14F-4D97-AF65-F5344CB8AC3E}">
        <p14:creationId xmlns:p14="http://schemas.microsoft.com/office/powerpoint/2010/main" val="751379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DAF00-766C-4586-A870-739F81781A0E}"/>
              </a:ext>
            </a:extLst>
          </p:cNvPr>
          <p:cNvSpPr>
            <a:spLocks noGrp="1"/>
          </p:cNvSpPr>
          <p:nvPr>
            <p:ph type="title"/>
          </p:nvPr>
        </p:nvSpPr>
        <p:spPr>
          <a:xfrm>
            <a:off x="255105" y="0"/>
            <a:ext cx="10515600" cy="4723710"/>
          </a:xfrm>
        </p:spPr>
        <p:txBody>
          <a:bodyPr>
            <a:normAutofit/>
          </a:bodyPr>
          <a:lstStyle/>
          <a:p>
            <a:r>
              <a:rPr lang="en-US" sz="3600" b="1" dirty="0">
                <a:latin typeface="Times New Roman" panose="02020603050405020304" pitchFamily="18" charset="0"/>
                <a:cs typeface="Times New Roman" panose="02020603050405020304" pitchFamily="18" charset="0"/>
              </a:rPr>
              <a:t>Case Study</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Studying email interaction over a year of 30000 Students and Staff</a:t>
            </a:r>
            <a:br>
              <a:rPr lang="en-US" sz="2800" dirty="0">
                <a:latin typeface="Times New Roman" panose="02020603050405020304" pitchFamily="18" charset="0"/>
                <a:cs typeface="Times New Roman" panose="02020603050405020304" pitchFamily="18" charset="0"/>
              </a:rPr>
            </a:br>
            <a:r>
              <a:rPr lang="en-US" sz="2800" dirty="0" err="1">
                <a:latin typeface="Times New Roman" panose="02020603050405020304" pitchFamily="18" charset="0"/>
                <a:cs typeface="Times New Roman" panose="02020603050405020304" pitchFamily="18" charset="0"/>
              </a:rPr>
              <a:t>Kossinetes</a:t>
            </a:r>
            <a:r>
              <a:rPr lang="en-US" sz="2800" dirty="0">
                <a:latin typeface="Times New Roman" panose="02020603050405020304" pitchFamily="18" charset="0"/>
                <a:cs typeface="Times New Roman" panose="02020603050405020304" pitchFamily="18" charset="0"/>
              </a:rPr>
              <a:t> and Watts(2009)</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Result: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individual preferences and for like persons and common social location both produced </a:t>
            </a:r>
            <a:r>
              <a:rPr lang="en-US" sz="2800" b="1" dirty="0">
                <a:latin typeface="Times New Roman" panose="02020603050405020304" pitchFamily="18" charset="0"/>
                <a:cs typeface="Times New Roman" panose="02020603050405020304" pitchFamily="18" charset="0"/>
              </a:rPr>
              <a:t>Homophily.</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p>
        </p:txBody>
      </p:sp>
      <p:sp>
        <p:nvSpPr>
          <p:cNvPr id="3" name="Footer Placeholder 2">
            <a:extLst>
              <a:ext uri="{FF2B5EF4-FFF2-40B4-BE49-F238E27FC236}">
                <a16:creationId xmlns:a16="http://schemas.microsoft.com/office/drawing/2014/main" id="{4FF12AF9-7DFE-4D89-BC2A-2323A116FE6E}"/>
              </a:ext>
            </a:extLst>
          </p:cNvPr>
          <p:cNvSpPr>
            <a:spLocks noGrp="1"/>
          </p:cNvSpPr>
          <p:nvPr>
            <p:ph type="ftr" sz="quarter" idx="11"/>
          </p:nvPr>
        </p:nvSpPr>
        <p:spPr/>
        <p:txBody>
          <a:bodyPr/>
          <a:lstStyle/>
          <a:p>
            <a:r>
              <a:rPr lang="en-US"/>
              <a:t>Mohammad Heydari, Social Network Analysis Course, Tarbiat Modares University </a:t>
            </a:r>
          </a:p>
        </p:txBody>
      </p:sp>
      <p:sp>
        <p:nvSpPr>
          <p:cNvPr id="4" name="Slide Number Placeholder 3">
            <a:extLst>
              <a:ext uri="{FF2B5EF4-FFF2-40B4-BE49-F238E27FC236}">
                <a16:creationId xmlns:a16="http://schemas.microsoft.com/office/drawing/2014/main" id="{2427FA08-F34B-4272-A097-3B813271B39A}"/>
              </a:ext>
            </a:extLst>
          </p:cNvPr>
          <p:cNvSpPr>
            <a:spLocks noGrp="1"/>
          </p:cNvSpPr>
          <p:nvPr>
            <p:ph type="sldNum" sz="quarter" idx="12"/>
          </p:nvPr>
        </p:nvSpPr>
        <p:spPr/>
        <p:txBody>
          <a:bodyPr/>
          <a:lstStyle/>
          <a:p>
            <a:fld id="{0840A585-395E-422D-BC79-4AD2F6FE23E5}" type="slidenum">
              <a:rPr lang="en-US" smtClean="0"/>
              <a:t>15</a:t>
            </a:fld>
            <a:endParaRPr lang="en-US"/>
          </a:p>
        </p:txBody>
      </p:sp>
      <p:pic>
        <p:nvPicPr>
          <p:cNvPr id="6" name="Picture 5">
            <a:extLst>
              <a:ext uri="{FF2B5EF4-FFF2-40B4-BE49-F238E27FC236}">
                <a16:creationId xmlns:a16="http://schemas.microsoft.com/office/drawing/2014/main" id="{1BC3C9BB-0D93-474A-8239-53B3E30013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3429000"/>
            <a:ext cx="4114800" cy="3259248"/>
          </a:xfrm>
          <a:prstGeom prst="rect">
            <a:avLst/>
          </a:prstGeom>
        </p:spPr>
      </p:pic>
    </p:spTree>
    <p:extLst>
      <p:ext uri="{BB962C8B-B14F-4D97-AF65-F5344CB8AC3E}">
        <p14:creationId xmlns:p14="http://schemas.microsoft.com/office/powerpoint/2010/main" val="3342201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DAF00-766C-4586-A870-739F81781A0E}"/>
              </a:ext>
            </a:extLst>
          </p:cNvPr>
          <p:cNvSpPr>
            <a:spLocks noGrp="1"/>
          </p:cNvSpPr>
          <p:nvPr>
            <p:ph type="title"/>
          </p:nvPr>
        </p:nvSpPr>
        <p:spPr>
          <a:xfrm>
            <a:off x="238539" y="365125"/>
            <a:ext cx="11834191" cy="5991225"/>
          </a:xfrm>
        </p:spPr>
        <p:txBody>
          <a:bodyPr>
            <a:normAutofit/>
          </a:bodyPr>
          <a:lstStyle/>
          <a:p>
            <a:r>
              <a:rPr lang="en-US" sz="2800" dirty="0">
                <a:latin typeface="Times New Roman" panose="02020603050405020304" pitchFamily="18" charset="0"/>
                <a:cs typeface="Times New Roman" panose="02020603050405020304" pitchFamily="18" charset="0"/>
              </a:rPr>
              <a:t>In sum:</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if people </a:t>
            </a:r>
            <a:r>
              <a:rPr lang="en-US" sz="2800" b="1" dirty="0">
                <a:latin typeface="Times New Roman" panose="02020603050405020304" pitchFamily="18" charset="0"/>
                <a:cs typeface="Times New Roman" panose="02020603050405020304" pitchFamily="18" charset="0"/>
              </a:rPr>
              <a:t>flock together </a:t>
            </a:r>
            <a:r>
              <a:rPr lang="en-US" sz="2800" dirty="0">
                <a:latin typeface="Times New Roman" panose="02020603050405020304" pitchFamily="18" charset="0"/>
                <a:cs typeface="Times New Roman" panose="02020603050405020304" pitchFamily="18" charset="0"/>
              </a:rPr>
              <a:t>four processes are involved:</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1. the </a:t>
            </a:r>
            <a:r>
              <a:rPr lang="en-US" sz="2800" b="1" dirty="0">
                <a:latin typeface="Times New Roman" panose="02020603050405020304" pitchFamily="18" charset="0"/>
                <a:cs typeface="Times New Roman" panose="02020603050405020304" pitchFamily="18" charset="0"/>
              </a:rPr>
              <a:t>same kinds </a:t>
            </a:r>
            <a:r>
              <a:rPr lang="en-US" sz="2800" dirty="0">
                <a:latin typeface="Times New Roman" panose="02020603050405020304" pitchFamily="18" charset="0"/>
                <a:cs typeface="Times New Roman" panose="02020603050405020304" pitchFamily="18" charset="0"/>
              </a:rPr>
              <a:t>of people come </a:t>
            </a:r>
            <a:r>
              <a:rPr lang="en-US" sz="2800" b="1" dirty="0">
                <a:latin typeface="Times New Roman" panose="02020603050405020304" pitchFamily="18" charset="0"/>
                <a:cs typeface="Times New Roman" panose="02020603050405020304" pitchFamily="18" charset="0"/>
              </a:rPr>
              <a:t>together</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2. people influence </a:t>
            </a:r>
            <a:r>
              <a:rPr lang="en-US" sz="2800" b="1" u="sng" dirty="0">
                <a:latin typeface="Times New Roman" panose="02020603050405020304" pitchFamily="18" charset="0"/>
                <a:cs typeface="Times New Roman" panose="02020603050405020304" pitchFamily="18" charset="0"/>
              </a:rPr>
              <a:t>one another</a:t>
            </a:r>
            <a:r>
              <a:rPr lang="en-US" sz="2800" dirty="0">
                <a:latin typeface="Times New Roman" panose="02020603050405020304" pitchFamily="18" charset="0"/>
                <a:cs typeface="Times New Roman" panose="02020603050405020304" pitchFamily="18" charset="0"/>
              </a:rPr>
              <a:t> and in the process become </a:t>
            </a:r>
            <a:r>
              <a:rPr lang="en-US" sz="2800" b="1" u="sng" dirty="0">
                <a:latin typeface="Times New Roman" panose="02020603050405020304" pitchFamily="18" charset="0"/>
                <a:cs typeface="Times New Roman" panose="02020603050405020304" pitchFamily="18" charset="0"/>
              </a:rPr>
              <a:t>alike</a:t>
            </a:r>
            <a:r>
              <a:rPr lang="fa-IR"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B Nazanin" panose="00000400000000000000" pitchFamily="2" charset="-78"/>
              </a:rPr>
              <a:t>(</a:t>
            </a:r>
            <a:r>
              <a:rPr lang="fa-IR" sz="2800" dirty="0">
                <a:latin typeface="Times New Roman" panose="02020603050405020304" pitchFamily="18" charset="0"/>
                <a:cs typeface="B Nazanin" panose="00000400000000000000" pitchFamily="2" charset="-78"/>
              </a:rPr>
              <a:t>شبیه هم شوند</a:t>
            </a:r>
            <a:r>
              <a:rPr lang="en-US" sz="2800" dirty="0">
                <a:latin typeface="Times New Roman" panose="02020603050405020304" pitchFamily="18" charset="0"/>
                <a:cs typeface="B Nazanin" panose="00000400000000000000" pitchFamily="2" charset="-78"/>
              </a:rPr>
              <a:t>)</a:t>
            </a:r>
            <a:br>
              <a:rPr lang="en-US" sz="2800" dirty="0">
                <a:latin typeface="Times New Roman" panose="02020603050405020304" pitchFamily="18" charset="0"/>
                <a:cs typeface="B Nazanin" panose="00000400000000000000" pitchFamily="2" charset="-78"/>
              </a:rPr>
            </a:br>
            <a:r>
              <a:rPr lang="en-US" sz="2800" dirty="0">
                <a:latin typeface="Times New Roman" panose="02020603050405020304" pitchFamily="18" charset="0"/>
                <a:cs typeface="Times New Roman" panose="02020603050405020304" pitchFamily="18" charset="0"/>
              </a:rPr>
              <a:t>3. people can end up in the same place (be In the same place together)</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4. and </a:t>
            </a:r>
            <a:r>
              <a:rPr lang="en-US" sz="2800" b="1" dirty="0">
                <a:latin typeface="Times New Roman" panose="02020603050405020304" pitchFamily="18" charset="0"/>
                <a:cs typeface="Times New Roman" panose="02020603050405020304" pitchFamily="18" charset="0"/>
              </a:rPr>
              <a:t>once</a:t>
            </a:r>
            <a:r>
              <a:rPr lang="en-US" sz="2800" dirty="0">
                <a:latin typeface="Times New Roman" panose="02020603050405020304" pitchFamily="18" charset="0"/>
                <a:cs typeface="Times New Roman" panose="02020603050405020304" pitchFamily="18" charset="0"/>
              </a:rPr>
              <a:t> they are  in the same place, the very place influences them to become alike. </a:t>
            </a:r>
            <a:r>
              <a:rPr lang="en-US" sz="2800" dirty="0">
                <a:latin typeface="Times New Roman" panose="02020603050405020304" pitchFamily="18" charset="0"/>
                <a:cs typeface="B Nazanin" panose="00000400000000000000" pitchFamily="2" charset="-78"/>
              </a:rPr>
              <a:t>(</a:t>
            </a:r>
            <a:r>
              <a:rPr lang="fa-IR" sz="2800" dirty="0">
                <a:latin typeface="Times New Roman" panose="02020603050405020304" pitchFamily="18" charset="0"/>
                <a:cs typeface="B Nazanin" panose="00000400000000000000" pitchFamily="2" charset="-78"/>
              </a:rPr>
              <a:t>مکان بر مردم تاثیر می گذارد تا مثل هم شوند.</a:t>
            </a:r>
            <a:r>
              <a:rPr lang="en-US" sz="2800" dirty="0">
                <a:latin typeface="Times New Roman" panose="02020603050405020304" pitchFamily="18" charset="0"/>
                <a:cs typeface="B Nazanin" panose="00000400000000000000" pitchFamily="2" charset="-78"/>
              </a:rPr>
              <a:t>)</a:t>
            </a:r>
          </a:p>
        </p:txBody>
      </p:sp>
      <p:sp>
        <p:nvSpPr>
          <p:cNvPr id="3" name="Footer Placeholder 2">
            <a:extLst>
              <a:ext uri="{FF2B5EF4-FFF2-40B4-BE49-F238E27FC236}">
                <a16:creationId xmlns:a16="http://schemas.microsoft.com/office/drawing/2014/main" id="{4FF12AF9-7DFE-4D89-BC2A-2323A116FE6E}"/>
              </a:ext>
            </a:extLst>
          </p:cNvPr>
          <p:cNvSpPr>
            <a:spLocks noGrp="1"/>
          </p:cNvSpPr>
          <p:nvPr>
            <p:ph type="ftr" sz="quarter" idx="11"/>
          </p:nvPr>
        </p:nvSpPr>
        <p:spPr/>
        <p:txBody>
          <a:bodyPr/>
          <a:lstStyle/>
          <a:p>
            <a:r>
              <a:rPr lang="en-US"/>
              <a:t>Mohammad Heydari, Social Network Analysis Course, Tarbiat Modares University </a:t>
            </a:r>
          </a:p>
        </p:txBody>
      </p:sp>
      <p:sp>
        <p:nvSpPr>
          <p:cNvPr id="4" name="Slide Number Placeholder 3">
            <a:extLst>
              <a:ext uri="{FF2B5EF4-FFF2-40B4-BE49-F238E27FC236}">
                <a16:creationId xmlns:a16="http://schemas.microsoft.com/office/drawing/2014/main" id="{2427FA08-F34B-4272-A097-3B813271B39A}"/>
              </a:ext>
            </a:extLst>
          </p:cNvPr>
          <p:cNvSpPr>
            <a:spLocks noGrp="1"/>
          </p:cNvSpPr>
          <p:nvPr>
            <p:ph type="sldNum" sz="quarter" idx="12"/>
          </p:nvPr>
        </p:nvSpPr>
        <p:spPr/>
        <p:txBody>
          <a:bodyPr/>
          <a:lstStyle/>
          <a:p>
            <a:fld id="{0840A585-395E-422D-BC79-4AD2F6FE23E5}" type="slidenum">
              <a:rPr lang="en-US" smtClean="0"/>
              <a:t>16</a:t>
            </a:fld>
            <a:endParaRPr lang="en-US"/>
          </a:p>
        </p:txBody>
      </p:sp>
    </p:spTree>
    <p:extLst>
      <p:ext uri="{BB962C8B-B14F-4D97-AF65-F5344CB8AC3E}">
        <p14:creationId xmlns:p14="http://schemas.microsoft.com/office/powerpoint/2010/main" val="454988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DAF00-766C-4586-A870-739F81781A0E}"/>
              </a:ext>
            </a:extLst>
          </p:cNvPr>
          <p:cNvSpPr>
            <a:spLocks noGrp="1"/>
          </p:cNvSpPr>
          <p:nvPr>
            <p:ph type="title"/>
          </p:nvPr>
        </p:nvSpPr>
        <p:spPr>
          <a:xfrm>
            <a:off x="424071" y="703745"/>
            <a:ext cx="11569146" cy="5991225"/>
          </a:xfrm>
        </p:spPr>
        <p:txBody>
          <a:bodyPr>
            <a:normAutofit fontScale="90000"/>
          </a:bodyPr>
          <a:lstStyle/>
          <a:p>
            <a:r>
              <a:rPr lang="en-US" sz="3600" b="1" dirty="0">
                <a:latin typeface="Times New Roman" panose="02020603050405020304" pitchFamily="18" charset="0"/>
                <a:cs typeface="Times New Roman" panose="02020603050405020304" pitchFamily="18" charset="0"/>
              </a:rPr>
              <a:t>Homophily and </a:t>
            </a:r>
            <a:r>
              <a:rPr lang="en-US" sz="3600" b="1" dirty="0">
                <a:solidFill>
                  <a:srgbClr val="0070C0"/>
                </a:solidFill>
                <a:latin typeface="Times New Roman" panose="02020603050405020304" pitchFamily="18" charset="0"/>
                <a:cs typeface="Times New Roman" panose="02020603050405020304" pitchFamily="18" charset="0"/>
              </a:rPr>
              <a:t>Collectivities</a:t>
            </a:r>
            <a:r>
              <a:rPr lang="fa-IR" sz="3600" b="1" dirty="0">
                <a:solidFill>
                  <a:srgbClr val="0070C0"/>
                </a:solidFill>
                <a:latin typeface="Times New Roman" panose="02020603050405020304" pitchFamily="18" charset="0"/>
                <a:cs typeface="Times New Roman" panose="02020603050405020304" pitchFamily="18" charset="0"/>
              </a:rPr>
              <a:t> </a:t>
            </a:r>
            <a:r>
              <a:rPr lang="en-US" sz="3600" b="1" dirty="0">
                <a:solidFill>
                  <a:srgbClr val="0070C0"/>
                </a:solidFill>
                <a:latin typeface="Times New Roman" panose="02020603050405020304" pitchFamily="18" charset="0"/>
                <a:cs typeface="Times New Roman" panose="02020603050405020304" pitchFamily="18" charset="0"/>
              </a:rPr>
              <a:t>(</a:t>
            </a:r>
            <a:r>
              <a:rPr lang="fa-IR" sz="3600" b="1" dirty="0">
                <a:solidFill>
                  <a:srgbClr val="0070C0"/>
                </a:solidFill>
                <a:latin typeface="Times New Roman" panose="02020603050405020304" pitchFamily="18" charset="0"/>
                <a:cs typeface="B Nazanin" panose="00000400000000000000" pitchFamily="2" charset="-78"/>
              </a:rPr>
              <a:t>اجتماعات</a:t>
            </a:r>
            <a:r>
              <a:rPr lang="en-US" sz="3600" b="1" dirty="0">
                <a:solidFill>
                  <a:srgbClr val="0070C0"/>
                </a:solidFill>
                <a:latin typeface="Times New Roman" panose="02020603050405020304" pitchFamily="18" charset="0"/>
                <a:cs typeface="Times New Roman" panose="02020603050405020304" pitchFamily="18" charset="0"/>
              </a:rPr>
              <a:t>)</a:t>
            </a:r>
            <a:br>
              <a:rPr lang="en-US" sz="3600" b="1" dirty="0">
                <a:solidFill>
                  <a:srgbClr val="0070C0"/>
                </a:solidFill>
                <a:latin typeface="Times New Roman" panose="02020603050405020304" pitchFamily="18" charset="0"/>
                <a:cs typeface="Times New Roman" panose="02020603050405020304" pitchFamily="18" charset="0"/>
              </a:rPr>
            </a:br>
            <a:br>
              <a:rPr lang="en-US" sz="3600" b="1" dirty="0">
                <a:solidFill>
                  <a:srgbClr val="0070C0"/>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At </a:t>
            </a:r>
            <a:r>
              <a:rPr lang="en-US" sz="2800" u="sng" dirty="0">
                <a:latin typeface="Times New Roman" panose="02020603050405020304" pitchFamily="18" charset="0"/>
                <a:cs typeface="Times New Roman" panose="02020603050405020304" pitchFamily="18" charset="0"/>
              </a:rPr>
              <a:t>organizational</a:t>
            </a:r>
            <a:r>
              <a:rPr lang="en-US" sz="2800" dirty="0">
                <a:latin typeface="Times New Roman" panose="02020603050405020304" pitchFamily="18" charset="0"/>
                <a:cs typeface="Times New Roman" panose="02020603050405020304" pitchFamily="18" charset="0"/>
              </a:rPr>
              <a:t> level!</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Ford, General Motors having common characteristics: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they are automobile manufacturers and are geographically adjacent.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But these are </a:t>
            </a:r>
            <a:r>
              <a:rPr lang="en-US" sz="2800" b="1" dirty="0">
                <a:latin typeface="Times New Roman" panose="02020603050405020304" pitchFamily="18" charset="0"/>
                <a:cs typeface="Times New Roman" panose="02020603050405020304" pitchFamily="18" charset="0"/>
              </a:rPr>
              <a:t>not</a:t>
            </a:r>
            <a:r>
              <a:rPr lang="en-US" sz="2800" dirty="0">
                <a:latin typeface="Times New Roman" panose="02020603050405020304" pitchFamily="18" charset="0"/>
                <a:cs typeface="Times New Roman" panose="02020603050405020304" pitchFamily="18" charset="0"/>
              </a:rPr>
              <a:t> necessarily led to a </a:t>
            </a:r>
            <a:r>
              <a:rPr lang="en-US" sz="2800" b="1" dirty="0">
                <a:latin typeface="Times New Roman" panose="02020603050405020304" pitchFamily="18" charset="0"/>
                <a:cs typeface="Times New Roman" panose="02020603050405020304" pitchFamily="18" charset="0"/>
              </a:rPr>
              <a:t>tie</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E.g., Ford does </a:t>
            </a:r>
            <a:r>
              <a:rPr lang="en-US" sz="2800" b="1" dirty="0">
                <a:latin typeface="Times New Roman" panose="02020603050405020304" pitchFamily="18" charset="0"/>
                <a:cs typeface="Times New Roman" panose="02020603050405020304" pitchFamily="18" charset="0"/>
              </a:rPr>
              <a:t>not</a:t>
            </a:r>
            <a:r>
              <a:rPr lang="en-US" sz="2800" dirty="0">
                <a:latin typeface="Times New Roman" panose="02020603050405020304" pitchFamily="18" charset="0"/>
                <a:cs typeface="Times New Roman" panose="02020603050405020304" pitchFamily="18" charset="0"/>
              </a:rPr>
              <a:t> sell cars to General Motors.</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On the other hand, when engineers and managers </a:t>
            </a:r>
            <a:r>
              <a:rPr lang="en-US" sz="2800" b="1" dirty="0">
                <a:latin typeface="Times New Roman" panose="02020603050405020304" pitchFamily="18" charset="0"/>
                <a:cs typeface="Times New Roman" panose="02020603050405020304" pitchFamily="18" charset="0"/>
              </a:rPr>
              <a:t>move</a:t>
            </a:r>
            <a:r>
              <a:rPr lang="en-US" sz="2800" dirty="0">
                <a:latin typeface="Times New Roman" panose="02020603050405020304" pitchFamily="18" charset="0"/>
                <a:cs typeface="Times New Roman" panose="02020603050405020304" pitchFamily="18" charset="0"/>
              </a:rPr>
              <a:t> from one company to another, </a:t>
            </a:r>
            <a:r>
              <a:rPr lang="en-US" sz="2800" b="1" u="sng" dirty="0">
                <a:latin typeface="Times New Roman" panose="02020603050405020304" pitchFamily="18" charset="0"/>
                <a:cs typeface="Times New Roman" panose="02020603050405020304" pitchFamily="18" charset="0"/>
              </a:rPr>
              <a:t>a tie develops</a:t>
            </a:r>
            <a:r>
              <a:rPr lang="en-US" sz="2800" dirty="0">
                <a:latin typeface="Times New Roman" panose="02020603050405020304" pitchFamily="18" charset="0"/>
                <a:cs typeface="Times New Roman" panose="02020603050405020304" pitchFamily="18" charset="0"/>
              </a:rPr>
              <a:t> between automobile companies.</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Similarly, software firms in Silicon Valley </a:t>
            </a:r>
            <a:r>
              <a:rPr lang="en-US" sz="2800" b="1" u="sng" dirty="0">
                <a:latin typeface="Times New Roman" panose="02020603050405020304" pitchFamily="18" charset="0"/>
                <a:cs typeface="Times New Roman" panose="02020603050405020304" pitchFamily="18" charset="0"/>
              </a:rPr>
              <a:t>cultivate tie</a:t>
            </a:r>
            <a:r>
              <a:rPr lang="en-US" sz="2800" dirty="0">
                <a:latin typeface="Times New Roman" panose="02020603050405020304" pitchFamily="18" charset="0"/>
                <a:cs typeface="Times New Roman" panose="02020603050405020304" pitchFamily="18" charset="0"/>
              </a:rPr>
              <a:t> to another through </a:t>
            </a:r>
            <a:r>
              <a:rPr lang="en-US" sz="2800" u="sng" dirty="0">
                <a:latin typeface="Times New Roman" panose="02020603050405020304" pitchFamily="18" charset="0"/>
                <a:cs typeface="Times New Roman" panose="02020603050405020304" pitchFamily="18" charset="0"/>
              </a:rPr>
              <a:t>exchanging </a:t>
            </a:r>
            <a:r>
              <a:rPr lang="en-US" sz="2800" dirty="0">
                <a:latin typeface="Times New Roman" panose="02020603050405020304" pitchFamily="18" charset="0"/>
                <a:cs typeface="Times New Roman" panose="02020603050405020304" pitchFamily="18" charset="0"/>
              </a:rPr>
              <a:t>personnel. </a:t>
            </a:r>
            <a:br>
              <a:rPr lang="en-US" sz="2800" dirty="0">
                <a:latin typeface="Times New Roman" panose="02020603050405020304" pitchFamily="18" charset="0"/>
                <a:cs typeface="Times New Roman" panose="02020603050405020304" pitchFamily="18" charset="0"/>
              </a:rPr>
            </a:br>
            <a:br>
              <a:rPr lang="en-US" sz="3600" b="1" dirty="0">
                <a:solidFill>
                  <a:srgbClr val="0070C0"/>
                </a:solidFill>
                <a:latin typeface="Times New Roman" panose="02020603050405020304" pitchFamily="18" charset="0"/>
                <a:cs typeface="Times New Roman" panose="02020603050405020304" pitchFamily="18" charset="0"/>
              </a:rPr>
            </a:br>
            <a:br>
              <a:rPr lang="en-US" sz="3600" b="1" dirty="0">
                <a:solidFill>
                  <a:srgbClr val="0070C0"/>
                </a:solidFill>
                <a:latin typeface="Times New Roman" panose="02020603050405020304" pitchFamily="18" charset="0"/>
                <a:cs typeface="Times New Roman" panose="02020603050405020304" pitchFamily="18" charset="0"/>
              </a:rPr>
            </a:br>
            <a:endParaRPr lang="en-US" sz="3600" b="1" dirty="0">
              <a:solidFill>
                <a:srgbClr val="0070C0"/>
              </a:solidFill>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4FF12AF9-7DFE-4D89-BC2A-2323A116FE6E}"/>
              </a:ext>
            </a:extLst>
          </p:cNvPr>
          <p:cNvSpPr>
            <a:spLocks noGrp="1"/>
          </p:cNvSpPr>
          <p:nvPr>
            <p:ph type="ftr" sz="quarter" idx="11"/>
          </p:nvPr>
        </p:nvSpPr>
        <p:spPr/>
        <p:txBody>
          <a:bodyPr/>
          <a:lstStyle/>
          <a:p>
            <a:r>
              <a:rPr lang="en-US"/>
              <a:t>Mohammad Heydari, Social Network Analysis Course, Tarbiat Modares University </a:t>
            </a:r>
          </a:p>
        </p:txBody>
      </p:sp>
      <p:sp>
        <p:nvSpPr>
          <p:cNvPr id="4" name="Slide Number Placeholder 3">
            <a:extLst>
              <a:ext uri="{FF2B5EF4-FFF2-40B4-BE49-F238E27FC236}">
                <a16:creationId xmlns:a16="http://schemas.microsoft.com/office/drawing/2014/main" id="{2427FA08-F34B-4272-A097-3B813271B39A}"/>
              </a:ext>
            </a:extLst>
          </p:cNvPr>
          <p:cNvSpPr>
            <a:spLocks noGrp="1"/>
          </p:cNvSpPr>
          <p:nvPr>
            <p:ph type="sldNum" sz="quarter" idx="12"/>
          </p:nvPr>
        </p:nvSpPr>
        <p:spPr/>
        <p:txBody>
          <a:bodyPr/>
          <a:lstStyle/>
          <a:p>
            <a:fld id="{0840A585-395E-422D-BC79-4AD2F6FE23E5}" type="slidenum">
              <a:rPr lang="en-US" smtClean="0"/>
              <a:t>17</a:t>
            </a:fld>
            <a:endParaRPr lang="en-US"/>
          </a:p>
        </p:txBody>
      </p:sp>
      <p:pic>
        <p:nvPicPr>
          <p:cNvPr id="6" name="Picture 5">
            <a:extLst>
              <a:ext uri="{FF2B5EF4-FFF2-40B4-BE49-F238E27FC236}">
                <a16:creationId xmlns:a16="http://schemas.microsoft.com/office/drawing/2014/main" id="{EECDBD02-83A5-48E0-8960-59D2265B1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3217" y="0"/>
            <a:ext cx="3810000" cy="2143125"/>
          </a:xfrm>
          <a:prstGeom prst="rect">
            <a:avLst/>
          </a:prstGeom>
        </p:spPr>
      </p:pic>
    </p:spTree>
    <p:extLst>
      <p:ext uri="{BB962C8B-B14F-4D97-AF65-F5344CB8AC3E}">
        <p14:creationId xmlns:p14="http://schemas.microsoft.com/office/powerpoint/2010/main" val="1258847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DAF00-766C-4586-A870-739F81781A0E}"/>
              </a:ext>
            </a:extLst>
          </p:cNvPr>
          <p:cNvSpPr>
            <a:spLocks noGrp="1"/>
          </p:cNvSpPr>
          <p:nvPr>
            <p:ph type="title"/>
          </p:nvPr>
        </p:nvSpPr>
        <p:spPr>
          <a:xfrm>
            <a:off x="838200" y="365125"/>
            <a:ext cx="10515600" cy="5991225"/>
          </a:xfrm>
        </p:spPr>
        <p:txBody>
          <a:bodyPr>
            <a:normAutofit/>
          </a:bodyPr>
          <a:lstStyle/>
          <a:p>
            <a:r>
              <a:rPr lang="en-US" sz="3600" b="1" dirty="0">
                <a:latin typeface="Times New Roman" panose="02020603050405020304" pitchFamily="18" charset="0"/>
                <a:cs typeface="Times New Roman" panose="02020603050405020304" pitchFamily="18" charset="0"/>
              </a:rPr>
              <a:t>External Economies | also called Outsourcing in Software Engineering-based Projects</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“the economies that a firm can obtain through the use of facilities or services </a:t>
            </a:r>
            <a:r>
              <a:rPr lang="en-US" sz="2800" b="1" u="sng" dirty="0">
                <a:latin typeface="Times New Roman" panose="02020603050405020304" pitchFamily="18" charset="0"/>
                <a:cs typeface="Times New Roman" panose="02020603050405020304" pitchFamily="18" charset="0"/>
              </a:rPr>
              <a:t>external</a:t>
            </a:r>
            <a:r>
              <a:rPr lang="en-US" sz="2800" dirty="0">
                <a:latin typeface="Times New Roman" panose="02020603050405020304" pitchFamily="18" charset="0"/>
                <a:cs typeface="Times New Roman" panose="02020603050405020304" pitchFamily="18" charset="0"/>
              </a:rPr>
              <a:t> to itself” (Hoover and Vernon 1962)</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advantages: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readily available service.</a:t>
            </a:r>
            <a:br>
              <a:rPr lang="fa-IR"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lower transaction costs.</a:t>
            </a:r>
          </a:p>
        </p:txBody>
      </p:sp>
      <p:sp>
        <p:nvSpPr>
          <p:cNvPr id="3" name="Footer Placeholder 2">
            <a:extLst>
              <a:ext uri="{FF2B5EF4-FFF2-40B4-BE49-F238E27FC236}">
                <a16:creationId xmlns:a16="http://schemas.microsoft.com/office/drawing/2014/main" id="{4FF12AF9-7DFE-4D89-BC2A-2323A116FE6E}"/>
              </a:ext>
            </a:extLst>
          </p:cNvPr>
          <p:cNvSpPr>
            <a:spLocks noGrp="1"/>
          </p:cNvSpPr>
          <p:nvPr>
            <p:ph type="ftr" sz="quarter" idx="11"/>
          </p:nvPr>
        </p:nvSpPr>
        <p:spPr/>
        <p:txBody>
          <a:bodyPr/>
          <a:lstStyle/>
          <a:p>
            <a:r>
              <a:rPr lang="en-US"/>
              <a:t>Mohammad Heydari, Social Network Analysis Course, Tarbiat Modares University </a:t>
            </a:r>
          </a:p>
        </p:txBody>
      </p:sp>
      <p:sp>
        <p:nvSpPr>
          <p:cNvPr id="4" name="Slide Number Placeholder 3">
            <a:extLst>
              <a:ext uri="{FF2B5EF4-FFF2-40B4-BE49-F238E27FC236}">
                <a16:creationId xmlns:a16="http://schemas.microsoft.com/office/drawing/2014/main" id="{2427FA08-F34B-4272-A097-3B813271B39A}"/>
              </a:ext>
            </a:extLst>
          </p:cNvPr>
          <p:cNvSpPr>
            <a:spLocks noGrp="1"/>
          </p:cNvSpPr>
          <p:nvPr>
            <p:ph type="sldNum" sz="quarter" idx="12"/>
          </p:nvPr>
        </p:nvSpPr>
        <p:spPr/>
        <p:txBody>
          <a:bodyPr/>
          <a:lstStyle/>
          <a:p>
            <a:fld id="{0840A585-395E-422D-BC79-4AD2F6FE23E5}" type="slidenum">
              <a:rPr lang="en-US" smtClean="0"/>
              <a:t>18</a:t>
            </a:fld>
            <a:endParaRPr lang="en-US"/>
          </a:p>
        </p:txBody>
      </p:sp>
    </p:spTree>
    <p:extLst>
      <p:ext uri="{BB962C8B-B14F-4D97-AF65-F5344CB8AC3E}">
        <p14:creationId xmlns:p14="http://schemas.microsoft.com/office/powerpoint/2010/main" val="2238872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CFE42-05E8-457D-87F5-88EA3BCCAC3A}"/>
              </a:ext>
            </a:extLst>
          </p:cNvPr>
          <p:cNvSpPr>
            <a:spLocks noGrp="1"/>
          </p:cNvSpPr>
          <p:nvPr>
            <p:ph type="title"/>
          </p:nvPr>
        </p:nvSpPr>
        <p:spPr>
          <a:xfrm>
            <a:off x="185530" y="365125"/>
            <a:ext cx="11847443" cy="6221205"/>
          </a:xfrm>
        </p:spPr>
        <p:txBody>
          <a:bodyPr/>
          <a:lstStyle/>
          <a:p>
            <a:r>
              <a:rPr lang="en-US" sz="3600" b="1" dirty="0">
                <a:latin typeface="Times New Roman" panose="02020603050405020304" pitchFamily="18" charset="0"/>
                <a:cs typeface="Times New Roman" panose="02020603050405020304" pitchFamily="18" charset="0"/>
              </a:rPr>
              <a:t>Dyads and Mutuality (</a:t>
            </a:r>
            <a:r>
              <a:rPr lang="fa-IR" sz="3600" b="1" dirty="0">
                <a:latin typeface="Times New Roman" panose="02020603050405020304" pitchFamily="18" charset="0"/>
              </a:rPr>
              <a:t>زوج ها و اشترکات طرفین</a:t>
            </a:r>
            <a:r>
              <a:rPr lang="en-US" sz="3600" b="1" dirty="0">
                <a:latin typeface="Times New Roman" panose="02020603050405020304" pitchFamily="18" charset="0"/>
                <a:cs typeface="Times New Roman" panose="02020603050405020304" pitchFamily="18" charset="0"/>
              </a:rPr>
              <a:t>)</a:t>
            </a: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1. relations are </a:t>
            </a:r>
            <a:r>
              <a:rPr lang="en-US" sz="2800" b="1" dirty="0">
                <a:latin typeface="Times New Roman" panose="02020603050405020304" pitchFamily="18" charset="0"/>
                <a:cs typeface="Times New Roman" panose="02020603050405020304" pitchFamily="18" charset="0"/>
              </a:rPr>
              <a:t>reciprocal</a:t>
            </a:r>
            <a:r>
              <a:rPr lang="en-US" sz="2800" dirty="0">
                <a:latin typeface="Times New Roman" panose="02020603050405020304" pitchFamily="18" charset="0"/>
                <a:cs typeface="Times New Roman" panose="02020603050405020304" pitchFamily="18" charset="0"/>
              </a:rPr>
              <a:t> (</a:t>
            </a:r>
            <a:r>
              <a:rPr lang="fa-IR" sz="2800" dirty="0">
                <a:latin typeface="Times New Roman" panose="02020603050405020304" pitchFamily="18" charset="0"/>
                <a:cs typeface="Times New Roman" panose="02020603050405020304" pitchFamily="18" charset="0"/>
              </a:rPr>
              <a:t>دوطرفه</a:t>
            </a:r>
            <a:r>
              <a:rPr lang="en-US" sz="2800" dirty="0">
                <a:latin typeface="Times New Roman" panose="02020603050405020304" pitchFamily="18" charset="0"/>
                <a:cs typeface="Times New Roman" panose="02020603050405020304" pitchFamily="18" charset="0"/>
              </a:rPr>
              <a:t>)</a:t>
            </a:r>
            <a:br>
              <a:rPr lang="en-US" sz="2800" b="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2. mutuality is strongly </a:t>
            </a:r>
            <a:r>
              <a:rPr lang="en-US" sz="2800" b="1" dirty="0">
                <a:latin typeface="Times New Roman" panose="02020603050405020304" pitchFamily="18" charset="0"/>
                <a:cs typeface="Times New Roman" panose="02020603050405020304" pitchFamily="18" charset="0"/>
              </a:rPr>
              <a:t>affected</a:t>
            </a:r>
            <a:r>
              <a:rPr lang="en-US" sz="2800" dirty="0">
                <a:latin typeface="Times New Roman" panose="02020603050405020304" pitchFamily="18" charset="0"/>
                <a:cs typeface="Times New Roman" panose="02020603050405020304" pitchFamily="18" charset="0"/>
              </a:rPr>
              <a:t> by the social and cultural structure within which dyads are </a:t>
            </a:r>
            <a:r>
              <a:rPr lang="en-US" sz="2800" u="sng" dirty="0">
                <a:latin typeface="Times New Roman" panose="02020603050405020304" pitchFamily="18" charset="0"/>
                <a:cs typeface="Times New Roman" panose="02020603050405020304" pitchFamily="18" charset="0"/>
              </a:rPr>
              <a:t>embedded.</a:t>
            </a:r>
            <a:br>
              <a:rPr lang="en-US" sz="2800" dirty="0">
                <a:latin typeface="Times New Roman" panose="02020603050405020304" pitchFamily="18" charset="0"/>
                <a:cs typeface="Times New Roman" panose="02020603050405020304" pitchFamily="18" charset="0"/>
              </a:rPr>
            </a:br>
            <a:r>
              <a:rPr lang="fa-IR" sz="2800" dirty="0">
                <a:solidFill>
                  <a:srgbClr val="0070C0"/>
                </a:solidFill>
                <a:latin typeface="Times New Roman" panose="02020603050405020304" pitchFamily="18" charset="0"/>
                <a:cs typeface="B Nazanin" panose="00000400000000000000" pitchFamily="2" charset="-78"/>
              </a:rPr>
              <a:t>(همبستگی به شدت تحت تأثیر ساختار اجتماعی و فرهنگی قرار دارد که در زوج ها تعبیه شده اند.)</a:t>
            </a:r>
            <a:br>
              <a:rPr lang="en-US" sz="2800" dirty="0">
                <a:latin typeface="Times New Roman" panose="02020603050405020304" pitchFamily="18" charset="0"/>
                <a:cs typeface="B Nazanin" panose="00000400000000000000" pitchFamily="2" charset="-78"/>
              </a:rPr>
            </a:br>
            <a:br>
              <a:rPr lang="en-US" sz="2800" dirty="0">
                <a:latin typeface="Times New Roman" panose="02020603050405020304" pitchFamily="18" charset="0"/>
                <a:cs typeface="B Nazanin" panose="00000400000000000000" pitchFamily="2" charset="-78"/>
              </a:rPr>
            </a:br>
            <a:r>
              <a:rPr lang="en-US" sz="2800" dirty="0">
                <a:latin typeface="Times New Roman" panose="02020603050405020304" pitchFamily="18" charset="0"/>
                <a:cs typeface="B Nazanin" panose="00000400000000000000" pitchFamily="2" charset="-78"/>
              </a:rPr>
              <a:t>Mutuality is strong factor in the formation of </a:t>
            </a:r>
            <a:r>
              <a:rPr lang="en-US" sz="2800" b="1" dirty="0">
                <a:latin typeface="Times New Roman" panose="02020603050405020304" pitchFamily="18" charset="0"/>
                <a:cs typeface="B Nazanin" panose="00000400000000000000" pitchFamily="2" charset="-78"/>
              </a:rPr>
              <a:t>children's friendships </a:t>
            </a:r>
            <a:r>
              <a:rPr lang="en-US" sz="2000" dirty="0">
                <a:latin typeface="Times New Roman" panose="02020603050405020304" pitchFamily="18" charset="0"/>
                <a:cs typeface="B Nazanin" panose="00000400000000000000" pitchFamily="2" charset="-78"/>
              </a:rPr>
              <a:t>(Schaefer, 2010)</a:t>
            </a:r>
            <a:endParaRPr lang="en-US" dirty="0">
              <a:cs typeface="B Nazanin" panose="00000400000000000000" pitchFamily="2" charset="-78"/>
            </a:endParaRPr>
          </a:p>
        </p:txBody>
      </p:sp>
      <p:sp>
        <p:nvSpPr>
          <p:cNvPr id="3" name="Footer Placeholder 2">
            <a:extLst>
              <a:ext uri="{FF2B5EF4-FFF2-40B4-BE49-F238E27FC236}">
                <a16:creationId xmlns:a16="http://schemas.microsoft.com/office/drawing/2014/main" id="{37AA9252-9DDE-4B93-9E98-010DA0A857A6}"/>
              </a:ext>
            </a:extLst>
          </p:cNvPr>
          <p:cNvSpPr>
            <a:spLocks noGrp="1"/>
          </p:cNvSpPr>
          <p:nvPr>
            <p:ph type="ftr" sz="quarter" idx="11"/>
          </p:nvPr>
        </p:nvSpPr>
        <p:spPr/>
        <p:txBody>
          <a:bodyPr/>
          <a:lstStyle/>
          <a:p>
            <a:r>
              <a:rPr lang="en-US"/>
              <a:t>Mohammad Heydari, Social Network Analysis Course, Tarbiat Modares University </a:t>
            </a:r>
          </a:p>
        </p:txBody>
      </p:sp>
      <p:sp>
        <p:nvSpPr>
          <p:cNvPr id="4" name="Slide Number Placeholder 3">
            <a:extLst>
              <a:ext uri="{FF2B5EF4-FFF2-40B4-BE49-F238E27FC236}">
                <a16:creationId xmlns:a16="http://schemas.microsoft.com/office/drawing/2014/main" id="{7CCEC8E6-9F80-40D4-A240-5486DE617941}"/>
              </a:ext>
            </a:extLst>
          </p:cNvPr>
          <p:cNvSpPr>
            <a:spLocks noGrp="1"/>
          </p:cNvSpPr>
          <p:nvPr>
            <p:ph type="sldNum" sz="quarter" idx="12"/>
          </p:nvPr>
        </p:nvSpPr>
        <p:spPr/>
        <p:txBody>
          <a:bodyPr/>
          <a:lstStyle/>
          <a:p>
            <a:fld id="{0840A585-395E-422D-BC79-4AD2F6FE23E5}" type="slidenum">
              <a:rPr lang="en-US" smtClean="0"/>
              <a:t>19</a:t>
            </a:fld>
            <a:endParaRPr lang="en-US"/>
          </a:p>
        </p:txBody>
      </p:sp>
    </p:spTree>
    <p:extLst>
      <p:ext uri="{BB962C8B-B14F-4D97-AF65-F5344CB8AC3E}">
        <p14:creationId xmlns:p14="http://schemas.microsoft.com/office/powerpoint/2010/main" val="2715335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BE7503-5AF3-4DB5-B379-8CAA3F68CA8B}"/>
              </a:ext>
            </a:extLst>
          </p:cNvPr>
          <p:cNvSpPr txBox="1"/>
          <p:nvPr/>
        </p:nvSpPr>
        <p:spPr>
          <a:xfrm>
            <a:off x="132522" y="198783"/>
            <a:ext cx="11900452" cy="7509748"/>
          </a:xfrm>
          <a:prstGeom prst="rect">
            <a:avLst/>
          </a:prstGeom>
          <a:noFill/>
        </p:spPr>
        <p:txBody>
          <a:bodyPr wrap="square" rtlCol="0">
            <a:spAutoFit/>
          </a:bodyPr>
          <a:lstStyle/>
          <a:p>
            <a:pPr>
              <a:lnSpc>
                <a:spcPct val="150000"/>
              </a:lnSpc>
            </a:pPr>
            <a:r>
              <a:rPr lang="en-US" sz="3600" b="1" dirty="0">
                <a:latin typeface="Times New Roman" panose="02020603050405020304" pitchFamily="18" charset="0"/>
                <a:cs typeface="Times New Roman" panose="02020603050405020304" pitchFamily="18" charset="0"/>
              </a:rPr>
              <a:t>Topics</a:t>
            </a:r>
          </a:p>
          <a:p>
            <a:pPr>
              <a:lnSpc>
                <a:spcPct val="150000"/>
              </a:lnSpc>
            </a:pPr>
            <a:r>
              <a:rPr lang="en-US" sz="3600" dirty="0">
                <a:latin typeface="Times New Roman" panose="02020603050405020304" pitchFamily="18" charset="0"/>
                <a:cs typeface="Times New Roman" panose="02020603050405020304" pitchFamily="18" charset="0"/>
              </a:rPr>
              <a:t>___________________________________________________</a:t>
            </a:r>
          </a:p>
          <a:p>
            <a:pPr marL="571500" indent="-5715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Connections</a:t>
            </a:r>
          </a:p>
          <a:p>
            <a:pPr marL="1028700" lvl="1" indent="-5715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Propinquity</a:t>
            </a:r>
          </a:p>
          <a:p>
            <a:pPr marL="1028700" lvl="1" indent="-5715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Homophily</a:t>
            </a:r>
          </a:p>
          <a:p>
            <a:pPr marL="1485900" lvl="2" indent="-5715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Individual Level Homophily</a:t>
            </a:r>
          </a:p>
          <a:p>
            <a:pPr marL="1485900" lvl="2" indent="-5715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Homophily and Collectives </a:t>
            </a:r>
          </a:p>
          <a:p>
            <a:pPr marL="1028700" lvl="1" indent="-5715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Dyads and Mutuality</a:t>
            </a:r>
          </a:p>
          <a:p>
            <a:pPr lvl="1">
              <a:lnSpc>
                <a:spcPct val="150000"/>
              </a:lnSpc>
            </a:pPr>
            <a:endParaRPr lang="en-US" sz="2800" dirty="0">
              <a:latin typeface="Times New Roman" panose="02020603050405020304" pitchFamily="18" charset="0"/>
              <a:cs typeface="Times New Roman" panose="02020603050405020304" pitchFamily="18" charset="0"/>
            </a:endParaRPr>
          </a:p>
          <a:p>
            <a:pPr marL="1028700" lvl="1" indent="-57150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nSpc>
                <a:spcPct val="150000"/>
              </a:lnSpc>
            </a:pPr>
            <a:endParaRPr lang="en-US" sz="2800"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DA4BE56C-2543-48CB-B8A6-63561EFCCB98}"/>
              </a:ext>
            </a:extLst>
          </p:cNvPr>
          <p:cNvSpPr>
            <a:spLocks noGrp="1"/>
          </p:cNvSpPr>
          <p:nvPr>
            <p:ph type="ftr" sz="quarter" idx="11"/>
          </p:nvPr>
        </p:nvSpPr>
        <p:spPr>
          <a:xfrm>
            <a:off x="924444" y="6065837"/>
            <a:ext cx="6672865" cy="365125"/>
          </a:xfrm>
        </p:spPr>
        <p:txBody>
          <a:bodyPr/>
          <a:lstStyle/>
          <a:p>
            <a:r>
              <a:rPr lang="en-US" dirty="0"/>
              <a:t>Mohammad </a:t>
            </a:r>
            <a:r>
              <a:rPr lang="en-US" dirty="0" err="1"/>
              <a:t>Heydari</a:t>
            </a:r>
            <a:r>
              <a:rPr lang="en-US" dirty="0"/>
              <a:t>, Social Network Analysis Course, </a:t>
            </a:r>
            <a:r>
              <a:rPr lang="en-US" dirty="0" err="1"/>
              <a:t>Tarbiat</a:t>
            </a:r>
            <a:r>
              <a:rPr lang="en-US" dirty="0"/>
              <a:t> </a:t>
            </a:r>
            <a:r>
              <a:rPr lang="en-US" dirty="0" err="1"/>
              <a:t>Modares</a:t>
            </a:r>
            <a:r>
              <a:rPr lang="en-US" dirty="0"/>
              <a:t> University </a:t>
            </a:r>
          </a:p>
        </p:txBody>
      </p:sp>
      <p:sp>
        <p:nvSpPr>
          <p:cNvPr id="4" name="Slide Number Placeholder 3">
            <a:extLst>
              <a:ext uri="{FF2B5EF4-FFF2-40B4-BE49-F238E27FC236}">
                <a16:creationId xmlns:a16="http://schemas.microsoft.com/office/drawing/2014/main" id="{CC2C8C65-1764-4799-9A78-22EB34907FC8}"/>
              </a:ext>
            </a:extLst>
          </p:cNvPr>
          <p:cNvSpPr>
            <a:spLocks noGrp="1"/>
          </p:cNvSpPr>
          <p:nvPr>
            <p:ph type="sldNum" sz="quarter" idx="12"/>
          </p:nvPr>
        </p:nvSpPr>
        <p:spPr/>
        <p:txBody>
          <a:bodyPr/>
          <a:lstStyle/>
          <a:p>
            <a:fld id="{0840A585-395E-422D-BC79-4AD2F6FE23E5}" type="slidenum">
              <a:rPr lang="en-US" smtClean="0"/>
              <a:t>2</a:t>
            </a:fld>
            <a:endParaRPr lang="en-US"/>
          </a:p>
        </p:txBody>
      </p:sp>
    </p:spTree>
    <p:extLst>
      <p:ext uri="{BB962C8B-B14F-4D97-AF65-F5344CB8AC3E}">
        <p14:creationId xmlns:p14="http://schemas.microsoft.com/office/powerpoint/2010/main" val="420234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F3496-3903-49CA-B071-6280D0645DBC}"/>
              </a:ext>
            </a:extLst>
          </p:cNvPr>
          <p:cNvSpPr>
            <a:spLocks noGrp="1"/>
          </p:cNvSpPr>
          <p:nvPr>
            <p:ph type="title"/>
          </p:nvPr>
        </p:nvSpPr>
        <p:spPr>
          <a:xfrm>
            <a:off x="313898" y="119270"/>
            <a:ext cx="11600597" cy="6349769"/>
          </a:xfrm>
        </p:spPr>
        <p:txBody>
          <a:bodyPr>
            <a:normAutofit/>
          </a:bodyPr>
          <a:lstStyle/>
          <a:p>
            <a:r>
              <a:rPr lang="en-US" sz="3600" b="1" dirty="0">
                <a:latin typeface="Times New Roman" panose="02020603050405020304" pitchFamily="18" charset="0"/>
                <a:cs typeface="Times New Roman" panose="02020603050405020304" pitchFamily="18" charset="0"/>
              </a:rPr>
              <a:t>Propinquity effect</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Individuals are more likely to be friends if they are </a:t>
            </a:r>
            <a:r>
              <a:rPr lang="en-US" sz="2800" u="sng" dirty="0">
                <a:latin typeface="Times New Roman" panose="02020603050405020304" pitchFamily="18" charset="0"/>
                <a:cs typeface="Times New Roman" panose="02020603050405020304" pitchFamily="18" charset="0"/>
              </a:rPr>
              <a:t>Geographically Close</a:t>
            </a:r>
            <a:br>
              <a:rPr lang="en-US" sz="2800" u="sng" dirty="0">
                <a:latin typeface="Times New Roman" panose="02020603050405020304" pitchFamily="18" charset="0"/>
                <a:cs typeface="Times New Roman" panose="02020603050405020304" pitchFamily="18" charset="0"/>
              </a:rPr>
            </a:br>
            <a:r>
              <a:rPr lang="en-US" sz="2800" u="sng"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Fled and Carter, 1998)</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 Pioneering study of the propinquity effect on </a:t>
            </a:r>
            <a:r>
              <a:rPr lang="en-US" sz="2800" u="sng" dirty="0">
                <a:latin typeface="Times New Roman" panose="02020603050405020304" pitchFamily="18" charset="0"/>
                <a:cs typeface="Times New Roman" panose="02020603050405020304" pitchFamily="18" charset="0"/>
              </a:rPr>
              <a:t>new housing project for </a:t>
            </a:r>
            <a:br>
              <a:rPr lang="en-US" sz="2800" u="sng" dirty="0">
                <a:latin typeface="Times New Roman" panose="02020603050405020304" pitchFamily="18" charset="0"/>
                <a:cs typeface="Times New Roman" panose="02020603050405020304" pitchFamily="18" charset="0"/>
              </a:rPr>
            </a:br>
            <a:r>
              <a:rPr lang="en-US" sz="2800" u="sng" dirty="0">
                <a:latin typeface="Times New Roman" panose="02020603050405020304" pitchFamily="18" charset="0"/>
                <a:cs typeface="Times New Roman" panose="02020603050405020304" pitchFamily="18" charset="0"/>
              </a:rPr>
              <a:t>World War II veterans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(Festinger, Schacter and Back, 1950)</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Person Who lived </a:t>
            </a:r>
            <a:r>
              <a:rPr lang="en-US" sz="2800" u="sng" dirty="0">
                <a:latin typeface="Times New Roman" panose="02020603050405020304" pitchFamily="18" charset="0"/>
                <a:cs typeface="Times New Roman" panose="02020603050405020304" pitchFamily="18" charset="0"/>
              </a:rPr>
              <a:t>near to one another </a:t>
            </a:r>
            <a:r>
              <a:rPr lang="en-US" sz="2800" dirty="0">
                <a:latin typeface="Times New Roman" panose="02020603050405020304" pitchFamily="18" charset="0"/>
                <a:cs typeface="Times New Roman" panose="02020603050405020304" pitchFamily="18" charset="0"/>
              </a:rPr>
              <a:t>were more likely to </a:t>
            </a:r>
            <a:r>
              <a:rPr lang="en-US" sz="2800" u="sng" dirty="0">
                <a:latin typeface="Times New Roman" panose="02020603050405020304" pitchFamily="18" charset="0"/>
                <a:cs typeface="Times New Roman" panose="02020603050405020304" pitchFamily="18" charset="0"/>
              </a:rPr>
              <a:t>become friends</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Person </a:t>
            </a:r>
            <a:r>
              <a:rPr lang="en-US" sz="2800" u="sng" dirty="0">
                <a:latin typeface="Times New Roman" panose="02020603050405020304" pitchFamily="18" charset="0"/>
                <a:cs typeface="Times New Roman" panose="02020603050405020304" pitchFamily="18" charset="0"/>
              </a:rPr>
              <a:t>in corner housing units </a:t>
            </a:r>
            <a:r>
              <a:rPr lang="en-US" sz="2800" dirty="0">
                <a:latin typeface="Times New Roman" panose="02020603050405020304" pitchFamily="18" charset="0"/>
                <a:cs typeface="Times New Roman" panose="02020603050405020304" pitchFamily="18" charset="0"/>
              </a:rPr>
              <a:t>were more likely to be </a:t>
            </a:r>
            <a:r>
              <a:rPr lang="en-US" sz="2800" u="sng" dirty="0">
                <a:latin typeface="Times New Roman" panose="02020603050405020304" pitchFamily="18" charset="0"/>
                <a:cs typeface="Times New Roman" panose="02020603050405020304" pitchFamily="18" charset="0"/>
              </a:rPr>
              <a:t>socially isolated</a:t>
            </a:r>
            <a:r>
              <a:rPr lang="en-US" sz="2800" dirty="0">
                <a:latin typeface="Times New Roman" panose="02020603050405020304" pitchFamily="18" charset="0"/>
                <a:cs typeface="Times New Roman" panose="02020603050405020304" pitchFamily="18" charset="0"/>
              </a:rPr>
              <a:t> than persons in units that lay between other units(ibid)</a:t>
            </a:r>
          </a:p>
        </p:txBody>
      </p:sp>
      <p:sp>
        <p:nvSpPr>
          <p:cNvPr id="3" name="Footer Placeholder 2">
            <a:extLst>
              <a:ext uri="{FF2B5EF4-FFF2-40B4-BE49-F238E27FC236}">
                <a16:creationId xmlns:a16="http://schemas.microsoft.com/office/drawing/2014/main" id="{83A8E461-8F48-4710-BBB3-4814B0EC0002}"/>
              </a:ext>
            </a:extLst>
          </p:cNvPr>
          <p:cNvSpPr>
            <a:spLocks noGrp="1"/>
          </p:cNvSpPr>
          <p:nvPr>
            <p:ph type="ftr" sz="quarter" idx="11"/>
          </p:nvPr>
        </p:nvSpPr>
        <p:spPr/>
        <p:txBody>
          <a:bodyPr/>
          <a:lstStyle/>
          <a:p>
            <a:r>
              <a:rPr lang="en-US"/>
              <a:t>Mohammad Heydari, Social Network Analysis Course, Tarbiat Modares University </a:t>
            </a:r>
          </a:p>
        </p:txBody>
      </p:sp>
      <p:sp>
        <p:nvSpPr>
          <p:cNvPr id="4" name="Slide Number Placeholder 3">
            <a:extLst>
              <a:ext uri="{FF2B5EF4-FFF2-40B4-BE49-F238E27FC236}">
                <a16:creationId xmlns:a16="http://schemas.microsoft.com/office/drawing/2014/main" id="{D8881A7C-E33C-47BF-9B4F-5055D566553C}"/>
              </a:ext>
            </a:extLst>
          </p:cNvPr>
          <p:cNvSpPr>
            <a:spLocks noGrp="1"/>
          </p:cNvSpPr>
          <p:nvPr>
            <p:ph type="sldNum" sz="quarter" idx="12"/>
          </p:nvPr>
        </p:nvSpPr>
        <p:spPr/>
        <p:txBody>
          <a:bodyPr/>
          <a:lstStyle/>
          <a:p>
            <a:fld id="{0840A585-395E-422D-BC79-4AD2F6FE23E5}" type="slidenum">
              <a:rPr lang="en-US" smtClean="0"/>
              <a:t>3</a:t>
            </a:fld>
            <a:endParaRPr lang="en-US"/>
          </a:p>
        </p:txBody>
      </p:sp>
    </p:spTree>
    <p:extLst>
      <p:ext uri="{BB962C8B-B14F-4D97-AF65-F5344CB8AC3E}">
        <p14:creationId xmlns:p14="http://schemas.microsoft.com/office/powerpoint/2010/main" val="2989507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F3496-3903-49CA-B071-6280D0645DBC}"/>
              </a:ext>
            </a:extLst>
          </p:cNvPr>
          <p:cNvSpPr>
            <a:spLocks noGrp="1"/>
          </p:cNvSpPr>
          <p:nvPr>
            <p:ph type="title"/>
          </p:nvPr>
        </p:nvSpPr>
        <p:spPr>
          <a:xfrm>
            <a:off x="313898" y="354842"/>
            <a:ext cx="11600597" cy="6114197"/>
          </a:xfrm>
        </p:spPr>
        <p:txBody>
          <a:bodyPr>
            <a:normAutofit/>
          </a:bodyPr>
          <a:lstStyle/>
          <a:p>
            <a:pPr algn="l"/>
            <a:r>
              <a:rPr lang="en-US" sz="3600" b="1" dirty="0">
                <a:latin typeface="Times New Roman" panose="02020603050405020304" pitchFamily="18" charset="0"/>
                <a:cs typeface="Times New Roman" panose="02020603050405020304" pitchFamily="18" charset="0"/>
              </a:rPr>
              <a:t>Importance of Location</a:t>
            </a:r>
            <a:br>
              <a:rPr lang="en-US"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Study of networks  in USA of people who serve together on several different corporate boards of director(Interlocking directors)</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Interlocks are concentrated in firms </a:t>
            </a:r>
            <a:r>
              <a:rPr lang="en-US" sz="2800" u="sng" dirty="0">
                <a:latin typeface="Times New Roman" panose="02020603050405020304" pitchFamily="18" charset="0"/>
                <a:cs typeface="Times New Roman" panose="02020603050405020304" pitchFamily="18" charset="0"/>
              </a:rPr>
              <a:t>headquartered in same local</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Kono</a:t>
            </a:r>
            <a:r>
              <a:rPr lang="en-US" sz="2800" dirty="0">
                <a:latin typeface="Times New Roman" panose="02020603050405020304" pitchFamily="18" charset="0"/>
                <a:cs typeface="Times New Roman" panose="02020603050405020304" pitchFamily="18" charset="0"/>
              </a:rPr>
              <a:t> et al 1998)</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6718F6F4-FF29-4C5D-B744-2897FC25FADD}"/>
              </a:ext>
            </a:extLst>
          </p:cNvPr>
          <p:cNvSpPr>
            <a:spLocks noGrp="1"/>
          </p:cNvSpPr>
          <p:nvPr>
            <p:ph type="ftr" sz="quarter" idx="11"/>
          </p:nvPr>
        </p:nvSpPr>
        <p:spPr/>
        <p:txBody>
          <a:bodyPr/>
          <a:lstStyle/>
          <a:p>
            <a:r>
              <a:rPr lang="en-US"/>
              <a:t>Mohammad Heydari, Social Network Analysis Course, Tarbiat Modares University </a:t>
            </a:r>
          </a:p>
        </p:txBody>
      </p:sp>
      <p:sp>
        <p:nvSpPr>
          <p:cNvPr id="4" name="Slide Number Placeholder 3">
            <a:extLst>
              <a:ext uri="{FF2B5EF4-FFF2-40B4-BE49-F238E27FC236}">
                <a16:creationId xmlns:a16="http://schemas.microsoft.com/office/drawing/2014/main" id="{11173555-2EC1-49D2-83F0-75E88FE093D2}"/>
              </a:ext>
            </a:extLst>
          </p:cNvPr>
          <p:cNvSpPr>
            <a:spLocks noGrp="1"/>
          </p:cNvSpPr>
          <p:nvPr>
            <p:ph type="sldNum" sz="quarter" idx="12"/>
          </p:nvPr>
        </p:nvSpPr>
        <p:spPr/>
        <p:txBody>
          <a:bodyPr/>
          <a:lstStyle/>
          <a:p>
            <a:fld id="{0840A585-395E-422D-BC79-4AD2F6FE23E5}" type="slidenum">
              <a:rPr lang="en-US" smtClean="0"/>
              <a:t>4</a:t>
            </a:fld>
            <a:endParaRPr lang="en-US"/>
          </a:p>
        </p:txBody>
      </p:sp>
    </p:spTree>
    <p:extLst>
      <p:ext uri="{BB962C8B-B14F-4D97-AF65-F5344CB8AC3E}">
        <p14:creationId xmlns:p14="http://schemas.microsoft.com/office/powerpoint/2010/main" val="2936807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F3496-3903-49CA-B071-6280D0645DBC}"/>
              </a:ext>
            </a:extLst>
          </p:cNvPr>
          <p:cNvSpPr>
            <a:spLocks noGrp="1"/>
          </p:cNvSpPr>
          <p:nvPr>
            <p:ph type="title"/>
          </p:nvPr>
        </p:nvSpPr>
        <p:spPr>
          <a:xfrm>
            <a:off x="185530" y="354842"/>
            <a:ext cx="11847444" cy="6114197"/>
          </a:xfrm>
        </p:spPr>
        <p:txBody>
          <a:bodyPr>
            <a:normAutofit/>
          </a:bodyPr>
          <a:lstStyle/>
          <a:p>
            <a:pPr algn="l"/>
            <a:r>
              <a:rPr lang="en-US" sz="3600" b="1" dirty="0">
                <a:latin typeface="Times New Roman" panose="02020603050405020304" pitchFamily="18" charset="0"/>
                <a:cs typeface="Times New Roman" panose="02020603050405020304" pitchFamily="18" charset="0"/>
              </a:rPr>
              <a:t>Propinquity</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It can also be defined as being in a same place at the same time.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Common interests (music), </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Economists tend to define propinquity in terms of </a:t>
            </a:r>
            <a:r>
              <a:rPr lang="en-US" sz="2800" u="sng" dirty="0">
                <a:latin typeface="Times New Roman" panose="02020603050405020304" pitchFamily="18" charset="0"/>
                <a:cs typeface="Times New Roman" panose="02020603050405020304" pitchFamily="18" charset="0"/>
              </a:rPr>
              <a:t>cost of transportation </a:t>
            </a:r>
            <a:r>
              <a:rPr lang="en-US" sz="2800" dirty="0">
                <a:latin typeface="Times New Roman" panose="02020603050405020304" pitchFamily="18" charset="0"/>
                <a:cs typeface="Times New Roman" panose="02020603050405020304" pitchFamily="18" charset="0"/>
              </a:rPr>
              <a:t>rather than </a:t>
            </a:r>
            <a:r>
              <a:rPr lang="en-US" sz="2800" u="sng" dirty="0">
                <a:latin typeface="Times New Roman" panose="02020603050405020304" pitchFamily="18" charset="0"/>
                <a:cs typeface="Times New Roman" panose="02020603050405020304" pitchFamily="18" charset="0"/>
              </a:rPr>
              <a:t>actual number of miles between </a:t>
            </a:r>
            <a:r>
              <a:rPr lang="en-US" sz="2800" dirty="0">
                <a:latin typeface="Times New Roman" panose="02020603050405020304" pitchFamily="18" charset="0"/>
                <a:cs typeface="Times New Roman" panose="02020603050405020304" pitchFamily="18" charset="0"/>
              </a:rPr>
              <a:t>nodes or sheer border crossings </a:t>
            </a:r>
            <a:r>
              <a:rPr lang="fa-IR" sz="2800" dirty="0">
                <a:latin typeface="Times New Roman" panose="02020603050405020304" pitchFamily="18" charset="0"/>
                <a:cs typeface="Times New Roman" panose="02020603050405020304" pitchFamily="18" charset="0"/>
              </a:rPr>
              <a:t>(</a:t>
            </a:r>
            <a:r>
              <a:rPr lang="fa-IR" sz="2400" dirty="0">
                <a:latin typeface="Times New Roman" panose="02020603050405020304" pitchFamily="18" charset="0"/>
                <a:cs typeface="B Nazanin" panose="00000400000000000000" pitchFamily="2" charset="-78"/>
              </a:rPr>
              <a:t>خطوط مرزی</a:t>
            </a:r>
            <a:r>
              <a:rPr lang="fa-IR" sz="2800"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when tariff(</a:t>
            </a:r>
            <a:r>
              <a:rPr lang="fa-IR" sz="2800" dirty="0">
                <a:latin typeface="Times New Roman" panose="02020603050405020304" pitchFamily="18" charset="0"/>
                <a:cs typeface="B Nazanin" panose="00000400000000000000" pitchFamily="2" charset="-78"/>
              </a:rPr>
              <a:t>تعرفه</a:t>
            </a:r>
            <a:r>
              <a:rPr lang="en-US" sz="2800" dirty="0">
                <a:latin typeface="Times New Roman" panose="02020603050405020304" pitchFamily="18" charset="0"/>
                <a:cs typeface="Times New Roman" panose="02020603050405020304" pitchFamily="18" charset="0"/>
              </a:rPr>
              <a:t>) is not an issue.</a:t>
            </a:r>
          </a:p>
        </p:txBody>
      </p:sp>
      <p:sp>
        <p:nvSpPr>
          <p:cNvPr id="4" name="Footer Placeholder 3">
            <a:extLst>
              <a:ext uri="{FF2B5EF4-FFF2-40B4-BE49-F238E27FC236}">
                <a16:creationId xmlns:a16="http://schemas.microsoft.com/office/drawing/2014/main" id="{2CC4D8A4-535C-4A84-BED3-2B3914D917E3}"/>
              </a:ext>
            </a:extLst>
          </p:cNvPr>
          <p:cNvSpPr>
            <a:spLocks noGrp="1"/>
          </p:cNvSpPr>
          <p:nvPr>
            <p:ph type="ftr" sz="quarter" idx="11"/>
          </p:nvPr>
        </p:nvSpPr>
        <p:spPr/>
        <p:txBody>
          <a:bodyPr/>
          <a:lstStyle/>
          <a:p>
            <a:r>
              <a:rPr lang="en-US"/>
              <a:t>Mohammad Heydari, Social Network Analysis Course, Tarbiat Modares University </a:t>
            </a:r>
          </a:p>
        </p:txBody>
      </p:sp>
      <p:sp>
        <p:nvSpPr>
          <p:cNvPr id="5" name="Slide Number Placeholder 4">
            <a:extLst>
              <a:ext uri="{FF2B5EF4-FFF2-40B4-BE49-F238E27FC236}">
                <a16:creationId xmlns:a16="http://schemas.microsoft.com/office/drawing/2014/main" id="{3815924D-DEE0-4FA7-8419-E69261CE34F8}"/>
              </a:ext>
            </a:extLst>
          </p:cNvPr>
          <p:cNvSpPr>
            <a:spLocks noGrp="1"/>
          </p:cNvSpPr>
          <p:nvPr>
            <p:ph type="sldNum" sz="quarter" idx="12"/>
          </p:nvPr>
        </p:nvSpPr>
        <p:spPr/>
        <p:txBody>
          <a:bodyPr/>
          <a:lstStyle/>
          <a:p>
            <a:fld id="{0840A585-395E-422D-BC79-4AD2F6FE23E5}" type="slidenum">
              <a:rPr lang="en-US" smtClean="0"/>
              <a:t>5</a:t>
            </a:fld>
            <a:endParaRPr lang="en-US"/>
          </a:p>
        </p:txBody>
      </p:sp>
    </p:spTree>
    <p:extLst>
      <p:ext uri="{BB962C8B-B14F-4D97-AF65-F5344CB8AC3E}">
        <p14:creationId xmlns:p14="http://schemas.microsoft.com/office/powerpoint/2010/main" val="1971984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F3496-3903-49CA-B071-6280D0645DBC}"/>
              </a:ext>
            </a:extLst>
          </p:cNvPr>
          <p:cNvSpPr>
            <a:spLocks noGrp="1"/>
          </p:cNvSpPr>
          <p:nvPr>
            <p:ph type="title"/>
          </p:nvPr>
        </p:nvSpPr>
        <p:spPr>
          <a:xfrm>
            <a:off x="313898" y="354842"/>
            <a:ext cx="11600597" cy="6114197"/>
          </a:xfrm>
        </p:spPr>
        <p:txBody>
          <a:bodyPr>
            <a:normAutofit/>
          </a:bodyPr>
          <a:lstStyle/>
          <a:p>
            <a:r>
              <a:rPr lang="en-US" sz="3600" b="1" dirty="0">
                <a:latin typeface="Times New Roman" panose="02020603050405020304" pitchFamily="18" charset="0"/>
                <a:cs typeface="Times New Roman" panose="02020603050405020304" pitchFamily="18" charset="0"/>
              </a:rPr>
              <a:t>Propinquity</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Studies of elites show that, persons are more likely to have a connection if they went to the </a:t>
            </a:r>
            <a:r>
              <a:rPr lang="en-US" sz="2800" b="1" dirty="0">
                <a:latin typeface="Times New Roman" panose="02020603050405020304" pitchFamily="18" charset="0"/>
                <a:cs typeface="Times New Roman" panose="02020603050405020304" pitchFamily="18" charset="0"/>
              </a:rPr>
              <a:t>same prep school at the same time </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Domhoff</a:t>
            </a:r>
            <a:r>
              <a:rPr lang="en-US" sz="2800" dirty="0">
                <a:latin typeface="Times New Roman" panose="02020603050405020304" pitchFamily="18" charset="0"/>
                <a:cs typeface="Times New Roman" panose="02020603050405020304" pitchFamily="18" charset="0"/>
              </a:rPr>
              <a:t>, 1967).</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Of course, these individuals may merely share an “old school tie. (they went to the same school but at a different times), in which case we are talking about </a:t>
            </a:r>
            <a:r>
              <a:rPr lang="en-US" sz="2800" b="1" u="sng" dirty="0">
                <a:latin typeface="Times New Roman" panose="02020603050405020304" pitchFamily="18" charset="0"/>
                <a:cs typeface="Times New Roman" panose="02020603050405020304" pitchFamily="18" charset="0"/>
              </a:rPr>
              <a:t>homophily, a different kind of Propinquity.</a:t>
            </a:r>
          </a:p>
        </p:txBody>
      </p:sp>
      <p:sp>
        <p:nvSpPr>
          <p:cNvPr id="3" name="Footer Placeholder 2">
            <a:extLst>
              <a:ext uri="{FF2B5EF4-FFF2-40B4-BE49-F238E27FC236}">
                <a16:creationId xmlns:a16="http://schemas.microsoft.com/office/drawing/2014/main" id="{26021E05-22FF-447D-986C-42AEB3D038DD}"/>
              </a:ext>
            </a:extLst>
          </p:cNvPr>
          <p:cNvSpPr>
            <a:spLocks noGrp="1"/>
          </p:cNvSpPr>
          <p:nvPr>
            <p:ph type="ftr" sz="quarter" idx="11"/>
          </p:nvPr>
        </p:nvSpPr>
        <p:spPr/>
        <p:txBody>
          <a:bodyPr/>
          <a:lstStyle/>
          <a:p>
            <a:r>
              <a:rPr lang="en-US"/>
              <a:t>Mohammad Heydari, Social Network Analysis Course, Tarbiat Modares University </a:t>
            </a:r>
          </a:p>
        </p:txBody>
      </p:sp>
      <p:sp>
        <p:nvSpPr>
          <p:cNvPr id="4" name="Slide Number Placeholder 3">
            <a:extLst>
              <a:ext uri="{FF2B5EF4-FFF2-40B4-BE49-F238E27FC236}">
                <a16:creationId xmlns:a16="http://schemas.microsoft.com/office/drawing/2014/main" id="{C015AF98-8527-4047-999F-AEB545923289}"/>
              </a:ext>
            </a:extLst>
          </p:cNvPr>
          <p:cNvSpPr>
            <a:spLocks noGrp="1"/>
          </p:cNvSpPr>
          <p:nvPr>
            <p:ph type="sldNum" sz="quarter" idx="12"/>
          </p:nvPr>
        </p:nvSpPr>
        <p:spPr/>
        <p:txBody>
          <a:bodyPr/>
          <a:lstStyle/>
          <a:p>
            <a:fld id="{0840A585-395E-422D-BC79-4AD2F6FE23E5}" type="slidenum">
              <a:rPr lang="en-US" smtClean="0"/>
              <a:t>6</a:t>
            </a:fld>
            <a:endParaRPr lang="en-US"/>
          </a:p>
        </p:txBody>
      </p:sp>
    </p:spTree>
    <p:extLst>
      <p:ext uri="{BB962C8B-B14F-4D97-AF65-F5344CB8AC3E}">
        <p14:creationId xmlns:p14="http://schemas.microsoft.com/office/powerpoint/2010/main" val="3198591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F3496-3903-49CA-B071-6280D0645DBC}"/>
              </a:ext>
            </a:extLst>
          </p:cNvPr>
          <p:cNvSpPr>
            <a:spLocks noGrp="1"/>
          </p:cNvSpPr>
          <p:nvPr>
            <p:ph type="title"/>
          </p:nvPr>
        </p:nvSpPr>
        <p:spPr>
          <a:xfrm>
            <a:off x="295701" y="-320123"/>
            <a:ext cx="11600597" cy="6114197"/>
          </a:xfrm>
        </p:spPr>
        <p:txBody>
          <a:bodyPr>
            <a:normAutofit/>
          </a:bodyPr>
          <a:lstStyle/>
          <a:p>
            <a:pPr algn="l"/>
            <a:r>
              <a:rPr lang="en-US" sz="3600" b="1" dirty="0">
                <a:latin typeface="Times New Roman" panose="02020603050405020304" pitchFamily="18" charset="0"/>
                <a:cs typeface="Times New Roman" panose="02020603050405020304" pitchFamily="18" charset="0"/>
              </a:rPr>
              <a:t>Homophily</a:t>
            </a:r>
            <a:br>
              <a:rPr lang="en-US" sz="36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(from the Greek, “love of the same”) a Concept by </a:t>
            </a:r>
            <a:r>
              <a:rPr lang="en-US" sz="2800" dirty="0" err="1">
                <a:latin typeface="Times New Roman" panose="02020603050405020304" pitchFamily="18" charset="0"/>
                <a:cs typeface="Times New Roman" panose="02020603050405020304" pitchFamily="18" charset="0"/>
              </a:rPr>
              <a:t>Lazarsfeld</a:t>
            </a:r>
            <a:r>
              <a:rPr lang="en-US" sz="2800" dirty="0">
                <a:latin typeface="Times New Roman" panose="02020603050405020304" pitchFamily="18" charset="0"/>
                <a:cs typeface="Times New Roman" panose="02020603050405020304" pitchFamily="18" charset="0"/>
              </a:rPr>
              <a:t> and </a:t>
            </a:r>
            <a:r>
              <a:rPr lang="en-US" sz="2800" dirty="0" err="1">
                <a:latin typeface="Times New Roman" panose="02020603050405020304" pitchFamily="18" charset="0"/>
                <a:cs typeface="Times New Roman" panose="02020603050405020304" pitchFamily="18" charset="0"/>
              </a:rPr>
              <a:t>Marton</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 folk proposition: “birds of a feather flocks together.”</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In Persian: </a:t>
            </a:r>
            <a:r>
              <a:rPr lang="en-US" sz="2800" dirty="0">
                <a:latin typeface="Times New Roman" panose="02020603050405020304" pitchFamily="18" charset="0"/>
                <a:cs typeface="B Nazanin" panose="00000400000000000000" pitchFamily="2" charset="-78"/>
              </a:rPr>
              <a:t>“</a:t>
            </a:r>
            <a:r>
              <a:rPr lang="fa-IR" sz="2800" dirty="0">
                <a:latin typeface="Times New Roman" panose="02020603050405020304" pitchFamily="18" charset="0"/>
                <a:cs typeface="B Nazanin" panose="00000400000000000000" pitchFamily="2" charset="-78"/>
              </a:rPr>
              <a:t>کبوتر با کبوتر، باز با باز</a:t>
            </a:r>
            <a:r>
              <a:rPr lang="en-US" sz="2800" dirty="0">
                <a:latin typeface="Times New Roman" panose="02020603050405020304" pitchFamily="18" charset="0"/>
                <a:cs typeface="B Nazanin" panose="00000400000000000000" pitchFamily="2" charset="-78"/>
              </a:rPr>
              <a:t>”</a:t>
            </a:r>
            <a:br>
              <a:rPr lang="fa-IR" sz="2800" dirty="0">
                <a:latin typeface="Times New Roman" panose="02020603050405020304" pitchFamily="18" charset="0"/>
                <a:cs typeface="B Nazanin" panose="00000400000000000000" pitchFamily="2" charset="-78"/>
              </a:rPr>
            </a:br>
            <a:br>
              <a:rPr lang="fa-IR"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if two people have characteristics that </a:t>
            </a:r>
            <a:r>
              <a:rPr lang="en-US" sz="2800" b="1" dirty="0">
                <a:solidFill>
                  <a:srgbClr val="0070C0"/>
                </a:solidFill>
                <a:latin typeface="Times New Roman" panose="02020603050405020304" pitchFamily="18" charset="0"/>
                <a:cs typeface="Times New Roman" panose="02020603050405020304" pitchFamily="18" charset="0"/>
              </a:rPr>
              <a:t>match</a:t>
            </a:r>
            <a:r>
              <a:rPr lang="en-US" sz="2800" dirty="0">
                <a:latin typeface="Times New Roman" panose="02020603050405020304" pitchFamily="18" charset="0"/>
                <a:cs typeface="Times New Roman" panose="02020603050405020304" pitchFamily="18" charset="0"/>
              </a:rPr>
              <a:t> in a proportion </a:t>
            </a:r>
            <a:r>
              <a:rPr lang="en-US" sz="2800" u="sng" dirty="0">
                <a:latin typeface="Times New Roman" panose="02020603050405020304" pitchFamily="18" charset="0"/>
                <a:cs typeface="Times New Roman" panose="02020603050405020304" pitchFamily="18" charset="0"/>
              </a:rPr>
              <a:t>greater than expected</a:t>
            </a:r>
            <a:r>
              <a:rPr lang="en-US" sz="2800" dirty="0">
                <a:latin typeface="Times New Roman" panose="02020603050405020304" pitchFamily="18" charset="0"/>
                <a:cs typeface="Times New Roman" panose="02020603050405020304" pitchFamily="18" charset="0"/>
              </a:rPr>
              <a:t>, then they are likely to be connected. (</a:t>
            </a:r>
            <a:r>
              <a:rPr lang="en-US" sz="2800" dirty="0" err="1">
                <a:latin typeface="Times New Roman" panose="02020603050405020304" pitchFamily="18" charset="0"/>
                <a:cs typeface="Times New Roman" panose="02020603050405020304" pitchFamily="18" charset="0"/>
              </a:rPr>
              <a:t>Verburgge</a:t>
            </a:r>
            <a:r>
              <a:rPr lang="en-US" sz="2800" dirty="0">
                <a:latin typeface="Times New Roman" panose="02020603050405020304" pitchFamily="18" charset="0"/>
                <a:cs typeface="Times New Roman" panose="02020603050405020304" pitchFamily="18" charset="0"/>
              </a:rPr>
              <a:t>, 1977)</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the converse </a:t>
            </a:r>
            <a:r>
              <a:rPr lang="en-US" sz="2800" u="sng" dirty="0">
                <a:latin typeface="Times New Roman" panose="02020603050405020304" pitchFamily="18" charset="0"/>
                <a:cs typeface="Times New Roman" panose="02020603050405020304" pitchFamily="18" charset="0"/>
              </a:rPr>
              <a:t>is true</a:t>
            </a:r>
            <a:r>
              <a:rPr lang="en-US" sz="2800" dirty="0">
                <a:latin typeface="Times New Roman" panose="02020603050405020304" pitchFamily="18" charset="0"/>
                <a:cs typeface="Times New Roman" panose="02020603050405020304" pitchFamily="18" charset="0"/>
              </a:rPr>
              <a:t>: if two people are connected then they are more likely to have </a:t>
            </a:r>
            <a:r>
              <a:rPr lang="en-US" sz="2800" b="1" dirty="0">
                <a:latin typeface="Times New Roman" panose="02020603050405020304" pitchFamily="18" charset="0"/>
                <a:cs typeface="Times New Roman" panose="02020603050405020304" pitchFamily="18" charset="0"/>
              </a:rPr>
              <a:t>common</a:t>
            </a:r>
            <a:r>
              <a:rPr lang="en-US" sz="2800" dirty="0">
                <a:latin typeface="Times New Roman" panose="02020603050405020304" pitchFamily="18" charset="0"/>
                <a:cs typeface="Times New Roman" panose="02020603050405020304" pitchFamily="18" charset="0"/>
              </a:rPr>
              <a:t> characteristics or attributes.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E9DC3FAA-0BF7-44DC-9EA0-F37070FA832B}"/>
              </a:ext>
            </a:extLst>
          </p:cNvPr>
          <p:cNvSpPr>
            <a:spLocks noGrp="1"/>
          </p:cNvSpPr>
          <p:nvPr>
            <p:ph type="ftr" sz="quarter" idx="11"/>
          </p:nvPr>
        </p:nvSpPr>
        <p:spPr/>
        <p:txBody>
          <a:bodyPr/>
          <a:lstStyle/>
          <a:p>
            <a:r>
              <a:rPr lang="en-US" dirty="0"/>
              <a:t>Mohammad </a:t>
            </a:r>
            <a:r>
              <a:rPr lang="en-US" dirty="0" err="1"/>
              <a:t>Heydari</a:t>
            </a:r>
            <a:r>
              <a:rPr lang="en-US" dirty="0"/>
              <a:t>, Social Network Analysis Course, </a:t>
            </a:r>
            <a:r>
              <a:rPr lang="en-US" dirty="0" err="1"/>
              <a:t>Tarbiat</a:t>
            </a:r>
            <a:r>
              <a:rPr lang="en-US" dirty="0"/>
              <a:t> </a:t>
            </a:r>
            <a:r>
              <a:rPr lang="en-US" dirty="0" err="1"/>
              <a:t>Modares</a:t>
            </a:r>
            <a:r>
              <a:rPr lang="en-US" dirty="0"/>
              <a:t> University </a:t>
            </a:r>
          </a:p>
        </p:txBody>
      </p:sp>
      <p:sp>
        <p:nvSpPr>
          <p:cNvPr id="4" name="Slide Number Placeholder 3">
            <a:extLst>
              <a:ext uri="{FF2B5EF4-FFF2-40B4-BE49-F238E27FC236}">
                <a16:creationId xmlns:a16="http://schemas.microsoft.com/office/drawing/2014/main" id="{892257F8-B953-4317-A460-38D723E31A19}"/>
              </a:ext>
            </a:extLst>
          </p:cNvPr>
          <p:cNvSpPr>
            <a:spLocks noGrp="1"/>
          </p:cNvSpPr>
          <p:nvPr>
            <p:ph type="sldNum" sz="quarter" idx="12"/>
          </p:nvPr>
        </p:nvSpPr>
        <p:spPr/>
        <p:txBody>
          <a:bodyPr/>
          <a:lstStyle/>
          <a:p>
            <a:fld id="{0840A585-395E-422D-BC79-4AD2F6FE23E5}" type="slidenum">
              <a:rPr lang="en-US" smtClean="0"/>
              <a:t>7</a:t>
            </a:fld>
            <a:endParaRPr lang="en-US"/>
          </a:p>
        </p:txBody>
      </p:sp>
      <p:pic>
        <p:nvPicPr>
          <p:cNvPr id="5" name="Picture 4">
            <a:extLst>
              <a:ext uri="{FF2B5EF4-FFF2-40B4-BE49-F238E27FC236}">
                <a16:creationId xmlns:a16="http://schemas.microsoft.com/office/drawing/2014/main" id="{9F40E561-401C-4F5F-83DB-C25D39A6210F}"/>
              </a:ext>
            </a:extLst>
          </p:cNvPr>
          <p:cNvPicPr>
            <a:picLocks noChangeAspect="1"/>
          </p:cNvPicPr>
          <p:nvPr/>
        </p:nvPicPr>
        <p:blipFill>
          <a:blip r:embed="rId2"/>
          <a:stretch>
            <a:fillRect/>
          </a:stretch>
        </p:blipFill>
        <p:spPr>
          <a:xfrm>
            <a:off x="8106870" y="4410230"/>
            <a:ext cx="4085130" cy="21611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82841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F3496-3903-49CA-B071-6280D0645DBC}"/>
              </a:ext>
            </a:extLst>
          </p:cNvPr>
          <p:cNvSpPr>
            <a:spLocks noGrp="1"/>
          </p:cNvSpPr>
          <p:nvPr>
            <p:ph type="title"/>
          </p:nvPr>
        </p:nvSpPr>
        <p:spPr>
          <a:xfrm>
            <a:off x="277505" y="434654"/>
            <a:ext cx="11600597" cy="5210082"/>
          </a:xfrm>
        </p:spPr>
        <p:txBody>
          <a:bodyPr>
            <a:normAutofit/>
          </a:bodyPr>
          <a:lstStyle/>
          <a:p>
            <a:pPr algn="l"/>
            <a:r>
              <a:rPr lang="en-US" sz="3600" b="1" dirty="0">
                <a:latin typeface="Times New Roman" panose="02020603050405020304" pitchFamily="18" charset="0"/>
                <a:cs typeface="Times New Roman" panose="02020603050405020304" pitchFamily="18" charset="0"/>
              </a:rPr>
              <a:t>Individual-level Homophily</a:t>
            </a: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At this level, persons are more likely to have connections, friendship or association, if they have </a:t>
            </a:r>
            <a:r>
              <a:rPr lang="en-US" sz="2800" u="sng" dirty="0">
                <a:latin typeface="Times New Roman" panose="02020603050405020304" pitchFamily="18" charset="0"/>
                <a:cs typeface="Times New Roman" panose="02020603050405020304" pitchFamily="18" charset="0"/>
              </a:rPr>
              <a:t>common attributes</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Lazarsfeld</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Marton</a:t>
            </a:r>
            <a:r>
              <a:rPr lang="en-US" sz="2800" dirty="0">
                <a:latin typeface="Times New Roman" panose="02020603050405020304" pitchFamily="18" charset="0"/>
                <a:cs typeface="Times New Roman" panose="02020603050405020304" pitchFamily="18" charset="0"/>
              </a:rPr>
              <a:t>)</a:t>
            </a:r>
            <a:br>
              <a:rPr lang="en-US" sz="28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54BD5BCA-08EB-4DE9-82C2-46F5A7E86920}"/>
              </a:ext>
            </a:extLst>
          </p:cNvPr>
          <p:cNvSpPr>
            <a:spLocks noGrp="1"/>
          </p:cNvSpPr>
          <p:nvPr>
            <p:ph type="ftr" sz="quarter" idx="11"/>
          </p:nvPr>
        </p:nvSpPr>
        <p:spPr/>
        <p:txBody>
          <a:bodyPr/>
          <a:lstStyle/>
          <a:p>
            <a:r>
              <a:rPr lang="en-US"/>
              <a:t>Mohammad Heydari, Social Network Analysis Course, Tarbiat Modares University </a:t>
            </a:r>
          </a:p>
        </p:txBody>
      </p:sp>
      <p:sp>
        <p:nvSpPr>
          <p:cNvPr id="4" name="Slide Number Placeholder 3">
            <a:extLst>
              <a:ext uri="{FF2B5EF4-FFF2-40B4-BE49-F238E27FC236}">
                <a16:creationId xmlns:a16="http://schemas.microsoft.com/office/drawing/2014/main" id="{BD73D5CB-788A-474B-A333-4A6621F32E98}"/>
              </a:ext>
            </a:extLst>
          </p:cNvPr>
          <p:cNvSpPr>
            <a:spLocks noGrp="1"/>
          </p:cNvSpPr>
          <p:nvPr>
            <p:ph type="sldNum" sz="quarter" idx="12"/>
          </p:nvPr>
        </p:nvSpPr>
        <p:spPr/>
        <p:txBody>
          <a:bodyPr/>
          <a:lstStyle/>
          <a:p>
            <a:fld id="{0840A585-395E-422D-BC79-4AD2F6FE23E5}" type="slidenum">
              <a:rPr lang="en-US" smtClean="0"/>
              <a:t>8</a:t>
            </a:fld>
            <a:endParaRPr lang="en-US"/>
          </a:p>
        </p:txBody>
      </p:sp>
      <p:pic>
        <p:nvPicPr>
          <p:cNvPr id="7" name="Picture 6">
            <a:extLst>
              <a:ext uri="{FF2B5EF4-FFF2-40B4-BE49-F238E27FC236}">
                <a16:creationId xmlns:a16="http://schemas.microsoft.com/office/drawing/2014/main" id="{D628BF29-D6BA-478D-A278-9906901047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1151" y="3159952"/>
            <a:ext cx="4283344" cy="3196397"/>
          </a:xfrm>
          <a:prstGeom prst="rect">
            <a:avLst/>
          </a:prstGeom>
        </p:spPr>
      </p:pic>
    </p:spTree>
    <p:extLst>
      <p:ext uri="{BB962C8B-B14F-4D97-AF65-F5344CB8AC3E}">
        <p14:creationId xmlns:p14="http://schemas.microsoft.com/office/powerpoint/2010/main" val="268366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6A111-09DC-4CCE-9459-DEB55255AF66}"/>
              </a:ext>
            </a:extLst>
          </p:cNvPr>
          <p:cNvSpPr>
            <a:spLocks noGrp="1"/>
          </p:cNvSpPr>
          <p:nvPr>
            <p:ph type="title"/>
          </p:nvPr>
        </p:nvSpPr>
        <p:spPr>
          <a:xfrm>
            <a:off x="450573" y="365125"/>
            <a:ext cx="11343861" cy="5991225"/>
          </a:xfrm>
        </p:spPr>
        <p:txBody>
          <a:bodyPr>
            <a:normAutofit/>
          </a:bodyPr>
          <a:lstStyle/>
          <a:p>
            <a:r>
              <a:rPr lang="en-US" sz="3600" b="1" dirty="0">
                <a:latin typeface="Times New Roman" panose="02020603050405020304" pitchFamily="18" charset="0"/>
                <a:cs typeface="Times New Roman" panose="02020603050405020304" pitchFamily="18" charset="0"/>
              </a:rPr>
              <a:t>Distinguish between status-homophily</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Lazarsfed</a:t>
            </a:r>
            <a:r>
              <a:rPr lang="en-US" sz="2000" b="1" dirty="0">
                <a:latin typeface="Times New Roman" panose="02020603050405020304" pitchFamily="18" charset="0"/>
                <a:cs typeface="Times New Roman" panose="02020603050405020304" pitchFamily="18" charset="0"/>
              </a:rPr>
              <a:t>, Matron)</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which can be </a:t>
            </a:r>
            <a:r>
              <a:rPr lang="en-US" sz="2800" b="1" dirty="0">
                <a:latin typeface="Times New Roman" panose="02020603050405020304" pitchFamily="18" charset="0"/>
                <a:cs typeface="Times New Roman" panose="02020603050405020304" pitchFamily="18" charset="0"/>
              </a:rPr>
              <a:t>ascribed</a:t>
            </a:r>
            <a:r>
              <a:rPr lang="en-US" sz="2800" dirty="0">
                <a:latin typeface="Times New Roman" panose="02020603050405020304" pitchFamily="18" charset="0"/>
                <a:cs typeface="Times New Roman" panose="02020603050405020304" pitchFamily="18" charset="0"/>
              </a:rPr>
              <a:t> (e.g., age, race(</a:t>
            </a:r>
            <a:r>
              <a:rPr lang="fa-IR" sz="2800" dirty="0">
                <a:latin typeface="Times New Roman" panose="02020603050405020304" pitchFamily="18" charset="0"/>
                <a:cs typeface="Times New Roman" panose="02020603050405020304" pitchFamily="18" charset="0"/>
              </a:rPr>
              <a:t>نژاد</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or </a:t>
            </a:r>
            <a:r>
              <a:rPr lang="en-US" sz="2800" b="1" dirty="0">
                <a:latin typeface="Times New Roman" panose="02020603050405020304" pitchFamily="18" charset="0"/>
                <a:cs typeface="Times New Roman" panose="02020603050405020304" pitchFamily="18" charset="0"/>
              </a:rPr>
              <a:t>acquired</a:t>
            </a:r>
            <a:r>
              <a:rPr lang="en-US" sz="2800" dirty="0">
                <a:latin typeface="Times New Roman" panose="02020603050405020304" pitchFamily="18" charset="0"/>
                <a:cs typeface="Times New Roman" panose="02020603050405020304" pitchFamily="18" charset="0"/>
              </a:rPr>
              <a:t> (e.g., marital status, education, occupation)</a:t>
            </a:r>
            <a:br>
              <a:rPr lang="fa-IR"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and </a:t>
            </a:r>
            <a:r>
              <a:rPr lang="en-US" sz="2800" b="1" dirty="0">
                <a:latin typeface="Times New Roman" panose="02020603050405020304" pitchFamily="18" charset="0"/>
                <a:cs typeface="Times New Roman" panose="02020603050405020304" pitchFamily="18" charset="0"/>
              </a:rPr>
              <a:t>value-homophily </a:t>
            </a:r>
            <a:r>
              <a:rPr lang="en-US" sz="2800" dirty="0">
                <a:latin typeface="Times New Roman" panose="02020603050405020304" pitchFamily="18" charset="0"/>
                <a:cs typeface="Times New Roman" panose="02020603050405020304" pitchFamily="18" charset="0"/>
              </a:rPr>
              <a:t>(e.g. ,attitude, stereotypes),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which also has been termed to </a:t>
            </a:r>
            <a:r>
              <a:rPr lang="en-US" sz="2800" b="1" dirty="0">
                <a:latin typeface="Times New Roman" panose="02020603050405020304" pitchFamily="18" charset="0"/>
                <a:cs typeface="Times New Roman" panose="02020603050405020304" pitchFamily="18" charset="0"/>
              </a:rPr>
              <a:t>homogeneity</a:t>
            </a:r>
            <a:r>
              <a:rPr lang="en-US" sz="2800" dirty="0">
                <a:latin typeface="Times New Roman" panose="02020603050405020304" pitchFamily="18" charset="0"/>
                <a:cs typeface="Times New Roman" panose="02020603050405020304" pitchFamily="18" charset="0"/>
              </a:rPr>
              <a:t>. </a:t>
            </a:r>
            <a:br>
              <a:rPr lang="fa-IR" sz="2800" dirty="0">
                <a:latin typeface="Times New Roman" panose="02020603050405020304" pitchFamily="18" charset="0"/>
                <a:cs typeface="Times New Roman" panose="02020603050405020304" pitchFamily="18" charset="0"/>
              </a:rPr>
            </a:br>
            <a:br>
              <a:rPr lang="fa-IR" sz="2800" dirty="0">
                <a:latin typeface="Times New Roman" panose="02020603050405020304" pitchFamily="18" charset="0"/>
                <a:cs typeface="Times New Roman" panose="02020603050405020304" pitchFamily="18" charset="0"/>
              </a:rPr>
            </a:br>
            <a:r>
              <a:rPr lang="en-US" sz="2800" u="sng" dirty="0">
                <a:latin typeface="Times New Roman" panose="02020603050405020304" pitchFamily="18" charset="0"/>
                <a:cs typeface="Times New Roman" panose="02020603050405020304" pitchFamily="18" charset="0"/>
              </a:rPr>
              <a:t>Common attitudes </a:t>
            </a:r>
            <a:r>
              <a:rPr lang="en-US" sz="2800" dirty="0">
                <a:latin typeface="Times New Roman" panose="02020603050405020304" pitchFamily="18" charset="0"/>
                <a:cs typeface="Times New Roman" panose="02020603050405020304" pitchFamily="18" charset="0"/>
              </a:rPr>
              <a:t>can be based on </a:t>
            </a:r>
            <a:r>
              <a:rPr lang="en-US" sz="2800" u="sng" dirty="0">
                <a:latin typeface="Times New Roman" panose="02020603050405020304" pitchFamily="18" charset="0"/>
                <a:cs typeface="Times New Roman" panose="02020603050405020304" pitchFamily="18" charset="0"/>
              </a:rPr>
              <a:t>patterns of relationships </a:t>
            </a:r>
            <a:r>
              <a:rPr lang="en-US" sz="2800" dirty="0">
                <a:latin typeface="Times New Roman" panose="02020603050405020304" pitchFamily="18" charset="0"/>
                <a:cs typeface="Times New Roman" panose="02020603050405020304" pitchFamily="18" charset="0"/>
              </a:rPr>
              <a:t>(Erickson, 1988)</a:t>
            </a:r>
            <a:br>
              <a:rPr lang="en-US" sz="28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5AD1CCBC-BC0C-4631-9D89-633200CDC59C}"/>
              </a:ext>
            </a:extLst>
          </p:cNvPr>
          <p:cNvSpPr>
            <a:spLocks noGrp="1"/>
          </p:cNvSpPr>
          <p:nvPr>
            <p:ph type="ftr" sz="quarter" idx="11"/>
          </p:nvPr>
        </p:nvSpPr>
        <p:spPr/>
        <p:txBody>
          <a:bodyPr/>
          <a:lstStyle/>
          <a:p>
            <a:r>
              <a:rPr lang="en-US"/>
              <a:t>Mohammad Heydari, Social Network Analysis Course, Tarbiat Modares University </a:t>
            </a:r>
          </a:p>
        </p:txBody>
      </p:sp>
      <p:sp>
        <p:nvSpPr>
          <p:cNvPr id="4" name="Slide Number Placeholder 3">
            <a:extLst>
              <a:ext uri="{FF2B5EF4-FFF2-40B4-BE49-F238E27FC236}">
                <a16:creationId xmlns:a16="http://schemas.microsoft.com/office/drawing/2014/main" id="{9170EC8F-32FE-4398-9FB5-8354041365DC}"/>
              </a:ext>
            </a:extLst>
          </p:cNvPr>
          <p:cNvSpPr>
            <a:spLocks noGrp="1"/>
          </p:cNvSpPr>
          <p:nvPr>
            <p:ph type="sldNum" sz="quarter" idx="12"/>
          </p:nvPr>
        </p:nvSpPr>
        <p:spPr/>
        <p:txBody>
          <a:bodyPr/>
          <a:lstStyle/>
          <a:p>
            <a:fld id="{0840A585-395E-422D-BC79-4AD2F6FE23E5}" type="slidenum">
              <a:rPr lang="en-US" smtClean="0"/>
              <a:t>9</a:t>
            </a:fld>
            <a:endParaRPr lang="en-US"/>
          </a:p>
        </p:txBody>
      </p:sp>
    </p:spTree>
    <p:extLst>
      <p:ext uri="{BB962C8B-B14F-4D97-AF65-F5344CB8AC3E}">
        <p14:creationId xmlns:p14="http://schemas.microsoft.com/office/powerpoint/2010/main" val="3275313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1752</TotalTime>
  <Words>346</Words>
  <Application>Microsoft Office PowerPoint</Application>
  <PresentationFormat>Widescreen</PresentationFormat>
  <Paragraphs>73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Understanding Social Networks</vt:lpstr>
      <vt:lpstr>PowerPoint Presentation</vt:lpstr>
      <vt:lpstr>Propinquity effect  Individuals are more likely to be friends if they are Geographically Close (Fled and Carter, 1998)  A Pioneering study of the propinquity effect on new housing project for  World War II veterans (Festinger, Schacter and Back, 1950)  Person Who lived near to one another were more likely to become friends. Person in corner housing units were more likely to be socially isolated than persons in units that lay between other units(ibid)</vt:lpstr>
      <vt:lpstr>Importance of Location  Study of networks  in USA of people who serve together on several different corporate boards of director(Interlocking directors)  Interlocks are concentrated in firms headquartered in same local (Kono et al 1998) </vt:lpstr>
      <vt:lpstr>Propinquity  It can also be defined as being in a same place at the same time. Common interests (music),   Economists tend to define propinquity in terms of cost of transportation rather than actual number of miles between nodes or sheer border crossings (خطوط مرزی) when tariff(تعرفه) is not an issue.</vt:lpstr>
      <vt:lpstr>Propinquity  Studies of elites show that, persons are more likely to have a connection if they went to the same prep school at the same time (Domhoff, 1967).  Of course, these individuals may merely share an “old school tie. (they went to the same school but at a different times), in which case we are talking about homophily, a different kind of Propinquity.</vt:lpstr>
      <vt:lpstr>Homophily  (from the Greek, “love of the same”) a Concept by Lazarsfeld and Marton a folk proposition: “birds of a feather flocks together.” In Persian: “کبوتر با کبوتر، باز با باز”  if two people have characteristics that match in a proportion greater than expected, then they are likely to be connected. (Verburgge, 1977)  the converse is true: if two people are connected then they are more likely to have common characteristics or attributes.  </vt:lpstr>
      <vt:lpstr>Individual-level Homophily  At this level, persons are more likely to have connections, friendship or association, if they have common attributes.(Lazarsfeld, Marton)   </vt:lpstr>
      <vt:lpstr>Distinguish between status-homophily (Lazarsfed, Matron)  which can be ascribed (e.g., age, race(نژاد)) or acquired (e.g., marital status, education, occupation) and value-homophily (e.g. ,attitude, stereotypes),  which also has been termed to homogeneity.   Common attitudes can be based on patterns of relationships (Erickson, 1988) </vt:lpstr>
      <vt:lpstr>Homophily in Social Networks  Which attributes is a salient candidate for homophily in Social Network? e.g., race: skin color:: related to the children choice to find friend in a class!    </vt:lpstr>
      <vt:lpstr>Two kind of cause of Homophily!  First.  Common norms or values may bring nodes with common attributes together or the reverse Common attributes and contacts may lead to common norms  both true for individuals and collectivities  E.g., Study of adolescent girls! Same clique: similar scores on various measure of behavior:: eating, alcohol but we don’t know whether they hang around together because they share similar habits or they have become similar to each other while hanging around.</vt:lpstr>
      <vt:lpstr>Clique  A clique, C, in an undirected graph G = (V, E) is a subset of the vertices, C ⊆ V, such that every two distinct vertices are adjacent.  the word "clique" is used to describe a group of 2 to 12 (averaging 5 or 6) who interact with each other more regularly and intensely than others in the same settings. Salkind, Neil (2008-01-01). "Cliques". Encyclopedia of educational psychology. Sage Publications.          </vt:lpstr>
      <vt:lpstr>Homophily as a Process!  Chicken-and-egg situation always create difficulties.  if people hang out together they tend to have the same attitudes. If they have the same attitudes they tend to hang out together (Erickson)</vt:lpstr>
      <vt:lpstr>Two kind of cause of Homophily  Second.  Structural Location. Two nodes may have the same attributes, because both operates in the same arena, and again vice versa.  While similar pairs tends to form a relationship, the availability of similar attributes is a function of social structure.  I am more likely to find people interested in solving mathematical problems in physics class than in a class on English literature. But people drawn to mathematics are more likely to choose a physic class that an English class.</vt:lpstr>
      <vt:lpstr>Case Study  Studying email interaction over a year of 30000 Students and Staff Kossinetes and Watts(2009)  Result: individual preferences and for like persons and common social location both produced Homophily.   </vt:lpstr>
      <vt:lpstr>In sum:  if people flock together four processes are involved:  1. the same kinds of people come together 2. people influence one another and in the process become alike (شبیه هم شوند) 3. people can end up in the same place (be In the same place together) 4. and once they are  in the same place, the very place influences them to become alike. (مکان بر مردم تاثیر می گذارد تا مثل هم شوند.)</vt:lpstr>
      <vt:lpstr>Homophily and Collectivities (اجتماعات)  At organizational level! Ford, General Motors having common characteristics: they are automobile manufacturers and are geographically adjacent. But these are not necessarily led to a tie.  E.g., Ford does not sell cars to General Motors.  On the other hand, when engineers and managers move from one company to another, a tie develops between automobile companies.  Similarly, software firms in Silicon Valley cultivate tie to another through exchanging personnel.    </vt:lpstr>
      <vt:lpstr>External Economies | also called Outsourcing in Software Engineering-based Projects  “the economies that a firm can obtain through the use of facilities or services external to itself” (Hoover and Vernon 1962)  advantages: readily available service. lower transaction costs.</vt:lpstr>
      <vt:lpstr>Dyads and Mutuality (زوج ها و اشترکات طرفین)  1. relations are reciprocal (دوطرفه) 2. mutuality is strongly affected by the social and cultural structure within which dyads are embedded. (همبستگی به شدت تحت تأثیر ساختار اجتماعی و فرهنگی قرار دارد که در زوج ها تعبیه شده اند.)  Mutuality is strong factor in the formation of children's friendships (Schaefer, 2010)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Social Networks</dc:title>
  <dc:creator>Hemmat</dc:creator>
  <cp:lastModifiedBy>Hemmat</cp:lastModifiedBy>
  <cp:revision>41</cp:revision>
  <dcterms:created xsi:type="dcterms:W3CDTF">2019-04-29T19:18:47Z</dcterms:created>
  <dcterms:modified xsi:type="dcterms:W3CDTF">2019-05-03T17:14:19Z</dcterms:modified>
</cp:coreProperties>
</file>