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89" r:id="rId4"/>
    <p:sldId id="263" r:id="rId5"/>
    <p:sldId id="277" r:id="rId6"/>
    <p:sldId id="292" r:id="rId7"/>
    <p:sldId id="293" r:id="rId8"/>
    <p:sldId id="294" r:id="rId9"/>
    <p:sldId id="296" r:id="rId10"/>
    <p:sldId id="297" r:id="rId11"/>
    <p:sldId id="298" r:id="rId12"/>
    <p:sldId id="276" r:id="rId13"/>
    <p:sldId id="295" r:id="rId14"/>
    <p:sldId id="275" r:id="rId15"/>
    <p:sldId id="286" r:id="rId16"/>
    <p:sldId id="299" r:id="rId17"/>
    <p:sldId id="257" r:id="rId18"/>
    <p:sldId id="260" r:id="rId19"/>
    <p:sldId id="261" r:id="rId20"/>
    <p:sldId id="279" r:id="rId21"/>
    <p:sldId id="262" r:id="rId22"/>
    <p:sldId id="264" r:id="rId23"/>
    <p:sldId id="265" r:id="rId24"/>
    <p:sldId id="266" r:id="rId25"/>
    <p:sldId id="268" r:id="rId26"/>
    <p:sldId id="267" r:id="rId27"/>
    <p:sldId id="269" r:id="rId28"/>
    <p:sldId id="270" r:id="rId29"/>
    <p:sldId id="271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F188-8461-4D18-A3C4-6230F40FE108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B508-6129-47C8-B82E-D8013250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BC0-013E-4511-BA5C-4C6A8BCDC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7A40-B0B9-4D1C-8F1E-00BCB1644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4C7E-2F59-4B12-A24F-583D449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2A07-629A-4DE9-A15F-49E589BDE7C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DF7D-912C-433F-B41C-7C697576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6F0B-EA82-476C-98C7-E2DE4199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0CE4-2BF2-4F9A-8CB2-AEEF7766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3EDB-1F3F-4BE1-8A3E-ACA8FD6E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6A3F-73F8-4C89-A8A7-05D96612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54AD-BFE5-42C5-96D1-087DB02FF641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D605-C110-456C-8716-6D829358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64B1-91A3-4B3B-BAE4-9880693D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9FBD6-AAC1-43BE-892D-C86D444FD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5A2A4-44F8-4241-B1BF-49335DEF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B84-277D-40DA-92F7-8BB0D997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A105-3EB5-46D4-942C-8EF2EBEAFEE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9116-EFE5-4441-A38E-1FCA15C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0619-55F4-420E-ABC5-82DC60C0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A4FD-DBEC-4B63-BC70-206A9F3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1180-14AB-40A6-A51D-CD40D0CB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4F02-FBAA-416C-AEF2-B782E89D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7B96-DB67-4891-804C-B8CEFF767D62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12F7-4466-4E7A-BD9F-B87B294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BCAA-A7E8-41E5-ABAF-94562CF2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6CA0-D4B6-4614-864C-3CEC6C56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EBD0-2C2A-4509-9CFA-CB4C7525F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E981-7276-4437-8984-2D98B5D3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23B7-723E-4704-B7A7-01C50BCEB5F9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9BE9-BA0F-4066-A992-9F51D6D9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AC3C-5A86-4F59-9198-AA8B7B8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EDC7-0BB3-4AA7-8F4B-31994C7D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D951-69E1-4B09-8293-2AA32B97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E0FD-6284-45A3-BA0F-FB1D1725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065D-56AE-4130-A155-95AFC15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685E-ED90-4C17-A6FE-6B5D577D5AE0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E57F-DB87-4824-B702-2A563B8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62067-E115-4058-9B1E-D4A6ED9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5DF5-A48E-4C43-8A9D-7091594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09EE-5F8F-4F20-A333-FC8E6B67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E498-D40B-4531-8562-77977584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32B91-CFB1-4A4E-A8DF-9F8EA9900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A6AFA-8548-4733-9ED6-186288FDA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4B2F-F6DA-40C8-A149-8E0C18E9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A77-AC7D-42B8-AE55-58FBDC750B58}" type="datetime1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DBF78-D0F9-4A89-B319-4BF252E6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E15C-86FD-42E6-A192-76457C72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DF9-0760-47AF-BD87-9EE3A7C1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D97CD-47CA-440A-A23F-C515DC7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FC5D-F39A-4777-ACF0-C28221A8E2DD}" type="datetime1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2F17A-87C7-4625-8421-E1E09E3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60529-0329-4323-92ED-C4518AF2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0000-1104-49DB-AF40-450F5E8D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41D3-3ABE-41C6-AFAF-8B32AF7D4523}" type="datetime1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3907A-C75D-4A9B-809B-2511DDBF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3D8D5-8454-4BB0-852A-E5796D56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FA00-DCDA-4871-9708-73BA4695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F3F5-12D8-4543-8F51-573C5D36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1F21-2FE6-4FA9-B319-525BDE0A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AE485-97DD-4AA6-885D-74E7F5B0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BAB8-EA4C-461D-B66C-6412491DA88A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1FD6-526A-4F94-9984-6644D52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D092-928E-435D-8A93-18E815D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BD68-6699-4A14-A048-EF68D39A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E6494-A171-43EA-8605-C9CF5557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E751-5590-43C6-95D3-71BDFB26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6E95F-E07B-4515-90B9-44868E5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9F1-37C9-45CE-9004-2CF83CD8135B}" type="datetime1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5F58-35E7-4E28-AFFD-0C39BE2D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3520-B7EF-44BB-8093-6BC7653F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D22DA-A224-4162-999E-6EBB225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2715-F423-482F-9D3D-5E5B5897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28C8-95FE-4F6B-AC11-C095FAD7A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1974-7052-417B-B323-333E2B377796}" type="datetime1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258D-0FC4-49F2-90F1-B02E54EA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E02D-9592-41AD-8FB0-4F0350496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19EE-C648-4ED2-B565-F77553CA4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iki/%DA%AF%D8%B1%D8%A7%D9%81_%D8%AF%D9%88%D8%B1%DB%8C" TargetMode="External"/><Relationship Id="rId2" Type="http://schemas.openxmlformats.org/officeDocument/2006/relationships/hyperlink" Target="https://fa.wikipedia.org/wiki/%DA%AF%D8%B1%D8%A7%D9%81_%D8%AC%D9%87%D8%AA%E2%80%8C%D8%AF%D8%A7%D8%B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EAC8-25AF-4B72-9B1C-B8893CA3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7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Node2Vec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Scalable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Network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SIGKDD International Conference on Knowledge Discovery and Data Mining (KDD), 2016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E660-9B88-40E3-8982-39FE22A7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9" y="3429000"/>
            <a:ext cx="9144000" cy="1655762"/>
          </a:xfrm>
        </p:spPr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Aditya Grover,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Leskovec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7778C8-E624-461B-B5AC-58B1A032C43E}"/>
              </a:ext>
            </a:extLst>
          </p:cNvPr>
          <p:cNvSpPr txBox="1">
            <a:spLocks/>
          </p:cNvSpPr>
          <p:nvPr/>
        </p:nvSpPr>
        <p:spPr>
          <a:xfrm>
            <a:off x="1391479" y="50144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 for Complex Network Course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Babak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Teimourpour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Heydari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5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1365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الگوریتم </a:t>
            </a:r>
            <a:r>
              <a:rPr lang="en-US" sz="3200" b="1" dirty="0">
                <a:cs typeface="B Nazanin" panose="00000400000000000000" pitchFamily="2" charset="-78"/>
              </a:rPr>
              <a:t>Random Walk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343818"/>
            <a:ext cx="11742057" cy="5377657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فرض که تحت پرچم الگوریتم هستیم و به تازگی از گره </a:t>
            </a:r>
            <a:r>
              <a:rPr lang="en-US" dirty="0">
                <a:cs typeface="B Nazanin" panose="00000400000000000000" pitchFamily="2" charset="-78"/>
              </a:rPr>
              <a:t>t</a:t>
            </a:r>
            <a:r>
              <a:rPr lang="fa-IR" dirty="0">
                <a:cs typeface="B Nazanin" panose="00000400000000000000" pitchFamily="2" charset="-78"/>
              </a:rPr>
              <a:t> به گره 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fa-IR" dirty="0">
                <a:cs typeface="B Nazanin" panose="00000400000000000000" pitchFamily="2" charset="-78"/>
              </a:rPr>
              <a:t> رفته ایم.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احتمال رفتن از گره 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fa-IR" dirty="0">
                <a:cs typeface="B Nazanin" panose="00000400000000000000" pitchFamily="2" charset="-78"/>
              </a:rPr>
              <a:t> به هر یک از همسایگانش: </a:t>
            </a:r>
            <a:r>
              <a:rPr lang="en-US" dirty="0">
                <a:cs typeface="B Nazanin" panose="00000400000000000000" pitchFamily="2" charset="-78"/>
              </a:rPr>
              <a:t>&lt;edge weight&gt;*&lt;</a:t>
            </a:r>
            <a:r>
              <a:rPr lang="el-GR" dirty="0">
                <a:cs typeface="B Nazanin" panose="00000400000000000000" pitchFamily="2" charset="-78"/>
              </a:rPr>
              <a:t>α&gt;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el-GR" dirty="0"/>
              <a:t>&lt;</a:t>
            </a:r>
            <a:r>
              <a:rPr lang="el-GR" b="1" dirty="0"/>
              <a:t>α</a:t>
            </a:r>
            <a:r>
              <a:rPr lang="el-GR" dirty="0"/>
              <a:t>&gt;</a:t>
            </a:r>
            <a:r>
              <a:rPr lang="fa-IR" dirty="0"/>
              <a:t> </a:t>
            </a:r>
            <a:r>
              <a:rPr lang="fa-IR" dirty="0">
                <a:cs typeface="B Nazanin" panose="00000400000000000000" pitchFamily="2" charset="-78"/>
              </a:rPr>
              <a:t>وابسته به هایپرپارامتر است.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P</a:t>
            </a:r>
            <a:r>
              <a:rPr lang="fa-IR" dirty="0">
                <a:cs typeface="B Nazanin" panose="00000400000000000000" pitchFamily="2" charset="-78"/>
              </a:rPr>
              <a:t> احتمال </a:t>
            </a:r>
            <a:r>
              <a:rPr lang="fa-IR" u="sng" dirty="0">
                <a:cs typeface="B Nazanin" panose="00000400000000000000" pitchFamily="2" charset="-78"/>
              </a:rPr>
              <a:t>بازگشت به </a:t>
            </a:r>
            <a:r>
              <a:rPr lang="en-US" u="sng" dirty="0">
                <a:cs typeface="B Nazanin" panose="00000400000000000000" pitchFamily="2" charset="-78"/>
              </a:rPr>
              <a:t>t</a:t>
            </a:r>
            <a:r>
              <a:rPr lang="fa-IR" u="sng" dirty="0">
                <a:cs typeface="B Nazanin" panose="00000400000000000000" pitchFamily="2" charset="-78"/>
              </a:rPr>
              <a:t> بعد از ملاقات </a:t>
            </a:r>
            <a:r>
              <a:rPr lang="en-US" u="sng" dirty="0">
                <a:cs typeface="B Nazanin" panose="00000400000000000000" pitchFamily="2" charset="-78"/>
              </a:rPr>
              <a:t>v</a:t>
            </a:r>
            <a:r>
              <a:rPr lang="fa-IR" u="sng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کنترل می کند.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Q</a:t>
            </a:r>
            <a:r>
              <a:rPr lang="fa-IR" dirty="0">
                <a:cs typeface="B Nazanin" panose="00000400000000000000" pitchFamily="2" charset="-78"/>
              </a:rPr>
              <a:t> احتمال </a:t>
            </a:r>
            <a:r>
              <a:rPr lang="fa-IR" u="sng" dirty="0">
                <a:cs typeface="B Nazanin" panose="00000400000000000000" pitchFamily="2" charset="-78"/>
              </a:rPr>
              <a:t>مشاهده بخش های ملاقات نشده </a:t>
            </a:r>
            <a:r>
              <a:rPr lang="fa-IR" dirty="0">
                <a:cs typeface="B Nazanin" panose="00000400000000000000" pitchFamily="2" charset="-78"/>
              </a:rPr>
              <a:t>درگراف را کنترل می کند.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احتمال ملاقات پایانی تابعی است از </a:t>
            </a:r>
            <a:r>
              <a:rPr lang="en-US" dirty="0">
                <a:cs typeface="B Nazanin" panose="00000400000000000000" pitchFamily="2" charset="-78"/>
              </a:rPr>
              <a:t>f</a:t>
            </a:r>
            <a:r>
              <a:rPr lang="fa-IR" dirty="0">
                <a:cs typeface="B Nazanin" panose="00000400000000000000" pitchFamily="2" charset="-78"/>
              </a:rPr>
              <a:t>: 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آخرین گره ملاقات شده در قدم زدن</a:t>
            </a:r>
          </a:p>
          <a:p>
            <a:pPr lvl="1" algn="r" rtl="1"/>
            <a:r>
              <a:rPr lang="en-US" sz="2800" dirty="0">
                <a:cs typeface="B Nazanin" panose="00000400000000000000" pitchFamily="2" charset="-78"/>
              </a:rPr>
              <a:t>P</a:t>
            </a:r>
            <a:r>
              <a:rPr lang="fa-IR" sz="2800" dirty="0">
                <a:cs typeface="B Nazanin" panose="00000400000000000000" pitchFamily="2" charset="-78"/>
              </a:rPr>
              <a:t> و </a:t>
            </a:r>
            <a:r>
              <a:rPr lang="en-US" sz="2800" dirty="0">
                <a:cs typeface="B Nazanin" panose="00000400000000000000" pitchFamily="2" charset="-78"/>
              </a:rPr>
              <a:t>Q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وزن یال</a:t>
            </a:r>
          </a:p>
          <a:p>
            <a:pPr algn="r" rtl="1"/>
            <a:r>
              <a:rPr lang="fa-IR" sz="3200" b="1" u="sng" dirty="0">
                <a:cs typeface="B Nazanin" panose="00000400000000000000" pitchFamily="2" charset="-78"/>
              </a:rPr>
              <a:t>موارد گفته شده ماهیت </a:t>
            </a:r>
            <a:r>
              <a:rPr lang="en-US" sz="3200" b="1" u="sng" dirty="0">
                <a:cs typeface="B Nazanin" panose="00000400000000000000" pitchFamily="2" charset="-78"/>
              </a:rPr>
              <a:t>node2vec</a:t>
            </a:r>
            <a:r>
              <a:rPr lang="fa-IR" sz="3200" b="1" u="sng" dirty="0">
                <a:cs typeface="B Nazanin" panose="00000400000000000000" pitchFamily="2" charset="-78"/>
              </a:rPr>
              <a:t> هستند.</a:t>
            </a:r>
            <a:endParaRPr lang="en-US" sz="3200" b="1" u="sng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D25E-7E74-4916-81BB-D4DA4F17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C8B45-3DAD-4676-BE35-B055EF636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593"/>
            <a:ext cx="4441371" cy="3190407"/>
          </a:xfrm>
          <a:prstGeom prst="rect">
            <a:avLst/>
          </a:prstGeom>
        </p:spPr>
      </p:pic>
      <p:pic>
        <p:nvPicPr>
          <p:cNvPr id="6" name="Google Shape;231;p34">
            <a:extLst>
              <a:ext uri="{FF2B5EF4-FFF2-40B4-BE49-F238E27FC236}">
                <a16:creationId xmlns:a16="http://schemas.microsoft.com/office/drawing/2014/main" id="{7B348ADB-FDDB-490D-9EDA-4710DE4FB6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5571"/>
            <a:ext cx="3976914" cy="1523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0" y="32067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بهره برداری </a:t>
            </a:r>
            <a:r>
              <a:rPr lang="en-US" sz="3200" b="1" dirty="0">
                <a:cs typeface="B Nazanin" panose="00000400000000000000" pitchFamily="2" charset="-78"/>
              </a:rPr>
              <a:t>node2vec</a:t>
            </a:r>
            <a:r>
              <a:rPr lang="fa-IR" sz="3200" b="1" dirty="0">
                <a:cs typeface="B Nazanin" panose="00000400000000000000" pitchFamily="2" charset="-78"/>
              </a:rPr>
              <a:t> از استراتژی نمونه برداری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825625"/>
            <a:ext cx="11364685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با کمک استراتژی نمونه برداری </a:t>
            </a:r>
          </a:p>
          <a:p>
            <a:pPr lvl="1" algn="r" rtl="1"/>
            <a:r>
              <a:rPr lang="en-US" sz="2800" dirty="0">
                <a:cs typeface="B Nazanin" panose="00000400000000000000" pitchFamily="2" charset="-78"/>
              </a:rPr>
              <a:t>Node2vec</a:t>
            </a:r>
            <a:r>
              <a:rPr lang="fa-IR" sz="2800" dirty="0">
                <a:cs typeface="B Nazanin" panose="00000400000000000000" pitchFamily="2" charset="-78"/>
              </a:rPr>
              <a:t>، </a:t>
            </a:r>
            <a:r>
              <a:rPr lang="fa-IR" sz="2800" u="sng" dirty="0">
                <a:cs typeface="B Nazanin" panose="00000400000000000000" pitchFamily="2" charset="-78"/>
              </a:rPr>
              <a:t>زیرگراف های جهت داری </a:t>
            </a:r>
            <a:r>
              <a:rPr lang="fa-IR" sz="2800" dirty="0">
                <a:cs typeface="B Nazanin" panose="00000400000000000000" pitchFamily="2" charset="-78"/>
              </a:rPr>
              <a:t>را تولید می کند که به منظور استخراج ویژگی استفاده می شود.</a:t>
            </a:r>
          </a:p>
          <a:p>
            <a:pPr lvl="2" algn="r" rtl="1"/>
            <a:r>
              <a:rPr lang="fa-IR" sz="2400" dirty="0">
                <a:cs typeface="B Nazanin" panose="00000400000000000000" pitchFamily="2" charset="-78"/>
              </a:rPr>
              <a:t>دقیقا شبیه به جملات متنی در </a:t>
            </a:r>
            <a:r>
              <a:rPr lang="en-US" sz="2400" dirty="0">
                <a:cs typeface="B Nazanin" panose="00000400000000000000" pitchFamily="2" charset="-78"/>
              </a:rPr>
              <a:t>word2vec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680A9-3391-44BF-8F18-C6036C26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بر شانه ی که سواریم؟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اعمال قدم زدن تصادفی در گراف </a:t>
            </a:r>
            <a:r>
              <a:rPr lang="en-US" sz="2400" dirty="0">
                <a:cs typeface="B Nazanin" panose="00000400000000000000" pitchFamily="2" charset="-78"/>
              </a:rPr>
              <a:t>(Random Walk)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هر فرآیند قدم زدن از یک گره تصادفی شروع می شود و چندین گام را طی می کند.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هر گام به سمت یک همسایه تصادفی برداشته می شود.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هر فرآیند قدم زدن یک جمله را تشکیل می دهد و می توانند به عنوان خوراک به </a:t>
            </a:r>
            <a:r>
              <a:rPr lang="en-US" sz="2400" dirty="0">
                <a:cs typeface="B Nazanin" panose="00000400000000000000" pitchFamily="2" charset="-78"/>
              </a:rPr>
              <a:t>word2vec</a:t>
            </a:r>
            <a:r>
              <a:rPr lang="fa-IR" sz="2400" dirty="0">
                <a:cs typeface="B Nazanin" panose="00000400000000000000" pitchFamily="2" charset="-78"/>
              </a:rPr>
              <a:t> تغذیه شود.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0EFA-2027-4406-93BB-3EA9FD52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استراتژی نمونه برداری در </a:t>
            </a:r>
            <a:r>
              <a:rPr lang="en-US" sz="3200" b="1" dirty="0">
                <a:cs typeface="B Nazanin" panose="00000400000000000000" pitchFamily="2" charset="-78"/>
              </a:rPr>
              <a:t>Node2Vec</a:t>
            </a:r>
            <a:r>
              <a:rPr lang="fa-IR" sz="3200" b="1" dirty="0">
                <a:cs typeface="B Nazanin" panose="00000400000000000000" pitchFamily="2" charset="-78"/>
              </a:rPr>
              <a:t> (پارامترها)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4 پارامتر می گیرد:</a:t>
            </a:r>
          </a:p>
          <a:p>
            <a:pPr lvl="1" algn="r" rtl="1"/>
            <a:r>
              <a:rPr lang="en-US" b="1" dirty="0"/>
              <a:t>Number of walks</a:t>
            </a:r>
            <a:r>
              <a:rPr lang="fa-IR" b="1" dirty="0"/>
              <a:t> </a:t>
            </a:r>
            <a:r>
              <a:rPr lang="fa-IR" b="1" dirty="0">
                <a:cs typeface="B Nazanin" panose="00000400000000000000" pitchFamily="2" charset="-78"/>
              </a:rPr>
              <a:t>: </a:t>
            </a:r>
            <a:r>
              <a:rPr lang="fa-IR" b="1" u="sng" dirty="0">
                <a:cs typeface="B Nazanin" panose="00000400000000000000" pitchFamily="2" charset="-78"/>
              </a:rPr>
              <a:t>تعداد گام هایی تصادفی </a:t>
            </a:r>
            <a:r>
              <a:rPr lang="fa-IR" dirty="0">
                <a:cs typeface="B Nazanin" panose="00000400000000000000" pitchFamily="2" charset="-78"/>
              </a:rPr>
              <a:t>که از هر </a:t>
            </a:r>
            <a:r>
              <a:rPr lang="fa-IR" b="1" u="sng" dirty="0">
                <a:cs typeface="B Nazanin" panose="00000400000000000000" pitchFamily="2" charset="-78"/>
              </a:rPr>
              <a:t>گره</a:t>
            </a:r>
            <a:r>
              <a:rPr lang="fa-IR" dirty="0">
                <a:cs typeface="B Nazanin" panose="00000400000000000000" pitchFamily="2" charset="-78"/>
              </a:rPr>
              <a:t> در گراف حاصل می شود.</a:t>
            </a:r>
            <a:endParaRPr lang="fa-IR" b="1" dirty="0"/>
          </a:p>
          <a:p>
            <a:pPr lvl="1" algn="r" rtl="1"/>
            <a:r>
              <a:rPr lang="en-US" b="1" dirty="0"/>
              <a:t>Walk length</a:t>
            </a:r>
            <a:r>
              <a:rPr lang="fa-IR" b="1" dirty="0"/>
              <a:t> </a:t>
            </a:r>
            <a:r>
              <a:rPr lang="fa-IR" b="1" dirty="0">
                <a:cs typeface="B Nazanin" panose="00000400000000000000" pitchFamily="2" charset="-78"/>
              </a:rPr>
              <a:t>:</a:t>
            </a:r>
            <a:r>
              <a:rPr lang="fa-IR" b="1" u="sng" dirty="0">
                <a:cs typeface="B Nazanin" panose="00000400000000000000" pitchFamily="2" charset="-78"/>
              </a:rPr>
              <a:t>تعداد گره های مشاهده شده </a:t>
            </a:r>
            <a:r>
              <a:rPr lang="fa-IR" dirty="0">
                <a:cs typeface="B Nazanin" panose="00000400000000000000" pitchFamily="2" charset="-78"/>
              </a:rPr>
              <a:t>در هر گام تصادفی</a:t>
            </a:r>
            <a:endParaRPr lang="fa-IR" dirty="0"/>
          </a:p>
          <a:p>
            <a:pPr lvl="1" algn="r" rtl="1"/>
            <a:r>
              <a:rPr lang="en-US" b="1" dirty="0">
                <a:cs typeface="B Nazanin" panose="00000400000000000000" pitchFamily="2" charset="-78"/>
              </a:rPr>
              <a:t>P</a:t>
            </a:r>
            <a:r>
              <a:rPr lang="fa-IR" sz="2800" b="1" dirty="0">
                <a:cs typeface="B Nazanin" panose="00000400000000000000" pitchFamily="2" charset="-78"/>
              </a:rPr>
              <a:t> : </a:t>
            </a:r>
            <a:r>
              <a:rPr lang="fa-IR" sz="2800" dirty="0">
                <a:cs typeface="B Nazanin" panose="00000400000000000000" pitchFamily="2" charset="-78"/>
              </a:rPr>
              <a:t>هایپرپارامتر بازگشتی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endParaRPr lang="en-US" sz="2800" b="1" dirty="0">
              <a:cs typeface="B Nazanin" panose="00000400000000000000" pitchFamily="2" charset="-78"/>
            </a:endParaRPr>
          </a:p>
          <a:p>
            <a:pPr lvl="1" algn="r" rtl="1"/>
            <a:r>
              <a:rPr lang="en-US" b="1" dirty="0">
                <a:cs typeface="B Nazanin" panose="00000400000000000000" pitchFamily="2" charset="-78"/>
              </a:rPr>
              <a:t>Q</a:t>
            </a:r>
            <a:r>
              <a:rPr lang="fa-IR" sz="2800" b="1" dirty="0">
                <a:cs typeface="B Nazanin" panose="00000400000000000000" pitchFamily="2" charset="-78"/>
              </a:rPr>
              <a:t> : </a:t>
            </a:r>
            <a:r>
              <a:rPr lang="fa-IR" sz="2800" dirty="0">
                <a:cs typeface="B Nazanin" panose="00000400000000000000" pitchFamily="2" charset="-78"/>
              </a:rPr>
              <a:t>هایپرپارامتر ورودی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و همچنین پارامترهای استاندارد </a:t>
            </a:r>
            <a:r>
              <a:rPr lang="en-US" dirty="0">
                <a:cs typeface="B Nazanin" panose="00000400000000000000" pitchFamily="2" charset="-78"/>
              </a:rPr>
              <a:t>Skip-gram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پنجره متن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اندازه پنجره متن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⍵</a:t>
            </a:r>
            <a:endParaRPr lang="fa-IR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7FBF8-B99E-4A14-960B-CDB46DCA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13</a:t>
            </a:fld>
            <a:endParaRPr lang="en-US"/>
          </a:p>
        </p:txBody>
      </p:sp>
      <p:pic>
        <p:nvPicPr>
          <p:cNvPr id="7" name="Google Shape;183;p28">
            <a:extLst>
              <a:ext uri="{FF2B5EF4-FFF2-40B4-BE49-F238E27FC236}">
                <a16:creationId xmlns:a16="http://schemas.microsoft.com/office/drawing/2014/main" id="{EB41D99F-4420-4BB3-870F-EFEAF24D22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5561"/>
          <a:stretch/>
        </p:blipFill>
        <p:spPr>
          <a:xfrm>
            <a:off x="125186" y="4151085"/>
            <a:ext cx="5636985" cy="2570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5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6" y="500062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Node2Vec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3957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>
                <a:cs typeface="B Nazanin" panose="00000400000000000000" pitchFamily="2" charset="-78"/>
              </a:rPr>
              <a:t>Node2Vec</a:t>
            </a:r>
            <a:r>
              <a:rPr lang="fa-IR" sz="2400" dirty="0">
                <a:cs typeface="B Nazanin" panose="00000400000000000000" pitchFamily="2" charset="-78"/>
              </a:rPr>
              <a:t> یک </a:t>
            </a:r>
            <a:r>
              <a:rPr lang="fa-IR" sz="2400" b="1" u="sng" dirty="0">
                <a:cs typeface="B Nazanin" panose="00000400000000000000" pitchFamily="2" charset="-78"/>
              </a:rPr>
              <a:t>چارچوب الگوریتمی</a:t>
            </a:r>
            <a:r>
              <a:rPr lang="fa-IR" sz="2400" dirty="0">
                <a:cs typeface="B Nazanin" panose="00000400000000000000" pitchFamily="2" charset="-78"/>
              </a:rPr>
              <a:t> به منظور </a:t>
            </a:r>
            <a:r>
              <a:rPr lang="fa-IR" sz="2400" b="1" u="sng" dirty="0">
                <a:cs typeface="B Nazanin" panose="00000400000000000000" pitchFamily="2" charset="-78"/>
              </a:rPr>
              <a:t>یادگیری بازنمایی های پیوسته گره ها </a:t>
            </a:r>
            <a:r>
              <a:rPr lang="fa-IR" sz="2400" dirty="0">
                <a:cs typeface="B Nazanin" panose="00000400000000000000" pitchFamily="2" charset="-78"/>
              </a:rPr>
              <a:t>در انواع گراف است.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با داشتن هر گرافی به عنوان </a:t>
            </a:r>
            <a:r>
              <a:rPr lang="fa-IR" sz="2400" b="1" u="sng" dirty="0">
                <a:cs typeface="B Nazanin" panose="00000400000000000000" pitchFamily="2" charset="-78"/>
              </a:rPr>
              <a:t>ورودی</a:t>
            </a:r>
            <a:r>
              <a:rPr lang="fa-IR" sz="2400" dirty="0">
                <a:cs typeface="B Nazanin" panose="00000400000000000000" pitchFamily="2" charset="-78"/>
              </a:rPr>
              <a:t> می‌تواند </a:t>
            </a:r>
            <a:r>
              <a:rPr lang="fa-IR" sz="2400" b="1" dirty="0">
                <a:cs typeface="B Nazanin" panose="00000400000000000000" pitchFamily="2" charset="-78"/>
              </a:rPr>
              <a:t>بازنمایی ویژگی های پیوسته گره ها </a:t>
            </a:r>
            <a:r>
              <a:rPr lang="fa-IR" sz="2400" dirty="0">
                <a:cs typeface="B Nazanin" panose="00000400000000000000" pitchFamily="2" charset="-78"/>
              </a:rPr>
              <a:t>را </a:t>
            </a:r>
            <a:r>
              <a:rPr lang="fa-IR" sz="2400" b="1" u="sng" dirty="0">
                <a:cs typeface="B Nazanin" panose="00000400000000000000" pitchFamily="2" charset="-78"/>
              </a:rPr>
              <a:t>یادبگیرد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که در ادامه می تواند به </a:t>
            </a:r>
            <a:r>
              <a:rPr lang="fa-IR" sz="2400" u="sng" dirty="0">
                <a:cs typeface="B Nazanin" panose="00000400000000000000" pitchFamily="2" charset="-78"/>
              </a:rPr>
              <a:t>منظور تَسک های مختلف پایین دستی یادگیری ماشین </a:t>
            </a:r>
            <a:r>
              <a:rPr lang="fa-IR" sz="2400" dirty="0">
                <a:cs typeface="B Nazanin" panose="00000400000000000000" pitchFamily="2" charset="-78"/>
              </a:rPr>
              <a:t>استفاده شود.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این چارچوب، </a:t>
            </a:r>
            <a:r>
              <a:rPr lang="fa-IR" sz="2400" b="1" u="sng" dirty="0">
                <a:cs typeface="B Nazanin" panose="00000400000000000000" pitchFamily="2" charset="-78"/>
              </a:rPr>
              <a:t>بازنمایی های با ابعاد پایین گره ها </a:t>
            </a:r>
            <a:r>
              <a:rPr lang="fa-IR" sz="2400" dirty="0">
                <a:cs typeface="B Nazanin" panose="00000400000000000000" pitchFamily="2" charset="-78"/>
              </a:rPr>
              <a:t>در گراف را بوسیله بهبودِ هدف حفظ همسایگی یاد می گیرد.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این چارچوب برپایه </a:t>
            </a:r>
            <a:r>
              <a:rPr lang="en-US" sz="2400" dirty="0" err="1">
                <a:cs typeface="B Nazanin" panose="00000400000000000000" pitchFamily="2" charset="-78"/>
              </a:rPr>
              <a:t>DeepWalk</a:t>
            </a:r>
            <a:r>
              <a:rPr lang="fa-IR" sz="2400" dirty="0">
                <a:cs typeface="B Nazanin" panose="00000400000000000000" pitchFamily="2" charset="-78"/>
              </a:rPr>
              <a:t> توسط </a:t>
            </a:r>
            <a:r>
              <a:rPr lang="en-US" sz="2400" dirty="0">
                <a:cs typeface="B Nazanin" panose="00000400000000000000" pitchFamily="2" charset="-78"/>
              </a:rPr>
              <a:t>Bias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Random Walk</a:t>
            </a:r>
            <a:r>
              <a:rPr lang="fa-IR" sz="2400" dirty="0">
                <a:cs typeface="B Nazanin" panose="00000400000000000000" pitchFamily="2" charset="-78"/>
              </a:rPr>
              <a:t> بنا شده است تا مصالحه ای فی ما بین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DFS</a:t>
            </a:r>
            <a:r>
              <a:rPr lang="fa-IR" sz="2400" dirty="0">
                <a:cs typeface="B Nazanin" panose="00000400000000000000" pitchFamily="2" charset="-78"/>
              </a:rPr>
              <a:t> صورت گیرد. </a:t>
            </a:r>
          </a:p>
          <a:p>
            <a:pPr algn="r" rtl="1"/>
            <a:endParaRPr lang="en-US" sz="2400" b="1" u="sng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AD3F-40DC-4EB9-805B-504394E6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Node2Vec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پس از گذار از </a:t>
            </a:r>
            <a:r>
              <a:rPr lang="en-US" sz="2400" dirty="0">
                <a:cs typeface="B Nazanin" panose="00000400000000000000" pitchFamily="2" charset="-78"/>
              </a:rPr>
              <a:t>t</a:t>
            </a:r>
            <a:r>
              <a:rPr lang="fa-IR" sz="2400" dirty="0">
                <a:cs typeface="B Nazanin" panose="00000400000000000000" pitchFamily="2" charset="-78"/>
              </a:rPr>
              <a:t> به </a:t>
            </a:r>
            <a:r>
              <a:rPr lang="en-US" sz="2400" dirty="0">
                <a:cs typeface="B Nazanin" panose="00000400000000000000" pitchFamily="2" charset="-78"/>
              </a:rPr>
              <a:t>v</a:t>
            </a:r>
            <a:r>
              <a:rPr lang="fa-IR" sz="2400" dirty="0">
                <a:cs typeface="B Nazanin" panose="00000400000000000000" pitchFamily="2" charset="-78"/>
              </a:rPr>
              <a:t> :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هایپرپارامتر بازگشتی </a:t>
            </a:r>
            <a:r>
              <a:rPr lang="en-US" dirty="0">
                <a:cs typeface="B Nazanin" panose="00000400000000000000" pitchFamily="2" charset="-78"/>
              </a:rPr>
              <a:t>p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هایپرپارامتر ورودی </a:t>
            </a:r>
            <a:r>
              <a:rPr lang="en-US" dirty="0">
                <a:cs typeface="B Nazanin" panose="00000400000000000000" pitchFamily="2" charset="-78"/>
              </a:rPr>
              <a:t>q</a:t>
            </a:r>
          </a:p>
          <a:p>
            <a:pPr algn="r" rtl="1"/>
            <a:r>
              <a:rPr lang="en-US" sz="2400" dirty="0" err="1">
                <a:cs typeface="B Nazanin" panose="00000400000000000000" pitchFamily="2" charset="-78"/>
              </a:rPr>
              <a:t>p,q</a:t>
            </a:r>
            <a:r>
              <a:rPr lang="fa-IR" sz="2400" dirty="0">
                <a:cs typeface="B Nazanin" panose="00000400000000000000" pitchFamily="2" charset="-78"/>
              </a:rPr>
              <a:t>  مسئولیت کنترل اینکه چه میزان </a:t>
            </a:r>
            <a:r>
              <a:rPr lang="fa-IR" sz="2400" b="1" u="sng" dirty="0">
                <a:cs typeface="B Nazanin" panose="00000400000000000000" pitchFamily="2" charset="-78"/>
              </a:rPr>
              <a:t>قدم زدن </a:t>
            </a:r>
            <a:r>
              <a:rPr lang="fa-IR" sz="2400" dirty="0">
                <a:cs typeface="B Nazanin" panose="00000400000000000000" pitchFamily="2" charset="-78"/>
              </a:rPr>
              <a:t>با سرعت محدوده همسایگی گره </a:t>
            </a:r>
            <a:r>
              <a:rPr lang="en-US" sz="2400" dirty="0">
                <a:cs typeface="B Nazanin" panose="00000400000000000000" pitchFamily="2" charset="-78"/>
              </a:rPr>
              <a:t>u</a:t>
            </a:r>
            <a:r>
              <a:rPr lang="fa-IR" sz="2400" dirty="0">
                <a:cs typeface="B Nazanin" panose="00000400000000000000" pitchFamily="2" charset="-78"/>
              </a:rPr>
              <a:t> را طی می کند و آنرا ترک می کند. 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871DE-8134-4B6F-B2C1-A8556F97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9" y="3962467"/>
            <a:ext cx="4445068" cy="2530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4C7F-9B25-4BFE-937B-A604BFB6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4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استراتژی های جستجوی کلاسیک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3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مساله نمونه برداری </a:t>
            </a:r>
            <a:r>
              <a:rPr lang="en-US" dirty="0">
                <a:cs typeface="B Nazanin" panose="00000400000000000000" pitchFamily="2" charset="-78"/>
              </a:rPr>
              <a:t>Ns</a:t>
            </a:r>
            <a:r>
              <a:rPr lang="fa-IR" dirty="0">
                <a:cs typeface="B Nazanin" panose="00000400000000000000" pitchFamily="2" charset="-78"/>
              </a:rPr>
              <a:t> از یک گره مبدا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fa-IR" dirty="0">
                <a:cs typeface="B Nazanin" panose="00000400000000000000" pitchFamily="2" charset="-78"/>
              </a:rPr>
              <a:t> می تواند در قالب یک جستجوی محلی انجام شود.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دو استراتژی مُفرط به منظور ساخت مجموعه همسایگان داریم: 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جستجوی اول سطح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جستجوی اول عمق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469B-CFFC-4B93-A942-A493779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نوآوری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تعریف یک مفهوم منعطفِ همسایگی (مجاورت) یک گره.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مفهوم می تواند </a:t>
            </a:r>
            <a:r>
              <a:rPr lang="fa-IR" sz="2400" b="1" dirty="0">
                <a:cs typeface="B Nazanin" panose="00000400000000000000" pitchFamily="2" charset="-78"/>
              </a:rPr>
              <a:t>بازنمایی هایی </a:t>
            </a:r>
            <a:r>
              <a:rPr lang="fa-IR" sz="2400" dirty="0">
                <a:cs typeface="B Nazanin" panose="00000400000000000000" pitchFamily="2" charset="-78"/>
              </a:rPr>
              <a:t>را که گره ها را بر اساس </a:t>
            </a:r>
            <a:r>
              <a:rPr lang="fa-IR" sz="2400" u="sng" dirty="0">
                <a:cs typeface="B Nazanin" panose="00000400000000000000" pitchFamily="2" charset="-78"/>
              </a:rPr>
              <a:t>نقش شان در شبکه و اجتماعات </a:t>
            </a:r>
            <a:r>
              <a:rPr lang="fa-IR" sz="2400" dirty="0">
                <a:cs typeface="B Nazanin" panose="00000400000000000000" pitchFamily="2" charset="-78"/>
              </a:rPr>
              <a:t>سازماندهی می کنند و به آنها متعلق هستند </a:t>
            </a:r>
            <a:r>
              <a:rPr lang="fa-IR" sz="2400" b="1" u="sng" dirty="0">
                <a:cs typeface="B Nazanin" panose="00000400000000000000" pitchFamily="2" charset="-78"/>
              </a:rPr>
              <a:t>یادبگیرد.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08C4A66A-6531-402D-996F-6EA812FC2C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623" y="2888625"/>
            <a:ext cx="7465960" cy="3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B65F0-2401-4CE5-A626-5F407EE5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مدل </a:t>
            </a:r>
            <a:r>
              <a:rPr lang="en-US" sz="3200" b="1" dirty="0">
                <a:cs typeface="B Nazanin" panose="00000400000000000000" pitchFamily="2" charset="-78"/>
              </a:rPr>
              <a:t>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فرض: </a:t>
            </a:r>
            <a:r>
              <a:rPr lang="en-US" sz="2400" dirty="0">
                <a:cs typeface="B Nazanin" panose="00000400000000000000" pitchFamily="2" charset="-78"/>
              </a:rPr>
              <a:t>V</a:t>
            </a:r>
            <a:r>
              <a:rPr lang="fa-IR" sz="2400" dirty="0">
                <a:cs typeface="B Nazanin" panose="00000400000000000000" pitchFamily="2" charset="-78"/>
              </a:rPr>
              <a:t> کلمه در سند داریم.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از تکنیک کدگذاری </a:t>
            </a:r>
            <a:r>
              <a:rPr lang="en-US" sz="2400" dirty="0">
                <a:cs typeface="B Nazanin" panose="00000400000000000000" pitchFamily="2" charset="-78"/>
              </a:rPr>
              <a:t>One-hot</a:t>
            </a:r>
            <a:r>
              <a:rPr lang="fa-IR" sz="2400" dirty="0">
                <a:cs typeface="B Nazanin" panose="00000400000000000000" pitchFamily="2" charset="-78"/>
              </a:rPr>
              <a:t> به منظور آموزش شبکه استفاده می کنیم.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یک لایه پنهان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عدم وجود تابع فعال ساز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گرادیان نزولی تصادفی 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مثال</a:t>
            </a:r>
          </a:p>
          <a:p>
            <a:pPr lvl="1" algn="r" rtl="1"/>
            <a:r>
              <a:rPr lang="en-US" sz="2000" dirty="0">
                <a:cs typeface="B Nazanin" panose="00000400000000000000" pitchFamily="2" charset="-78"/>
              </a:rPr>
              <a:t>V = 1000</a:t>
            </a:r>
            <a:r>
              <a:rPr lang="fa-IR" sz="2000" dirty="0">
                <a:cs typeface="B Nazanin" panose="00000400000000000000" pitchFamily="2" charset="-78"/>
              </a:rPr>
              <a:t> (اندازه واژگان)</a:t>
            </a:r>
          </a:p>
          <a:p>
            <a:pPr lvl="1" algn="r" rtl="1"/>
            <a:r>
              <a:rPr lang="en-US" sz="2000" dirty="0">
                <a:cs typeface="B Nazanin" panose="00000400000000000000" pitchFamily="2" charset="-78"/>
              </a:rPr>
              <a:t>300</a:t>
            </a:r>
            <a:r>
              <a:rPr lang="fa-IR" sz="2000" dirty="0">
                <a:cs typeface="B Nazanin" panose="00000400000000000000" pitchFamily="2" charset="-78"/>
              </a:rPr>
              <a:t> نورون در لایه پنهان</a:t>
            </a:r>
          </a:p>
          <a:p>
            <a:pPr lvl="1" algn="r" rtl="1"/>
            <a:r>
              <a:rPr lang="fa-IR" sz="2000" dirty="0">
                <a:cs typeface="B Nazanin" panose="00000400000000000000" pitchFamily="2" charset="-78"/>
              </a:rPr>
              <a:t>کلمه مورچه به عنوان ورودی به شبکه</a:t>
            </a:r>
          </a:p>
        </p:txBody>
      </p:sp>
      <p:pic>
        <p:nvPicPr>
          <p:cNvPr id="4" name="Google Shape;121;p22">
            <a:extLst>
              <a:ext uri="{FF2B5EF4-FFF2-40B4-BE49-F238E27FC236}">
                <a16:creationId xmlns:a16="http://schemas.microsoft.com/office/drawing/2014/main" id="{A6D778E4-0C27-4202-9CD8-0877BDF30F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60990"/>
            <a:ext cx="7593496" cy="4597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5EB4D-6760-4ACF-88CD-9BDD5BC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4" y="391629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Node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 err="1">
                <a:cs typeface="B Nazanin" panose="00000400000000000000" pitchFamily="2" charset="-78"/>
              </a:rPr>
              <a:t>DeepWalk</a:t>
            </a:r>
            <a:r>
              <a:rPr lang="fa-IR" sz="2400" dirty="0">
                <a:cs typeface="B Nazanin" panose="00000400000000000000" pitchFamily="2" charset="-78"/>
              </a:rPr>
              <a:t> در 2014: یادگیری برخط بازنمایی های اجتماعی (تمامی داده‌ها در حالِ حاضر موجود نیستند)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یادگیریِ برخط یک مدل ساخته می‌شود و بعد با رسیدن داده‌های جدیدتر، این مدل به‌روزرسانی می‌شود.</a:t>
            </a:r>
          </a:p>
          <a:p>
            <a:pPr lvl="1" algn="just" rtl="1"/>
            <a:r>
              <a:rPr lang="fa-IR" sz="2000" dirty="0">
                <a:cs typeface="B Nazanin" panose="00000400000000000000" pitchFamily="2" charset="-78"/>
              </a:rPr>
              <a:t>مثال: دانشجو ابتدا کتاب های خود را مطالعه کند و از آنها یادبگیرد، سپس در حین استفاده از دانسته های خود، هرگاه </a:t>
            </a:r>
            <a:r>
              <a:rPr lang="fa-IR" sz="2000" b="1" u="sng" dirty="0">
                <a:cs typeface="B Nazanin" panose="00000400000000000000" pitchFamily="2" charset="-78"/>
              </a:rPr>
              <a:t>کتاب جدیدی</a:t>
            </a:r>
            <a:r>
              <a:rPr lang="fa-IR" sz="2000" dirty="0">
                <a:cs typeface="B Nazanin" panose="00000400000000000000" pitchFamily="2" charset="-78"/>
              </a:rPr>
              <a:t> در حوزه علم شبکه مشاهده کرد تهیه کرده و با خواندن آن </a:t>
            </a:r>
            <a:r>
              <a:rPr lang="fa-IR" sz="2000" b="1" dirty="0">
                <a:cs typeface="B Nazanin" panose="00000400000000000000" pitchFamily="2" charset="-78"/>
              </a:rPr>
              <a:t>یادگیری</a:t>
            </a:r>
            <a:r>
              <a:rPr lang="fa-IR" sz="2000" dirty="0">
                <a:cs typeface="B Nazanin" panose="00000400000000000000" pitchFamily="2" charset="-78"/>
              </a:rPr>
              <a:t> خود را </a:t>
            </a:r>
            <a:r>
              <a:rPr lang="fa-IR" sz="2000" b="1" u="sng" dirty="0">
                <a:cs typeface="B Nazanin" panose="00000400000000000000" pitchFamily="2" charset="-78"/>
              </a:rPr>
              <a:t>بهبود دهد</a:t>
            </a:r>
            <a:r>
              <a:rPr lang="fa-IR" sz="2000" dirty="0">
                <a:cs typeface="B Nazanin" panose="00000400000000000000" pitchFamily="2" charset="-78"/>
              </a:rPr>
              <a:t>.</a:t>
            </a:r>
            <a:endParaRPr lang="en-US" sz="2000" dirty="0">
              <a:cs typeface="B Nazanin" panose="00000400000000000000" pitchFamily="2" charset="-78"/>
            </a:endParaRPr>
          </a:p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هر گراف یک سند است.</a:t>
            </a:r>
          </a:p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قدم زدن تصادفی، جملات در این سند هستند.</a:t>
            </a:r>
          </a:p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قدم زدن تصادفی در گراف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G(V,E)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just" rtl="1"/>
            <a:r>
              <a:rPr lang="fa-IR" sz="2000" dirty="0">
                <a:cs typeface="B Nazanin" panose="00000400000000000000" pitchFamily="2" charset="-78"/>
              </a:rPr>
              <a:t>دنباله ای از گره ها </a:t>
            </a:r>
            <a:r>
              <a:rPr lang="en-US" sz="2000" dirty="0">
                <a:cs typeface="B Nazanin" panose="00000400000000000000" pitchFamily="2" charset="-78"/>
              </a:rPr>
              <a:t>&lt;v1, v2, …, </a:t>
            </a:r>
            <a:r>
              <a:rPr lang="en-US" sz="2000" dirty="0" err="1">
                <a:cs typeface="B Nazanin" panose="00000400000000000000" pitchFamily="2" charset="-78"/>
              </a:rPr>
              <a:t>vk</a:t>
            </a:r>
            <a:r>
              <a:rPr lang="en-US" sz="2000" dirty="0">
                <a:cs typeface="B Nazanin" panose="00000400000000000000" pitchFamily="2" charset="-78"/>
              </a:rPr>
              <a:t>&gt;</a:t>
            </a:r>
            <a:r>
              <a:rPr lang="fa-IR" sz="2000" dirty="0">
                <a:cs typeface="B Nazanin" panose="00000400000000000000" pitchFamily="2" charset="-78"/>
              </a:rPr>
              <a:t> به طوری که هر </a:t>
            </a:r>
            <a:r>
              <a:rPr lang="en-US" sz="2000" dirty="0">
                <a:cs typeface="B Nazanin" panose="00000400000000000000" pitchFamily="2" charset="-78"/>
              </a:rPr>
              <a:t>(vi, vi+1)</a:t>
            </a:r>
            <a:r>
              <a:rPr lang="fa-IR" sz="2000" dirty="0">
                <a:cs typeface="B Nazanin" panose="00000400000000000000" pitchFamily="2" charset="-78"/>
              </a:rPr>
              <a:t> یک یال است.</a:t>
            </a:r>
            <a:endParaRPr lang="fa-IR" dirty="0">
              <a:cs typeface="B Nazanin" panose="00000400000000000000" pitchFamily="2" charset="-78"/>
            </a:endParaRPr>
          </a:p>
          <a:p>
            <a:pPr algn="just" rtl="1"/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C90D7-2634-48B8-989C-4C48DAE6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8" y="39163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استخراج ویژگی های گره ها در گراف، یادگیری ماشین، یادگیری عمیق!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5625"/>
            <a:ext cx="11542644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یادگیری ماشین هدف این است که ویژگی های هرگره را طوری </a:t>
            </a:r>
            <a:r>
              <a:rPr lang="fa-IR" sz="2400" b="1" u="sng" dirty="0">
                <a:cs typeface="B Nazanin" panose="00000400000000000000" pitchFamily="2" charset="-78"/>
              </a:rPr>
              <a:t>بازنمایی</a:t>
            </a:r>
            <a:r>
              <a:rPr lang="fa-IR" sz="2400" dirty="0">
                <a:cs typeface="B Nazanin" panose="00000400000000000000" pitchFamily="2" charset="-78"/>
              </a:rPr>
              <a:t> کنیم که ماحصلِ ویژگی های هرگره را بتوان به عنوان </a:t>
            </a:r>
            <a:r>
              <a:rPr lang="fa-IR" sz="2400" b="1" u="sng" dirty="0">
                <a:cs typeface="B Nazanin" panose="00000400000000000000" pitchFamily="2" charset="-78"/>
              </a:rPr>
              <a:t>خوراک</a:t>
            </a:r>
            <a:r>
              <a:rPr lang="fa-IR" sz="2400" dirty="0">
                <a:cs typeface="B Nazanin" panose="00000400000000000000" pitchFamily="2" charset="-78"/>
              </a:rPr>
              <a:t> به الگوریتم یادگیری ماشین</a:t>
            </a:r>
            <a:r>
              <a:rPr lang="fa-IR" sz="2400" b="1" u="sng" dirty="0">
                <a:cs typeface="B Nazanin" panose="00000400000000000000" pitchFamily="2" charset="-78"/>
              </a:rPr>
              <a:t> هدیه </a:t>
            </a:r>
            <a:r>
              <a:rPr lang="fa-IR" sz="2400" dirty="0">
                <a:cs typeface="B Nazanin" panose="00000400000000000000" pitchFamily="2" charset="-78"/>
              </a:rPr>
              <a:t>کنیم. </a:t>
            </a:r>
            <a:r>
              <a:rPr lang="en-US" sz="2400" dirty="0">
                <a:cs typeface="B Nazanin" panose="00000400000000000000" pitchFamily="2" charset="-78"/>
              </a:rPr>
              <a:t>(Feed)</a:t>
            </a:r>
            <a:endParaRPr lang="fa-IR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بدون کمک یادگیری عمیق، استخراج ویژگی کاری طاقت فرسا و زمان بر است.</a:t>
            </a:r>
          </a:p>
          <a:p>
            <a:pPr marL="457200" lvl="1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یادگیری عمیق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به صورت </a:t>
            </a:r>
            <a:r>
              <a:rPr lang="fa-IR" b="1" u="sng" dirty="0">
                <a:cs typeface="B Nazanin" panose="00000400000000000000" pitchFamily="2" charset="-78"/>
              </a:rPr>
              <a:t>خودکار</a:t>
            </a:r>
            <a:r>
              <a:rPr lang="fa-IR" dirty="0">
                <a:cs typeface="B Nazanin" panose="00000400000000000000" pitchFamily="2" charset="-78"/>
              </a:rPr>
              <a:t>، ساختار گراف را وارثی می کند تا ویژگی های هر گره ها را </a:t>
            </a:r>
            <a:r>
              <a:rPr lang="fa-IR" u="sng" dirty="0">
                <a:cs typeface="B Nazanin" panose="00000400000000000000" pitchFamily="2" charset="-78"/>
              </a:rPr>
              <a:t>استخراج</a:t>
            </a:r>
            <a:r>
              <a:rPr lang="fa-IR" dirty="0">
                <a:cs typeface="B Nazanin" panose="00000400000000000000" pitchFamily="2" charset="-78"/>
              </a:rPr>
              <a:t> کند.</a:t>
            </a:r>
          </a:p>
          <a:p>
            <a:pPr marL="457200" lvl="1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به این ویژگی ها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fa-IR" dirty="0">
                <a:cs typeface="B Nazanin" panose="00000400000000000000" pitchFamily="2" charset="-78"/>
              </a:rPr>
              <a:t> می گویند.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بدین علت که بصورت </a:t>
            </a:r>
            <a:r>
              <a:rPr lang="fa-IR" u="sng" dirty="0">
                <a:cs typeface="B Nazanin" panose="00000400000000000000" pitchFamily="2" charset="-78"/>
              </a:rPr>
              <a:t>ذاتی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درون</a:t>
            </a:r>
            <a:r>
              <a:rPr lang="fa-IR" dirty="0">
                <a:cs typeface="B Nazanin" panose="00000400000000000000" pitchFamily="2" charset="-78"/>
              </a:rPr>
              <a:t> هر گره </a:t>
            </a:r>
            <a:r>
              <a:rPr lang="fa-IR" u="sng" dirty="0">
                <a:cs typeface="B Nazanin" panose="00000400000000000000" pitchFamily="2" charset="-78"/>
              </a:rPr>
              <a:t>نهادینه</a:t>
            </a:r>
            <a:r>
              <a:rPr lang="fa-IR" dirty="0">
                <a:cs typeface="B Nazanin" panose="00000400000000000000" pitchFamily="2" charset="-78"/>
              </a:rPr>
              <a:t> شده اند.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8DAD6-F02C-48A2-B091-C2218857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روش اصلی برای </a:t>
            </a:r>
            <a:r>
              <a:rPr lang="en-US" sz="3200" b="1" dirty="0">
                <a:cs typeface="B Nazanin" panose="00000400000000000000" pitchFamily="2" charset="-78"/>
              </a:rPr>
              <a:t>Node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469B-CFFC-4B93-A942-A493779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20</a:t>
            </a:fld>
            <a:endParaRPr lang="en-US"/>
          </a:p>
        </p:txBody>
      </p:sp>
      <p:pic>
        <p:nvPicPr>
          <p:cNvPr id="5" name="Google Shape;141;p24">
            <a:extLst>
              <a:ext uri="{FF2B5EF4-FFF2-40B4-BE49-F238E27FC236}">
                <a16:creationId xmlns:a16="http://schemas.microsoft.com/office/drawing/2014/main" id="{4AB24B68-4128-4297-B5FD-DCDFFDE56F2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228" y="1459252"/>
            <a:ext cx="6027057" cy="526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24">
            <a:extLst>
              <a:ext uri="{FF2B5EF4-FFF2-40B4-BE49-F238E27FC236}">
                <a16:creationId xmlns:a16="http://schemas.microsoft.com/office/drawing/2014/main" id="{467E059F-4692-43A5-9E93-70A2824BE2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680" y="4224728"/>
            <a:ext cx="4720092" cy="24967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2;p24">
            <a:extLst>
              <a:ext uri="{FF2B5EF4-FFF2-40B4-BE49-F238E27FC236}">
                <a16:creationId xmlns:a16="http://schemas.microsoft.com/office/drawing/2014/main" id="{8EA2FFFA-CB7A-4E6D-A3E1-7091C5FA81B6}"/>
              </a:ext>
            </a:extLst>
          </p:cNvPr>
          <p:cNvSpPr/>
          <p:nvPr/>
        </p:nvSpPr>
        <p:spPr>
          <a:xfrm>
            <a:off x="3773714" y="5631544"/>
            <a:ext cx="3338966" cy="4644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2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مزایای مدل یادگیری برخط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825625"/>
            <a:ext cx="11009243" cy="4351338"/>
          </a:xfrm>
        </p:spPr>
        <p:txBody>
          <a:bodyPr>
            <a:norm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با این روش می‌توان داده‌هایی با حجم بسیار بالا را آموزش داد.</a:t>
            </a:r>
          </a:p>
          <a:p>
            <a:pPr lvl="1" algn="just" rtl="1"/>
            <a:r>
              <a:rPr lang="fa-IR" sz="2000" dirty="0">
                <a:cs typeface="B Nazanin" panose="00000400000000000000" pitchFamily="2" charset="-78"/>
              </a:rPr>
              <a:t> برای مثال داده‌هایی که به دلیل حجم بالای خود در حافظه جا نمی‌شوند.</a:t>
            </a:r>
          </a:p>
          <a:p>
            <a:pPr algn="just" rtl="1"/>
            <a:r>
              <a:rPr lang="fa-IR" sz="2400" dirty="0">
                <a:cs typeface="B Nazanin" panose="00000400000000000000" pitchFamily="2" charset="-78"/>
              </a:rPr>
              <a:t>تغییراتی که ممکن است در ذات داده‌ها به وجود بیاید با این روش پوشش داده می‌شود.</a:t>
            </a:r>
          </a:p>
          <a:p>
            <a:pPr lvl="1" algn="just" rtl="1"/>
            <a:r>
              <a:rPr lang="fa-IR" sz="2000" dirty="0">
                <a:cs typeface="B Nazanin" panose="00000400000000000000" pitchFamily="2" charset="-78"/>
              </a:rPr>
              <a:t>الگوریتم تشخیص هرزنامه در پست های الکترونیک گوگل</a:t>
            </a:r>
          </a:p>
          <a:p>
            <a:pPr lvl="1" algn="just" rtl="1"/>
            <a:r>
              <a:rPr lang="fa-IR" sz="2000" dirty="0">
                <a:cs typeface="B Nazanin" panose="00000400000000000000" pitchFamily="2" charset="-78"/>
              </a:rPr>
              <a:t>محتوای ایمیل‌های هرزنامه مدام در حال تغییر است و </a:t>
            </a:r>
            <a:r>
              <a:rPr lang="en-US" sz="2000" dirty="0" err="1">
                <a:cs typeface="B Nazanin" panose="00000400000000000000" pitchFamily="2" charset="-78"/>
              </a:rPr>
              <a:t>Spamer</a:t>
            </a:r>
            <a:r>
              <a:rPr lang="fa-IR" sz="2000" dirty="0">
                <a:cs typeface="B Nazanin" panose="00000400000000000000" pitchFamily="2" charset="-78"/>
              </a:rPr>
              <a:t> هل هر روز خود را در مقابل این الگوریتم‌های گوگل، بهینه می‌کنند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93BF8-AB98-4F03-BAB3-1C438A44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مصورسازی شبکه بینوایان 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تولید شده توسط </a:t>
            </a:r>
            <a:r>
              <a:rPr lang="en-US" sz="2400" dirty="0">
                <a:cs typeface="B Nazanin" panose="00000400000000000000" pitchFamily="2" charset="-78"/>
              </a:rPr>
              <a:t>node2vec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رنگ گره ها نشان دهنده چیست؟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هوموفیلی (بالا)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هم ارزی ساختاری (پایین)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Google Shape;201;p30">
            <a:extLst>
              <a:ext uri="{FF2B5EF4-FFF2-40B4-BE49-F238E27FC236}">
                <a16:creationId xmlns:a16="http://schemas.microsoft.com/office/drawing/2014/main" id="{0FA81ED6-EC59-4EA1-A38D-A04F8145540D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775" y="1690688"/>
            <a:ext cx="6281529" cy="50414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8FE06-7A81-4B96-9002-F5915C5D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مفهومِ منعطف همسایگی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690688"/>
            <a:ext cx="10280374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نویسندگان یک</a:t>
            </a:r>
            <a:r>
              <a:rPr lang="fa-IR" sz="2400" b="1" dirty="0">
                <a:cs typeface="B Nazanin" panose="00000400000000000000" pitchFamily="2" charset="-78"/>
              </a:rPr>
              <a:t> استراتژیِ نمونه گیریِ همسایگیِ منعطف </a:t>
            </a:r>
            <a:r>
              <a:rPr lang="fa-IR" sz="2400" dirty="0">
                <a:cs typeface="B Nazanin" panose="00000400000000000000" pitchFamily="2" charset="-78"/>
              </a:rPr>
              <a:t>تعریف کرده اند که آنها را قادر می سازد </a:t>
            </a:r>
            <a:r>
              <a:rPr lang="fa-IR" sz="2400" b="1" u="sng" dirty="0">
                <a:cs typeface="B Nazanin" panose="00000400000000000000" pitchFamily="2" charset="-78"/>
              </a:rPr>
              <a:t>درون یابی یکنواخت</a:t>
            </a:r>
            <a:r>
              <a:rPr lang="fa-IR" sz="2400" dirty="0">
                <a:cs typeface="B Nazanin" panose="00000400000000000000" pitchFamily="2" charset="-78"/>
              </a:rPr>
              <a:t> فی مابین </a:t>
            </a:r>
            <a:r>
              <a:rPr lang="en-US" sz="2400" b="1" dirty="0">
                <a:cs typeface="B Nazanin" panose="00000400000000000000" pitchFamily="2" charset="-78"/>
              </a:rPr>
              <a:t>BFS</a:t>
            </a:r>
            <a:r>
              <a:rPr lang="fa-IR" sz="2400" b="1" dirty="0">
                <a:cs typeface="B Nazanin" panose="00000400000000000000" pitchFamily="2" charset="-78"/>
              </a:rPr>
              <a:t> و </a:t>
            </a:r>
            <a:r>
              <a:rPr lang="en-US" sz="2400" b="1" dirty="0">
                <a:cs typeface="B Nazanin" panose="00000400000000000000" pitchFamily="2" charset="-78"/>
              </a:rPr>
              <a:t>DFS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انجام دهند.</a:t>
            </a:r>
            <a:endParaRPr lang="en-US" sz="2400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جستجوی همسایگی در </a:t>
            </a:r>
            <a:r>
              <a:rPr lang="en-US" dirty="0">
                <a:cs typeface="B Nazanin" panose="00000400000000000000" pitchFamily="2" charset="-78"/>
              </a:rPr>
              <a:t>BFS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9AE1-EE3F-4CF1-8044-B7B21F15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دو پارادایم نمایش ساختار گراف: </a:t>
            </a:r>
            <a:r>
              <a:rPr lang="en-US" sz="3200" b="1" dirty="0">
                <a:cs typeface="B Nazanin" panose="00000400000000000000" pitchFamily="2" charset="-78"/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محدوده </a:t>
            </a:r>
            <a:r>
              <a:rPr lang="en-US" sz="2400" i="1" dirty="0">
                <a:cs typeface="B Nazanin" panose="00000400000000000000" pitchFamily="2" charset="-78"/>
              </a:rPr>
              <a:t>Ns</a:t>
            </a:r>
            <a:r>
              <a:rPr lang="fa-IR" sz="2400" dirty="0">
                <a:cs typeface="B Nazanin" panose="00000400000000000000" pitchFamily="2" charset="-78"/>
              </a:rPr>
              <a:t> مقیّد به گره هایی است که </a:t>
            </a:r>
            <a:r>
              <a:rPr lang="fa-IR" sz="2400" b="1" u="sng" dirty="0">
                <a:cs typeface="B Nazanin" panose="00000400000000000000" pitchFamily="2" charset="-78"/>
              </a:rPr>
              <a:t>همسایگان بدون واسطه </a:t>
            </a:r>
            <a:r>
              <a:rPr lang="fa-IR" sz="2400" dirty="0">
                <a:cs typeface="B Nazanin" panose="00000400000000000000" pitchFamily="2" charset="-78"/>
              </a:rPr>
              <a:t>گره </a:t>
            </a:r>
            <a:r>
              <a:rPr lang="en-US" sz="2400" dirty="0">
                <a:cs typeface="B Nazanin" panose="00000400000000000000" pitchFamily="2" charset="-78"/>
              </a:rPr>
              <a:t>u</a:t>
            </a:r>
            <a:r>
              <a:rPr lang="fa-IR" sz="2400" dirty="0">
                <a:cs typeface="B Nazanin" panose="00000400000000000000" pitchFamily="2" charset="-78"/>
              </a:rPr>
              <a:t> هستند.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برای یک محدوده همسایگی  با اندازه </a:t>
            </a:r>
            <a:r>
              <a:rPr lang="en-US" sz="2400" dirty="0">
                <a:cs typeface="B Nazanin" panose="00000400000000000000" pitchFamily="2" charset="-78"/>
              </a:rPr>
              <a:t>k=3</a:t>
            </a:r>
            <a:r>
              <a:rPr lang="fa-IR" sz="2400" dirty="0">
                <a:cs typeface="B Nazanin" panose="00000400000000000000" pitchFamily="2" charset="-78"/>
              </a:rPr>
              <a:t>، گره های نمونه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r>
              <a:rPr lang="fa-IR" sz="2400" dirty="0">
                <a:cs typeface="B Nazanin" panose="00000400000000000000" pitchFamily="2" charset="-78"/>
              </a:rPr>
              <a:t> عبارتند از: </a:t>
            </a:r>
            <a:r>
              <a:rPr lang="en-US" sz="2400" dirty="0">
                <a:cs typeface="B Nazanin" panose="00000400000000000000" pitchFamily="2" charset="-78"/>
              </a:rPr>
              <a:t>S1,S2,S3</a:t>
            </a: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هوموفیلی</a:t>
            </a:r>
            <a:r>
              <a:rPr lang="fa-IR" sz="2400" dirty="0">
                <a:cs typeface="B Nazanin" panose="00000400000000000000" pitchFamily="2" charset="-78"/>
              </a:rPr>
              <a:t>:</a:t>
            </a:r>
            <a:r>
              <a:rPr lang="en-US" sz="2400" dirty="0">
                <a:cs typeface="B Nazanin" panose="00000400000000000000" pitchFamily="2" charset="-78"/>
              </a:rPr>
              <a:t>u</a:t>
            </a:r>
            <a:r>
              <a:rPr lang="fa-IR" sz="2400" dirty="0">
                <a:cs typeface="B Nazanin" panose="00000400000000000000" pitchFamily="2" charset="-78"/>
              </a:rPr>
              <a:t> شبیه </a:t>
            </a:r>
            <a:r>
              <a:rPr lang="en-US" sz="2400" dirty="0">
                <a:cs typeface="B Nazanin" panose="00000400000000000000" pitchFamily="2" charset="-78"/>
              </a:rPr>
              <a:t>s1,s2,s3</a:t>
            </a:r>
            <a:r>
              <a:rPr lang="fa-IR" sz="2400" dirty="0">
                <a:cs typeface="B Nazanin" panose="00000400000000000000" pitchFamily="2" charset="-78"/>
              </a:rPr>
              <a:t> است.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BFS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هم ارزی ساختاری</a:t>
            </a:r>
            <a:r>
              <a:rPr lang="fa-IR" sz="2400" dirty="0">
                <a:cs typeface="B Nazanin" panose="00000400000000000000" pitchFamily="2" charset="-78"/>
              </a:rPr>
              <a:t>: </a:t>
            </a:r>
            <a:r>
              <a:rPr lang="en-US" sz="2400" dirty="0">
                <a:cs typeface="B Nazanin" panose="00000400000000000000" pitchFamily="2" charset="-78"/>
              </a:rPr>
              <a:t>u</a:t>
            </a:r>
            <a:r>
              <a:rPr lang="fa-IR" sz="2400" dirty="0">
                <a:cs typeface="B Nazanin" panose="00000400000000000000" pitchFamily="2" charset="-78"/>
              </a:rPr>
              <a:t> شبیه </a:t>
            </a:r>
            <a:r>
              <a:rPr lang="en-US" sz="2400" dirty="0">
                <a:cs typeface="B Nazanin" panose="00000400000000000000" pitchFamily="2" charset="-78"/>
              </a:rPr>
              <a:t>S6</a:t>
            </a:r>
            <a:r>
              <a:rPr lang="fa-IR" sz="2400" dirty="0">
                <a:cs typeface="B Nazanin" panose="00000400000000000000" pitchFamily="2" charset="-78"/>
              </a:rPr>
              <a:t> است.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DFS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گرچه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S6</a:t>
            </a:r>
            <a:r>
              <a:rPr lang="fa-IR" dirty="0">
                <a:cs typeface="B Nazanin" panose="00000400000000000000" pitchFamily="2" charset="-78"/>
              </a:rPr>
              <a:t> با هم همسایه</a:t>
            </a:r>
            <a:r>
              <a:rPr lang="fa-IR" b="1" u="sng" dirty="0">
                <a:cs typeface="B Nazanin" panose="00000400000000000000" pitchFamily="2" charset="-78"/>
              </a:rPr>
              <a:t> نیستند</a:t>
            </a:r>
          </a:p>
          <a:p>
            <a:pPr marL="457200" lvl="1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اما </a:t>
            </a:r>
            <a:r>
              <a:rPr lang="fa-IR" b="1" u="sng" dirty="0">
                <a:cs typeface="B Nazanin" panose="00000400000000000000" pitchFamily="2" charset="-78"/>
              </a:rPr>
              <a:t>نقشی یکسان </a:t>
            </a:r>
            <a:r>
              <a:rPr lang="fa-IR" dirty="0">
                <a:cs typeface="B Nazanin" panose="00000400000000000000" pitchFamily="2" charset="-78"/>
              </a:rPr>
              <a:t>در اجتماعات خود دارند.</a:t>
            </a:r>
          </a:p>
          <a:p>
            <a:pPr lvl="1"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Google Shape;161;p26">
            <a:extLst>
              <a:ext uri="{FF2B5EF4-FFF2-40B4-BE49-F238E27FC236}">
                <a16:creationId xmlns:a16="http://schemas.microsoft.com/office/drawing/2014/main" id="{0E72B650-6982-4A45-9C3D-83FD387633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5561"/>
          <a:stretch/>
        </p:blipFill>
        <p:spPr>
          <a:xfrm>
            <a:off x="0" y="4001294"/>
            <a:ext cx="7073322" cy="27479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6A7AF69-D483-431C-9101-65E4F9E0DE9C}"/>
              </a:ext>
            </a:extLst>
          </p:cNvPr>
          <p:cNvSpPr/>
          <p:nvPr/>
        </p:nvSpPr>
        <p:spPr>
          <a:xfrm>
            <a:off x="145774" y="4001294"/>
            <a:ext cx="795130" cy="8490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24021B-93AB-4940-8376-ABD411C98CAF}"/>
              </a:ext>
            </a:extLst>
          </p:cNvPr>
          <p:cNvSpPr/>
          <p:nvPr/>
        </p:nvSpPr>
        <p:spPr>
          <a:xfrm>
            <a:off x="1994452" y="4100686"/>
            <a:ext cx="795130" cy="8490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E3DD8-8477-4016-9B05-AFC0F19DB9F7}"/>
              </a:ext>
            </a:extLst>
          </p:cNvPr>
          <p:cNvSpPr/>
          <p:nvPr/>
        </p:nvSpPr>
        <p:spPr>
          <a:xfrm>
            <a:off x="94422" y="5900255"/>
            <a:ext cx="795130" cy="8490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D4122-3D77-443B-A6CC-5B5F2334FBB7}"/>
              </a:ext>
            </a:extLst>
          </p:cNvPr>
          <p:cNvSpPr/>
          <p:nvPr/>
        </p:nvSpPr>
        <p:spPr>
          <a:xfrm>
            <a:off x="1070113" y="4950774"/>
            <a:ext cx="795130" cy="84900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198AEB-E0F8-46F1-A378-E4084EF91661}"/>
              </a:ext>
            </a:extLst>
          </p:cNvPr>
          <p:cNvSpPr/>
          <p:nvPr/>
        </p:nvSpPr>
        <p:spPr>
          <a:xfrm>
            <a:off x="3833192" y="4987736"/>
            <a:ext cx="795130" cy="84900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E9F1E-1685-4342-9EB8-35D2376A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BFS:Structural Equivalence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گره هایی که از منظر ساختار </a:t>
            </a:r>
            <a:r>
              <a:rPr lang="fa-IR" sz="2400" b="1" u="sng" dirty="0">
                <a:cs typeface="B Nazanin" panose="00000400000000000000" pitchFamily="2" charset="-78"/>
              </a:rPr>
              <a:t>نقش یکسان </a:t>
            </a:r>
            <a:r>
              <a:rPr lang="fa-IR" sz="2400" dirty="0">
                <a:cs typeface="B Nazanin" panose="00000400000000000000" pitchFamily="2" charset="-78"/>
              </a:rPr>
              <a:t>در شبکه دارند باید به دقت </a:t>
            </a:r>
            <a:r>
              <a:rPr lang="fa-IR" sz="2400" b="1" u="sng" dirty="0">
                <a:cs typeface="B Nazanin" panose="00000400000000000000" pitchFamily="2" charset="-78"/>
              </a:rPr>
              <a:t>در کنار هم </a:t>
            </a:r>
            <a:r>
              <a:rPr lang="fa-IR" sz="2400" dirty="0">
                <a:cs typeface="B Nazanin" panose="00000400000000000000" pitchFamily="2" charset="-78"/>
              </a:rPr>
              <a:t>قرار بگیرند.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گره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S6</a:t>
            </a:r>
            <a:r>
              <a:rPr lang="fa-IR" dirty="0">
                <a:cs typeface="B Nazanin" panose="00000400000000000000" pitchFamily="2" charset="-78"/>
              </a:rPr>
              <a:t> در گراف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با محدود کردن جستجو به </a:t>
            </a:r>
            <a:r>
              <a:rPr lang="fa-IR" sz="2400" b="1" u="sng" dirty="0">
                <a:cs typeface="B Nazanin" panose="00000400000000000000" pitchFamily="2" charset="-78"/>
              </a:rPr>
              <a:t>گره‌های مجاور</a:t>
            </a:r>
            <a:r>
              <a:rPr lang="fa-IR" sz="2400" dirty="0">
                <a:cs typeface="B Nazanin" panose="00000400000000000000" pitchFamily="2" charset="-78"/>
              </a:rPr>
              <a:t>,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r>
              <a:rPr lang="fa-IR" sz="2400" dirty="0">
                <a:cs typeface="B Nazanin" panose="00000400000000000000" pitchFamily="2" charset="-78"/>
              </a:rPr>
              <a:t> </a:t>
            </a:r>
            <a:r>
              <a:rPr lang="fa-IR" sz="2400" b="1" u="sng" dirty="0">
                <a:cs typeface="B Nazanin" panose="00000400000000000000" pitchFamily="2" charset="-78"/>
              </a:rPr>
              <a:t>دید میکروسکوپی</a:t>
            </a:r>
            <a:r>
              <a:rPr lang="fa-IR" sz="2400" dirty="0">
                <a:cs typeface="B Nazanin" panose="00000400000000000000" pitchFamily="2" charset="-78"/>
              </a:rPr>
              <a:t> می‌دهد (دقت و ریزبینی عمیق)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با استفاده از </a:t>
            </a:r>
            <a:r>
              <a:rPr lang="en-US" sz="2400" dirty="0">
                <a:cs typeface="B Nazanin" panose="00000400000000000000" pitchFamily="2" charset="-78"/>
              </a:rPr>
              <a:t>BFS</a:t>
            </a:r>
            <a:r>
              <a:rPr lang="fa-IR" sz="2400" dirty="0">
                <a:cs typeface="B Nazanin" panose="00000400000000000000" pitchFamily="2" charset="-78"/>
              </a:rPr>
              <a:t> می توان نقش های ساختاری شبکه مانند </a:t>
            </a:r>
            <a:r>
              <a:rPr lang="fa-IR" sz="2400" b="1" u="sng" dirty="0">
                <a:cs typeface="B Nazanin" panose="00000400000000000000" pitchFamily="2" charset="-78"/>
              </a:rPr>
              <a:t>پُل ها و هاب ها </a:t>
            </a:r>
            <a:r>
              <a:rPr lang="fa-IR" sz="2400" dirty="0">
                <a:cs typeface="B Nazanin" panose="00000400000000000000" pitchFamily="2" charset="-78"/>
              </a:rPr>
              <a:t>را شناسایی کرد.</a:t>
            </a:r>
          </a:p>
        </p:txBody>
      </p:sp>
      <p:pic>
        <p:nvPicPr>
          <p:cNvPr id="4" name="Google Shape;172;p27">
            <a:extLst>
              <a:ext uri="{FF2B5EF4-FFF2-40B4-BE49-F238E27FC236}">
                <a16:creationId xmlns:a16="http://schemas.microsoft.com/office/drawing/2014/main" id="{25E46A4B-5BDE-416A-BE15-22741A646F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5775"/>
          <a:stretch/>
        </p:blipFill>
        <p:spPr>
          <a:xfrm>
            <a:off x="473161" y="4001294"/>
            <a:ext cx="6179429" cy="25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86E5-29E9-4F06-827B-6148140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دو پارادایم نمایش ساختار گراف: </a:t>
            </a:r>
            <a:r>
              <a:rPr lang="en-US" sz="3200" b="1" dirty="0">
                <a:cs typeface="B Nazanin" panose="00000400000000000000" pitchFamily="2" charset="-78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محدوده شامل گره هایی است که به طور </a:t>
            </a:r>
            <a:r>
              <a:rPr lang="fa-IR" sz="2400" b="1" u="sng" dirty="0">
                <a:cs typeface="B Nazanin" panose="00000400000000000000" pitchFamily="2" charset="-78"/>
              </a:rPr>
              <a:t>متوالی</a:t>
            </a:r>
            <a:r>
              <a:rPr lang="fa-IR" sz="2400" b="1" dirty="0">
                <a:cs typeface="B Nazanin" panose="00000400000000000000" pitchFamily="2" charset="-78"/>
              </a:rPr>
              <a:t> با فاصله </a:t>
            </a:r>
            <a:r>
              <a:rPr lang="fa-IR" sz="2400" b="1" u="sng" dirty="0">
                <a:cs typeface="B Nazanin" panose="00000400000000000000" pitchFamily="2" charset="-78"/>
              </a:rPr>
              <a:t>افزایشی</a:t>
            </a:r>
            <a:r>
              <a:rPr lang="fa-IR" sz="2400" b="1" dirty="0">
                <a:cs typeface="B Nazanin" panose="00000400000000000000" pitchFamily="2" charset="-78"/>
              </a:rPr>
              <a:t> از گره منبع </a:t>
            </a:r>
            <a:r>
              <a:rPr lang="en-US" sz="2400" b="1" dirty="0">
                <a:cs typeface="B Nazanin" panose="00000400000000000000" pitchFamily="2" charset="-78"/>
              </a:rPr>
              <a:t>u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نمونه برداری شده اند.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برای یک محدوده همسایگی  با اندازه </a:t>
            </a:r>
            <a:r>
              <a:rPr lang="en-US" sz="2400" dirty="0">
                <a:cs typeface="B Nazanin" panose="00000400000000000000" pitchFamily="2" charset="-78"/>
              </a:rPr>
              <a:t>k=3</a:t>
            </a:r>
            <a:r>
              <a:rPr lang="fa-IR" sz="2400" dirty="0">
                <a:cs typeface="B Nazanin" panose="00000400000000000000" pitchFamily="2" charset="-78"/>
              </a:rPr>
              <a:t>، گره های نمونه </a:t>
            </a:r>
            <a:r>
              <a:rPr lang="en-US" sz="2400" dirty="0">
                <a:cs typeface="B Nazanin" panose="00000400000000000000" pitchFamily="2" charset="-78"/>
              </a:rPr>
              <a:t>DFS</a:t>
            </a:r>
            <a:r>
              <a:rPr lang="fa-IR" sz="2400" dirty="0">
                <a:cs typeface="B Nazanin" panose="00000400000000000000" pitchFamily="2" charset="-78"/>
              </a:rPr>
              <a:t> عبارتند از: </a:t>
            </a:r>
            <a:r>
              <a:rPr lang="en-US" sz="2400" dirty="0">
                <a:cs typeface="B Nazanin" panose="00000400000000000000" pitchFamily="2" charset="-78"/>
              </a:rPr>
              <a:t>S4,S5,S6</a:t>
            </a: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Google Shape;183;p28">
            <a:extLst>
              <a:ext uri="{FF2B5EF4-FFF2-40B4-BE49-F238E27FC236}">
                <a16:creationId xmlns:a16="http://schemas.microsoft.com/office/drawing/2014/main" id="{63FCAA72-70FA-42C0-9B31-0BEBDE3DF3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5561"/>
          <a:stretch/>
        </p:blipFill>
        <p:spPr>
          <a:xfrm>
            <a:off x="838200" y="3279361"/>
            <a:ext cx="6969973" cy="30325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C001B-AA47-4BD8-AA5F-9C79A8B0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3" y="500062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DFS:Homophily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1825625"/>
            <a:ext cx="106680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گره هایی که بشدت به هم </a:t>
            </a:r>
            <a:r>
              <a:rPr lang="fa-IR" sz="2400" b="1" u="sng" dirty="0">
                <a:cs typeface="B Nazanin" panose="00000400000000000000" pitchFamily="2" charset="-78"/>
              </a:rPr>
              <a:t>متصل </a:t>
            </a:r>
            <a:r>
              <a:rPr lang="fa-IR" sz="2400" dirty="0">
                <a:cs typeface="B Nazanin" panose="00000400000000000000" pitchFamily="2" charset="-78"/>
              </a:rPr>
              <a:t>هستند و متعلق به </a:t>
            </a:r>
            <a:r>
              <a:rPr lang="fa-IR" sz="2400" b="1" u="sng" dirty="0">
                <a:cs typeface="B Nazanin" panose="00000400000000000000" pitchFamily="2" charset="-78"/>
              </a:rPr>
              <a:t>اجتماعات یکسان </a:t>
            </a:r>
            <a:r>
              <a:rPr lang="fa-IR" sz="2400" dirty="0">
                <a:cs typeface="B Nazanin" panose="00000400000000000000" pitchFamily="2" charset="-78"/>
              </a:rPr>
              <a:t>در شبکه می باشند، باید به دقت </a:t>
            </a:r>
            <a:r>
              <a:rPr lang="fa-IR" sz="2400" b="1" u="sng" dirty="0">
                <a:cs typeface="B Nazanin" panose="00000400000000000000" pitchFamily="2" charset="-78"/>
              </a:rPr>
              <a:t>در کنار هم </a:t>
            </a:r>
            <a:r>
              <a:rPr lang="fa-IR" sz="2400" dirty="0">
                <a:cs typeface="B Nazanin" panose="00000400000000000000" pitchFamily="2" charset="-78"/>
              </a:rPr>
              <a:t>قرار بگیرند.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مثال: گره های </a:t>
            </a:r>
            <a:r>
              <a:rPr lang="en-US" dirty="0">
                <a:cs typeface="B Nazanin" panose="00000400000000000000" pitchFamily="2" charset="-78"/>
              </a:rPr>
              <a:t>u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en-US" dirty="0">
                <a:cs typeface="B Nazanin" panose="00000400000000000000" pitchFamily="2" charset="-78"/>
              </a:rPr>
              <a:t>s1</a:t>
            </a:r>
            <a:r>
              <a:rPr lang="fa-IR" dirty="0">
                <a:cs typeface="B Nazanin" panose="00000400000000000000" pitchFamily="2" charset="-78"/>
              </a:rPr>
              <a:t> در گراف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گره های نمونه برداری شده توسط </a:t>
            </a:r>
            <a:r>
              <a:rPr lang="en-US" sz="2400" dirty="0">
                <a:cs typeface="B Nazanin" panose="00000400000000000000" pitchFamily="2" charset="-78"/>
              </a:rPr>
              <a:t>DFS</a:t>
            </a:r>
            <a:r>
              <a:rPr lang="fa-IR" sz="2400" dirty="0">
                <a:cs typeface="B Nazanin" panose="00000400000000000000" pitchFamily="2" charset="-78"/>
              </a:rPr>
              <a:t>، یک </a:t>
            </a:r>
            <a:r>
              <a:rPr lang="fa-IR" sz="2400" b="1" u="sng" dirty="0">
                <a:cs typeface="B Nazanin" panose="00000400000000000000" pitchFamily="2" charset="-78"/>
              </a:rPr>
              <a:t>دید کلان ازهمسایگی (مجاورت) گره ها </a:t>
            </a:r>
            <a:r>
              <a:rPr lang="fa-IR" sz="2400" dirty="0">
                <a:cs typeface="B Nazanin" panose="00000400000000000000" pitchFamily="2" charset="-78"/>
              </a:rPr>
              <a:t>به ما نشان می دهند.</a:t>
            </a:r>
          </a:p>
        </p:txBody>
      </p:sp>
      <p:pic>
        <p:nvPicPr>
          <p:cNvPr id="4" name="Google Shape;193;p29">
            <a:extLst>
              <a:ext uri="{FF2B5EF4-FFF2-40B4-BE49-F238E27FC236}">
                <a16:creationId xmlns:a16="http://schemas.microsoft.com/office/drawing/2014/main" id="{51ECA2AF-01FD-48AE-8860-AE9B2D7D9C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3674"/>
          <a:stretch/>
        </p:blipFill>
        <p:spPr>
          <a:xfrm>
            <a:off x="649356" y="3700163"/>
            <a:ext cx="5274365" cy="24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52910-9BF6-4CE7-BF3F-EE4F44FE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الگوریتم </a:t>
            </a:r>
            <a:r>
              <a:rPr lang="en" sz="3200" dirty="0">
                <a:latin typeface="Times New Roman"/>
                <a:ea typeface="Times New Roman"/>
                <a:cs typeface="Times New Roman"/>
                <a:sym typeface="Times New Roman"/>
              </a:rPr>
              <a:t>node2vec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581B5-88FF-4714-838A-89FDE57A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576838"/>
            <a:ext cx="6502399" cy="61921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9131C-8265-4248-ADCB-9C2618CE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899B1-BCD6-4F67-9FE6-5E4DFDF3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Edge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پیش بینی لینک با مجموعه ای گره ها سر و کار دارد.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ما نیاز داریم تا </a:t>
            </a:r>
            <a:r>
              <a:rPr lang="fa-IR" sz="2400" b="1" u="sng" dirty="0">
                <a:cs typeface="B Nazanin" panose="00000400000000000000" pitchFamily="2" charset="-78"/>
              </a:rPr>
              <a:t>تعبیه یال ها </a:t>
            </a:r>
            <a:r>
              <a:rPr lang="fa-IR" sz="2400" dirty="0">
                <a:cs typeface="B Nazanin" panose="00000400000000000000" pitchFamily="2" charset="-78"/>
              </a:rPr>
              <a:t>را پیدا کنیم.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تعبیه یال </a:t>
            </a:r>
            <a:r>
              <a:rPr lang="en-US" sz="2400" dirty="0">
                <a:latin typeface="+mj-lt"/>
                <a:cs typeface="B Nazanin" panose="00000400000000000000" pitchFamily="2" charset="-78"/>
              </a:rPr>
              <a:t>(</a:t>
            </a:r>
            <a:r>
              <a:rPr lang="en-US" sz="2400" dirty="0" err="1">
                <a:latin typeface="+mj-lt"/>
                <a:cs typeface="B Nazanin" panose="00000400000000000000" pitchFamily="2" charset="-78"/>
              </a:rPr>
              <a:t>u,v</a:t>
            </a:r>
            <a:r>
              <a:rPr lang="en-US" sz="2400" dirty="0">
                <a:latin typeface="+mj-lt"/>
                <a:cs typeface="B Nazanin" panose="00000400000000000000" pitchFamily="2" charset="-78"/>
              </a:rPr>
              <a:t>)</a:t>
            </a:r>
            <a:r>
              <a:rPr lang="fa-IR" sz="2400" dirty="0">
                <a:cs typeface="B Nazanin" panose="00000400000000000000" pitchFamily="2" charset="-78"/>
              </a:rPr>
              <a:t> بوسیله یک عملگر دودویی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g(u, v)</a:t>
            </a:r>
            <a:r>
              <a:rPr lang="fa-IR" sz="2400" dirty="0">
                <a:cs typeface="B Nazanin" panose="00000400000000000000" pitchFamily="2" charset="-78"/>
              </a:rPr>
              <a:t> انجام می گیرد : 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× V ⟶ R</a:t>
            </a:r>
            <a:r>
              <a:rPr lang="en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99F77-D725-4A21-B7C3-C784146C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90" y="3225800"/>
            <a:ext cx="9248775" cy="3267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00EF6-2CBA-4397-BB7D-D487E9E1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1333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همه چیز حول محور این مفهوم سِیر می کند.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0" y="1812373"/>
            <a:ext cx="6728791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9600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9600" dirty="0">
                <a:cs typeface="B Nazanin" panose="00000400000000000000" pitchFamily="2" charset="-78"/>
              </a:rPr>
              <a:t>هَمسایگی</a:t>
            </a:r>
            <a:r>
              <a:rPr lang="fa-IR" sz="2400" dirty="0">
                <a:cs typeface="B Nazanin" panose="00000400000000000000" pitchFamily="2" charset="-78"/>
              </a:rPr>
              <a:t>(گره)</a:t>
            </a:r>
          </a:p>
          <a:p>
            <a:pPr marL="0" indent="0" algn="ctr" rtl="1">
              <a:buNone/>
            </a:pPr>
            <a:r>
              <a:rPr lang="fa-IR" sz="2400" dirty="0">
                <a:cs typeface="B Nazanin" panose="00000400000000000000" pitchFamily="2" charset="-78"/>
              </a:rPr>
              <a:t>گراف ها </a:t>
            </a:r>
          </a:p>
          <a:p>
            <a:pPr marL="0" indent="0" algn="ct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ویژگی های هر گره را از طریق همسایگانش بازگو می کنند.</a:t>
            </a:r>
            <a:endParaRPr lang="en-US" sz="96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F03ED-C53A-4921-A4F9-D8CF4E476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8" y="1211124"/>
            <a:ext cx="5903001" cy="3981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92B8-585F-4CEC-A62C-C02BA178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3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گراف ها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محور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، بخشی از داده‌های برچسب دار را نشان می‌دهد.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C48F3-28EB-4551-ABF2-065A3B81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1" y="2222316"/>
            <a:ext cx="7684604" cy="4411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E97B-53EA-4130-9B62-E9E74F87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نتیجه: پیش بینی لینک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5"/>
            <a:ext cx="10956235" cy="4351338"/>
          </a:xfrm>
        </p:spPr>
        <p:txBody>
          <a:bodyPr>
            <a:norm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با در نظر گرفتن یک شبکه با بخش‌های مشخصی از </a:t>
            </a:r>
            <a:r>
              <a:rPr lang="fa-IR" sz="2400" b="1" u="sng" dirty="0">
                <a:cs typeface="B Nazanin" panose="00000400000000000000" pitchFamily="2" charset="-78"/>
              </a:rPr>
              <a:t>یال های حذف شده</a:t>
            </a:r>
            <a:r>
              <a:rPr lang="fa-IR" sz="2400" dirty="0">
                <a:cs typeface="B Nazanin" panose="00000400000000000000" pitchFamily="2" charset="-78"/>
              </a:rPr>
              <a:t>، ما می‌خواهیم یال های حذفی را </a:t>
            </a:r>
            <a:r>
              <a:rPr lang="fa-IR" sz="2400" b="1" dirty="0">
                <a:cs typeface="B Nazanin" panose="00000400000000000000" pitchFamily="2" charset="-78"/>
              </a:rPr>
              <a:t>پیش‌بینی</a:t>
            </a:r>
            <a:r>
              <a:rPr lang="fa-IR" sz="2400" dirty="0">
                <a:cs typeface="B Nazanin" panose="00000400000000000000" pitchFamily="2" charset="-78"/>
              </a:rPr>
              <a:t> کنیم.</a:t>
            </a:r>
          </a:p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مجموعه دادگان</a:t>
            </a:r>
          </a:p>
          <a:p>
            <a:pPr lvl="1" algn="just" rtl="1"/>
            <a:r>
              <a:rPr lang="en-US" dirty="0">
                <a:cs typeface="B Nazanin" panose="00000400000000000000" pitchFamily="2" charset="-78"/>
              </a:rPr>
              <a:t>Facebook</a:t>
            </a:r>
            <a:r>
              <a:rPr lang="fa-IR" dirty="0">
                <a:cs typeface="B Nazanin" panose="00000400000000000000" pitchFamily="2" charset="-78"/>
              </a:rPr>
              <a:t>: گره ها ویال ها نمایانگر دوستی های بین افراد.</a:t>
            </a:r>
          </a:p>
          <a:p>
            <a:pPr lvl="1" algn="just" rtl="1"/>
            <a:r>
              <a:rPr lang="en-US" dirty="0">
                <a:cs typeface="B Nazanin" panose="00000400000000000000" pitchFamily="2" charset="-78"/>
              </a:rPr>
              <a:t>PPI</a:t>
            </a:r>
            <a:r>
              <a:rPr lang="fa-IR" dirty="0">
                <a:cs typeface="B Nazanin" panose="00000400000000000000" pitchFamily="2" charset="-78"/>
              </a:rPr>
              <a:t>: گره ها نمایانگر پروتئین ها هستند، یال ها نمایانگرتعامل بیولوژیکی فی مابین مجموعه ای از پروتئین ها</a:t>
            </a:r>
            <a:endParaRPr lang="en-US" dirty="0">
              <a:cs typeface="B Nazanin" panose="00000400000000000000" pitchFamily="2" charset="-78"/>
            </a:endParaRPr>
          </a:p>
          <a:p>
            <a:pPr lvl="1" algn="just" rtl="1"/>
            <a:r>
              <a:rPr lang="en-US" dirty="0" err="1">
                <a:cs typeface="B Nazanin" panose="00000400000000000000" pitchFamily="2" charset="-78"/>
              </a:rPr>
              <a:t>arXiv</a:t>
            </a:r>
            <a:r>
              <a:rPr lang="fa-IR" dirty="0">
                <a:cs typeface="B Nazanin" panose="00000400000000000000" pitchFamily="2" charset="-78"/>
              </a:rPr>
              <a:t>: گره ها نمایانگر محققین هستند و یال ها نمایانگر همکاری های علمی فی مابین محققین.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00DD-6A9C-4A99-AF9D-014AE825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7C055-179E-4E08-B2E3-B1908584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6" y="4496934"/>
            <a:ext cx="11079110" cy="16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جداول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30" y="1690688"/>
            <a:ext cx="11172170" cy="4982359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امتیازات مساحت زیرنمودار برای پیش بینی لینک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هیچ یک از الگوریتم های یادگیری ویژگی پیش از این برای 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پیش بینی لینک استفاده </a:t>
            </a:r>
            <a:r>
              <a:rPr lang="fa-IR" sz="2400" b="1" u="sng" dirty="0">
                <a:cs typeface="B Nazanin" panose="00000400000000000000" pitchFamily="2" charset="-78"/>
              </a:rPr>
              <a:t>نشده اند</a:t>
            </a:r>
            <a:r>
              <a:rPr lang="fa-IR" sz="2400" dirty="0">
                <a:cs typeface="B Nazanin" panose="00000400000000000000" pitchFamily="2" charset="-78"/>
              </a:rPr>
              <a:t>. این الگوریتم ها علاوه بر این</a:t>
            </a:r>
          </a:p>
          <a:p>
            <a:pPr marL="0" indent="0" algn="r" rtl="1">
              <a:buNone/>
            </a:pPr>
            <a:r>
              <a:rPr lang="en-US" sz="2400" dirty="0">
                <a:cs typeface="B Nazanin" panose="00000400000000000000" pitchFamily="2" charset="-78"/>
              </a:rPr>
              <a:t>Node2vec</a:t>
            </a:r>
            <a:r>
              <a:rPr lang="fa-IR" sz="2400" dirty="0">
                <a:cs typeface="B Nazanin" panose="00000400000000000000" pitchFamily="2" charset="-78"/>
              </a:rPr>
              <a:t> را در برابر امتیازات روش های هیوریستیک ارزیابی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می کنند.	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Google Shape;289;p41">
            <a:extLst>
              <a:ext uri="{FF2B5EF4-FFF2-40B4-BE49-F238E27FC236}">
                <a16:creationId xmlns:a16="http://schemas.microsoft.com/office/drawing/2014/main" id="{CE12C374-1F8F-48A5-9170-76327DF278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8313" y="3962400"/>
            <a:ext cx="6213599" cy="271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1B388-C9EA-447D-BF2A-F8E43EC3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4" y="817030"/>
            <a:ext cx="5065657" cy="60409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62258-F320-431A-9DFD-2F006DDD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Corpus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Document</a:t>
            </a:r>
          </a:p>
          <a:p>
            <a:pPr marL="0" indent="0" algn="ctr" rtl="1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Node2Vec: Generate a Corpus from Graph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Strategy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 rtl="1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20768-D102-4066-8BB4-254E68D7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8" y="33609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>
                <a:cs typeface="B Nazanin" panose="00000400000000000000" pitchFamily="2" charset="-78"/>
              </a:rPr>
              <a:t>Corpus</a:t>
            </a:r>
            <a:r>
              <a:rPr lang="fa-IR" sz="3200" b="1" dirty="0">
                <a:cs typeface="B Nazanin" panose="00000400000000000000" pitchFamily="2" charset="-78"/>
              </a:rPr>
              <a:t> را به عنوان چه چیز مدنظر می گیریم؟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825625"/>
            <a:ext cx="11829143" cy="435133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 منظور تولید گراف از </a:t>
            </a:r>
            <a:r>
              <a:rPr lang="en-US" dirty="0">
                <a:cs typeface="B Nazanin" panose="00000400000000000000" pitchFamily="2" charset="-78"/>
              </a:rPr>
              <a:t>Corpus</a:t>
            </a:r>
            <a:r>
              <a:rPr lang="fa-IR" dirty="0">
                <a:cs typeface="B Nazanin" panose="00000400000000000000" pitchFamily="2" charset="-78"/>
              </a:rPr>
              <a:t> در گراف ورودی، </a:t>
            </a:r>
            <a:r>
              <a:rPr lang="en-US" dirty="0">
                <a:cs typeface="B Nazanin" panose="00000400000000000000" pitchFamily="2" charset="-78"/>
              </a:rPr>
              <a:t>Corpus</a:t>
            </a:r>
            <a:r>
              <a:rPr lang="fa-IR" dirty="0">
                <a:cs typeface="B Nazanin" panose="00000400000000000000" pitchFamily="2" charset="-78"/>
              </a:rPr>
              <a:t> را یک </a:t>
            </a:r>
            <a:r>
              <a:rPr lang="en-US" dirty="0">
                <a:cs typeface="B Nazanin" panose="00000400000000000000" pitchFamily="2" charset="-78"/>
              </a:rPr>
              <a:t>DAG</a:t>
            </a:r>
            <a:r>
              <a:rPr lang="fa-IR" dirty="0">
                <a:cs typeface="B Nazanin" panose="00000400000000000000" pitchFamily="2" charset="-78"/>
              </a:rPr>
              <a:t> مد نظر می گیریم.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گروهی از گراف های جهت دار غیرمدوَّر با حداکثر درجه خروجی 1</a:t>
            </a:r>
            <a:endParaRPr lang="en-US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یک </a:t>
            </a:r>
            <a:r>
              <a:rPr lang="fa-IR" dirty="0">
                <a:cs typeface="B Nazanin" panose="00000400000000000000" pitchFamily="2" charset="-78"/>
                <a:hlinkClick r:id="rId2" tooltip="گراف جهت‌دار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گراف جهت‌دار</a:t>
            </a:r>
            <a:r>
              <a:rPr lang="fa-IR" dirty="0">
                <a:cs typeface="B Nazanin" panose="00000400000000000000" pitchFamily="2" charset="-78"/>
              </a:rPr>
              <a:t> است که هیچ </a:t>
            </a:r>
            <a:r>
              <a:rPr lang="fa-IR" dirty="0">
                <a:cs typeface="B Nazanin" panose="00000400000000000000" pitchFamily="2" charset="-78"/>
                <a:hlinkClick r:id="rId3" tooltip="گراف دور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گرافِ دوری</a:t>
            </a:r>
            <a:r>
              <a:rPr lang="fa-IR" dirty="0">
                <a:cs typeface="B Nazanin" panose="00000400000000000000" pitchFamily="2" charset="-78"/>
              </a:rPr>
              <a:t>‌ای ندارد؛ یعنی هیچ مسیر جهت‌داری که رأس ابتدا و انتهای آن یکی باشد، وجود ندارد.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D364C-1CF5-40B3-8166-302B3972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07" y="4066381"/>
            <a:ext cx="2476500" cy="22002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457B-9002-49FC-87DD-912557F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بازنمایی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457372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یک بازنمایی عالی برای یک جمله متنی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هر کلمه در جمله یک گره است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و به کلمه بعدی اش در جمله اشاره دارد.</a:t>
            </a: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جمله در بازنمایی گرافی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به این شکل می توان دید که </a:t>
            </a:r>
            <a:r>
              <a:rPr lang="en-US" sz="2800" dirty="0">
                <a:cs typeface="B Nazanin" panose="00000400000000000000" pitchFamily="2" charset="-78"/>
              </a:rPr>
              <a:t>word2vec</a:t>
            </a:r>
            <a:r>
              <a:rPr lang="fa-IR" sz="2800" dirty="0">
                <a:cs typeface="B Nazanin" panose="00000400000000000000" pitchFamily="2" charset="-78"/>
              </a:rPr>
              <a:t> می تواند ویژگی های گراف را استخراج کند اما نوع خاصی از گراف را.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چرا که خیلی از گراف ها به این سادگی نیستند</a:t>
            </a:r>
          </a:p>
          <a:p>
            <a:pPr lvl="2" algn="r" rtl="1"/>
            <a:r>
              <a:rPr lang="fa-IR" sz="2400" dirty="0">
                <a:cs typeface="B Nazanin" panose="00000400000000000000" pitchFamily="2" charset="-78"/>
              </a:rPr>
              <a:t>جهت دارند، وزن دارند، سیکل دارند و از نظر ساختار </a:t>
            </a:r>
            <a:r>
              <a:rPr lang="fa-IR" sz="2400" b="1" dirty="0">
                <a:cs typeface="B Nazanin" panose="00000400000000000000" pitchFamily="2" charset="-78"/>
              </a:rPr>
              <a:t>بسیار پیچیده تر از متن</a:t>
            </a:r>
            <a:r>
              <a:rPr lang="fa-IR" sz="2400" b="1" u="sng" dirty="0">
                <a:cs typeface="B Nazanin" panose="00000400000000000000" pitchFamily="2" charset="-78"/>
              </a:rPr>
              <a:t> </a:t>
            </a:r>
            <a:r>
              <a:rPr lang="fa-IR" sz="2400" u="sng" dirty="0">
                <a:cs typeface="B Nazanin" panose="00000400000000000000" pitchFamily="2" charset="-78"/>
              </a:rPr>
              <a:t>هستند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F232E-0829-4014-9E42-DB0F14F0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41" y="2766218"/>
            <a:ext cx="7937213" cy="13255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1B1D0C-039F-48FD-8B31-7B605F0C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چاره کار برای گراف های پیچیده: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یک استراتژی نمونه برداری قابل تنظیم توسط هایپرپارامتر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به منظور </a:t>
            </a:r>
            <a:r>
              <a:rPr lang="fa-IR" sz="2800" b="1" dirty="0">
                <a:cs typeface="B Nazanin" panose="00000400000000000000" pitchFamily="2" charset="-78"/>
              </a:rPr>
              <a:t>نمونه برداری </a:t>
            </a:r>
            <a:r>
              <a:rPr lang="fa-IR" sz="2800" dirty="0">
                <a:cs typeface="B Nazanin" panose="00000400000000000000" pitchFamily="2" charset="-78"/>
              </a:rPr>
              <a:t>از زیرگراف های جهت دار غیرمُدَوَّر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اما چطور این نمونه برداری از زیرگراف ها صورت می گیرد؟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توسط </a:t>
            </a:r>
            <a:r>
              <a:rPr lang="en-US" sz="2800" dirty="0">
                <a:cs typeface="B Nazanin" panose="00000400000000000000" pitchFamily="2" charset="-78"/>
              </a:rPr>
              <a:t>random walk</a:t>
            </a:r>
            <a:r>
              <a:rPr lang="fa-IR" sz="2800" dirty="0">
                <a:cs typeface="B Nazanin" panose="00000400000000000000" pitchFamily="2" charset="-78"/>
              </a:rPr>
              <a:t> از هر گره در گراف (پیچیده نیست)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2EE2-084A-430F-81A9-4E87A3F7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فرآیند استراتژی نمونه برداری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DAE3D-D105-4B9D-904C-8C746216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56EAD-C9F3-4E2C-BE18-0E15DF009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2140895"/>
            <a:ext cx="10649857" cy="45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F9EA-2447-4AF8-936D-99415CA6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الگوریتم </a:t>
            </a:r>
            <a:r>
              <a:rPr lang="en-US" sz="3200" b="1" dirty="0">
                <a:cs typeface="B Nazanin" panose="00000400000000000000" pitchFamily="2" charset="-78"/>
              </a:rPr>
              <a:t>Random Walk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DB8-0A6D-4C12-BADB-4CC698BC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این الگوریتم بر روی هر گره در گراف اعمال می شود و دو پارامتر را تولید می کند.</a:t>
            </a:r>
          </a:p>
          <a:p>
            <a:pPr lvl="1" algn="r" rtl="1"/>
            <a:r>
              <a:rPr lang="en-US" b="1" dirty="0"/>
              <a:t>Number of walks</a:t>
            </a:r>
            <a:r>
              <a:rPr lang="fa-IR" b="1" dirty="0"/>
              <a:t> </a:t>
            </a:r>
            <a:r>
              <a:rPr lang="fa-IR" b="1" dirty="0">
                <a:cs typeface="B Nazanin" panose="00000400000000000000" pitchFamily="2" charset="-78"/>
              </a:rPr>
              <a:t>: تعداد گام هایی تصادفی </a:t>
            </a:r>
            <a:r>
              <a:rPr lang="fa-IR" dirty="0">
                <a:cs typeface="B Nazanin" panose="00000400000000000000" pitchFamily="2" charset="-78"/>
              </a:rPr>
              <a:t>که از هر </a:t>
            </a:r>
            <a:r>
              <a:rPr lang="fa-IR" b="1" u="sng" dirty="0">
                <a:cs typeface="B Nazanin" panose="00000400000000000000" pitchFamily="2" charset="-78"/>
              </a:rPr>
              <a:t>گره</a:t>
            </a:r>
            <a:r>
              <a:rPr lang="fa-IR" dirty="0">
                <a:cs typeface="B Nazanin" panose="00000400000000000000" pitchFamily="2" charset="-78"/>
              </a:rPr>
              <a:t> در گراف حاصل می شود.</a:t>
            </a:r>
            <a:endParaRPr lang="fa-IR" b="1" dirty="0"/>
          </a:p>
          <a:p>
            <a:pPr lvl="1" algn="r" rtl="1"/>
            <a:r>
              <a:rPr lang="en-US" b="1" dirty="0"/>
              <a:t>Walk length</a:t>
            </a:r>
            <a:r>
              <a:rPr lang="fa-IR" b="1" dirty="0"/>
              <a:t> </a:t>
            </a:r>
            <a:r>
              <a:rPr lang="fa-IR" b="1" dirty="0">
                <a:cs typeface="B Nazanin" panose="00000400000000000000" pitchFamily="2" charset="-78"/>
              </a:rPr>
              <a:t>:</a:t>
            </a:r>
            <a:r>
              <a:rPr lang="fa-IR" b="1" u="sng" dirty="0">
                <a:cs typeface="B Nazanin" panose="00000400000000000000" pitchFamily="2" charset="-78"/>
              </a:rPr>
              <a:t>تعداد گره ها </a:t>
            </a:r>
            <a:r>
              <a:rPr lang="fa-IR" dirty="0">
                <a:cs typeface="B Nazanin" panose="00000400000000000000" pitchFamily="2" charset="-78"/>
              </a:rPr>
              <a:t>در هر گام تصادفی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E4B37-0362-49C3-B667-7B48114C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19EE-C648-4ED2-B565-F77553CA49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08A15-C7FB-4C1E-B207-4202E35C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4" y="3881892"/>
            <a:ext cx="3634753" cy="2610983"/>
          </a:xfrm>
          <a:prstGeom prst="rect">
            <a:avLst/>
          </a:prstGeom>
        </p:spPr>
      </p:pic>
      <p:pic>
        <p:nvPicPr>
          <p:cNvPr id="7" name="Google Shape;183;p28">
            <a:extLst>
              <a:ext uri="{FF2B5EF4-FFF2-40B4-BE49-F238E27FC236}">
                <a16:creationId xmlns:a16="http://schemas.microsoft.com/office/drawing/2014/main" id="{D39B055D-9FF2-430C-A938-137723389D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5561"/>
          <a:stretch/>
        </p:blipFill>
        <p:spPr>
          <a:xfrm>
            <a:off x="4566843" y="3688936"/>
            <a:ext cx="6969973" cy="3032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81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1514</Words>
  <Application>Microsoft Office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Node2Vec: Scalable Feature Learning for Network ACM SIGKDD International Conference on Knowledge Discovery and Data Mining (KDD), 2016.</vt:lpstr>
      <vt:lpstr>استخراج ویژگی های گره ها در گراف، یادگیری ماشین، یادگیری عمیق!</vt:lpstr>
      <vt:lpstr>همه چیز حول محور این مفهوم سِیر می کند.</vt:lpstr>
      <vt:lpstr>Corpus Generation</vt:lpstr>
      <vt:lpstr>Corpus را به عنوان چه چیز مدنظر می گیریم؟</vt:lpstr>
      <vt:lpstr>بازنمایی</vt:lpstr>
      <vt:lpstr>چاره کار برای گراف های پیچیده:</vt:lpstr>
      <vt:lpstr>فرآیند استراتژی نمونه برداری</vt:lpstr>
      <vt:lpstr>الگوریتم Random Walk generation</vt:lpstr>
      <vt:lpstr>الگوریتم Random Walk generation</vt:lpstr>
      <vt:lpstr>بهره برداری node2vec از استراتژی نمونه برداری</vt:lpstr>
      <vt:lpstr>بر شانه ی که سواریم؟</vt:lpstr>
      <vt:lpstr>استراتژی نمونه برداری در Node2Vec (پارامترها)</vt:lpstr>
      <vt:lpstr>Node2Vec</vt:lpstr>
      <vt:lpstr>Node2Vec</vt:lpstr>
      <vt:lpstr>استراتژی های جستجوی کلاسیک</vt:lpstr>
      <vt:lpstr>نوآوری</vt:lpstr>
      <vt:lpstr>مدل Skip-gram</vt:lpstr>
      <vt:lpstr>Node Embedding</vt:lpstr>
      <vt:lpstr>روش اصلی برای Node Embedding</vt:lpstr>
      <vt:lpstr>مزایای مدل یادگیری برخط</vt:lpstr>
      <vt:lpstr>مصورسازی شبکه بینوایان </vt:lpstr>
      <vt:lpstr>مفهومِ منعطف همسایگی</vt:lpstr>
      <vt:lpstr>دو پارادایم نمایش ساختار گراف: BFS</vt:lpstr>
      <vt:lpstr>BFS:Structural Equivalence</vt:lpstr>
      <vt:lpstr>دو پارادایم نمایش ساختار گراف: DFS</vt:lpstr>
      <vt:lpstr>DFS:Homophily</vt:lpstr>
      <vt:lpstr>الگوریتم node2vec</vt:lpstr>
      <vt:lpstr>Edge Embedding</vt:lpstr>
      <vt:lpstr>گراف ها</vt:lpstr>
      <vt:lpstr>نتیجه: پیش بینی لینک</vt:lpstr>
      <vt:lpstr>جداول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Node2Vec: Scalable Feature Learning for Network Representation</dc:title>
  <dc:creator>Hemmat</dc:creator>
  <cp:lastModifiedBy>Hemmat</cp:lastModifiedBy>
  <cp:revision>58</cp:revision>
  <dcterms:created xsi:type="dcterms:W3CDTF">2019-05-19T23:11:29Z</dcterms:created>
  <dcterms:modified xsi:type="dcterms:W3CDTF">2019-05-26T12:33:04Z</dcterms:modified>
</cp:coreProperties>
</file>