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9" r:id="rId3"/>
    <p:sldId id="295" r:id="rId4"/>
    <p:sldId id="297" r:id="rId5"/>
    <p:sldId id="298" r:id="rId6"/>
    <p:sldId id="299" r:id="rId7"/>
    <p:sldId id="289" r:id="rId8"/>
    <p:sldId id="280" r:id="rId9"/>
    <p:sldId id="296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4" r:id="rId19"/>
    <p:sldId id="260" r:id="rId20"/>
    <p:sldId id="258" r:id="rId21"/>
    <p:sldId id="259" r:id="rId22"/>
    <p:sldId id="261" r:id="rId23"/>
    <p:sldId id="300" r:id="rId24"/>
    <p:sldId id="301" r:id="rId25"/>
    <p:sldId id="257" r:id="rId26"/>
    <p:sldId id="272" r:id="rId27"/>
    <p:sldId id="273" r:id="rId28"/>
    <p:sldId id="274" r:id="rId29"/>
    <p:sldId id="263" r:id="rId30"/>
    <p:sldId id="264" r:id="rId31"/>
    <p:sldId id="265" r:id="rId32"/>
    <p:sldId id="266" r:id="rId33"/>
    <p:sldId id="267" r:id="rId34"/>
    <p:sldId id="268" r:id="rId35"/>
    <p:sldId id="275" r:id="rId36"/>
    <p:sldId id="276" r:id="rId37"/>
    <p:sldId id="277" r:id="rId38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6467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1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246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855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4005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0279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1353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093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64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92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693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471D-86A2-4490-8608-B1358B2CB250}" type="datetimeFigureOut">
              <a:rPr lang="fa-IR" smtClean="0"/>
              <a:t>22/09/1440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E3D5-56E1-4EB7-851F-FD875FEF9F4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338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2672"/>
            <a:ext cx="9292590" cy="5254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2940" y="6376944"/>
            <a:ext cx="9783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b="1" i="1" dirty="0">
                <a:latin typeface="+mj-lt"/>
              </a:rPr>
              <a:t>T Mikolov, I Sutskever, K Chen, GS Corrado, J Dean | Journal Neural information processing systems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22738" y="882672"/>
            <a:ext cx="2176530" cy="64991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8" name="Straight Connector 7"/>
          <p:cNvCxnSpPr/>
          <p:nvPr/>
        </p:nvCxnSpPr>
        <p:spPr>
          <a:xfrm>
            <a:off x="2678806" y="1545465"/>
            <a:ext cx="0" cy="24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635617" y="1810913"/>
            <a:ext cx="2086378" cy="437882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تمام نوآوری مقاله</a:t>
            </a:r>
          </a:p>
        </p:txBody>
      </p:sp>
    </p:spTree>
    <p:extLst>
      <p:ext uri="{BB962C8B-B14F-4D97-AF65-F5344CB8AC3E}">
        <p14:creationId xmlns:p14="http://schemas.microsoft.com/office/powerpoint/2010/main" val="94855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1" y="0"/>
            <a:ext cx="11010362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بُردار کلمه به چه معناست؟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9" y="1168802"/>
            <a:ext cx="11822804" cy="5579727"/>
          </a:xfrm>
        </p:spPr>
        <p:txBody>
          <a:bodyPr>
            <a:norm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بردار کلمه خیلی ساده اشاره به برداری دارد که حاوی یکسری وزن(یا همان مقادیر عددی) است.</a:t>
            </a:r>
          </a:p>
          <a:p>
            <a:r>
              <a:rPr lang="fa-IR" dirty="0">
                <a:cs typeface="B Nazanin" panose="00000400000000000000" pitchFamily="2" charset="-78"/>
              </a:rPr>
              <a:t>هر</a:t>
            </a:r>
            <a:r>
              <a:rPr lang="fa-IR" b="1" dirty="0">
                <a:cs typeface="B Nazanin" panose="00000400000000000000" pitchFamily="2" charset="-78"/>
              </a:rPr>
              <a:t>درایه در بردار </a:t>
            </a:r>
            <a:r>
              <a:rPr lang="fa-IR" dirty="0">
                <a:cs typeface="B Nazanin" panose="00000400000000000000" pitchFamily="2" charset="-78"/>
              </a:rPr>
              <a:t>به </a:t>
            </a:r>
            <a:r>
              <a:rPr lang="fa-IR" b="1" dirty="0">
                <a:cs typeface="B Nazanin" panose="00000400000000000000" pitchFamily="2" charset="-78"/>
              </a:rPr>
              <a:t>یک کلمه در لغت نامه </a:t>
            </a:r>
            <a:r>
              <a:rPr lang="fa-IR" dirty="0">
                <a:cs typeface="B Nazanin" panose="00000400000000000000" pitchFamily="2" charset="-78"/>
              </a:rPr>
              <a:t>اختصاص داده میشود 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یعنی هر درایه این بردار معرف یک کلمه از لغت نامه خواهد بود</a:t>
            </a:r>
          </a:p>
          <a:p>
            <a:r>
              <a:rPr lang="fa-IR" dirty="0">
                <a:cs typeface="B Nazanin" panose="00000400000000000000" pitchFamily="2" charset="-78"/>
              </a:rPr>
              <a:t>برای هر کلمه نیز تنها درایه متناظر برابر با ۱ بوده و مابقی درایه ها با صفر مقداردهی خواهند شد.</a:t>
            </a:r>
          </a:p>
          <a:p>
            <a:r>
              <a:rPr lang="fa-IR" dirty="0">
                <a:cs typeface="B Nazanin" panose="00000400000000000000" pitchFamily="2" charset="-78"/>
              </a:rPr>
              <a:t>مثال: لغت نامه نمونه حاوی 5 کلمله است: 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“پادشاه”، “</a:t>
            </a:r>
            <a:r>
              <a:rPr lang="fa-IR" sz="2800" b="1" u="sng" dirty="0">
                <a:cs typeface="B Nazanin" panose="00000400000000000000" pitchFamily="2" charset="-78"/>
              </a:rPr>
              <a:t>ملکه</a:t>
            </a:r>
            <a:r>
              <a:rPr lang="fa-IR" dirty="0">
                <a:cs typeface="B Nazanin" panose="00000400000000000000" pitchFamily="2" charset="-78"/>
              </a:rPr>
              <a:t>”، “مرد”، “زن” و “بچه”</a:t>
            </a:r>
          </a:p>
          <a:p>
            <a:pPr lvl="2"/>
            <a:r>
              <a:rPr lang="fa-IR" sz="2400" dirty="0">
                <a:cs typeface="B Nazanin" panose="00000400000000000000" pitchFamily="2" charset="-78"/>
              </a:rPr>
              <a:t>بازنمایی کلمه «ملکه»</a:t>
            </a:r>
          </a:p>
          <a:p>
            <a:pPr lvl="2"/>
            <a:endParaRPr lang="fa-IR" sz="2400" dirty="0">
              <a:cs typeface="B Nazanin" panose="00000400000000000000" pitchFamily="2" charset="-78"/>
            </a:endParaRPr>
          </a:p>
          <a:p>
            <a:pPr lvl="2"/>
            <a:endParaRPr lang="fa-IR" sz="2400" dirty="0">
              <a:cs typeface="B Nazanin" panose="00000400000000000000" pitchFamily="2" charset="-78"/>
            </a:endParaRPr>
          </a:p>
          <a:p>
            <a:pPr lvl="2"/>
            <a:endParaRPr lang="fa-IR" sz="2400" dirty="0">
              <a:cs typeface="B Nazanin" panose="00000400000000000000" pitchFamily="2" charset="-78"/>
            </a:endParaRPr>
          </a:p>
          <a:p>
            <a:pPr lvl="1"/>
            <a:r>
              <a:rPr lang="fa-IR" sz="2800" b="1" dirty="0">
                <a:cs typeface="B Nazanin" panose="00000400000000000000" pitchFamily="2" charset="-78"/>
              </a:rPr>
              <a:t>عیب: </a:t>
            </a:r>
            <a:r>
              <a:rPr lang="fa-IR" sz="2800" dirty="0">
                <a:cs typeface="B Nazanin" panose="00000400000000000000" pitchFamily="2" charset="-78"/>
              </a:rPr>
              <a:t> ما نمیتوانیم هیچ </a:t>
            </a:r>
            <a:r>
              <a:rPr lang="fa-IR" sz="2800" b="1" u="sng" dirty="0">
                <a:cs typeface="B Nazanin" panose="00000400000000000000" pitchFamily="2" charset="-78"/>
              </a:rPr>
              <a:t>قیاس معناداری بین دو بردار </a:t>
            </a:r>
            <a:r>
              <a:rPr lang="fa-IR" sz="2800" dirty="0">
                <a:cs typeface="B Nazanin" panose="00000400000000000000" pitchFamily="2" charset="-78"/>
              </a:rPr>
              <a:t>داشته باشیم و تنها میتوانیم تساوی بردارها را بررسی کنیم!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22109"/>
              </p:ext>
            </p:extLst>
          </p:nvPr>
        </p:nvGraphicFramePr>
        <p:xfrm>
          <a:off x="258649" y="4969695"/>
          <a:ext cx="8128000" cy="396240"/>
        </p:xfrm>
        <a:graphic>
          <a:graphicData uri="http://schemas.openxmlformats.org/drawingml/2006/table">
            <a:tbl>
              <a:tblPr rtl="1" firstRow="1" bandRow="1">
                <a:tableStyleId>{327F97BB-C833-4FB7-BDE5-3F7075034690}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>
                          <a:cs typeface="B Nazanin" panose="00000400000000000000" pitchFamily="2" charset="-7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068946" y="4739425"/>
            <a:ext cx="0" cy="244699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7351" y="4211391"/>
            <a:ext cx="1043189" cy="52803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>
                <a:cs typeface="B Nazanin" panose="00000400000000000000" pitchFamily="2" charset="-78"/>
              </a:rPr>
              <a:t>پادشاه</a:t>
            </a:r>
            <a:endParaRPr lang="fa-IR" b="1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676658" y="4720106"/>
            <a:ext cx="0" cy="24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55063" y="4192072"/>
            <a:ext cx="1043189" cy="52803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000" b="1" u="sng">
                <a:solidFill>
                  <a:srgbClr val="002060"/>
                </a:solidFill>
                <a:cs typeface="B Nazanin" panose="00000400000000000000" pitchFamily="2" charset="-78"/>
              </a:rPr>
              <a:t>ملکه</a:t>
            </a:r>
            <a:endParaRPr lang="fa-IR" sz="2000">
              <a:solidFill>
                <a:srgbClr val="00206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299397" y="4720106"/>
            <a:ext cx="0" cy="244699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77802" y="4192072"/>
            <a:ext cx="1043189" cy="52803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>
                <a:cs typeface="B Nazanin" panose="00000400000000000000" pitchFamily="2" charset="-78"/>
              </a:rPr>
              <a:t>مرد</a:t>
            </a:r>
            <a:endParaRPr lang="fa-IR" b="1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22136" y="4720106"/>
            <a:ext cx="0" cy="244699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00541" y="4192072"/>
            <a:ext cx="1043189" cy="52803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>
                <a:cs typeface="B Nazanin" panose="00000400000000000000" pitchFamily="2" charset="-78"/>
              </a:rPr>
              <a:t>مرد</a:t>
            </a:r>
            <a:endParaRPr lang="fa-IR" b="1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544875" y="4739425"/>
            <a:ext cx="0" cy="244699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23280" y="4211391"/>
            <a:ext cx="1043189" cy="52803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>
                <a:cs typeface="B Nazanin" panose="00000400000000000000" pitchFamily="2" charset="-78"/>
              </a:rPr>
              <a:t>بچه</a:t>
            </a:r>
            <a:endParaRPr lang="fa-IR" b="1"/>
          </a:p>
        </p:txBody>
      </p:sp>
    </p:spTree>
    <p:extLst>
      <p:ext uri="{BB962C8B-B14F-4D97-AF65-F5344CB8AC3E}">
        <p14:creationId xmlns:p14="http://schemas.microsoft.com/office/powerpoint/2010/main" val="44074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cs typeface="B Nazanin" panose="00000400000000000000" pitchFamily="2" charset="-78"/>
              </a:rPr>
              <a:t>Word2Vec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825625"/>
            <a:ext cx="11397803" cy="4832752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از </a:t>
            </a:r>
            <a:r>
              <a:rPr lang="fa-IR" b="1" dirty="0">
                <a:cs typeface="B Nazanin" panose="00000400000000000000" pitchFamily="2" charset="-78"/>
              </a:rPr>
              <a:t>بازنمایی </a:t>
            </a:r>
            <a:r>
              <a:rPr lang="fa-IR" b="1" u="sng" dirty="0">
                <a:cs typeface="B Nazanin" panose="00000400000000000000" pitchFamily="2" charset="-78"/>
              </a:rPr>
              <a:t>توزیع شده </a:t>
            </a:r>
            <a:r>
              <a:rPr lang="fa-IR" b="1" dirty="0">
                <a:cs typeface="B Nazanin" panose="00000400000000000000" pitchFamily="2" charset="-78"/>
              </a:rPr>
              <a:t>برای هر کلمه </a:t>
            </a:r>
            <a:r>
              <a:rPr lang="fa-IR" dirty="0">
                <a:cs typeface="B Nazanin" panose="00000400000000000000" pitchFamily="2" charset="-78"/>
              </a:rPr>
              <a:t>استفاده میشود.</a:t>
            </a:r>
          </a:p>
          <a:p>
            <a:r>
              <a:rPr lang="fa-IR" dirty="0">
                <a:cs typeface="B Nazanin" panose="00000400000000000000" pitchFamily="2" charset="-78"/>
              </a:rPr>
              <a:t>مثال: </a:t>
            </a:r>
            <a:r>
              <a:rPr lang="fa-IR" b="1" dirty="0">
                <a:cs typeface="B Nazanin" panose="00000400000000000000" pitchFamily="2" charset="-78"/>
              </a:rPr>
              <a:t>برداری</a:t>
            </a:r>
            <a:r>
              <a:rPr lang="fa-IR" dirty="0">
                <a:cs typeface="B Nazanin" panose="00000400000000000000" pitchFamily="2" charset="-78"/>
              </a:rPr>
              <a:t> با </a:t>
            </a:r>
            <a:r>
              <a:rPr lang="fa-IR" b="1" dirty="0">
                <a:cs typeface="B Nazanin" panose="00000400000000000000" pitchFamily="2" charset="-78"/>
              </a:rPr>
              <a:t>چندبُعد</a:t>
            </a:r>
            <a:r>
              <a:rPr lang="fa-IR" dirty="0">
                <a:cs typeface="B Nazanin" panose="00000400000000000000" pitchFamily="2" charset="-78"/>
              </a:rPr>
              <a:t> مدنظر بگیرید:</a:t>
            </a:r>
            <a:endParaRPr lang="en-US" dirty="0">
              <a:cs typeface="B Nazanin" panose="00000400000000000000" pitchFamily="2" charset="-78"/>
            </a:endParaRPr>
          </a:p>
          <a:p>
            <a:r>
              <a:rPr lang="fa-IR" b="1" u="sng" dirty="0">
                <a:cs typeface="B Nazanin" panose="00000400000000000000" pitchFamily="2" charset="-78"/>
              </a:rPr>
              <a:t>هر</a:t>
            </a:r>
            <a:r>
              <a:rPr lang="fa-IR" dirty="0">
                <a:cs typeface="B Nazanin" panose="00000400000000000000" pitchFamily="2" charset="-78"/>
              </a:rPr>
              <a:t> کلمه توسط </a:t>
            </a:r>
            <a:r>
              <a:rPr lang="fa-IR" b="1" dirty="0">
                <a:cs typeface="B Nazanin" panose="00000400000000000000" pitchFamily="2" charset="-78"/>
              </a:rPr>
              <a:t>توزیعی</a:t>
            </a:r>
            <a:r>
              <a:rPr lang="fa-IR" dirty="0">
                <a:cs typeface="B Nazanin" panose="00000400000000000000" pitchFamily="2" charset="-78"/>
              </a:rPr>
              <a:t> از مقادیر عددی (وزنها) بر روی درایه های مختلف بردار </a:t>
            </a:r>
            <a:r>
              <a:rPr lang="fa-IR" b="1" dirty="0">
                <a:cs typeface="B Nazanin" panose="00000400000000000000" pitchFamily="2" charset="-78"/>
              </a:rPr>
              <a:t>بازنمایی</a:t>
            </a:r>
            <a:r>
              <a:rPr lang="fa-IR" dirty="0">
                <a:cs typeface="B Nazanin" panose="00000400000000000000" pitchFamily="2" charset="-78"/>
              </a:rPr>
              <a:t> میشود.</a:t>
            </a:r>
          </a:p>
          <a:p>
            <a:r>
              <a:rPr lang="fa-IR" dirty="0">
                <a:cs typeface="B Nazanin" panose="00000400000000000000" pitchFamily="2" charset="-78"/>
              </a:rPr>
              <a:t>بنابر این بجای نگاشت یک به یک بین یک درایه در بردار و یک کلمه در لغت نامه، بازنمایی یک کلمه در تمامی درایه های یک بردار پخش میشود، و هر درایه بردار در مشخص شدن معنای تعداد زیادی از کلمات نقش ایفا میکند.</a:t>
            </a:r>
          </a:p>
          <a:p>
            <a:r>
              <a:rPr lang="fa-IR" dirty="0">
                <a:cs typeface="B Nazanin" panose="00000400000000000000" pitchFamily="2" charset="-78"/>
              </a:rPr>
              <a:t>نگاشت یک به یک (نداریم، </a:t>
            </a:r>
            <a:r>
              <a:rPr lang="fa-IR" b="1" dirty="0">
                <a:cs typeface="B Nazanin" panose="00000400000000000000" pitchFamily="2" charset="-78"/>
              </a:rPr>
              <a:t>کُند</a:t>
            </a:r>
            <a:r>
              <a:rPr lang="fa-IR" dirty="0">
                <a:cs typeface="B Nazanin" panose="00000400000000000000" pitchFamily="2" charset="-78"/>
              </a:rPr>
              <a:t> است و به علت </a:t>
            </a:r>
            <a:r>
              <a:rPr lang="fa-IR" sz="2400" b="1" dirty="0">
                <a:cs typeface="B Nazanin" panose="00000400000000000000" pitchFamily="2" charset="-78"/>
              </a:rPr>
              <a:t>ابعاد بسیار بالا </a:t>
            </a:r>
            <a:r>
              <a:rPr lang="fa-IR" dirty="0">
                <a:cs typeface="B Nazanin" panose="00000400000000000000" pitchFamily="2" charset="-78"/>
              </a:rPr>
              <a:t>و داده </a:t>
            </a:r>
            <a:r>
              <a:rPr lang="fa-IR" sz="2400" b="1" dirty="0">
                <a:cs typeface="B Nazanin" panose="00000400000000000000" pitchFamily="2" charset="-78"/>
              </a:rPr>
              <a:t>خلوت سربار زمانی بالایی </a:t>
            </a:r>
            <a:r>
              <a:rPr lang="fa-IR" dirty="0">
                <a:cs typeface="B Nazanin" panose="00000400000000000000" pitchFamily="2" charset="-78"/>
              </a:rPr>
              <a:t>دارد).</a:t>
            </a:r>
          </a:p>
          <a:p>
            <a:r>
              <a:rPr lang="fa-IR" dirty="0">
                <a:cs typeface="B Nazanin" panose="00000400000000000000" pitchFamily="2" charset="-78"/>
              </a:rPr>
              <a:t>نگاشت </a:t>
            </a:r>
            <a:r>
              <a:rPr lang="fa-IR" b="1" dirty="0">
                <a:cs typeface="B Nazanin" panose="00000400000000000000" pitchFamily="2" charset="-78"/>
              </a:rPr>
              <a:t>یک به چند </a:t>
            </a:r>
            <a:r>
              <a:rPr lang="fa-IR" dirty="0">
                <a:cs typeface="B Nazanin" panose="00000400000000000000" pitchFamily="2" charset="-78"/>
              </a:rPr>
              <a:t>(</a:t>
            </a:r>
            <a:r>
              <a:rPr lang="fa-IR" u="sng" dirty="0">
                <a:cs typeface="B Nazanin" panose="00000400000000000000" pitchFamily="2" charset="-78"/>
              </a:rPr>
              <a:t>نوآوری</a:t>
            </a:r>
            <a:r>
              <a:rPr lang="fa-IR" dirty="0">
                <a:cs typeface="B Nazanin" panose="00000400000000000000" pitchFamily="2" charset="-78"/>
              </a:rPr>
              <a:t> میکولوف و همکارانش در گوگل)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ریاضی دان برجسته در یک مکان برجسته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9" y="550906"/>
            <a:ext cx="6105525" cy="73342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4" idx="3"/>
          </p:cNvCxnSpPr>
          <p:nvPr/>
        </p:nvCxnSpPr>
        <p:spPr>
          <a:xfrm>
            <a:off x="6611624" y="917619"/>
            <a:ext cx="3498291" cy="908006"/>
          </a:xfrm>
          <a:prstGeom prst="bentConnector3">
            <a:avLst>
              <a:gd name="adj1" fmla="val 60677"/>
            </a:avLst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98075" y="1323976"/>
            <a:ext cx="8284637" cy="1535134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3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152" y="318283"/>
            <a:ext cx="12093262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یک مثال </a:t>
            </a:r>
            <a:r>
              <a:rPr lang="fa-IR" sz="3200" dirty="0">
                <a:cs typeface="B Nazanin" panose="00000400000000000000" pitchFamily="2" charset="-78"/>
              </a:rPr>
              <a:t> </a:t>
            </a:r>
            <a:br>
              <a:rPr lang="fa-IR" sz="3200" dirty="0">
                <a:cs typeface="B Nazanin" panose="00000400000000000000" pitchFamily="2" charset="-78"/>
              </a:rPr>
            </a:b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365162"/>
            <a:ext cx="11912958" cy="5383368"/>
          </a:xfrm>
        </p:spPr>
        <p:txBody>
          <a:bodyPr>
            <a:normAutofit/>
          </a:bodyPr>
          <a:lstStyle/>
          <a:p>
            <a:pPr algn="just"/>
            <a:r>
              <a:rPr lang="fa-IR" sz="2400" dirty="0">
                <a:cs typeface="B Nazanin" panose="00000400000000000000" pitchFamily="2" charset="-78"/>
              </a:rPr>
              <a:t>کلمات مختلف توسط مقادیر مختلف هر درایه توصیف شده اند وتمامی درایه ها در ثبت و ضبط معنای کلمات مختلف</a:t>
            </a:r>
          </a:p>
          <a:p>
            <a:pPr marL="0" indent="0" algn="just">
              <a:buNone/>
            </a:pPr>
            <a:r>
              <a:rPr lang="fa-IR" sz="2400" dirty="0">
                <a:cs typeface="B Nazanin" panose="00000400000000000000" pitchFamily="2" charset="-78"/>
              </a:rPr>
              <a:t> نفش ایفا میکنند.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چنین برداری بوسیله</a:t>
            </a:r>
          </a:p>
          <a:p>
            <a:pPr marL="0" indent="0" algn="just">
              <a:buNone/>
            </a:pPr>
            <a:r>
              <a:rPr lang="fa-IR" sz="2400" dirty="0">
                <a:cs typeface="B Nazanin" panose="00000400000000000000" pitchFamily="2" charset="-78"/>
              </a:rPr>
              <a:t>روش انتزاعی، معنای یک</a:t>
            </a:r>
          </a:p>
          <a:p>
            <a:pPr marL="0" indent="0" algn="just">
              <a:buNone/>
            </a:pPr>
            <a:r>
              <a:rPr lang="fa-IR" sz="2400" dirty="0">
                <a:cs typeface="B Nazanin" panose="00000400000000000000" pitchFamily="2" charset="-78"/>
              </a:rPr>
              <a:t>کلمه را ارائه می کند.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می توان از این بردارها</a:t>
            </a:r>
          </a:p>
          <a:p>
            <a:pPr marL="0" indent="0" algn="just">
              <a:buNone/>
            </a:pPr>
            <a:r>
              <a:rPr lang="fa-IR" sz="2400" dirty="0">
                <a:cs typeface="B Nazanin" panose="00000400000000000000" pitchFamily="2" charset="-78"/>
              </a:rPr>
              <a:t>بعنوان ورودی برای شبکه های</a:t>
            </a:r>
          </a:p>
          <a:p>
            <a:pPr marL="0" indent="0" algn="just">
              <a:buNone/>
            </a:pPr>
            <a:r>
              <a:rPr lang="fa-IR" sz="2400" dirty="0">
                <a:cs typeface="B Nazanin" panose="00000400000000000000" pitchFamily="2" charset="-78"/>
              </a:rPr>
              <a:t>عصبی استفاده کرد.</a:t>
            </a:r>
          </a:p>
          <a:p>
            <a:pPr marL="0" indent="0" algn="just"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marL="0" indent="0" algn="just">
              <a:buNone/>
            </a:pPr>
            <a:endParaRPr lang="fa-IR" sz="2400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16802"/>
              </p:ext>
            </p:extLst>
          </p:nvPr>
        </p:nvGraphicFramePr>
        <p:xfrm>
          <a:off x="435017" y="2264820"/>
          <a:ext cx="8541558" cy="448371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7285"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b="1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پادشاه</a:t>
                      </a:r>
                    </a:p>
                  </a:txBody>
                  <a:tcPr anchor="ctr">
                    <a:cell3D prstMaterial="dkEdge">
                      <a:bevel prst="slope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ملکه</a:t>
                      </a:r>
                    </a:p>
                  </a:txBody>
                  <a:tcPr anchor="ctr">
                    <a:cell3D prstMaterial="dkEdge">
                      <a:bevel prst="slope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زن</a:t>
                      </a:r>
                    </a:p>
                  </a:txBody>
                  <a:tcPr anchor="ctr">
                    <a:cell3D prstMaterial="dkEdge">
                      <a:bevel prst="slope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شاهزاده</a:t>
                      </a:r>
                    </a:p>
                  </a:txBody>
                  <a:tcPr anchor="ctr">
                    <a:cell3D prstMaterial="dkEdge">
                      <a:bevel prst="slope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285"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فرمانروایی</a:t>
                      </a:r>
                    </a:p>
                  </a:txBody>
                  <a:tcPr anchor="ctr">
                    <a:cell3D prstMaterial="dkEdge">
                      <a:bevel prst="slope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b="1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285"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مردانگی</a:t>
                      </a:r>
                    </a:p>
                  </a:txBody>
                  <a:tcPr anchor="ctr">
                    <a:cell3D prstMaterial="dkEdge">
                      <a:bevel prst="slope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b="1" dirty="0">
                          <a:cs typeface="B Nazanin" panose="00000400000000000000" pitchFamily="2" charset="-78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b="1" dirty="0">
                          <a:cs typeface="B Nazanin" panose="00000400000000000000" pitchFamily="2" charset="-78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b="1" dirty="0">
                          <a:cs typeface="B Nazanin" panose="00000400000000000000" pitchFamily="2" charset="-78"/>
                        </a:rPr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285"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زنانگی</a:t>
                      </a:r>
                    </a:p>
                  </a:txBody>
                  <a:tcPr anchor="ctr">
                    <a:cell3D prstMaterial="dkEdge">
                      <a:bevel prst="slope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b="1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285"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سن</a:t>
                      </a:r>
                    </a:p>
                  </a:txBody>
                  <a:tcPr anchor="ctr">
                    <a:cell3D prstMaterial="dkEdge">
                      <a:bevel prst="slope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b="1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285"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...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cs typeface="B Nazanin" panose="00000400000000000000" pitchFamily="2" charset="-78"/>
                        </a:rPr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669924" y="4275787"/>
            <a:ext cx="2163650" cy="0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35450" y="3825746"/>
            <a:ext cx="534474" cy="545922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09033" y="3099159"/>
            <a:ext cx="534474" cy="545922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443507" y="3593566"/>
            <a:ext cx="6328892" cy="10734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9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52246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ویژگی های </a:t>
            </a:r>
            <a:r>
              <a:rPr lang="en-US" sz="3200" b="1" dirty="0">
                <a:cs typeface="B Nazanin" panose="00000400000000000000" pitchFamily="2" charset="-78"/>
              </a:rPr>
              <a:t>Word Embedding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825625"/>
            <a:ext cx="11629623" cy="4768358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کلمات مشابه را تشخیص می دهد.</a:t>
            </a:r>
          </a:p>
          <a:p>
            <a:r>
              <a:rPr lang="fa-IR" dirty="0">
                <a:cs typeface="B Nazanin" panose="00000400000000000000" pitchFamily="2" charset="-78"/>
              </a:rPr>
              <a:t>بصورت </a:t>
            </a:r>
            <a:r>
              <a:rPr lang="fa-IR" sz="2400" b="1" u="sng" dirty="0">
                <a:cs typeface="B Nazanin" panose="00000400000000000000" pitchFamily="2" charset="-78"/>
              </a:rPr>
              <a:t>طبیعی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روابط بین کلمات</a:t>
            </a:r>
            <a:r>
              <a:rPr lang="fa-IR" dirty="0">
                <a:cs typeface="B Nazanin" panose="00000400000000000000" pitchFamily="2" charset="-78"/>
              </a:rPr>
              <a:t> را ثبت و ضبط میکند.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همانگونه که ما آنها را مورد استفاده قرار میدهیم. و </a:t>
            </a:r>
            <a:r>
              <a:rPr lang="fa-IR" b="1" u="sng" dirty="0">
                <a:cs typeface="B Nazanin" panose="00000400000000000000" pitchFamily="2" charset="-78"/>
              </a:rPr>
              <a:t>این محشر است</a:t>
            </a:r>
            <a:r>
              <a:rPr lang="fa-IR" dirty="0">
                <a:cs typeface="B Nazanin" panose="00000400000000000000" pitchFamily="2" charset="-78"/>
              </a:rPr>
              <a:t>. (</a:t>
            </a:r>
            <a:r>
              <a:rPr lang="fa-IR" b="1" dirty="0">
                <a:cs typeface="B Nazanin" panose="00000400000000000000" pitchFamily="2" charset="-78"/>
              </a:rPr>
              <a:t>فهم طبیعت رفتاری ما توسط بُردارها</a:t>
            </a:r>
            <a:r>
              <a:rPr lang="fa-IR" dirty="0">
                <a:cs typeface="B Nazanin" panose="00000400000000000000" pitchFamily="2" charset="-78"/>
              </a:rPr>
              <a:t>)</a:t>
            </a:r>
          </a:p>
          <a:p>
            <a:r>
              <a:rPr lang="fa-IR" dirty="0">
                <a:cs typeface="B Nazanin" panose="00000400000000000000" pitchFamily="2" charset="-78"/>
              </a:rPr>
              <a:t>کلمات مشابه به </a:t>
            </a:r>
            <a:r>
              <a:rPr lang="fa-IR" b="1" dirty="0">
                <a:cs typeface="B Nazanin" panose="00000400000000000000" pitchFamily="2" charset="-78"/>
              </a:rPr>
              <a:t>مکان های مشابهی </a:t>
            </a:r>
            <a:r>
              <a:rPr lang="fa-IR" dirty="0">
                <a:cs typeface="B Nazanin" panose="00000400000000000000" pitchFamily="2" charset="-78"/>
              </a:rPr>
              <a:t>در فضای </a:t>
            </a:r>
            <a:r>
              <a:rPr lang="en-US" dirty="0">
                <a:cs typeface="B Nazanin" panose="00000400000000000000" pitchFamily="2" charset="-78"/>
              </a:rPr>
              <a:t>N-D</a:t>
            </a:r>
            <a:r>
              <a:rPr lang="fa-IR" dirty="0">
                <a:cs typeface="B Nazanin" panose="00000400000000000000" pitchFamily="2" charset="-78"/>
              </a:rPr>
              <a:t> بُعدی همگون می شوند.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تجلی مفهوم تشخیص انجمن ها در شبکه های پیچیده</a:t>
            </a:r>
          </a:p>
          <a:p>
            <a:r>
              <a:rPr lang="fa-IR" dirty="0">
                <a:cs typeface="B Nazanin" panose="00000400000000000000" pitchFamily="2" charset="-78"/>
              </a:rPr>
              <a:t>شباهتی که در اینجا از آن صحبت میکنیم را را میتوان توسط دو مفهوم تعریف نمود: 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فاصله اقلیدسی: فاصله واقعی بین نقاط در فضای </a:t>
            </a:r>
            <a:r>
              <a:rPr lang="en-US" dirty="0">
                <a:cs typeface="B Nazanin" panose="00000400000000000000" pitchFamily="2" charset="-78"/>
              </a:rPr>
              <a:t>N-D</a:t>
            </a:r>
            <a:r>
              <a:rPr lang="fa-IR" dirty="0">
                <a:cs typeface="B Nazanin" panose="00000400000000000000" pitchFamily="2" charset="-78"/>
              </a:rPr>
              <a:t> بُعدی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شباهت کسینوسی: زاویه بین دو بردار در فضای برداری</a:t>
            </a:r>
          </a:p>
          <a:p>
            <a:r>
              <a:rPr lang="fa-IR" dirty="0">
                <a:cs typeface="B Nazanin" panose="00000400000000000000" pitchFamily="2" charset="-78"/>
              </a:rPr>
              <a:t>تصویر در صفحه بعد گویای ماجراست.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تجلی مفهوم تشخیص انجمن ها در شبکه های پیچیده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1" y="657839"/>
            <a:ext cx="3543300" cy="714375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3052293" y="1339755"/>
            <a:ext cx="7482626" cy="971740"/>
          </a:xfrm>
          <a:prstGeom prst="bentConnector3">
            <a:avLst>
              <a:gd name="adj1" fmla="val 50000"/>
            </a:avLst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66669" y="689841"/>
            <a:ext cx="3747753" cy="64991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8844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365125"/>
            <a:ext cx="11835685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مثالی از یک فضای </a:t>
            </a:r>
            <a:r>
              <a:rPr lang="en-US" sz="3200" b="1" dirty="0">
                <a:cs typeface="B Nazanin" panose="00000400000000000000" pitchFamily="2" charset="-78"/>
              </a:rPr>
              <a:t>word embedding</a:t>
            </a:r>
            <a:r>
              <a:rPr lang="fa-IR" sz="3200" b="1" dirty="0">
                <a:cs typeface="B Nazanin" panose="00000400000000000000" pitchFamily="2" charset="-78"/>
              </a:rPr>
              <a:t> 2بعدی: کلمات </a:t>
            </a:r>
            <a:r>
              <a:rPr lang="fa-IR" sz="3200" b="1" u="sng" dirty="0">
                <a:cs typeface="B Nazanin" panose="00000400000000000000" pitchFamily="2" charset="-78"/>
              </a:rPr>
              <a:t>مشابه</a:t>
            </a:r>
            <a:r>
              <a:rPr lang="fa-IR" sz="3200" b="1" dirty="0">
                <a:cs typeface="B Nazanin" panose="00000400000000000000" pitchFamily="2" charset="-78"/>
              </a:rPr>
              <a:t> در مکان های</a:t>
            </a:r>
            <a:r>
              <a:rPr lang="fa-IR" sz="3200" b="1" u="sng" dirty="0">
                <a:cs typeface="B Nazanin" panose="00000400000000000000" pitchFamily="2" charset="-78"/>
              </a:rPr>
              <a:t> مشابه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563"/>
            <a:ext cx="11848968" cy="5432437"/>
          </a:xfrm>
        </p:spPr>
      </p:pic>
    </p:spTree>
    <p:extLst>
      <p:ext uri="{BB962C8B-B14F-4D97-AF65-F5344CB8AC3E}">
        <p14:creationId xmlns:p14="http://schemas.microsoft.com/office/powerpoint/2010/main" val="38137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98" y="377599"/>
            <a:ext cx="10515600" cy="1325563"/>
          </a:xfrm>
        </p:spPr>
        <p:txBody>
          <a:bodyPr>
            <a:normAutofit/>
          </a:bodyPr>
          <a:lstStyle/>
          <a:p>
            <a:r>
              <a:rPr lang="fa-IR" sz="2800" b="1" dirty="0">
                <a:cs typeface="B Nazanin" panose="00000400000000000000" pitchFamily="2" charset="-78"/>
              </a:rPr>
              <a:t>کتابخانه </a:t>
            </a:r>
            <a:r>
              <a:rPr lang="en-US" sz="2800" b="1" dirty="0">
                <a:cs typeface="B Nazanin" panose="00000400000000000000" pitchFamily="2" charset="-78"/>
              </a:rPr>
              <a:t>Genism</a:t>
            </a:r>
            <a:r>
              <a:rPr lang="fa-IR" sz="2800" b="1" dirty="0">
                <a:cs typeface="B Nazanin" panose="00000400000000000000" pitchFamily="2" charset="-78"/>
              </a:rPr>
              <a:t> در پایتون: نزدیکترین کلمات به کلمه هدف در فضای بُرداری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1" y="3760778"/>
            <a:ext cx="10515600" cy="309722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214" y="1522077"/>
            <a:ext cx="11546984" cy="198573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cs typeface="B Nazanin" panose="00000400000000000000" pitchFamily="2" charset="-78"/>
              </a:rPr>
              <a:t>در مجموعه ای </a:t>
            </a:r>
            <a:r>
              <a:rPr lang="en-US" sz="2400" dirty="0">
                <a:cs typeface="B Nazanin" panose="00000400000000000000" pitchFamily="2" charset="-78"/>
              </a:rPr>
              <a:t> Word embedding </a:t>
            </a:r>
            <a:r>
              <a:rPr lang="fa-IR" sz="2400" dirty="0">
                <a:cs typeface="B Nazanin" panose="00000400000000000000" pitchFamily="2" charset="-78"/>
              </a:rPr>
              <a:t>های </a:t>
            </a:r>
            <a:r>
              <a:rPr lang="fa-IR" sz="2400" b="1" dirty="0">
                <a:cs typeface="B Nazanin" panose="00000400000000000000" pitchFamily="2" charset="-78"/>
              </a:rPr>
              <a:t>اموزش دیده شده </a:t>
            </a:r>
            <a:r>
              <a:rPr lang="fa-IR" sz="2400" dirty="0">
                <a:cs typeface="B Nazanin" panose="00000400000000000000" pitchFamily="2" charset="-78"/>
              </a:rPr>
              <a:t>مشاهده میکنیم</a:t>
            </a:r>
          </a:p>
          <a:p>
            <a:r>
              <a:rPr lang="fa-IR" sz="2400" dirty="0">
                <a:cs typeface="B Nazanin" panose="00000400000000000000" pitchFamily="2" charset="-78"/>
              </a:rPr>
              <a:t> که کلمات مشابه </a:t>
            </a:r>
            <a:r>
              <a:rPr lang="fa-IR" sz="2400" b="1" u="sng" dirty="0">
                <a:cs typeface="B Nazanin" panose="00000400000000000000" pitchFamily="2" charset="-78"/>
              </a:rPr>
              <a:t>در یک مکان واحد یا نزدیک به یکدیگر</a:t>
            </a:r>
            <a:r>
              <a:rPr lang="fa-IR" sz="2400" dirty="0">
                <a:cs typeface="B Nazanin" panose="00000400000000000000" pitchFamily="2" charset="-78"/>
              </a:rPr>
              <a:t> نمایش داده میشوند.</a:t>
            </a:r>
          </a:p>
          <a:p>
            <a:endParaRPr lang="fa-IR" sz="2400" dirty="0">
              <a:cs typeface="B Nazanin" panose="00000400000000000000" pitchFamily="2" charset="-78"/>
            </a:endParaRPr>
          </a:p>
          <a:p>
            <a:r>
              <a:rPr lang="fa-IR" sz="2400" dirty="0">
                <a:cs typeface="B Nazanin" panose="00000400000000000000" pitchFamily="2" charset="-78"/>
              </a:rPr>
              <a:t>در کاربردهای مبتنی بر </a:t>
            </a:r>
            <a:r>
              <a:rPr lang="fa-IR" sz="2400" b="1" dirty="0">
                <a:cs typeface="B Nazanin" panose="00000400000000000000" pitchFamily="2" charset="-78"/>
              </a:rPr>
              <a:t>یادگیری ماشین</a:t>
            </a:r>
            <a:r>
              <a:rPr lang="fa-IR" sz="2400" dirty="0">
                <a:cs typeface="B Nazanin" panose="00000400000000000000" pitchFamily="2" charset="-78"/>
              </a:rPr>
              <a:t>، خصیصه شباهت </a:t>
            </a:r>
            <a:r>
              <a:rPr lang="en-US" sz="2400" dirty="0">
                <a:cs typeface="B Nazanin" panose="00000400000000000000" pitchFamily="2" charset="-78"/>
              </a:rPr>
              <a:t>Word embedding </a:t>
            </a:r>
            <a:r>
              <a:rPr lang="fa-IR" sz="2400" dirty="0">
                <a:cs typeface="B Nazanin" panose="00000400000000000000" pitchFamily="2" charset="-78"/>
              </a:rPr>
              <a:t>ها </a:t>
            </a:r>
          </a:p>
          <a:p>
            <a:r>
              <a:rPr lang="fa-IR" sz="2400" dirty="0">
                <a:cs typeface="B Nazanin" panose="00000400000000000000" pitchFamily="2" charset="-78"/>
              </a:rPr>
              <a:t>برنامه ها را قادر میسازد تا با کلماتی که تابحال در فاز آموزش با آنها مواجه نشده اند بخوبی کار کنند.</a:t>
            </a:r>
          </a:p>
          <a:p>
            <a:endParaRPr lang="fa-IR" sz="2400" b="1" dirty="0">
              <a:cs typeface="B Nazanin" panose="00000400000000000000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25023" y="4261082"/>
            <a:ext cx="1854559" cy="25296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ounded Rectangle 6"/>
          <p:cNvSpPr/>
          <p:nvPr/>
        </p:nvSpPr>
        <p:spPr>
          <a:xfrm>
            <a:off x="3050144" y="4514046"/>
            <a:ext cx="1854559" cy="25296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ounded Rectangle 7"/>
          <p:cNvSpPr/>
          <p:nvPr/>
        </p:nvSpPr>
        <p:spPr>
          <a:xfrm>
            <a:off x="8137299" y="4261082"/>
            <a:ext cx="1854559" cy="25296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ounded Rectangle 8"/>
          <p:cNvSpPr/>
          <p:nvPr/>
        </p:nvSpPr>
        <p:spPr>
          <a:xfrm>
            <a:off x="8011193" y="4514046"/>
            <a:ext cx="1854559" cy="25296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0631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510" y="194144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یادگیری ماشین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1519707"/>
            <a:ext cx="11809927" cy="4657256"/>
          </a:xfrm>
        </p:spPr>
        <p:txBody>
          <a:bodyPr/>
          <a:lstStyle/>
          <a:p>
            <a:pPr algn="just"/>
            <a:r>
              <a:rPr lang="fa-IR" dirty="0">
                <a:cs typeface="B Nazanin" panose="00000400000000000000" pitchFamily="2" charset="-78"/>
              </a:rPr>
              <a:t>بجای اینکه تنها با استفاده از کلمات به مدلسازی پرداخته شود، مدلهای مبتنی بر یادگیری ماشین از    </a:t>
            </a:r>
            <a:r>
              <a:rPr lang="fa-IR" b="1" dirty="0">
                <a:cs typeface="B Nazanin" panose="00000400000000000000" pitchFamily="2" charset="-78"/>
              </a:rPr>
              <a:t>بردار کلمات </a:t>
            </a:r>
            <a:r>
              <a:rPr lang="fa-IR" dirty="0">
                <a:cs typeface="B Nazanin" panose="00000400000000000000" pitchFamily="2" charset="-78"/>
              </a:rPr>
              <a:t>برای پیش بینی استفاده میکنند.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گر کلماتی که تا بحال در </a:t>
            </a:r>
            <a:r>
              <a:rPr lang="fa-IR" b="1" dirty="0">
                <a:cs typeface="B Nazanin" panose="00000400000000000000" pitchFamily="2" charset="-78"/>
              </a:rPr>
              <a:t>زمان آموزش </a:t>
            </a:r>
            <a:r>
              <a:rPr lang="fa-IR" dirty="0">
                <a:cs typeface="B Nazanin" panose="00000400000000000000" pitchFamily="2" charset="-78"/>
              </a:rPr>
              <a:t>مشاهده </a:t>
            </a:r>
            <a:r>
              <a:rPr lang="fa-IR" u="sng" dirty="0">
                <a:cs typeface="B Nazanin" panose="00000400000000000000" pitchFamily="2" charset="-78"/>
              </a:rPr>
              <a:t>نشده اند</a:t>
            </a:r>
            <a:r>
              <a:rPr lang="fa-IR" dirty="0">
                <a:cs typeface="B Nazanin" panose="00000400000000000000" pitchFamily="2" charset="-78"/>
              </a:rPr>
              <a:t>، اما در فضای </a:t>
            </a:r>
            <a:r>
              <a:rPr lang="en-US" dirty="0">
                <a:cs typeface="B Nazanin" panose="00000400000000000000" pitchFamily="2" charset="-78"/>
              </a:rPr>
              <a:t> Word embedding </a:t>
            </a:r>
            <a:r>
              <a:rPr lang="fa-IR" dirty="0">
                <a:cs typeface="B Nazanin" panose="00000400000000000000" pitchFamily="2" charset="-78"/>
              </a:rPr>
              <a:t>شناخته شده هستند، </a:t>
            </a:r>
            <a:r>
              <a:rPr lang="fa-IR" b="1" u="sng" dirty="0">
                <a:cs typeface="B Nazanin" panose="00000400000000000000" pitchFamily="2" charset="-78"/>
              </a:rPr>
              <a:t>به مدل ارائه شوند</a:t>
            </a:r>
            <a:r>
              <a:rPr lang="fa-IR" dirty="0">
                <a:cs typeface="B Nazanin" panose="00000400000000000000" pitchFamily="2" charset="-78"/>
              </a:rPr>
              <a:t>، بردار کلمات، بخوبی با این مدل به فعالیت خود ادامه خواهد داد. 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مثال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گر مدلی آموزش دیده تا بردارهای گربه، وانت، جیپ و خودرو را تشخیص دهد 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این مدل در مواجه با بردار کامیون بواسطه وجود </a:t>
            </a:r>
            <a:r>
              <a:rPr lang="fa-IR" b="1" u="sng" dirty="0">
                <a:cs typeface="B Nazanin" panose="00000400000000000000" pitchFamily="2" charset="-78"/>
              </a:rPr>
              <a:t>شباهت در بین بردارها</a:t>
            </a:r>
            <a:r>
              <a:rPr lang="fa-IR" dirty="0">
                <a:cs typeface="B Nazanin" panose="00000400000000000000" pitchFamily="2" charset="-78"/>
              </a:rPr>
              <a:t>، همچنان </a:t>
            </a:r>
            <a:r>
              <a:rPr lang="fa-IR" b="1" dirty="0">
                <a:cs typeface="B Nazanin" panose="00000400000000000000" pitchFamily="2" charset="-78"/>
              </a:rPr>
              <a:t>بخوبی</a:t>
            </a:r>
            <a:r>
              <a:rPr lang="fa-IR" dirty="0">
                <a:cs typeface="B Nazanin" panose="00000400000000000000" pitchFamily="2" charset="-78"/>
              </a:rPr>
              <a:t> بکار خود ادامه خواهد داد.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مزیت کلیدی </a:t>
            </a:r>
            <a:r>
              <a:rPr lang="en-US" dirty="0">
                <a:cs typeface="B Nazanin" panose="00000400000000000000" pitchFamily="2" charset="-78"/>
              </a:rPr>
              <a:t>Word embedding</a:t>
            </a:r>
            <a:r>
              <a:rPr lang="fa-IR" dirty="0">
                <a:cs typeface="B Nazanin" panose="00000400000000000000" pitchFamily="2" charset="-78"/>
              </a:rPr>
              <a:t> نسبت به روش های سنتی </a:t>
            </a:r>
            <a:r>
              <a:rPr lang="en-US" dirty="0">
                <a:cs typeface="B Nazanin" panose="00000400000000000000" pitchFamily="2" charset="-78"/>
              </a:rPr>
              <a:t>TF-IDF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Bag of Words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 توانایی مدیریت عبارات دیده نشده (شامل املاهای غلط) </a:t>
            </a:r>
            <a:endParaRPr lang="en-US" dirty="0">
              <a:cs typeface="B Nazanin" panose="00000400000000000000" pitchFamily="2" charset="-78"/>
            </a:endParaRPr>
          </a:p>
          <a:p>
            <a:pPr lvl="1" algn="just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615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استدلال با استفاده از بردار کلمات</a:t>
            </a:r>
            <a:br>
              <a:rPr lang="fa-IR" sz="3200" b="1" dirty="0">
                <a:cs typeface="B Nazanin" panose="00000400000000000000" pitchFamily="2" charset="-78"/>
              </a:rPr>
            </a:b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825625"/>
            <a:ext cx="10980313" cy="4351338"/>
          </a:xfrm>
        </p:spPr>
        <p:txBody>
          <a:bodyPr>
            <a:normAutofit/>
          </a:bodyPr>
          <a:lstStyle/>
          <a:p>
            <a:pPr algn="just"/>
            <a:r>
              <a:rPr lang="fa-IR" sz="2400" dirty="0">
                <a:cs typeface="B Nazanin" panose="00000400000000000000" pitchFamily="2" charset="-78"/>
              </a:rPr>
              <a:t>بردارها در پاسخ دادن به </a:t>
            </a:r>
            <a:r>
              <a:rPr lang="fa-IR" sz="2400" b="1" dirty="0">
                <a:cs typeface="B Nazanin" panose="00000400000000000000" pitchFamily="2" charset="-78"/>
              </a:rPr>
              <a:t>سوالات قیاسی </a:t>
            </a:r>
            <a:r>
              <a:rPr lang="fa-IR" sz="2400" dirty="0">
                <a:cs typeface="B Nazanin" panose="00000400000000000000" pitchFamily="2" charset="-78"/>
              </a:rPr>
              <a:t>به فرم الف نسبت به ب همانند ج است نسبت به … بسیار خوب عمل میکنند.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سوال نسبت مرد به زن همانند نسبت عمو است به ... در اینجا توسط  </a:t>
            </a:r>
            <a:r>
              <a:rPr lang="fa-IR" sz="2000" b="1" dirty="0">
                <a:cs typeface="B Nazanin" panose="00000400000000000000" pitchFamily="2" charset="-78"/>
              </a:rPr>
              <a:t>یک روش مبتنی بر آفست بردار ساده</a:t>
            </a:r>
            <a:r>
              <a:rPr lang="fa-IR" sz="2400" dirty="0">
                <a:cs typeface="B Nazanin" panose="00000400000000000000" pitchFamily="2" charset="-78"/>
              </a:rPr>
              <a:t> براحتی با استفاده از </a:t>
            </a:r>
            <a:r>
              <a:rPr lang="fa-IR" sz="2400" b="1" dirty="0">
                <a:cs typeface="B Nazanin" panose="00000400000000000000" pitchFamily="2" charset="-78"/>
              </a:rPr>
              <a:t>محاسبه فاصله کسینوسی  </a:t>
            </a:r>
            <a:r>
              <a:rPr lang="fa-IR" sz="2400" dirty="0">
                <a:cs typeface="B Nazanin" panose="00000400000000000000" pitchFamily="2" charset="-78"/>
              </a:rPr>
              <a:t>بسادگی کلمه زن عمو، بدست می آید.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تکنیک آفست کلمه</a:t>
            </a:r>
          </a:p>
          <a:p>
            <a:pPr lvl="1" algn="just"/>
            <a:r>
              <a:rPr lang="fa-IR" sz="2000" dirty="0">
                <a:cs typeface="B Nazanin" panose="00000400000000000000" pitchFamily="2" charset="-78"/>
              </a:rPr>
              <a:t>عملیات جبری ساده ای بر روی بردار کلمات اعمال</a:t>
            </a:r>
          </a:p>
          <a:p>
            <a:pPr marL="0" indent="0" algn="just">
              <a:buNone/>
            </a:pPr>
            <a:r>
              <a:rPr lang="fa-IR" sz="2400" b="1" dirty="0">
                <a:cs typeface="B Nazanin" panose="00000400000000000000" pitchFamily="2" charset="-78"/>
              </a:rPr>
              <a:t>بردارپادشاه – بردارمرد + بردار زن </a:t>
            </a:r>
            <a:r>
              <a:rPr lang="fa-IR" sz="2400" dirty="0">
                <a:cs typeface="B Nazanin" panose="00000400000000000000" pitchFamily="2" charset="-78"/>
              </a:rPr>
              <a:t>برداری را نتیجه میدهد که بسیار به بازنمایی بردار کلمه </a:t>
            </a:r>
            <a:r>
              <a:rPr lang="fa-IR" sz="2400" b="1" dirty="0">
                <a:cs typeface="B Nazanin" panose="00000400000000000000" pitchFamily="2" charset="-78"/>
              </a:rPr>
              <a:t>ملکه </a:t>
            </a:r>
            <a:r>
              <a:rPr lang="fa-IR" sz="2400" dirty="0">
                <a:cs typeface="B Nazanin" panose="00000400000000000000" pitchFamily="2" charset="-78"/>
              </a:rPr>
              <a:t>نزدیک است!</a:t>
            </a:r>
          </a:p>
        </p:txBody>
      </p:sp>
    </p:spTree>
    <p:extLst>
      <p:ext uri="{BB962C8B-B14F-4D97-AF65-F5344CB8AC3E}">
        <p14:creationId xmlns:p14="http://schemas.microsoft.com/office/powerpoint/2010/main" val="310436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14" y="416640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بردارهای مربوط به پادشاه، مرد ، ملکه و زن </a:t>
            </a:r>
            <a:br>
              <a:rPr lang="fa-IR" sz="3200" b="1" dirty="0">
                <a:cs typeface="B Nazanin" panose="00000400000000000000" pitchFamily="2" charset="-78"/>
              </a:rPr>
            </a:br>
            <a:r>
              <a:rPr lang="fa-IR" sz="3200" dirty="0">
                <a:cs typeface="B Nazanin" panose="00000400000000000000" pitchFamily="2" charset="-78"/>
              </a:rPr>
              <a:t>نتیجه ترکیب بردارهای پادشاه – مرد + زن = ؟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2" y="2484212"/>
            <a:ext cx="5265004" cy="305370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72" y="2741982"/>
            <a:ext cx="5415942" cy="30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1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مدل </a:t>
            </a:r>
            <a:r>
              <a:rPr lang="en-US" sz="3200" b="1" dirty="0">
                <a:cs typeface="B Nazanin" panose="00000400000000000000" pitchFamily="2" charset="-78"/>
              </a:rPr>
              <a:t>CBOW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26" y="1591294"/>
            <a:ext cx="5069008" cy="50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cs typeface="B Nazanin" panose="00000400000000000000" pitchFamily="2" charset="-78"/>
              </a:rPr>
              <a:t>Word2vec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B Nazanin" panose="00000400000000000000" pitchFamily="2" charset="-78"/>
              </a:rPr>
              <a:t> Word2vec </a:t>
            </a:r>
            <a:r>
              <a:rPr lang="fa-IR" dirty="0">
                <a:cs typeface="B Nazanin" panose="00000400000000000000" pitchFamily="2" charset="-78"/>
              </a:rPr>
              <a:t>یک الگوریتم آموزش بهینه برای بدست آوردن </a:t>
            </a:r>
            <a:r>
              <a:rPr lang="en-US" dirty="0">
                <a:cs typeface="B Nazanin" panose="00000400000000000000" pitchFamily="2" charset="-78"/>
              </a:rPr>
              <a:t> word embedding </a:t>
            </a:r>
            <a:r>
              <a:rPr lang="fa-IR" dirty="0">
                <a:cs typeface="B Nazanin" panose="00000400000000000000" pitchFamily="2" charset="-78"/>
              </a:rPr>
              <a:t>است که باعث پیشرفت اساسی در حوزه پردازش زبان طبیعی شد.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کیفیت مدلهای </a:t>
            </a:r>
            <a:r>
              <a:rPr lang="en-US" dirty="0">
                <a:cs typeface="B Nazanin" panose="00000400000000000000" pitchFamily="2" charset="-78"/>
              </a:rPr>
              <a:t>word embedding </a:t>
            </a:r>
            <a:r>
              <a:rPr lang="fa-IR" dirty="0">
                <a:cs typeface="B Nazanin" panose="00000400000000000000" pitchFamily="2" charset="-78"/>
              </a:rPr>
              <a:t> مختلف را میتوان از طریق سنجش روابط بین یک مجموعه کلمات شناخته شده مورد ارزیابی قرار داد.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میکولوف و همکاران روشی را توسعه دادند که از طریق آن میتوان </a:t>
            </a:r>
            <a:r>
              <a:rPr lang="fa-IR" b="1" dirty="0">
                <a:cs typeface="B Nazanin" panose="00000400000000000000" pitchFamily="2" charset="-78"/>
              </a:rPr>
              <a:t>مجموعه ای از بردار ها </a:t>
            </a:r>
            <a:r>
              <a:rPr lang="fa-IR" dirty="0">
                <a:cs typeface="B Nazanin" panose="00000400000000000000" pitchFamily="2" charset="-78"/>
              </a:rPr>
              <a:t>را </a:t>
            </a:r>
            <a:r>
              <a:rPr lang="fa-IR" b="1" dirty="0">
                <a:cs typeface="B Nazanin" panose="00000400000000000000" pitchFamily="2" charset="-78"/>
              </a:rPr>
              <a:t>ارزیابی</a:t>
            </a:r>
            <a:r>
              <a:rPr lang="fa-IR" dirty="0">
                <a:cs typeface="B Nazanin" panose="00000400000000000000" pitchFamily="2" charset="-78"/>
              </a:rPr>
              <a:t> کرد.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دقت مدل و سودمندی وابسته به داده آموزشی مورد استفاده، انتخاب فراپارامترهای مرتبط با الگوریتم آموزش، الگوریتم مورد استفاده، و ابعاد مدل است.</a:t>
            </a:r>
          </a:p>
        </p:txBody>
      </p:sp>
    </p:spTree>
    <p:extLst>
      <p:ext uri="{BB962C8B-B14F-4D97-AF65-F5344CB8AC3E}">
        <p14:creationId xmlns:p14="http://schemas.microsoft.com/office/powerpoint/2010/main" val="405536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مدل </a:t>
            </a:r>
            <a:r>
              <a:rPr lang="en-US" sz="3200" b="1" dirty="0">
                <a:cs typeface="B Nazanin" panose="00000400000000000000" pitchFamily="2" charset="-78"/>
              </a:rPr>
              <a:t>Continuous Bag of Words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673144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من هر هفته با وسیله نقلیه عمومی به دانشگاه میروم.</a:t>
            </a:r>
            <a:endParaRPr lang="en-US" dirty="0">
              <a:cs typeface="B Nazanin" panose="00000400000000000000" pitchFamily="2" charset="-78"/>
            </a:endParaRPr>
          </a:p>
          <a:p>
            <a:r>
              <a:rPr lang="fa-IR" dirty="0">
                <a:cs typeface="B Nazanin" panose="00000400000000000000" pitchFamily="2" charset="-78"/>
              </a:rPr>
              <a:t>فرض کنید یک پنجره لغزان بر روی این متن وجود دارد و کلمه ای که روی آن تمرکز شده، همان کلمه وسطی باشد که ۴ کلمه قبل و بعد از آن وجود دارد.</a:t>
            </a:r>
            <a:endParaRPr lang="en-US" dirty="0">
              <a:cs typeface="B Nazanin" panose="00000400000000000000" pitchFamily="2" charset="-78"/>
            </a:endParaRPr>
          </a:p>
          <a:p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268674"/>
            <a:ext cx="90678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9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93309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مدل </a:t>
            </a:r>
            <a:r>
              <a:rPr lang="en-US" sz="3200" b="1" dirty="0">
                <a:cs typeface="B Nazanin" panose="00000400000000000000" pitchFamily="2" charset="-78"/>
              </a:rPr>
              <a:t>Continuous Bag of Words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416676"/>
            <a:ext cx="11578107" cy="5293217"/>
          </a:xfrm>
        </p:spPr>
        <p:txBody>
          <a:bodyPr>
            <a:norm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کلمات محتوایی لایه ورودی را تشکیل میدهند و هر کلمه نیز، در قالب یک بردار</a:t>
            </a:r>
            <a:r>
              <a:rPr lang="en-US" dirty="0">
                <a:cs typeface="B Nazanin" panose="00000400000000000000" pitchFamily="2" charset="-78"/>
              </a:rPr>
              <a:t>one-hot </a:t>
            </a:r>
            <a:r>
              <a:rPr lang="fa-IR" dirty="0">
                <a:cs typeface="B Nazanin" panose="00000400000000000000" pitchFamily="2" charset="-78"/>
              </a:rPr>
              <a:t>ارائه میشود.</a:t>
            </a:r>
          </a:p>
          <a:p>
            <a:r>
              <a:rPr lang="fa-IR" dirty="0">
                <a:cs typeface="B Nazanin" panose="00000400000000000000" pitchFamily="2" charset="-78"/>
              </a:rPr>
              <a:t>اندازه لغت نامه: </a:t>
            </a:r>
            <a:r>
              <a:rPr lang="en-US" dirty="0">
                <a:cs typeface="B Nazanin" panose="00000400000000000000" pitchFamily="2" charset="-78"/>
              </a:rPr>
              <a:t>V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بردارها در نتیجه </a:t>
            </a:r>
            <a:r>
              <a:rPr lang="en-US" dirty="0">
                <a:cs typeface="B Nazanin" panose="00000400000000000000" pitchFamily="2" charset="-78"/>
              </a:rPr>
              <a:t>V</a:t>
            </a:r>
            <a:r>
              <a:rPr lang="fa-IR" dirty="0">
                <a:cs typeface="B Nazanin" panose="00000400000000000000" pitchFamily="2" charset="-78"/>
              </a:rPr>
              <a:t> بُعدی خواهند بود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 تنها یک درایه آنها مقداری برابر با ۱ خواهد داشت و مابقی درایه ها صفر خواهند بود. 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در اینجا </a:t>
            </a:r>
            <a:r>
              <a:rPr lang="fa-IR" b="1" dirty="0">
                <a:cs typeface="B Nazanin" panose="00000400000000000000" pitchFamily="2" charset="-78"/>
              </a:rPr>
              <a:t>تنها یک لایه مخفی </a:t>
            </a:r>
            <a:r>
              <a:rPr lang="fa-IR" dirty="0">
                <a:cs typeface="B Nazanin" panose="00000400000000000000" pitchFamily="2" charset="-78"/>
              </a:rPr>
              <a:t>و </a:t>
            </a:r>
            <a:r>
              <a:rPr lang="fa-IR" b="1" dirty="0">
                <a:cs typeface="B Nazanin" panose="00000400000000000000" pitchFamily="2" charset="-78"/>
              </a:rPr>
              <a:t>یک لایه خروجی </a:t>
            </a:r>
            <a:r>
              <a:rPr lang="fa-IR" dirty="0">
                <a:cs typeface="B Nazanin" panose="00000400000000000000" pitchFamily="2" charset="-78"/>
              </a:rPr>
              <a:t>وجود دارد.</a:t>
            </a:r>
          </a:p>
          <a:p>
            <a:r>
              <a:rPr lang="fa-IR" b="1" dirty="0">
                <a:cs typeface="B Nazanin" panose="00000400000000000000" pitchFamily="2" charset="-78"/>
              </a:rPr>
              <a:t>هدف آموزش، بیشینه سازی احتمال شرطی مشاهده کلمه خروجی واقعی </a:t>
            </a:r>
            <a:r>
              <a:rPr lang="fa-IR" dirty="0">
                <a:cs typeface="B Nazanin" panose="00000400000000000000" pitchFamily="2" charset="-78"/>
              </a:rPr>
              <a:t>(کلمه وسطی ) به ازای کلمات محتوایی ورودی، با توجه به وزن انهاست.</a:t>
            </a:r>
          </a:p>
          <a:p>
            <a:r>
              <a:rPr lang="fa-IR" dirty="0">
                <a:cs typeface="B Nazanin" panose="00000400000000000000" pitchFamily="2" charset="-78"/>
              </a:rPr>
              <a:t>در مثال ما، به ازای </a:t>
            </a:r>
            <a:r>
              <a:rPr lang="fa-IR" b="1" dirty="0">
                <a:cs typeface="B Nazanin" panose="00000400000000000000" pitchFamily="2" charset="-78"/>
              </a:rPr>
              <a:t>دریافت ورودی </a:t>
            </a:r>
            <a:r>
              <a:rPr lang="fa-IR" dirty="0">
                <a:cs typeface="B Nazanin" panose="00000400000000000000" pitchFamily="2" charset="-78"/>
              </a:rPr>
              <a:t>: من،هر، هفته، با، عمومی، به، دانشگاه، میروم ما میخواهیم </a:t>
            </a:r>
            <a:r>
              <a:rPr lang="fa-IR" b="1" dirty="0">
                <a:cs typeface="B Nazanin" panose="00000400000000000000" pitchFamily="2" charset="-78"/>
              </a:rPr>
              <a:t>احتمال دریافت</a:t>
            </a:r>
            <a:r>
              <a:rPr lang="fa-IR" dirty="0">
                <a:cs typeface="B Nazanin" panose="00000400000000000000" pitchFamily="2" charset="-78"/>
              </a:rPr>
              <a:t> وسیله نقلیه را بعنوان </a:t>
            </a:r>
            <a:r>
              <a:rPr lang="fa-IR" b="1" dirty="0">
                <a:cs typeface="B Nazanin" panose="00000400000000000000" pitchFamily="2" charset="-78"/>
              </a:rPr>
              <a:t>خروجی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u="sng" dirty="0">
                <a:cs typeface="B Nazanin" panose="00000400000000000000" pitchFamily="2" charset="-78"/>
              </a:rPr>
              <a:t>بیشینه</a:t>
            </a:r>
            <a:r>
              <a:rPr lang="fa-IR" dirty="0">
                <a:cs typeface="B Nazanin" panose="00000400000000000000" pitchFamily="2" charset="-78"/>
              </a:rPr>
              <a:t> کنیم.</a:t>
            </a:r>
          </a:p>
        </p:txBody>
      </p:sp>
    </p:spTree>
    <p:extLst>
      <p:ext uri="{BB962C8B-B14F-4D97-AF65-F5344CB8AC3E}">
        <p14:creationId xmlns:p14="http://schemas.microsoft.com/office/powerpoint/2010/main" val="154579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27" y="378004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مدل </a:t>
            </a:r>
            <a:r>
              <a:rPr lang="en-US" sz="3200" b="1" dirty="0">
                <a:cs typeface="B Nazanin" panose="00000400000000000000" pitchFamily="2" charset="-78"/>
              </a:rPr>
              <a:t>Continuous Bag of Words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1825625"/>
            <a:ext cx="11590986" cy="4351338"/>
          </a:xfrm>
        </p:spPr>
        <p:txBody>
          <a:bodyPr>
            <a:normAutofit/>
          </a:bodyPr>
          <a:lstStyle/>
          <a:p>
            <a:pPr algn="just"/>
            <a:r>
              <a:rPr lang="fa-IR" sz="2400" dirty="0">
                <a:cs typeface="B Nazanin" panose="00000400000000000000" pitchFamily="2" charset="-78"/>
              </a:rPr>
              <a:t>از آنجایی که </a:t>
            </a:r>
            <a:r>
              <a:rPr lang="fa-IR" sz="2400" b="1" dirty="0">
                <a:cs typeface="B Nazanin" panose="00000400000000000000" pitchFamily="2" charset="-78"/>
              </a:rPr>
              <a:t>بردارهای ورودی </a:t>
            </a:r>
            <a:r>
              <a:rPr lang="fa-IR" sz="2400" dirty="0">
                <a:cs typeface="B Nazanin" panose="00000400000000000000" pitchFamily="2" charset="-78"/>
              </a:rPr>
              <a:t>ما بصورت </a:t>
            </a:r>
            <a:r>
              <a:rPr lang="en-US" sz="2400" dirty="0">
                <a:cs typeface="B Nazanin" panose="00000400000000000000" pitchFamily="2" charset="-78"/>
              </a:rPr>
              <a:t> one-hot </a:t>
            </a:r>
            <a:r>
              <a:rPr lang="fa-IR" sz="2400" dirty="0">
                <a:cs typeface="B Nazanin" panose="00000400000000000000" pitchFamily="2" charset="-78"/>
              </a:rPr>
              <a:t>هستند، </a:t>
            </a:r>
            <a:r>
              <a:rPr lang="fa-IR" sz="2400" b="1" dirty="0">
                <a:cs typeface="B Nazanin" panose="00000400000000000000" pitchFamily="2" charset="-78"/>
              </a:rPr>
              <a:t>ضرب یک بردار ورودی در ماتریس وزن </a:t>
            </a:r>
            <a:r>
              <a:rPr lang="en-US" sz="2400" b="1" dirty="0">
                <a:cs typeface="B Nazanin" panose="00000400000000000000" pitchFamily="2" charset="-78"/>
              </a:rPr>
              <a:t>W1</a:t>
            </a:r>
            <a:r>
              <a:rPr lang="fa-IR" sz="2400" b="1" dirty="0">
                <a:cs typeface="B Nazanin" panose="00000400000000000000" pitchFamily="2" charset="-78"/>
              </a:rPr>
              <a:t> به مثابه انتخاب سطری از</a:t>
            </a:r>
            <a:r>
              <a:rPr lang="en-US" sz="2400" b="1" dirty="0">
                <a:cs typeface="B Nazanin" panose="00000400000000000000" pitchFamily="2" charset="-78"/>
              </a:rPr>
              <a:t>W1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خواهد بود.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به ازای </a:t>
            </a:r>
            <a:r>
              <a:rPr lang="en-US" sz="2400" dirty="0">
                <a:cs typeface="B Nazanin" panose="00000400000000000000" pitchFamily="2" charset="-78"/>
              </a:rPr>
              <a:t> C </a:t>
            </a:r>
            <a:r>
              <a:rPr lang="fa-IR" sz="2400" dirty="0">
                <a:cs typeface="B Nazanin" panose="00000400000000000000" pitchFamily="2" charset="-78"/>
              </a:rPr>
              <a:t>بردار کلمه ورودی</a:t>
            </a:r>
            <a:r>
              <a:rPr lang="fa-IR" sz="2400" b="1" dirty="0">
                <a:cs typeface="B Nazanin" panose="00000400000000000000" pitchFamily="2" charset="-78"/>
              </a:rPr>
              <a:t>، تابع فعالسازی لایه مخفی </a:t>
            </a:r>
            <a:r>
              <a:rPr lang="en-US" sz="2400" b="1" dirty="0">
                <a:cs typeface="B Nazanin" panose="00000400000000000000" pitchFamily="2" charset="-78"/>
              </a:rPr>
              <a:t>h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خیلی ساده اقدام به </a:t>
            </a:r>
            <a:r>
              <a:rPr lang="fa-IR" sz="2400" b="1" dirty="0">
                <a:cs typeface="B Nazanin" panose="00000400000000000000" pitchFamily="2" charset="-78"/>
              </a:rPr>
              <a:t>جمع سطر های فعال در ماتریس وزن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w1 </a:t>
            </a:r>
            <a:r>
              <a:rPr lang="fa-IR" sz="2400" dirty="0">
                <a:cs typeface="B Nazanin" panose="00000400000000000000" pitchFamily="2" charset="-78"/>
              </a:rPr>
              <a:t> میکند (سطرهایی که در ضرب با ورودی انتخاب شدند) و سپس </a:t>
            </a:r>
            <a:r>
              <a:rPr lang="fa-IR" sz="2400" b="1" u="sng" dirty="0">
                <a:cs typeface="B Nazanin" panose="00000400000000000000" pitchFamily="2" charset="-78"/>
              </a:rPr>
              <a:t>نتیجه را بر</a:t>
            </a:r>
            <a:r>
              <a:rPr lang="en-US" sz="2400" b="1" u="sng" dirty="0">
                <a:cs typeface="B Nazanin" panose="00000400000000000000" pitchFamily="2" charset="-78"/>
              </a:rPr>
              <a:t>C</a:t>
            </a:r>
            <a:r>
              <a:rPr lang="fa-IR" sz="2400" b="1" u="sng" dirty="0">
                <a:cs typeface="B Nazanin" panose="00000400000000000000" pitchFamily="2" charset="-78"/>
              </a:rPr>
              <a:t> تقسیم کرده تا میانگین</a:t>
            </a:r>
            <a:r>
              <a:rPr lang="fa-IR" sz="2400" dirty="0">
                <a:cs typeface="B Nazanin" panose="00000400000000000000" pitchFamily="2" charset="-78"/>
              </a:rPr>
              <a:t> آنها را بدست آید.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این به این معناست که تابع فعالسازی پیوند واحدهای لایه مخفی ،</a:t>
            </a:r>
            <a:r>
              <a:rPr lang="fa-IR" sz="2400" b="1" u="sng" dirty="0">
                <a:cs typeface="B Nazanin" panose="00000400000000000000" pitchFamily="2" charset="-78"/>
              </a:rPr>
              <a:t>خطی هستند</a:t>
            </a:r>
            <a:r>
              <a:rPr lang="fa-IR" sz="2400" dirty="0">
                <a:cs typeface="B Nazanin" panose="00000400000000000000" pitchFamily="2" charset="-78"/>
              </a:rPr>
              <a:t>! </a:t>
            </a:r>
          </a:p>
          <a:p>
            <a:pPr lvl="1" algn="just"/>
            <a:r>
              <a:rPr lang="fa-IR" sz="2000" b="1" dirty="0">
                <a:cs typeface="B Nazanin" panose="00000400000000000000" pitchFamily="2" charset="-78"/>
              </a:rPr>
              <a:t>یعنی، </a:t>
            </a:r>
            <a:r>
              <a:rPr lang="fa-IR" sz="2000" b="1" u="sng" dirty="0">
                <a:cs typeface="B Nazanin" panose="00000400000000000000" pitchFamily="2" charset="-78"/>
              </a:rPr>
              <a:t>بصورت مستقیم </a:t>
            </a:r>
            <a:r>
              <a:rPr lang="fa-IR" sz="2000" b="1" dirty="0">
                <a:cs typeface="B Nazanin" panose="00000400000000000000" pitchFamily="2" charset="-78"/>
              </a:rPr>
              <a:t>جمع وزن دار ورودی را به </a:t>
            </a:r>
            <a:r>
              <a:rPr lang="fa-IR" sz="2000" b="1" u="sng" dirty="0">
                <a:cs typeface="B Nazanin" panose="00000400000000000000" pitchFamily="2" charset="-78"/>
              </a:rPr>
              <a:t>لایه بعدی </a:t>
            </a:r>
            <a:r>
              <a:rPr lang="fa-IR" sz="2000" b="1" dirty="0">
                <a:cs typeface="B Nazanin" panose="00000400000000000000" pitchFamily="2" charset="-78"/>
              </a:rPr>
              <a:t>ارسال میکنند.</a:t>
            </a:r>
          </a:p>
          <a:p>
            <a:pPr algn="just"/>
            <a:r>
              <a:rPr lang="fa-IR" sz="2400" b="1" dirty="0">
                <a:cs typeface="B Nazanin" panose="00000400000000000000" pitchFamily="2" charset="-78"/>
              </a:rPr>
              <a:t>بین</a:t>
            </a:r>
            <a:r>
              <a:rPr lang="fa-IR" sz="2400" dirty="0">
                <a:cs typeface="B Nazanin" panose="00000400000000000000" pitchFamily="2" charset="-78"/>
              </a:rPr>
              <a:t> لایه مخفی و لایه خروجی، </a:t>
            </a:r>
            <a:r>
              <a:rPr lang="fa-IR" sz="2400" b="1" dirty="0">
                <a:cs typeface="B Nazanin" panose="00000400000000000000" pitchFamily="2" charset="-78"/>
              </a:rPr>
              <a:t>ماتریس وزن دومی بنام </a:t>
            </a:r>
            <a:r>
              <a:rPr lang="en-US" sz="2400" b="1" dirty="0">
                <a:cs typeface="B Nazanin" panose="00000400000000000000" pitchFamily="2" charset="-78"/>
              </a:rPr>
              <a:t>W2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وجود دارد که از آن برای </a:t>
            </a:r>
            <a:r>
              <a:rPr lang="fa-IR" sz="2400" b="1" u="sng" dirty="0">
                <a:cs typeface="B Nazanin" panose="00000400000000000000" pitchFamily="2" charset="-78"/>
              </a:rPr>
              <a:t>محاسبه امتیازی برای تمامی کلمات موجود در لغت نامه</a:t>
            </a:r>
            <a:r>
              <a:rPr lang="fa-IR" sz="2400" dirty="0">
                <a:cs typeface="B Nazanin" panose="00000400000000000000" pitchFamily="2" charset="-78"/>
              </a:rPr>
              <a:t> استفاده میشود</a:t>
            </a:r>
          </a:p>
        </p:txBody>
      </p:sp>
    </p:spTree>
    <p:extLst>
      <p:ext uri="{BB962C8B-B14F-4D97-AF65-F5344CB8AC3E}">
        <p14:creationId xmlns:p14="http://schemas.microsoft.com/office/powerpoint/2010/main" val="233481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b="1" dirty="0">
                <a:cs typeface="B Nazanin" panose="00000400000000000000" pitchFamily="2" charset="-78"/>
              </a:rPr>
              <a:t>Node2Vec</a:t>
            </a:r>
            <a:r>
              <a:rPr lang="fa-IR" sz="3200" b="1" dirty="0">
                <a:cs typeface="B Nazanin" panose="00000400000000000000" pitchFamily="2" charset="-78"/>
              </a:rPr>
              <a:t> مُلهِم از </a:t>
            </a:r>
            <a:r>
              <a:rPr lang="en-US" sz="3200" b="1" dirty="0">
                <a:cs typeface="B Nazanin" panose="00000400000000000000" pitchFamily="2" charset="-78"/>
              </a:rPr>
              <a:t>Word2Vec</a:t>
            </a:r>
            <a:r>
              <a:rPr lang="fa-IR" sz="3200" b="1" dirty="0">
                <a:cs typeface="B Nazanin" panose="00000400000000000000" pitchFamily="2" charset="-78"/>
              </a:rPr>
              <a:t> (از طریق مدل </a:t>
            </a:r>
            <a:r>
              <a:rPr lang="en-US" sz="3200" b="1" dirty="0">
                <a:cs typeface="B Nazanin" panose="00000400000000000000" pitchFamily="2" charset="-78"/>
              </a:rPr>
              <a:t>Skip-gram</a:t>
            </a:r>
            <a:r>
              <a:rPr lang="fa-IR" sz="3200" b="1" dirty="0">
                <a:cs typeface="B Nazanin" panose="00000400000000000000" pitchFamily="2" charset="-78"/>
              </a:rPr>
              <a:t>)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یک </a:t>
            </a:r>
            <a:r>
              <a:rPr lang="fa-IR" sz="2400" b="1" dirty="0">
                <a:cs typeface="B Nazanin" panose="00000400000000000000" pitchFamily="2" charset="-78"/>
              </a:rPr>
              <a:t>سند متنی </a:t>
            </a:r>
            <a:r>
              <a:rPr lang="fa-IR" sz="2400" dirty="0">
                <a:cs typeface="B Nazanin" panose="00000400000000000000" pitchFamily="2" charset="-78"/>
              </a:rPr>
              <a:t>داریم: </a:t>
            </a:r>
          </a:p>
          <a:p>
            <a:pPr lvl="1" algn="r" rtl="1"/>
            <a:r>
              <a:rPr lang="fa-IR" sz="2000" b="1" dirty="0">
                <a:cs typeface="B Nazanin" panose="00000400000000000000" pitchFamily="2" charset="-78"/>
              </a:rPr>
              <a:t>مجموعه ای از جملات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داده های ورودی به عنوان </a:t>
            </a:r>
            <a:r>
              <a:rPr lang="fa-IR" sz="2400" b="1" dirty="0">
                <a:cs typeface="B Nazanin" panose="00000400000000000000" pitchFamily="2" charset="-78"/>
              </a:rPr>
              <a:t>خوراک</a:t>
            </a:r>
            <a:r>
              <a:rPr lang="fa-IR" sz="2400" dirty="0">
                <a:cs typeface="B Nazanin" panose="00000400000000000000" pitchFamily="2" charset="-78"/>
              </a:rPr>
              <a:t> به شبکه عصبی </a:t>
            </a:r>
            <a:r>
              <a:rPr lang="fa-IR" sz="2400" b="1" dirty="0">
                <a:cs typeface="B Nazanin" panose="00000400000000000000" pitchFamily="2" charset="-78"/>
              </a:rPr>
              <a:t>تغذیه</a:t>
            </a:r>
            <a:r>
              <a:rPr lang="fa-IR" sz="2400" dirty="0">
                <a:cs typeface="B Nazanin" panose="00000400000000000000" pitchFamily="2" charset="-78"/>
              </a:rPr>
              <a:t> می شوند.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پنجره متن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اندازه پنجره متن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⍵</a:t>
            </a:r>
          </a:p>
          <a:p>
            <a:pPr lvl="1" algn="r" rtl="1"/>
            <a:r>
              <a:rPr lang="fa-IR" sz="2000" dirty="0">
                <a:solidFill>
                  <a:schemeClr val="dk1"/>
                </a:solidFill>
                <a:latin typeface="Times New Roman"/>
                <a:ea typeface="Times New Roman"/>
                <a:cs typeface="B Nazanin" panose="00000400000000000000" pitchFamily="2" charset="-78"/>
                <a:sym typeface="Times New Roman"/>
              </a:rPr>
              <a:t>تعداد تکرارها</a:t>
            </a:r>
          </a:p>
          <a:p>
            <a:pPr marL="457200" lvl="1" indent="0" algn="r" rtl="1">
              <a:buNone/>
            </a:pPr>
            <a:endParaRPr lang="fa-I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13;p21">
            <a:extLst>
              <a:ext uri="{FF2B5EF4-FFF2-40B4-BE49-F238E27FC236}">
                <a16:creationId xmlns:a16="http://schemas.microsoft.com/office/drawing/2014/main" id="{6EE1FE6F-EF13-49DF-88DC-67064F3A56B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199" y="3117366"/>
            <a:ext cx="6887817" cy="35749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3A4E-C089-4247-8668-0D86410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مدل </a:t>
            </a:r>
            <a:r>
              <a:rPr lang="en-US" sz="3200" b="1" dirty="0">
                <a:cs typeface="B Nazanin" panose="00000400000000000000" pitchFamily="2" charset="-78"/>
              </a:rPr>
              <a:t>Skip-gram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فرض: </a:t>
            </a:r>
            <a:r>
              <a:rPr lang="en-US" sz="2400" dirty="0">
                <a:cs typeface="B Nazanin" panose="00000400000000000000" pitchFamily="2" charset="-78"/>
              </a:rPr>
              <a:t>V</a:t>
            </a:r>
            <a:r>
              <a:rPr lang="fa-IR" sz="2400" dirty="0">
                <a:cs typeface="B Nazanin" panose="00000400000000000000" pitchFamily="2" charset="-78"/>
              </a:rPr>
              <a:t> کلمه در سند داریم.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از تکنیک کدگذاری </a:t>
            </a:r>
            <a:r>
              <a:rPr lang="en-US" sz="2400" dirty="0">
                <a:cs typeface="B Nazanin" panose="00000400000000000000" pitchFamily="2" charset="-78"/>
              </a:rPr>
              <a:t>One-hot</a:t>
            </a:r>
            <a:r>
              <a:rPr lang="fa-IR" sz="2400" dirty="0">
                <a:cs typeface="B Nazanin" panose="00000400000000000000" pitchFamily="2" charset="-78"/>
              </a:rPr>
              <a:t> به منظور آموزش شبکه استفاده می کنیم.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یک لایه پنهان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عدم وجود تابع فعال ساز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گرادیان نزولی تصادفی 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مثال</a:t>
            </a:r>
          </a:p>
          <a:p>
            <a:pPr lvl="1" algn="r" rtl="1"/>
            <a:r>
              <a:rPr lang="en-US" sz="2000" dirty="0">
                <a:cs typeface="B Nazanin" panose="00000400000000000000" pitchFamily="2" charset="-78"/>
              </a:rPr>
              <a:t>V = 1000</a:t>
            </a:r>
            <a:r>
              <a:rPr lang="fa-IR" sz="2000" dirty="0">
                <a:cs typeface="B Nazanin" panose="00000400000000000000" pitchFamily="2" charset="-78"/>
              </a:rPr>
              <a:t> (اندازه واژگان)</a:t>
            </a:r>
          </a:p>
          <a:p>
            <a:pPr lvl="1" algn="r" rtl="1"/>
            <a:r>
              <a:rPr lang="en-US" sz="2000" dirty="0">
                <a:cs typeface="B Nazanin" panose="00000400000000000000" pitchFamily="2" charset="-78"/>
              </a:rPr>
              <a:t>300</a:t>
            </a:r>
            <a:r>
              <a:rPr lang="fa-IR" sz="2000" dirty="0">
                <a:cs typeface="B Nazanin" panose="00000400000000000000" pitchFamily="2" charset="-78"/>
              </a:rPr>
              <a:t> نورون در لایه پنهان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کلمه مورچه به عنوان ورودی به شبکه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6D778E4-0C27-4202-9CD8-0877BDF30F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60990"/>
            <a:ext cx="7593496" cy="4597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5EB4D-6760-4ACF-88CD-9BDD5BC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مدل </a:t>
            </a:r>
            <a:r>
              <a:rPr lang="en-US" sz="3200" b="1" dirty="0">
                <a:cs typeface="B Nazanin" panose="00000400000000000000" pitchFamily="2" charset="-78"/>
              </a:rPr>
              <a:t>Skip-gram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1223493"/>
            <a:ext cx="11526590" cy="4953470"/>
          </a:xfrm>
        </p:spPr>
        <p:txBody>
          <a:bodyPr>
            <a:normAutofit/>
          </a:bodyPr>
          <a:lstStyle/>
          <a:p>
            <a:pPr algn="just"/>
            <a:r>
              <a:rPr lang="fa-IR" sz="2400" dirty="0">
                <a:cs typeface="B Nazanin" panose="00000400000000000000" pitchFamily="2" charset="-78"/>
              </a:rPr>
              <a:t>مدل </a:t>
            </a:r>
            <a:r>
              <a:rPr lang="en-US" sz="2400" dirty="0">
                <a:cs typeface="B Nazanin" panose="00000400000000000000" pitchFamily="2" charset="-78"/>
              </a:rPr>
              <a:t> skip-gram </a:t>
            </a:r>
            <a:r>
              <a:rPr lang="fa-IR" sz="2400" b="1" u="sng" dirty="0">
                <a:cs typeface="B Nazanin" panose="00000400000000000000" pitchFamily="2" charset="-78"/>
              </a:rPr>
              <a:t>برعکس</a:t>
            </a:r>
            <a:r>
              <a:rPr lang="fa-IR" sz="2400" dirty="0">
                <a:cs typeface="B Nazanin" panose="00000400000000000000" pitchFamily="2" charset="-78"/>
              </a:rPr>
              <a:t> مدل </a:t>
            </a:r>
            <a:r>
              <a:rPr lang="en-US" sz="2400" dirty="0">
                <a:cs typeface="B Nazanin" panose="00000400000000000000" pitchFamily="2" charset="-78"/>
              </a:rPr>
              <a:t> CBOW </a:t>
            </a:r>
            <a:r>
              <a:rPr lang="fa-IR" sz="2400" dirty="0">
                <a:cs typeface="B Nazanin" panose="00000400000000000000" pitchFamily="2" charset="-78"/>
              </a:rPr>
              <a:t>است</a:t>
            </a:r>
            <a:endParaRPr lang="en-US" sz="2400" dirty="0">
              <a:cs typeface="B Nazanin" panose="00000400000000000000" pitchFamily="2" charset="-78"/>
            </a:endParaRP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کلمه وسطی را بعنوان یک </a:t>
            </a:r>
            <a:r>
              <a:rPr lang="fa-IR" sz="2400" b="1" dirty="0">
                <a:cs typeface="B Nazanin" panose="00000400000000000000" pitchFamily="2" charset="-78"/>
              </a:rPr>
              <a:t>بردار ورودی </a:t>
            </a:r>
            <a:r>
              <a:rPr lang="fa-IR" sz="2400" dirty="0">
                <a:cs typeface="B Nazanin" panose="00000400000000000000" pitchFamily="2" charset="-78"/>
              </a:rPr>
              <a:t>دریافت کرده و </a:t>
            </a:r>
            <a:r>
              <a:rPr lang="fa-IR" sz="2400" b="1" dirty="0">
                <a:cs typeface="B Nazanin" panose="00000400000000000000" pitchFamily="2" charset="-78"/>
              </a:rPr>
              <a:t>کلمات محتوایی هدف </a:t>
            </a:r>
            <a:r>
              <a:rPr lang="fa-IR" sz="2400" dirty="0">
                <a:cs typeface="B Nazanin" panose="00000400000000000000" pitchFamily="2" charset="-78"/>
              </a:rPr>
              <a:t>را در </a:t>
            </a:r>
            <a:r>
              <a:rPr lang="fa-IR" sz="2400" b="1" dirty="0">
                <a:cs typeface="B Nazanin" panose="00000400000000000000" pitchFamily="2" charset="-78"/>
              </a:rPr>
              <a:t>لایه خروجی </a:t>
            </a:r>
            <a:r>
              <a:rPr lang="fa-IR" sz="2400" dirty="0">
                <a:cs typeface="B Nazanin" panose="00000400000000000000" pitchFamily="2" charset="-78"/>
              </a:rPr>
              <a:t>تولید می کند.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تابع فعالسازی لایه مخفی تنها در کپی کردن سطرهای متناظر از ماتریس وزن ۱ (خطی) خلاصه میشود.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در لایه خروجی، ما بجای اینکه </a:t>
            </a:r>
            <a:r>
              <a:rPr lang="fa-IR" sz="2400" u="sng" dirty="0">
                <a:cs typeface="B Nazanin" panose="00000400000000000000" pitchFamily="2" charset="-78"/>
              </a:rPr>
              <a:t>یک</a:t>
            </a:r>
            <a:r>
              <a:rPr lang="fa-IR" sz="2400" dirty="0">
                <a:cs typeface="B Nazanin" panose="00000400000000000000" pitchFamily="2" charset="-78"/>
              </a:rPr>
              <a:t> توزیع چند جمله ای داشته باشیم! </a:t>
            </a:r>
            <a:r>
              <a:rPr lang="en-US" sz="2400" dirty="0">
                <a:cs typeface="B Nazanin" panose="00000400000000000000" pitchFamily="2" charset="-78"/>
              </a:rPr>
              <a:t> C </a:t>
            </a:r>
            <a:r>
              <a:rPr lang="fa-IR" sz="2400" b="1" dirty="0">
                <a:cs typeface="B Nazanin" panose="00000400000000000000" pitchFamily="2" charset="-78"/>
              </a:rPr>
              <a:t>توزیع چندجمله ای </a:t>
            </a:r>
            <a:r>
              <a:rPr lang="fa-IR" sz="2400" dirty="0">
                <a:cs typeface="B Nazanin" panose="00000400000000000000" pitchFamily="2" charset="-78"/>
              </a:rPr>
              <a:t>خواهیم داشت.</a:t>
            </a:r>
          </a:p>
          <a:p>
            <a:pPr algn="just"/>
            <a:r>
              <a:rPr lang="fa-IR" sz="2400" b="1" dirty="0">
                <a:cs typeface="B Nazanin" panose="00000400000000000000" pitchFamily="2" charset="-78"/>
              </a:rPr>
              <a:t>هدف آموزش </a:t>
            </a:r>
            <a:r>
              <a:rPr lang="fa-IR" sz="2400" b="1" u="sng" dirty="0">
                <a:cs typeface="B Nazanin" panose="00000400000000000000" pitchFamily="2" charset="-78"/>
              </a:rPr>
              <a:t>کمینه سازی مجموع خطای پیش بینی همه کلمات محتوایی در لایه خروجی </a:t>
            </a:r>
            <a:r>
              <a:rPr lang="fa-IR" sz="2400" dirty="0">
                <a:cs typeface="B Nazanin" panose="00000400000000000000" pitchFamily="2" charset="-78"/>
              </a:rPr>
              <a:t>است.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در مثال ما </a:t>
            </a:r>
            <a:r>
              <a:rPr lang="fa-IR" sz="2400" b="1" dirty="0">
                <a:cs typeface="B Nazanin" panose="00000400000000000000" pitchFamily="2" charset="-78"/>
              </a:rPr>
              <a:t>ورودی</a:t>
            </a:r>
            <a:r>
              <a:rPr lang="fa-IR" sz="2400" dirty="0">
                <a:cs typeface="B Nazanin" panose="00000400000000000000" pitchFamily="2" charset="-78"/>
              </a:rPr>
              <a:t> وسیله نقلیه بوده و ما امیدواریم: من، هر، هفته، با، عمومی، به، دانشگاه، میروم را در </a:t>
            </a:r>
            <a:r>
              <a:rPr lang="fa-IR" sz="2400" b="1" dirty="0">
                <a:cs typeface="B Nazanin" panose="00000400000000000000" pitchFamily="2" charset="-78"/>
              </a:rPr>
              <a:t>خروجی</a:t>
            </a:r>
            <a:r>
              <a:rPr lang="fa-IR" sz="2400" dirty="0">
                <a:cs typeface="B Nazanin" panose="00000400000000000000" pitchFamily="2" charset="-78"/>
              </a:rPr>
              <a:t> ببینیم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4" y="3999963"/>
            <a:ext cx="3953813" cy="285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7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39410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پایتخت کشورِ، رودخانه اصلی در...، زمان فعل، و… سایر الگوهای جالب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fa-IR" sz="2000" dirty="0">
                <a:cs typeface="B Nazanin" panose="00000400000000000000" pitchFamily="2" charset="-78"/>
              </a:rPr>
              <a:t>درک و توجه به این موضوع که  این روابط بطور صریح در حین</a:t>
            </a:r>
          </a:p>
          <a:p>
            <a:pPr marL="0" indent="0">
              <a:buNone/>
            </a:pPr>
            <a:r>
              <a:rPr lang="fa-IR" sz="2000" dirty="0">
                <a:cs typeface="B Nazanin" panose="00000400000000000000" pitchFamily="2" charset="-78"/>
              </a:rPr>
              <a:t> فرایند آموزش به مدل ارائه نشده بلکه از طریق استفاده از  زبان در </a:t>
            </a:r>
          </a:p>
          <a:p>
            <a:pPr marL="0" indent="0">
              <a:buNone/>
            </a:pPr>
            <a:r>
              <a:rPr lang="fa-IR" sz="2000" dirty="0">
                <a:cs typeface="B Nazanin" panose="00000400000000000000" pitchFamily="2" charset="-78"/>
              </a:rPr>
              <a:t>دیتاست آموزشی کشف شده اند بسیار مهم است.</a:t>
            </a:r>
          </a:p>
          <a:p>
            <a:pPr marL="0" indent="0">
              <a:buNone/>
            </a:pPr>
            <a:r>
              <a:rPr lang="fa-IR" sz="2000" dirty="0">
                <a:cs typeface="B Nazanin" panose="00000400000000000000" pitchFamily="2" charset="-78"/>
              </a:rPr>
              <a:t>یک </a:t>
            </a:r>
            <a:r>
              <a:rPr lang="fa-IR" sz="1800" b="1" dirty="0">
                <a:cs typeface="B Nazanin" panose="00000400000000000000" pitchFamily="2" charset="-78"/>
              </a:rPr>
              <a:t>پروجکشن ۲ بعدی </a:t>
            </a:r>
            <a:r>
              <a:rPr lang="en-US" sz="1800" b="1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PCA </a:t>
            </a:r>
            <a:r>
              <a:rPr lang="fa-IR" sz="2000" dirty="0">
                <a:cs typeface="B Nazanin" panose="00000400000000000000" pitchFamily="2" charset="-78"/>
              </a:rPr>
              <a:t>از </a:t>
            </a:r>
            <a:r>
              <a:rPr lang="en-US" sz="2000" dirty="0">
                <a:cs typeface="B Nazanin" panose="00000400000000000000" pitchFamily="2" charset="-78"/>
              </a:rPr>
              <a:t>word embedding </a:t>
            </a:r>
            <a:r>
              <a:rPr lang="fa-IR" sz="2000" dirty="0">
                <a:cs typeface="B Nazanin" panose="00000400000000000000" pitchFamily="2" charset="-78"/>
              </a:rPr>
              <a:t>ها که </a:t>
            </a:r>
            <a:r>
              <a:rPr lang="fa-IR" sz="2000" b="1" dirty="0">
                <a:cs typeface="B Nazanin" panose="00000400000000000000" pitchFamily="2" charset="-78"/>
              </a:rPr>
              <a:t>رابطه</a:t>
            </a:r>
          </a:p>
          <a:p>
            <a:pPr marL="0" indent="0">
              <a:buNone/>
            </a:pPr>
            <a:r>
              <a:rPr lang="fa-IR" sz="2000" b="1" dirty="0">
                <a:cs typeface="B Nazanin" panose="00000400000000000000" pitchFamily="2" charset="-78"/>
              </a:rPr>
              <a:t> خطی پایتخت</a:t>
            </a:r>
            <a:r>
              <a:rPr lang="fa-IR" sz="2000" dirty="0">
                <a:cs typeface="B Nazanin" panose="00000400000000000000" pitchFamily="2" charset="-78"/>
              </a:rPr>
              <a:t> را توسط فرایند آموزش </a:t>
            </a:r>
            <a:r>
              <a:rPr lang="en-US" sz="2000" dirty="0">
                <a:cs typeface="B Nazanin" panose="00000400000000000000" pitchFamily="2" charset="-78"/>
              </a:rPr>
              <a:t>word embedding </a:t>
            </a:r>
            <a:r>
              <a:rPr lang="fa-IR" sz="2000" dirty="0">
                <a:cs typeface="B Nazanin" panose="00000400000000000000" pitchFamily="2" charset="-78"/>
              </a:rPr>
              <a:t>ثبت</a:t>
            </a:r>
          </a:p>
          <a:p>
            <a:pPr marL="0" indent="0">
              <a:buNone/>
            </a:pPr>
            <a:r>
              <a:rPr lang="fa-IR" sz="2000" dirty="0">
                <a:cs typeface="B Nazanin" panose="00000400000000000000" pitchFamily="2" charset="-78"/>
              </a:rPr>
              <a:t> کرده است نمایش میدهد. به نقل از نویسندگان مقاله این شکل</a:t>
            </a:r>
          </a:p>
          <a:p>
            <a:pPr marL="0" indent="0">
              <a:buNone/>
            </a:pP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fa-IR" sz="1800" b="1" u="sng" dirty="0">
                <a:cs typeface="B Nazanin" panose="00000400000000000000" pitchFamily="2" charset="-78"/>
              </a:rPr>
              <a:t>توانایی مدل جهت سازماندهی خودکار مفاهیم و فراگرفتن روابط</a:t>
            </a:r>
          </a:p>
          <a:p>
            <a:pPr marL="0" indent="0">
              <a:buNone/>
            </a:pPr>
            <a:r>
              <a:rPr lang="fa-IR" sz="1800" b="1" u="sng" dirty="0">
                <a:cs typeface="B Nazanin" panose="00000400000000000000" pitchFamily="2" charset="-78"/>
              </a:rPr>
              <a:t> ضمنی بین آنها </a:t>
            </a:r>
            <a:r>
              <a:rPr lang="fa-IR" sz="2000" dirty="0">
                <a:cs typeface="B Nazanin" panose="00000400000000000000" pitchFamily="2" charset="-78"/>
              </a:rPr>
              <a:t>را نشان میدهد. </a:t>
            </a:r>
          </a:p>
          <a:p>
            <a:pPr marL="0" indent="0">
              <a:buNone/>
            </a:pPr>
            <a:r>
              <a:rPr lang="fa-IR" sz="2300" b="1" dirty="0">
                <a:cs typeface="B Nazanin" panose="00000400000000000000" pitchFamily="2" charset="-78"/>
              </a:rPr>
              <a:t>در حین آموزشی هیچ اطلاعات با نظارتی در مورد </a:t>
            </a:r>
          </a:p>
          <a:p>
            <a:pPr marL="0" indent="0">
              <a:buNone/>
            </a:pPr>
            <a:r>
              <a:rPr lang="fa-IR" sz="2300" b="1" dirty="0">
                <a:cs typeface="B Nazanin" panose="00000400000000000000" pitchFamily="2" charset="-78"/>
              </a:rPr>
              <a:t>اینکه پایتخت به چه معنا میباشد </a:t>
            </a:r>
            <a:r>
              <a:rPr lang="fa-IR" sz="2300" b="1" u="sng" dirty="0">
                <a:cs typeface="B Nazanin" panose="00000400000000000000" pitchFamily="2" charset="-78"/>
              </a:rPr>
              <a:t>فراهم نگردیده است</a:t>
            </a:r>
            <a:r>
              <a:rPr lang="fa-IR" sz="2300" b="1" dirty="0">
                <a:cs typeface="B Nazanin" panose="00000400000000000000" pitchFamily="2" charset="-78"/>
              </a:rPr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690688"/>
            <a:ext cx="6787166" cy="53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2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65" y="218561"/>
            <a:ext cx="11148337" cy="59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cs typeface="B Nazanin" panose="00000400000000000000" pitchFamily="2" charset="-78"/>
              </a:rPr>
              <a:t>عملیات جمع درایه به درایه بر روی بردارها 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می توانیم تنها از طریق مشاهده نزدیک ترین بردار به بردار نتیجه شده خود پاسخ دهیم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0" y="3327266"/>
            <a:ext cx="11478406" cy="30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63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بهینه سازی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6" y="1877140"/>
            <a:ext cx="11603865" cy="4351338"/>
          </a:xfrm>
        </p:spPr>
        <p:txBody>
          <a:bodyPr>
            <a:normAutofit/>
          </a:bodyPr>
          <a:lstStyle/>
          <a:p>
            <a:pPr algn="just"/>
            <a:r>
              <a:rPr lang="fa-IR" sz="2400" dirty="0">
                <a:cs typeface="B Nazanin" panose="00000400000000000000" pitchFamily="2" charset="-78"/>
              </a:rPr>
              <a:t>بروز کردن تمامی بردار کلمات خروجی به ازای تمامی کلمات در یک فرایند آموزش عملیاتی بشدت هزینه بر است.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به منظور حل این مساله، یک راه حل شهودی، محدود سازی تعداد بردارهای خروجی است که ممکن است در هر فرایند آموزش بروزشوند.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یک روش زیبا برای دست یابی به این مساله، استفاده از </a:t>
            </a:r>
            <a:r>
              <a:rPr lang="fa-IR" sz="2400" b="1" dirty="0">
                <a:cs typeface="B Nazanin" panose="00000400000000000000" pitchFamily="2" charset="-78"/>
              </a:rPr>
              <a:t>سافتمکس سلسله مراتبی </a:t>
            </a:r>
            <a:r>
              <a:rPr lang="fa-IR" sz="2400" dirty="0">
                <a:cs typeface="B Nazanin" panose="00000400000000000000" pitchFamily="2" charset="-78"/>
              </a:rPr>
              <a:t>است.</a:t>
            </a:r>
          </a:p>
          <a:p>
            <a:pPr algn="just"/>
            <a:r>
              <a:rPr lang="fa-IR" sz="2400" dirty="0">
                <a:cs typeface="B Nazanin" panose="00000400000000000000" pitchFamily="2" charset="-78"/>
              </a:rPr>
              <a:t>روش دیگر از طریق </a:t>
            </a:r>
            <a:r>
              <a:rPr lang="fa-IR" sz="2400" b="1" dirty="0">
                <a:cs typeface="B Nazanin" panose="00000400000000000000" pitchFamily="2" charset="-78"/>
              </a:rPr>
              <a:t>نمونه برداری </a:t>
            </a:r>
            <a:r>
              <a:rPr lang="fa-IR" sz="2400" dirty="0">
                <a:cs typeface="B Nazanin" panose="00000400000000000000" pitchFamily="2" charset="-78"/>
              </a:rPr>
              <a:t>محقق میشود. </a:t>
            </a:r>
          </a:p>
        </p:txBody>
      </p:sp>
    </p:spTree>
    <p:extLst>
      <p:ext uri="{BB962C8B-B14F-4D97-AF65-F5344CB8AC3E}">
        <p14:creationId xmlns:p14="http://schemas.microsoft.com/office/powerpoint/2010/main" val="381160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445" y="365125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نوآوری مقاله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1825625"/>
            <a:ext cx="11694016" cy="4652448"/>
          </a:xfrm>
        </p:spPr>
        <p:txBody>
          <a:bodyPr/>
          <a:lstStyle/>
          <a:p>
            <a:pPr algn="just"/>
            <a:r>
              <a:rPr lang="fa-IR" dirty="0">
                <a:cs typeface="B Nazanin" panose="00000400000000000000" pitchFamily="2" charset="-78"/>
              </a:rPr>
              <a:t>میکولوف و همکارانش اولین کسانی</a:t>
            </a:r>
            <a:r>
              <a:rPr lang="fa-IR" b="1" u="sng" dirty="0">
                <a:cs typeface="B Nazanin" panose="00000400000000000000" pitchFamily="2" charset="-78"/>
              </a:rPr>
              <a:t> نبودند </a:t>
            </a:r>
            <a:r>
              <a:rPr lang="fa-IR" dirty="0">
                <a:cs typeface="B Nazanin" panose="00000400000000000000" pitchFamily="2" charset="-78"/>
              </a:rPr>
              <a:t>که از </a:t>
            </a:r>
            <a:r>
              <a:rPr lang="fa-IR" b="1" dirty="0">
                <a:cs typeface="B Nazanin" panose="00000400000000000000" pitchFamily="2" charset="-78"/>
              </a:rPr>
              <a:t>بازنمایی های برداری پیوسته کلمات </a:t>
            </a:r>
            <a:r>
              <a:rPr lang="fa-IR" dirty="0">
                <a:cs typeface="B Nazanin" panose="00000400000000000000" pitchFamily="2" charset="-78"/>
              </a:rPr>
              <a:t>استفاده کردند، او و همکارانش اما اولین کسانی بودند </a:t>
            </a:r>
            <a:r>
              <a:rPr lang="fa-IR" b="1" u="sng" dirty="0">
                <a:cs typeface="B Nazanin" panose="00000400000000000000" pitchFamily="2" charset="-78"/>
              </a:rPr>
              <a:t>که چگونگی کاهش پیچیدگی محاسبات مربوط به یادگیری چنین بازنمایی ها</a:t>
            </a:r>
            <a:r>
              <a:rPr lang="fa-IR" dirty="0">
                <a:cs typeface="B Nazanin" panose="00000400000000000000" pitchFamily="2" charset="-78"/>
              </a:rPr>
              <a:t> را نشان دادند. 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فعالیت ایشان موجب شد تا بتوان </a:t>
            </a:r>
            <a:r>
              <a:rPr lang="fa-IR" b="1" u="sng" dirty="0">
                <a:cs typeface="B Nazanin" panose="00000400000000000000" pitchFamily="2" charset="-78"/>
              </a:rPr>
              <a:t>بردار کلمات با ابعاد بالایی</a:t>
            </a:r>
            <a:r>
              <a:rPr lang="fa-IR" dirty="0">
                <a:cs typeface="B Nazanin" panose="00000400000000000000" pitchFamily="2" charset="-78"/>
              </a:rPr>
              <a:t> را با استفاده </a:t>
            </a:r>
            <a:r>
              <a:rPr lang="fa-IR" b="1" dirty="0">
                <a:cs typeface="B Nazanin" panose="00000400000000000000" pitchFamily="2" charset="-78"/>
              </a:rPr>
              <a:t>از حجم عظیمی از داده ها </a:t>
            </a:r>
            <a:r>
              <a:rPr lang="fa-IR" dirty="0">
                <a:cs typeface="B Nazanin" panose="00000400000000000000" pitchFamily="2" charset="-78"/>
              </a:rPr>
              <a:t>فرا گرفت.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چیزی که سابقا ممکن نبود.</a:t>
            </a:r>
          </a:p>
          <a:p>
            <a:pPr algn="just"/>
            <a:r>
              <a:rPr lang="fa-IR" b="1" dirty="0">
                <a:cs typeface="B Nazanin" panose="00000400000000000000" pitchFamily="2" charset="-78"/>
              </a:rPr>
              <a:t>دیتاست: </a:t>
            </a:r>
          </a:p>
          <a:p>
            <a:pPr lvl="1" algn="just"/>
            <a:r>
              <a:rPr lang="fa-IR" b="1" dirty="0">
                <a:cs typeface="B Nazanin" panose="00000400000000000000" pitchFamily="2" charset="-78"/>
              </a:rPr>
              <a:t>…ما از مجموعه متن اخبار گوگل برای آموزش بردار کلمات بهره بردیم. این مجموعه متن شامل بیش از ۶ میلیارد توکن است که البته ما اندازه لغت نامه خود را به ۱ میلیون کلمه پرکاربرد محدود نمودیم…</a:t>
            </a:r>
          </a:p>
        </p:txBody>
      </p:sp>
    </p:spTree>
    <p:extLst>
      <p:ext uri="{BB962C8B-B14F-4D97-AF65-F5344CB8AC3E}">
        <p14:creationId xmlns:p14="http://schemas.microsoft.com/office/powerpoint/2010/main" val="7565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5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B Nazanin" panose="00000400000000000000" pitchFamily="2" charset="-78"/>
              </a:rPr>
              <a:t> </a:t>
            </a:r>
            <a:r>
              <a:rPr lang="en-US" sz="3200" b="1" dirty="0" err="1">
                <a:cs typeface="B Nazanin" panose="00000400000000000000" pitchFamily="2" charset="-78"/>
              </a:rPr>
              <a:t>Softmax</a:t>
            </a:r>
            <a:r>
              <a:rPr lang="en-US" sz="3200" b="1" dirty="0">
                <a:cs typeface="B Nazanin" panose="00000400000000000000" pitchFamily="2" charset="-78"/>
              </a:rPr>
              <a:t> </a:t>
            </a:r>
            <a:r>
              <a:rPr lang="fa-IR" sz="3200" b="1" dirty="0">
                <a:cs typeface="B Nazanin" panose="00000400000000000000" pitchFamily="2" charset="-78"/>
              </a:rPr>
              <a:t>سلسله مراتبی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1416676"/>
            <a:ext cx="11784169" cy="4760287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سافتمکس سلسله مراتبی، از یک </a:t>
            </a:r>
            <a:r>
              <a:rPr lang="fa-IR" b="1" dirty="0">
                <a:cs typeface="B Nazanin" panose="00000400000000000000" pitchFamily="2" charset="-78"/>
              </a:rPr>
              <a:t>درخت دودویی </a:t>
            </a:r>
            <a:r>
              <a:rPr lang="fa-IR" dirty="0">
                <a:cs typeface="B Nazanin" panose="00000400000000000000" pitchFamily="2" charset="-78"/>
              </a:rPr>
              <a:t>برای </a:t>
            </a:r>
            <a:r>
              <a:rPr lang="fa-IR" sz="2400" b="1" dirty="0">
                <a:cs typeface="B Nazanin" panose="00000400000000000000" pitchFamily="2" charset="-78"/>
              </a:rPr>
              <a:t>بازنمایی تمامی کلمات یک لغت نامه </a:t>
            </a:r>
            <a:r>
              <a:rPr lang="fa-IR" dirty="0">
                <a:cs typeface="B Nazanin" panose="00000400000000000000" pitchFamily="2" charset="-78"/>
              </a:rPr>
              <a:t>بهره میبرد. </a:t>
            </a:r>
          </a:p>
          <a:p>
            <a:r>
              <a:rPr lang="fa-IR" b="1" dirty="0">
                <a:cs typeface="B Nazanin" panose="00000400000000000000" pitchFamily="2" charset="-78"/>
              </a:rPr>
              <a:t>کلمات</a:t>
            </a:r>
            <a:r>
              <a:rPr lang="fa-IR" dirty="0">
                <a:cs typeface="B Nazanin" panose="00000400000000000000" pitchFamily="2" charset="-78"/>
              </a:rPr>
              <a:t> خود، </a:t>
            </a:r>
            <a:r>
              <a:rPr lang="fa-IR" b="1" dirty="0">
                <a:cs typeface="B Nazanin" panose="00000400000000000000" pitchFamily="2" charset="-78"/>
              </a:rPr>
              <a:t>برگهای درخت </a:t>
            </a:r>
            <a:r>
              <a:rPr lang="fa-IR" dirty="0">
                <a:cs typeface="B Nazanin" panose="00000400000000000000" pitchFamily="2" charset="-78"/>
              </a:rPr>
              <a:t>هستند و برای هر </a:t>
            </a:r>
            <a:r>
              <a:rPr lang="fa-IR" b="1" dirty="0">
                <a:cs typeface="B Nazanin" panose="00000400000000000000" pitchFamily="2" charset="-78"/>
              </a:rPr>
              <a:t>برگ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b="1" u="sng" dirty="0">
                <a:cs typeface="B Nazanin" panose="00000400000000000000" pitchFamily="2" charset="-78"/>
              </a:rPr>
              <a:t>، مسیری یکتا از ریشه به آن برگ </a:t>
            </a:r>
            <a:r>
              <a:rPr lang="fa-IR" dirty="0">
                <a:cs typeface="B Nazanin" panose="00000400000000000000" pitchFamily="2" charset="-78"/>
              </a:rPr>
              <a:t>وجود دارد</a:t>
            </a:r>
          </a:p>
          <a:p>
            <a:r>
              <a:rPr lang="fa-IR" dirty="0">
                <a:cs typeface="B Nazanin" panose="00000400000000000000" pitchFamily="2" charset="-78"/>
              </a:rPr>
              <a:t>این </a:t>
            </a:r>
            <a:r>
              <a:rPr lang="fa-IR" b="1" dirty="0">
                <a:cs typeface="B Nazanin" panose="00000400000000000000" pitchFamily="2" charset="-78"/>
              </a:rPr>
              <a:t>مسیر</a:t>
            </a:r>
            <a:r>
              <a:rPr lang="fa-IR" dirty="0">
                <a:cs typeface="B Nazanin" panose="00000400000000000000" pitchFamily="2" charset="-78"/>
              </a:rPr>
              <a:t> همان چیزی است که برای </a:t>
            </a:r>
            <a:r>
              <a:rPr lang="fa-IR" sz="2400" b="1" u="sng" dirty="0">
                <a:cs typeface="B Nazanin" panose="00000400000000000000" pitchFamily="2" charset="-78"/>
              </a:rPr>
              <a:t>تقریب احتمال کلمه ای که آن برگ معرف آن است </a:t>
            </a:r>
            <a:r>
              <a:rPr lang="fa-IR" dirty="0">
                <a:cs typeface="B Nazanin" panose="00000400000000000000" pitchFamily="2" charset="-78"/>
              </a:rPr>
              <a:t>استفاده میشود.</a:t>
            </a:r>
          </a:p>
          <a:p>
            <a:r>
              <a:rPr lang="fa-IR" dirty="0">
                <a:cs typeface="B Nazanin" panose="00000400000000000000" pitchFamily="2" charset="-78"/>
              </a:rPr>
              <a:t>ما احتمال را بصورت </a:t>
            </a:r>
            <a:r>
              <a:rPr lang="fa-IR" b="1" dirty="0">
                <a:cs typeface="B Nazanin" panose="00000400000000000000" pitchFamily="2" charset="-78"/>
              </a:rPr>
              <a:t>احتمال پیاده روی تصادفی با شروع از ریشه و رسیدن به برگ مورد نظر </a:t>
            </a:r>
            <a:r>
              <a:rPr lang="fa-IR" dirty="0">
                <a:cs typeface="B Nazanin" panose="00000400000000000000" pitchFamily="2" charset="-78"/>
              </a:rPr>
              <a:t>تعریف میکنیم.</a:t>
            </a:r>
          </a:p>
          <a:p>
            <a:pPr lvl="1"/>
            <a:r>
              <a:rPr lang="en-US" dirty="0">
                <a:cs typeface="B Nazanin" panose="00000400000000000000" pitchFamily="2" charset="-78"/>
              </a:rPr>
              <a:t>Random Walking</a:t>
            </a:r>
          </a:p>
          <a:p>
            <a:pPr lvl="2"/>
            <a:r>
              <a:rPr lang="fa-IR" sz="2400" dirty="0">
                <a:cs typeface="B Nazanin" panose="00000400000000000000" pitchFamily="2" charset="-78"/>
              </a:rPr>
              <a:t>در ارائه </a:t>
            </a:r>
            <a:r>
              <a:rPr lang="en-US" sz="2400" dirty="0">
                <a:cs typeface="B Nazanin" panose="00000400000000000000" pitchFamily="2" charset="-78"/>
              </a:rPr>
              <a:t>Node2Vec</a:t>
            </a:r>
            <a:r>
              <a:rPr lang="fa-IR" sz="2400" dirty="0">
                <a:cs typeface="B Nazanin" panose="00000400000000000000" pitchFamily="2" charset="-78"/>
              </a:rPr>
              <a:t> توضیح داده خواهد شد.</a:t>
            </a:r>
          </a:p>
        </p:txBody>
      </p:sp>
    </p:spTree>
    <p:extLst>
      <p:ext uri="{BB962C8B-B14F-4D97-AF65-F5344CB8AC3E}">
        <p14:creationId xmlns:p14="http://schemas.microsoft.com/office/powerpoint/2010/main" val="3239844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3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شمایلی از یک درخت دودویی سافتمکس سلسله مراتبی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0"/>
            <a:ext cx="10515600" cy="5724659"/>
          </a:xfrm>
        </p:spPr>
        <p:txBody>
          <a:bodyPr/>
          <a:lstStyle/>
          <a:p>
            <a:r>
              <a:rPr lang="fa-IR" b="1" dirty="0">
                <a:cs typeface="B Nazanin" panose="00000400000000000000" pitchFamily="2" charset="-78"/>
              </a:rPr>
              <a:t>برگهای سفید رنگ </a:t>
            </a:r>
            <a:r>
              <a:rPr lang="fa-IR" dirty="0">
                <a:cs typeface="B Nazanin" panose="00000400000000000000" pitchFamily="2" charset="-78"/>
              </a:rPr>
              <a:t>همان </a:t>
            </a:r>
            <a:r>
              <a:rPr lang="fa-IR" b="1" dirty="0">
                <a:cs typeface="B Nazanin" panose="00000400000000000000" pitchFamily="2" charset="-78"/>
              </a:rPr>
              <a:t>کلمات</a:t>
            </a:r>
            <a:r>
              <a:rPr lang="fa-IR" dirty="0">
                <a:cs typeface="B Nazanin" panose="00000400000000000000" pitchFamily="2" charset="-78"/>
              </a:rPr>
              <a:t> در لغتنامه اند.</a:t>
            </a:r>
          </a:p>
          <a:p>
            <a:r>
              <a:rPr lang="fa-IR" b="1" dirty="0">
                <a:cs typeface="B Nazanin" panose="00000400000000000000" pitchFamily="2" charset="-78"/>
              </a:rPr>
              <a:t>گره های داخلی خاکستری </a:t>
            </a:r>
            <a:r>
              <a:rPr lang="fa-IR" dirty="0">
                <a:cs typeface="B Nazanin" panose="00000400000000000000" pitchFamily="2" charset="-78"/>
              </a:rPr>
              <a:t>حامل اطلاعات در رابطه با </a:t>
            </a:r>
            <a:r>
              <a:rPr lang="fa-IR" sz="2400" b="1" dirty="0">
                <a:cs typeface="B Nazanin" panose="00000400000000000000" pitchFamily="2" charset="-78"/>
              </a:rPr>
              <a:t>احتمالات تا گره های فرزند </a:t>
            </a:r>
            <a:r>
              <a:rPr lang="fa-IR" dirty="0">
                <a:cs typeface="B Nazanin" panose="00000400000000000000" pitchFamily="2" charset="-78"/>
              </a:rPr>
              <a:t>میباشند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یک مسیر که از ریشه اغاز و به برگ </a:t>
            </a:r>
            <a:r>
              <a:rPr lang="en-US" dirty="0">
                <a:cs typeface="B Nazanin" panose="00000400000000000000" pitchFamily="2" charset="-78"/>
              </a:rPr>
              <a:t>Wi</a:t>
            </a:r>
            <a:r>
              <a:rPr lang="fa-IR" dirty="0">
                <a:cs typeface="B Nazanin" panose="00000400000000000000" pitchFamily="2" charset="-78"/>
              </a:rPr>
              <a:t> ختم میگردد.</a:t>
            </a:r>
          </a:p>
          <a:p>
            <a:r>
              <a:rPr lang="en-US" sz="2400" dirty="0">
                <a:cs typeface="B Nazanin" panose="00000400000000000000" pitchFamily="2" charset="-78"/>
              </a:rPr>
              <a:t>n(</a:t>
            </a:r>
            <a:r>
              <a:rPr lang="en-US" sz="2400" dirty="0" err="1">
                <a:cs typeface="B Nazanin" panose="00000400000000000000" pitchFamily="2" charset="-78"/>
              </a:rPr>
              <a:t>Wi,j</a:t>
            </a:r>
            <a:r>
              <a:rPr lang="en-US" sz="2400" dirty="0">
                <a:cs typeface="B Nazanin" panose="00000400000000000000" pitchFamily="2" charset="-78"/>
              </a:rPr>
              <a:t>)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نشانگر</a:t>
            </a:r>
            <a:r>
              <a:rPr lang="en-US" dirty="0">
                <a:cs typeface="B Nazanin" panose="00000400000000000000" pitchFamily="2" charset="-78"/>
              </a:rPr>
              <a:t>j</a:t>
            </a:r>
            <a:r>
              <a:rPr lang="fa-IR" dirty="0">
                <a:cs typeface="B Nazanin" panose="00000400000000000000" pitchFamily="2" charset="-78"/>
              </a:rPr>
              <a:t> اُمین گره در این مسیر است.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2" y="3195901"/>
            <a:ext cx="7272658" cy="34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10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مزیت اصلی این روش در کجاست؟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بجای ارزیابی </a:t>
            </a:r>
            <a:r>
              <a:rPr lang="en-US" dirty="0">
                <a:cs typeface="B Nazanin" panose="00000400000000000000" pitchFamily="2" charset="-78"/>
              </a:rPr>
              <a:t>v</a:t>
            </a:r>
            <a:r>
              <a:rPr lang="fa-IR" dirty="0">
                <a:cs typeface="B Nazanin" panose="00000400000000000000" pitchFamily="2" charset="-78"/>
              </a:rPr>
              <a:t> گره خروجی در شبکه عصبی به منظور دست یافتن به توزیع احتمالاتی، تنها نیاز به ارزیابی حدودا </a:t>
            </a:r>
            <a:r>
              <a:rPr lang="en-US" sz="2400" dirty="0">
                <a:cs typeface="B Nazanin" panose="00000400000000000000" pitchFamily="2" charset="-78"/>
              </a:rPr>
              <a:t>log2(V)</a:t>
            </a:r>
            <a:r>
              <a:rPr lang="fa-IR" dirty="0">
                <a:cs typeface="B Nazanin" panose="00000400000000000000" pitchFamily="2" charset="-78"/>
              </a:rPr>
              <a:t> کلمه است.</a:t>
            </a:r>
          </a:p>
          <a:p>
            <a:r>
              <a:rPr lang="fa-IR" dirty="0">
                <a:cs typeface="B Nazanin" panose="00000400000000000000" pitchFamily="2" charset="-78"/>
              </a:rPr>
              <a:t>برای کار خود، ما از یک </a:t>
            </a:r>
            <a:r>
              <a:rPr lang="fa-IR" b="1" dirty="0">
                <a:cs typeface="B Nazanin" panose="00000400000000000000" pitchFamily="2" charset="-78"/>
              </a:rPr>
              <a:t>درخت هافمن دودویی</a:t>
            </a:r>
            <a:r>
              <a:rPr lang="fa-IR" dirty="0">
                <a:cs typeface="B Nazanin" panose="00000400000000000000" pitchFamily="2" charset="-78"/>
              </a:rPr>
              <a:t>، که </a:t>
            </a:r>
            <a:r>
              <a:rPr lang="fa-IR" b="1" dirty="0">
                <a:cs typeface="B Nazanin" panose="00000400000000000000" pitchFamily="2" charset="-78"/>
              </a:rPr>
              <a:t>کدهای کوتاهی به کلمات مکرر منتسب میکند</a:t>
            </a:r>
            <a:r>
              <a:rPr lang="fa-IR" dirty="0">
                <a:cs typeface="B Nazanin" panose="00000400000000000000" pitchFamily="2" charset="-78"/>
              </a:rPr>
              <a:t> و در نتیجه موجب </a:t>
            </a:r>
            <a:r>
              <a:rPr lang="fa-IR" b="1" dirty="0">
                <a:cs typeface="B Nazanin" panose="00000400000000000000" pitchFamily="2" charset="-78"/>
              </a:rPr>
              <a:t>تسریع فرآیند آموزش </a:t>
            </a:r>
            <a:r>
              <a:rPr lang="fa-IR" dirty="0">
                <a:cs typeface="B Nazanin" panose="00000400000000000000" pitchFamily="2" charset="-78"/>
              </a:rPr>
              <a:t>میشود، استفاده میکنیم.</a:t>
            </a:r>
          </a:p>
        </p:txBody>
      </p:sp>
    </p:spTree>
    <p:extLst>
      <p:ext uri="{BB962C8B-B14F-4D97-AF65-F5344CB8AC3E}">
        <p14:creationId xmlns:p14="http://schemas.microsoft.com/office/powerpoint/2010/main" val="1926287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نمونه برداری منفی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25625"/>
            <a:ext cx="11346288" cy="4351338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 همان </a:t>
            </a:r>
            <a:r>
              <a:rPr lang="fa-IR" b="1" dirty="0">
                <a:cs typeface="B Nazanin" panose="00000400000000000000" pitchFamily="2" charset="-78"/>
              </a:rPr>
              <a:t>بروز رسانی نمونه ای از کلمات خروجی در هر تکرار </a:t>
            </a:r>
            <a:r>
              <a:rPr lang="fa-IR" dirty="0">
                <a:cs typeface="B Nazanin" panose="00000400000000000000" pitchFamily="2" charset="-78"/>
              </a:rPr>
              <a:t>است.</a:t>
            </a:r>
          </a:p>
          <a:p>
            <a:r>
              <a:rPr lang="fa-IR" sz="2400" b="1" dirty="0">
                <a:cs typeface="B Nazanin" panose="00000400000000000000" pitchFamily="2" charset="-78"/>
              </a:rPr>
              <a:t>کلمه خروجی هدف </a:t>
            </a:r>
            <a:r>
              <a:rPr lang="fa-IR" dirty="0">
                <a:cs typeface="B Nazanin" panose="00000400000000000000" pitchFamily="2" charset="-78"/>
              </a:rPr>
              <a:t>در اینجا باید در نمونه برداری مورد نظر، </a:t>
            </a:r>
            <a:r>
              <a:rPr lang="fa-IR" b="1" dirty="0">
                <a:cs typeface="B Nazanin" panose="00000400000000000000" pitchFamily="2" charset="-78"/>
              </a:rPr>
              <a:t>حفظ شده و بروز رسانی </a:t>
            </a:r>
            <a:r>
              <a:rPr lang="fa-IR" dirty="0">
                <a:cs typeface="B Nazanin" panose="00000400000000000000" pitchFamily="2" charset="-78"/>
              </a:rPr>
              <a:t>گردد.</a:t>
            </a:r>
          </a:p>
          <a:p>
            <a:r>
              <a:rPr lang="fa-IR" dirty="0">
                <a:cs typeface="B Nazanin" panose="00000400000000000000" pitchFamily="2" charset="-78"/>
              </a:rPr>
              <a:t>در این نمونه برداری علاوه بر کلمه مورد نظر، چند کلمه (غیر-هدف) نیز بعنوان نمونه های منفی قرار داده میشود.</a:t>
            </a:r>
          </a:p>
          <a:p>
            <a:pPr lvl="1"/>
            <a:r>
              <a:rPr lang="fa-IR" dirty="0">
                <a:cs typeface="B Nazanin" panose="00000400000000000000" pitchFamily="2" charset="-78"/>
              </a:rPr>
              <a:t>به همین دلیل به این شیوه، روش نمونه برداری منفی گفته میشود</a:t>
            </a:r>
          </a:p>
        </p:txBody>
      </p:sp>
    </p:spTree>
    <p:extLst>
      <p:ext uri="{BB962C8B-B14F-4D97-AF65-F5344CB8AC3E}">
        <p14:creationId xmlns:p14="http://schemas.microsoft.com/office/powerpoint/2010/main" val="1774380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cs typeface="B Nazanin" panose="00000400000000000000" pitchFamily="2" charset="-78"/>
              </a:rPr>
              <a:t>یک روش زیرنمونه برداری ساده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جهت مقابله با عدم توازن موجود بین کلمات متداول و نادر در مجموعه آموزشی</a:t>
            </a:r>
          </a:p>
          <a:p>
            <a:r>
              <a:rPr lang="fa-IR" dirty="0">
                <a:cs typeface="B Nazanin" panose="00000400000000000000" pitchFamily="2" charset="-78"/>
              </a:rPr>
              <a:t>بعنوان مثال در، و، را و… ارزش اطلاعاتی کمتری نسبت به کلمات نادر فراهم میکنند</a:t>
            </a:r>
          </a:p>
          <a:p>
            <a:r>
              <a:rPr lang="fa-IR" dirty="0">
                <a:cs typeface="B Nazanin" panose="00000400000000000000" pitchFamily="2" charset="-78"/>
              </a:rPr>
              <a:t>در طرح پیشنهادی آنها،  هر کلمه در مجموعه آموزشی، با توزیع </a:t>
            </a:r>
            <a:r>
              <a:rPr lang="en-US" dirty="0">
                <a:cs typeface="B Nazanin" panose="00000400000000000000" pitchFamily="2" charset="-78"/>
              </a:rPr>
              <a:t>P(Wi)</a:t>
            </a:r>
            <a:r>
              <a:rPr lang="fa-IR" dirty="0">
                <a:cs typeface="B Nazanin" panose="00000400000000000000" pitchFamily="2" charset="-78"/>
              </a:rPr>
              <a:t> حذف می شود.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endParaRPr lang="fa-IR" dirty="0">
              <a:cs typeface="B Nazanin" panose="00000400000000000000" pitchFamily="2" charset="-78"/>
            </a:endParaRPr>
          </a:p>
          <a:p>
            <a:endParaRPr lang="fa-IR" dirty="0">
              <a:cs typeface="B Nazanin" panose="00000400000000000000" pitchFamily="2" charset="-78"/>
            </a:endParaRPr>
          </a:p>
          <a:p>
            <a:r>
              <a:rPr lang="en-US" sz="2400" dirty="0">
                <a:cs typeface="B Nazanin" panose="00000400000000000000" pitchFamily="2" charset="-78"/>
              </a:rPr>
              <a:t>F(Wi)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نرخ تکرار کلمه </a:t>
            </a:r>
            <a:r>
              <a:rPr lang="en-US" sz="2400" dirty="0">
                <a:cs typeface="B Nazanin" panose="00000400000000000000" pitchFamily="2" charset="-78"/>
              </a:rPr>
              <a:t>Wi</a:t>
            </a:r>
            <a:r>
              <a:rPr lang="fa-IR" dirty="0">
                <a:cs typeface="B Nazanin" panose="00000400000000000000" pitchFamily="2" charset="-78"/>
              </a:rPr>
              <a:t> است.</a:t>
            </a:r>
          </a:p>
          <a:p>
            <a:r>
              <a:rPr lang="en-US" dirty="0">
                <a:cs typeface="B Nazanin" panose="00000400000000000000" pitchFamily="2" charset="-78"/>
              </a:rPr>
              <a:t>t</a:t>
            </a:r>
            <a:r>
              <a:rPr lang="fa-IR" dirty="0">
                <a:cs typeface="B Nazanin" panose="00000400000000000000" pitchFamily="2" charset="-78"/>
              </a:rPr>
              <a:t> نیز در اینجا مقدار آستانه انتخاب شده است که عموما دارای مقداری برابر با </a:t>
            </a:r>
            <a:r>
              <a:rPr lang="en-US" dirty="0">
                <a:cs typeface="B Nazanin" panose="00000400000000000000" pitchFamily="2" charset="-78"/>
              </a:rPr>
              <a:t>10^-5</a:t>
            </a:r>
            <a:r>
              <a:rPr lang="fa-IR" dirty="0">
                <a:cs typeface="B Nazanin" panose="00000400000000000000" pitchFamily="2" charset="-78"/>
              </a:rPr>
              <a:t> است.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16" y="3451605"/>
            <a:ext cx="3503322" cy="12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33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4758" cy="1325563"/>
          </a:xfrm>
        </p:spPr>
        <p:txBody>
          <a:bodyPr>
            <a:normAutofit/>
          </a:bodyPr>
          <a:lstStyle/>
          <a:p>
            <a:r>
              <a:rPr lang="fa-IR" sz="2800" b="1" dirty="0">
                <a:effectLst/>
                <a:cs typeface="B Nazanin" panose="00000400000000000000" pitchFamily="2" charset="-78"/>
              </a:rPr>
              <a:t>سه مثال از روابط که بصورت خودکار در حین آموزش </a:t>
            </a:r>
            <a:r>
              <a:rPr lang="en-US" sz="2800" b="1" dirty="0">
                <a:effectLst/>
                <a:cs typeface="B Nazanin" panose="00000400000000000000" pitchFamily="2" charset="-78"/>
              </a:rPr>
              <a:t>word-embedding </a:t>
            </a:r>
            <a:r>
              <a:rPr lang="fa-IR" sz="2800" b="1" dirty="0">
                <a:effectLst/>
                <a:cs typeface="B Nazanin" panose="00000400000000000000" pitchFamily="2" charset="-78"/>
              </a:rPr>
              <a:t>بدست آمده اند.</a:t>
            </a:r>
            <a:br>
              <a:rPr lang="en-US" sz="2800" b="1" dirty="0">
                <a:cs typeface="B Nazanin" panose="00000400000000000000" pitchFamily="2" charset="-78"/>
              </a:rPr>
            </a:br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/>
          <a:lstStyle/>
          <a:p>
            <a:pPr marL="0" indent="0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0" y="1825625"/>
            <a:ext cx="11139847" cy="39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58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روابط خطی بین کلمات و ظهور جبرکلمه ای غیرمعمولی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روابط خطی بین کلمات در فضای </a:t>
            </a:r>
            <a:r>
              <a:rPr lang="en-US" dirty="0">
                <a:cs typeface="B Nazanin" panose="00000400000000000000" pitchFamily="2" charset="-78"/>
              </a:rPr>
              <a:t>embedding  </a:t>
            </a:r>
            <a:r>
              <a:rPr lang="fa-IR" dirty="0">
                <a:cs typeface="B Nazanin" panose="00000400000000000000" pitchFamily="2" charset="-78"/>
              </a:rPr>
              <a:t> موجب ظهور جبر کلمه ای غیرمعمولی میشود که به کلمات اجازه جمع و تفریق داده و نتایج منطقی نیز بدنبال دارد!</a:t>
            </a:r>
          </a:p>
          <a:p>
            <a:r>
              <a:rPr lang="fa-IR" dirty="0">
                <a:cs typeface="B Nazanin" panose="00000400000000000000" pitchFamily="2" charset="-78"/>
              </a:rPr>
              <a:t>در یک مدل </a:t>
            </a:r>
            <a:r>
              <a:rPr lang="en-US" dirty="0">
                <a:cs typeface="B Nazanin" panose="00000400000000000000" pitchFamily="2" charset="-78"/>
              </a:rPr>
              <a:t> word embedding </a:t>
            </a:r>
            <a:r>
              <a:rPr lang="fa-IR" dirty="0">
                <a:cs typeface="B Nazanin" panose="00000400000000000000" pitchFamily="2" charset="-78"/>
              </a:rPr>
              <a:t>بخوبی تعریف شده، محاسباتی همانند آنچه در ادامه میبینید واقعا کار میکنند و نتایج صحیح و منطقی ارائه میدهند.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pPr marL="0" indent="0" algn="ctr">
              <a:buNone/>
            </a:pPr>
            <a:r>
              <a:rPr lang="en-US" dirty="0">
                <a:cs typeface="B Nazanin" panose="00000400000000000000" pitchFamily="2" charset="-78"/>
              </a:rPr>
              <a:t>[[king]] – [[man]] + [[woman]] = [[queen]]</a:t>
            </a:r>
          </a:p>
          <a:p>
            <a:pPr marL="0" indent="0" algn="ctr">
              <a:buNone/>
            </a:pPr>
            <a:r>
              <a:rPr lang="en-US" dirty="0">
                <a:cs typeface="B Nazanin" panose="00000400000000000000" pitchFamily="2" charset="-78"/>
              </a:rPr>
              <a:t>[[Paris]] – [[France]] + [[Germany]] = [[Berlin]]</a:t>
            </a:r>
            <a:br>
              <a:rPr lang="en-US" dirty="0">
                <a:cs typeface="B Nazanin" panose="00000400000000000000" pitchFamily="2" charset="-78"/>
              </a:rPr>
            </a:br>
            <a:endParaRPr lang="fa-IR" dirty="0">
              <a:cs typeface="B Nazanin" panose="00000400000000000000" pitchFamily="2" charset="-78"/>
            </a:endParaRPr>
          </a:p>
          <a:p>
            <a:pPr algn="just"/>
            <a:r>
              <a:rPr lang="en-US" dirty="0">
                <a:cs typeface="B Nazanin" panose="00000400000000000000" pitchFamily="2" charset="-78"/>
              </a:rPr>
              <a:t>[x] </a:t>
            </a:r>
            <a:r>
              <a:rPr lang="fa-IR" dirty="0">
                <a:cs typeface="B Nazanin" panose="00000400000000000000" pitchFamily="2" charset="-78"/>
              </a:rPr>
              <a:t>به معنای بردار کلمه </a:t>
            </a:r>
            <a:r>
              <a:rPr lang="en-US" dirty="0">
                <a:cs typeface="B Nazanin" panose="00000400000000000000" pitchFamily="2" charset="-78"/>
              </a:rPr>
              <a:t>x </a:t>
            </a:r>
            <a:r>
              <a:rPr lang="fa-IR" dirty="0">
                <a:cs typeface="B Nazanin" panose="00000400000000000000" pitchFamily="2" charset="-78"/>
              </a:rPr>
              <a:t> است. 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پس</a:t>
            </a:r>
            <a:r>
              <a:rPr lang="en-US" dirty="0">
                <a:cs typeface="B Nazanin" panose="00000400000000000000" pitchFamily="2" charset="-78"/>
              </a:rPr>
              <a:t> man </a:t>
            </a:r>
            <a:r>
              <a:rPr lang="fa-IR" dirty="0">
                <a:cs typeface="B Nazanin" panose="00000400000000000000" pitchFamily="2" charset="-78"/>
              </a:rPr>
              <a:t>یعنی بردار </a:t>
            </a:r>
            <a:r>
              <a:rPr lang="en-US" dirty="0">
                <a:cs typeface="B Nazanin" panose="00000400000000000000" pitchFamily="2" charset="-78"/>
              </a:rPr>
              <a:t> embedding </a:t>
            </a:r>
            <a:r>
              <a:rPr lang="fa-IR" dirty="0">
                <a:cs typeface="B Nazanin" panose="00000400000000000000" pitchFamily="2" charset="-78"/>
              </a:rPr>
              <a:t>مربوط به کلمه </a:t>
            </a:r>
            <a:r>
              <a:rPr lang="en-US" dirty="0">
                <a:cs typeface="B Nazanin" panose="00000400000000000000" pitchFamily="2" charset="-78"/>
              </a:rPr>
              <a:t> man </a:t>
            </a:r>
            <a:r>
              <a:rPr lang="fa-IR" dirty="0">
                <a:cs typeface="B Nazanin" panose="00000400000000000000" pitchFamily="2" charset="-78"/>
              </a:rPr>
              <a:t>میباشد</a:t>
            </a:r>
          </a:p>
        </p:txBody>
      </p:sp>
    </p:spTree>
    <p:extLst>
      <p:ext uri="{BB962C8B-B14F-4D97-AF65-F5344CB8AC3E}">
        <p14:creationId xmlns:p14="http://schemas.microsoft.com/office/powerpoint/2010/main" val="381913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مثال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2605881"/>
            <a:ext cx="10353675" cy="2790825"/>
          </a:xfrm>
        </p:spPr>
      </p:pic>
    </p:spTree>
    <p:extLst>
      <p:ext uri="{BB962C8B-B14F-4D97-AF65-F5344CB8AC3E}">
        <p14:creationId xmlns:p14="http://schemas.microsoft.com/office/powerpoint/2010/main" val="147645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445" y="365125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نکات مهم در مقاله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1825625"/>
            <a:ext cx="11694016" cy="4652448"/>
          </a:xfrm>
        </p:spPr>
        <p:txBody>
          <a:bodyPr/>
          <a:lstStyle/>
          <a:p>
            <a:pPr algn="just"/>
            <a:r>
              <a:rPr lang="en-US" dirty="0">
                <a:cs typeface="B Nazanin" panose="00000400000000000000" pitchFamily="2" charset="-78"/>
              </a:rPr>
              <a:t>CBOW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Skip-gram</a:t>
            </a:r>
            <a:endParaRPr lang="fa-IR" dirty="0">
              <a:cs typeface="B Nazanin" panose="00000400000000000000" pitchFamily="2" charset="-78"/>
            </a:endParaRP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2 شبکه عصبی بدون نیاز به لایه های پنهان به تولید بردارهای موردنیاز می پردازند.</a:t>
            </a:r>
          </a:p>
          <a:p>
            <a:pPr algn="just"/>
            <a:r>
              <a:rPr lang="en-US" dirty="0">
                <a:cs typeface="B Nazanin" panose="00000400000000000000" pitchFamily="2" charset="-78"/>
              </a:rPr>
              <a:t>CBOW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به ازاء هر لغت یک بردار با طول مشخص و اعداد تصادفی تولید می شود.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به ازاء هر کلمه از سند یا متن تعدادی مشخص از کلمات قبل و بعد را به غیر از لغت فعلی شبکه عصبی می دهیم.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با عملیات ساده ریاضی، بردار لغت فعلی را تولید می کنیم.</a:t>
            </a:r>
          </a:p>
          <a:p>
            <a:pPr algn="just"/>
            <a:r>
              <a:rPr lang="en-US" dirty="0">
                <a:cs typeface="B Nazanin" panose="00000400000000000000" pitchFamily="2" charset="-78"/>
              </a:rPr>
              <a:t>Skip-gram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بر اساس لغات داده شده می خواهد چندلغت قبل و بعد آنرا حدس بزند.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با تغییر مداوم اعداد بردار نهایتا به ثبات می رسد.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وزن های شبکه عصبی زبانی میانی برای ارائه و توصیف بردار لغات خواهند بود.</a:t>
            </a:r>
          </a:p>
          <a:p>
            <a:pPr lvl="1" algn="just"/>
            <a:endParaRPr lang="en-US" dirty="0">
              <a:cs typeface="B Nazanin" panose="00000400000000000000" pitchFamily="2" charset="-78"/>
            </a:endParaRPr>
          </a:p>
          <a:p>
            <a:pPr lvl="1" algn="just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83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445" y="365125"/>
            <a:ext cx="10515600" cy="84082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شبکه عصبی پیش رو </a:t>
            </a:r>
            <a:r>
              <a:rPr lang="en-US" sz="3200" b="1" dirty="0">
                <a:cs typeface="B Nazanin" panose="00000400000000000000" pitchFamily="2" charset="-78"/>
              </a:rPr>
              <a:t>Feedforward Neural Network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1298713"/>
            <a:ext cx="11694016" cy="5179360"/>
          </a:xfrm>
        </p:spPr>
        <p:txBody>
          <a:bodyPr>
            <a:normAutofit lnSpcReduction="10000"/>
          </a:bodyPr>
          <a:lstStyle/>
          <a:p>
            <a:pPr algn="just"/>
            <a:r>
              <a:rPr lang="fa-IR" dirty="0">
                <a:cs typeface="B Nazanin" panose="00000400000000000000" pitchFamily="2" charset="-78"/>
              </a:rPr>
              <a:t>وقتی داده به این شبکه داده می شود یاد می گیرد چطور به صورت معنی دار، این داده ها را با یکدیگر ترکیب کند و از این روابط معنادار برای </a:t>
            </a:r>
            <a:r>
              <a:rPr lang="en-US" dirty="0">
                <a:cs typeface="B Nazanin" panose="00000400000000000000" pitchFamily="2" charset="-78"/>
              </a:rPr>
              <a:t>Classification</a:t>
            </a:r>
            <a:r>
              <a:rPr lang="fa-IR" dirty="0">
                <a:cs typeface="B Nazanin" panose="00000400000000000000" pitchFamily="2" charset="-78"/>
              </a:rPr>
              <a:t> استفاده کند.</a:t>
            </a:r>
          </a:p>
          <a:p>
            <a:pPr lvl="1" algn="just"/>
            <a:r>
              <a:rPr lang="en-US" dirty="0">
                <a:cs typeface="B Nazanin" panose="00000400000000000000" pitchFamily="2" charset="-78"/>
              </a:rPr>
              <a:t>H = g(x*w)</a:t>
            </a:r>
          </a:p>
          <a:p>
            <a:pPr lvl="2" algn="just"/>
            <a:r>
              <a:rPr lang="en-US" sz="2400" dirty="0">
                <a:cs typeface="B Nazanin" panose="00000400000000000000" pitchFamily="2" charset="-78"/>
              </a:rPr>
              <a:t>X</a:t>
            </a:r>
            <a:r>
              <a:rPr lang="fa-IR" sz="2400" dirty="0">
                <a:cs typeface="B Nazanin" panose="00000400000000000000" pitchFamily="2" charset="-78"/>
              </a:rPr>
              <a:t>: بردار</a:t>
            </a:r>
          </a:p>
          <a:p>
            <a:pPr lvl="2" algn="just"/>
            <a:r>
              <a:rPr lang="en-US" sz="2400" dirty="0">
                <a:cs typeface="B Nazanin" panose="00000400000000000000" pitchFamily="2" charset="-78"/>
              </a:rPr>
              <a:t>W</a:t>
            </a:r>
            <a:r>
              <a:rPr lang="fa-IR" sz="2400" dirty="0">
                <a:cs typeface="B Nazanin" panose="00000400000000000000" pitchFamily="2" charset="-78"/>
              </a:rPr>
              <a:t>: وزن</a:t>
            </a:r>
          </a:p>
          <a:p>
            <a:pPr lvl="2" algn="just"/>
            <a:r>
              <a:rPr lang="en-US" sz="2400" dirty="0">
                <a:cs typeface="B Nazanin" panose="00000400000000000000" pitchFamily="2" charset="-78"/>
              </a:rPr>
              <a:t>g</a:t>
            </a:r>
            <a:r>
              <a:rPr lang="fa-IR" sz="2400" dirty="0">
                <a:cs typeface="B Nazanin" panose="00000400000000000000" pitchFamily="2" charset="-78"/>
              </a:rPr>
              <a:t>: تابع غیرخطی</a:t>
            </a:r>
          </a:p>
          <a:p>
            <a:pPr algn="just"/>
            <a:r>
              <a:rPr lang="en-US" dirty="0">
                <a:cs typeface="B Nazanin" panose="00000400000000000000" pitchFamily="2" charset="-78"/>
              </a:rPr>
              <a:t>Word2Vec</a:t>
            </a:r>
            <a:r>
              <a:rPr lang="fa-IR" dirty="0">
                <a:cs typeface="B Nazanin" panose="00000400000000000000" pitchFamily="2" charset="-78"/>
              </a:rPr>
              <a:t> یک شبکه عصبی پیش رو است.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ورودی: مثال:: پیکره متنی به صورت جمله به جمله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آموزش مدل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خروجی: ماتریس</a:t>
            </a:r>
          </a:p>
          <a:p>
            <a:pPr lvl="2" algn="just"/>
            <a:r>
              <a:rPr lang="fa-IR" sz="2400" dirty="0">
                <a:cs typeface="B Nazanin" panose="00000400000000000000" pitchFamily="2" charset="-78"/>
              </a:rPr>
              <a:t>هر سطر یکی از کلمات در پیکره است.</a:t>
            </a:r>
          </a:p>
          <a:p>
            <a:pPr lvl="2" algn="just"/>
            <a:r>
              <a:rPr lang="fa-IR" sz="2400" dirty="0">
                <a:cs typeface="B Nazanin" panose="00000400000000000000" pitchFamily="2" charset="-78"/>
              </a:rPr>
              <a:t>سطرهای ماتریس از نظرمعنایی با هم در ارتباطند.</a:t>
            </a:r>
          </a:p>
          <a:p>
            <a:pPr lvl="2" algn="just"/>
            <a:r>
              <a:rPr lang="fa-IR" sz="2400" dirty="0">
                <a:cs typeface="B Nazanin" panose="00000400000000000000" pitchFamily="2" charset="-78"/>
              </a:rPr>
              <a:t>کلمات شبیه به هم مقادیر شبیه به هم دارند.</a:t>
            </a:r>
          </a:p>
        </p:txBody>
      </p:sp>
    </p:spTree>
    <p:extLst>
      <p:ext uri="{BB962C8B-B14F-4D97-AF65-F5344CB8AC3E}">
        <p14:creationId xmlns:p14="http://schemas.microsoft.com/office/powerpoint/2010/main" val="63755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445" y="365125"/>
            <a:ext cx="10515600" cy="84082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وزن لایه 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1298713"/>
            <a:ext cx="11694016" cy="5179360"/>
          </a:xfrm>
        </p:spPr>
        <p:txBody>
          <a:bodyPr>
            <a:normAutofit/>
          </a:bodyPr>
          <a:lstStyle/>
          <a:p>
            <a:pPr algn="just"/>
            <a:r>
              <a:rPr lang="fa-IR" dirty="0">
                <a:cs typeface="B Nazanin" panose="00000400000000000000" pitchFamily="2" charset="-78"/>
              </a:rPr>
              <a:t>در </a:t>
            </a:r>
            <a:r>
              <a:rPr lang="en-US" dirty="0">
                <a:cs typeface="B Nazanin" panose="00000400000000000000" pitchFamily="2" charset="-78"/>
              </a:rPr>
              <a:t>Word2Vec</a:t>
            </a:r>
            <a:r>
              <a:rPr lang="fa-IR" dirty="0">
                <a:cs typeface="B Nazanin" panose="00000400000000000000" pitchFamily="2" charset="-78"/>
              </a:rPr>
              <a:t> آنچه برای ما مهم است وزن لایه ی اول است.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هدف ما مدلسازی زبانی با استفاده از شبکه عصبی نیست.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ما یک </a:t>
            </a:r>
            <a:r>
              <a:rPr lang="en-US" dirty="0">
                <a:cs typeface="B Nazanin" panose="00000400000000000000" pitchFamily="2" charset="-78"/>
              </a:rPr>
              <a:t>Fake Task</a:t>
            </a:r>
            <a:r>
              <a:rPr lang="fa-IR" dirty="0">
                <a:cs typeface="B Nazanin" panose="00000400000000000000" pitchFamily="2" charset="-78"/>
              </a:rPr>
              <a:t> به نام مدلسازی زبانی تعریف می کنیم.</a:t>
            </a:r>
          </a:p>
          <a:p>
            <a:pPr lvl="1" algn="just"/>
            <a:r>
              <a:rPr lang="fa-IR" sz="2800" dirty="0">
                <a:cs typeface="B Nazanin" panose="00000400000000000000" pitchFamily="2" charset="-78"/>
              </a:rPr>
              <a:t>شبکه عصبی را روی آن آموزش می دهیم.</a:t>
            </a:r>
          </a:p>
          <a:p>
            <a:pPr lvl="1" algn="just"/>
            <a:r>
              <a:rPr lang="fa-IR" sz="2800" dirty="0">
                <a:cs typeface="B Nazanin" panose="00000400000000000000" pitchFamily="2" charset="-78"/>
              </a:rPr>
              <a:t>در پایان خروجی شبکه برای ما مهم است.</a:t>
            </a:r>
          </a:p>
          <a:p>
            <a:pPr lvl="1" algn="just"/>
            <a:r>
              <a:rPr lang="fa-IR" sz="2800" dirty="0">
                <a:cs typeface="B Nazanin" panose="00000400000000000000" pitchFamily="2" charset="-78"/>
              </a:rPr>
              <a:t>مهم وزن لایه های مخفی است.</a:t>
            </a:r>
          </a:p>
        </p:txBody>
      </p:sp>
    </p:spTree>
    <p:extLst>
      <p:ext uri="{BB962C8B-B14F-4D97-AF65-F5344CB8AC3E}">
        <p14:creationId xmlns:p14="http://schemas.microsoft.com/office/powerpoint/2010/main" val="410219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445" y="365125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بطور ساده </a:t>
            </a:r>
            <a:r>
              <a:rPr lang="en-US" sz="3200" b="1" dirty="0">
                <a:cs typeface="B Nazanin" panose="00000400000000000000" pitchFamily="2" charset="-78"/>
              </a:rPr>
              <a:t> word </a:t>
            </a:r>
            <a:r>
              <a:rPr lang="en-US" sz="3200" b="1" dirty="0" err="1">
                <a:cs typeface="B Nazanin" panose="00000400000000000000" pitchFamily="2" charset="-78"/>
              </a:rPr>
              <a:t>embeddings</a:t>
            </a:r>
            <a:r>
              <a:rPr lang="en-US" sz="3200" b="1" dirty="0">
                <a:cs typeface="B Nazanin" panose="00000400000000000000" pitchFamily="2" charset="-78"/>
              </a:rPr>
              <a:t> </a:t>
            </a:r>
            <a:r>
              <a:rPr lang="fa-IR" sz="3200" b="1" dirty="0">
                <a:cs typeface="B Nazanin" panose="00000400000000000000" pitchFamily="2" charset="-78"/>
              </a:rPr>
              <a:t>و </a:t>
            </a:r>
            <a:r>
              <a:rPr lang="en-US" sz="3200" b="1" dirty="0">
                <a:cs typeface="B Nazanin" panose="00000400000000000000" pitchFamily="2" charset="-78"/>
              </a:rPr>
              <a:t> word vectors </a:t>
            </a:r>
            <a:r>
              <a:rPr lang="fa-IR" sz="3200" b="1" dirty="0">
                <a:cs typeface="B Nazanin" panose="00000400000000000000" pitchFamily="2" charset="-78"/>
              </a:rPr>
              <a:t>یعنی چه؟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1825625"/>
            <a:ext cx="11694016" cy="4652448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مفهوم اصلی </a:t>
            </a:r>
            <a:r>
              <a:rPr lang="en-US" dirty="0">
                <a:cs typeface="B Nazanin" panose="00000400000000000000" pitchFamily="2" charset="-78"/>
              </a:rPr>
              <a:t> word embedding </a:t>
            </a:r>
            <a:r>
              <a:rPr lang="fa-IR" dirty="0">
                <a:cs typeface="B Nazanin" panose="00000400000000000000" pitchFamily="2" charset="-78"/>
              </a:rPr>
              <a:t>این است که تمامی </a:t>
            </a:r>
            <a:r>
              <a:rPr lang="fa-IR" b="1" u="sng" dirty="0">
                <a:cs typeface="B Nazanin" panose="00000400000000000000" pitchFamily="2" charset="-78"/>
              </a:rPr>
              <a:t>لغات</a:t>
            </a:r>
            <a:r>
              <a:rPr lang="fa-IR" dirty="0">
                <a:cs typeface="B Nazanin" panose="00000400000000000000" pitchFamily="2" charset="-78"/>
              </a:rPr>
              <a:t> استفاده شده در یک زبان را میتوان توسط مجموعه ای از </a:t>
            </a:r>
            <a:r>
              <a:rPr lang="fa-IR" b="1" u="sng" dirty="0">
                <a:cs typeface="B Nazanin" panose="00000400000000000000" pitchFamily="2" charset="-78"/>
              </a:rPr>
              <a:t>اعداد اعشاری </a:t>
            </a:r>
            <a:r>
              <a:rPr lang="fa-IR" dirty="0">
                <a:cs typeface="B Nazanin" panose="00000400000000000000" pitchFamily="2" charset="-78"/>
              </a:rPr>
              <a:t>در قالب یک</a:t>
            </a:r>
            <a:r>
              <a:rPr lang="fa-IR" b="1" u="sng" dirty="0">
                <a:cs typeface="B Nazanin" panose="00000400000000000000" pitchFamily="2" charset="-78"/>
              </a:rPr>
              <a:t> بردار </a:t>
            </a:r>
            <a:r>
              <a:rPr lang="fa-IR" dirty="0">
                <a:cs typeface="B Nazanin" panose="00000400000000000000" pitchFamily="2" charset="-78"/>
              </a:rPr>
              <a:t>بیان کرد</a:t>
            </a:r>
          </a:p>
          <a:p>
            <a:r>
              <a:rPr lang="en-US" dirty="0">
                <a:cs typeface="B Nazanin" panose="00000400000000000000" pitchFamily="2" charset="-78"/>
              </a:rPr>
              <a:t> Word embedding </a:t>
            </a:r>
            <a:r>
              <a:rPr lang="fa-IR" dirty="0">
                <a:cs typeface="B Nazanin" panose="00000400000000000000" pitchFamily="2" charset="-78"/>
              </a:rPr>
              <a:t>ها </a:t>
            </a:r>
            <a:r>
              <a:rPr lang="fa-IR" b="1" u="sng" dirty="0">
                <a:cs typeface="B Nazanin" panose="00000400000000000000" pitchFamily="2" charset="-78"/>
              </a:rPr>
              <a:t>بردارهای </a:t>
            </a:r>
            <a:r>
              <a:rPr lang="en-US" b="1" u="sng" dirty="0">
                <a:cs typeface="B Nazanin" panose="00000400000000000000" pitchFamily="2" charset="-78"/>
              </a:rPr>
              <a:t>n</a:t>
            </a:r>
            <a:r>
              <a:rPr lang="fa-IR" b="1" u="sng" dirty="0">
                <a:cs typeface="B Nazanin" panose="00000400000000000000" pitchFamily="2" charset="-78"/>
              </a:rPr>
              <a:t> بُعدی </a:t>
            </a:r>
            <a:r>
              <a:rPr lang="fa-IR" dirty="0">
                <a:cs typeface="B Nazanin" panose="00000400000000000000" pitchFamily="2" charset="-78"/>
              </a:rPr>
              <a:t>هستند که تلاش میکنند </a:t>
            </a:r>
            <a:r>
              <a:rPr lang="fa-IR" u="sng" dirty="0">
                <a:cs typeface="B Nazanin" panose="00000400000000000000" pitchFamily="2" charset="-78"/>
              </a:rPr>
              <a:t>معنای لغات و محتوای </a:t>
            </a:r>
            <a:r>
              <a:rPr lang="fa-IR" dirty="0">
                <a:cs typeface="B Nazanin" panose="00000400000000000000" pitchFamily="2" charset="-78"/>
              </a:rPr>
              <a:t>آنها را با مقادیر عددی خود ثبت و ضبط کنند.</a:t>
            </a:r>
          </a:p>
          <a:p>
            <a:r>
              <a:rPr lang="fa-IR" b="1" u="sng" dirty="0">
                <a:cs typeface="B Nazanin" panose="00000400000000000000" pitchFamily="2" charset="-78"/>
              </a:rPr>
              <a:t>هر مجموعه ای از اعداد </a:t>
            </a:r>
            <a:r>
              <a:rPr lang="fa-IR" dirty="0">
                <a:cs typeface="B Nazanin" panose="00000400000000000000" pitchFamily="2" charset="-78"/>
              </a:rPr>
              <a:t>یک </a:t>
            </a:r>
            <a:r>
              <a:rPr lang="fa-IR" b="1" u="sng" dirty="0">
                <a:cs typeface="B Nazanin" panose="00000400000000000000" pitchFamily="2" charset="-78"/>
              </a:rPr>
              <a:t>بردار کلمه معتبر </a:t>
            </a:r>
            <a:r>
              <a:rPr lang="fa-IR" dirty="0">
                <a:cs typeface="B Nazanin" panose="00000400000000000000" pitchFamily="2" charset="-78"/>
              </a:rPr>
              <a:t>بحساب می آید که الزاما برای ما سودمند نیست.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آن مجموعه ای از بردار کلمات برای کاربردهای مورد نظر ما سودمندند که </a:t>
            </a:r>
            <a:r>
              <a:rPr lang="fa-IR" u="sng" dirty="0">
                <a:cs typeface="B Nazanin" panose="00000400000000000000" pitchFamily="2" charset="-78"/>
              </a:rPr>
              <a:t>معنا</a:t>
            </a:r>
            <a:r>
              <a:rPr lang="fa-IR" dirty="0">
                <a:cs typeface="B Nazanin" panose="00000400000000000000" pitchFamily="2" charset="-78"/>
              </a:rPr>
              <a:t>ی کلمات ، </a:t>
            </a:r>
            <a:r>
              <a:rPr lang="fa-IR" u="sng" dirty="0">
                <a:cs typeface="B Nazanin" panose="00000400000000000000" pitchFamily="2" charset="-78"/>
              </a:rPr>
              <a:t>ارتباط</a:t>
            </a:r>
            <a:r>
              <a:rPr lang="fa-IR" dirty="0">
                <a:cs typeface="B Nazanin" panose="00000400000000000000" pitchFamily="2" charset="-78"/>
              </a:rPr>
              <a:t> بین آنها و </a:t>
            </a:r>
            <a:r>
              <a:rPr lang="fa-IR" u="sng" dirty="0">
                <a:cs typeface="B Nazanin" panose="00000400000000000000" pitchFamily="2" charset="-78"/>
              </a:rPr>
              <a:t>محتوای</a:t>
            </a:r>
            <a:r>
              <a:rPr lang="fa-IR" dirty="0">
                <a:cs typeface="B Nazanin" panose="00000400000000000000" pitchFamily="2" charset="-78"/>
              </a:rPr>
              <a:t> کلمات مختلف را همانطور که بصورت </a:t>
            </a:r>
            <a:r>
              <a:rPr lang="fa-IR" b="1" dirty="0">
                <a:cs typeface="B Nazanin" panose="00000400000000000000" pitchFamily="2" charset="-78"/>
              </a:rPr>
              <a:t>طبیعی توسط ما </a:t>
            </a:r>
            <a:r>
              <a:rPr lang="fa-IR" dirty="0">
                <a:cs typeface="B Nazanin" panose="00000400000000000000" pitchFamily="2" charset="-78"/>
              </a:rPr>
              <a:t>مورد استفاده قرار گرفته اند، </a:t>
            </a:r>
            <a:r>
              <a:rPr lang="fa-IR" b="1" u="sng" dirty="0">
                <a:cs typeface="B Nazanin" panose="00000400000000000000" pitchFamily="2" charset="-78"/>
              </a:rPr>
              <a:t>بدست آورده باشند.</a:t>
            </a:r>
          </a:p>
        </p:txBody>
      </p:sp>
    </p:spTree>
    <p:extLst>
      <p:ext uri="{BB962C8B-B14F-4D97-AF65-F5344CB8AC3E}">
        <p14:creationId xmlns:p14="http://schemas.microsoft.com/office/powerpoint/2010/main" val="314802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114" y="326489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مشخصه های کلیدی </a:t>
            </a:r>
            <a:r>
              <a:rPr lang="en-US" sz="3200" b="1" dirty="0"/>
              <a:t>word embedding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825624"/>
            <a:ext cx="11655379" cy="4716843"/>
          </a:xfrm>
        </p:spPr>
        <p:txBody>
          <a:bodyPr/>
          <a:lstStyle/>
          <a:p>
            <a:pPr algn="just"/>
            <a:r>
              <a:rPr lang="fa-IR" dirty="0">
                <a:cs typeface="B Nazanin" panose="00000400000000000000" pitchFamily="2" charset="-78"/>
              </a:rPr>
              <a:t>هر کلمه دارای یک </a:t>
            </a:r>
            <a:r>
              <a:rPr lang="en-US" dirty="0">
                <a:cs typeface="B Nazanin" panose="00000400000000000000" pitchFamily="2" charset="-78"/>
              </a:rPr>
              <a:t> word embedding</a:t>
            </a:r>
            <a:r>
              <a:rPr lang="fa-IR" dirty="0">
                <a:cs typeface="B Nazanin" panose="00000400000000000000" pitchFamily="2" charset="-78"/>
              </a:rPr>
              <a:t>یا </a:t>
            </a:r>
            <a:r>
              <a:rPr lang="fa-IR" b="1" u="sng" dirty="0">
                <a:cs typeface="B Nazanin" panose="00000400000000000000" pitchFamily="2" charset="-78"/>
              </a:rPr>
              <a:t>بردار یکتا</a:t>
            </a:r>
            <a:r>
              <a:rPr lang="fa-IR" dirty="0">
                <a:cs typeface="B Nazanin" panose="00000400000000000000" pitchFamily="2" charset="-78"/>
              </a:rPr>
              <a:t>ست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شامل </a:t>
            </a:r>
            <a:r>
              <a:rPr lang="fa-IR" b="1" dirty="0">
                <a:cs typeface="B Nazanin" panose="00000400000000000000" pitchFamily="2" charset="-78"/>
              </a:rPr>
              <a:t>لیستی ساده از اعداد به ازای هر کلمه </a:t>
            </a:r>
            <a:r>
              <a:rPr lang="fa-IR" dirty="0">
                <a:cs typeface="B Nazanin" panose="00000400000000000000" pitchFamily="2" charset="-78"/>
              </a:rPr>
              <a:t>است.</a:t>
            </a:r>
          </a:p>
          <a:p>
            <a:pPr algn="just"/>
            <a:r>
              <a:rPr lang="en-US" dirty="0">
                <a:cs typeface="B Nazanin" panose="00000400000000000000" pitchFamily="2" charset="-78"/>
              </a:rPr>
              <a:t>word embedding </a:t>
            </a:r>
            <a:r>
              <a:rPr lang="fa-IR" dirty="0">
                <a:cs typeface="B Nazanin" panose="00000400000000000000" pitchFamily="2" charset="-78"/>
              </a:rPr>
              <a:t> ها چند بعدی اند و عموما یک مدل خوب، </a:t>
            </a:r>
            <a:r>
              <a:rPr lang="en-US" dirty="0">
                <a:cs typeface="B Nazanin" panose="00000400000000000000" pitchFamily="2" charset="-78"/>
              </a:rPr>
              <a:t>embedding </a:t>
            </a:r>
            <a:r>
              <a:rPr lang="fa-IR" dirty="0">
                <a:cs typeface="B Nazanin" panose="00000400000000000000" pitchFamily="2" charset="-78"/>
              </a:rPr>
              <a:t> هایی با طولی بین ۵۰ الی ۵۰۰ بعد دارد.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به ازای هر کلمه، </a:t>
            </a:r>
            <a:r>
              <a:rPr lang="en-US" dirty="0">
                <a:cs typeface="B Nazanin" panose="00000400000000000000" pitchFamily="2" charset="-78"/>
              </a:rPr>
              <a:t>embedding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b="1" u="sng" dirty="0">
                <a:cs typeface="B Nazanin" panose="00000400000000000000" pitchFamily="2" charset="-78"/>
              </a:rPr>
              <a:t>معنای آن کلمه </a:t>
            </a:r>
            <a:r>
              <a:rPr lang="fa-IR" dirty="0">
                <a:cs typeface="B Nazanin" panose="00000400000000000000" pitchFamily="2" charset="-78"/>
              </a:rPr>
              <a:t>را بدست می آورد.</a:t>
            </a:r>
          </a:p>
          <a:p>
            <a:pPr algn="just"/>
            <a:r>
              <a:rPr lang="fa-IR" dirty="0">
                <a:cs typeface="B Nazanin" panose="00000400000000000000" pitchFamily="2" charset="-78"/>
              </a:rPr>
              <a:t>کلمات </a:t>
            </a:r>
            <a:r>
              <a:rPr lang="fa-IR" b="1" u="sng" dirty="0">
                <a:cs typeface="B Nazanin" panose="00000400000000000000" pitchFamily="2" charset="-78"/>
              </a:rPr>
              <a:t>مشابه</a:t>
            </a:r>
            <a:r>
              <a:rPr lang="fa-IR" dirty="0">
                <a:cs typeface="B Nazanin" panose="00000400000000000000" pitchFamily="2" charset="-78"/>
              </a:rPr>
              <a:t> در نهایت به مقادیر </a:t>
            </a:r>
            <a:r>
              <a:rPr lang="en-US" dirty="0">
                <a:cs typeface="B Nazanin" panose="00000400000000000000" pitchFamily="2" charset="-78"/>
              </a:rPr>
              <a:t> embedding </a:t>
            </a:r>
            <a:r>
              <a:rPr lang="fa-IR" b="1" u="sng" dirty="0">
                <a:cs typeface="B Nazanin" panose="00000400000000000000" pitchFamily="2" charset="-78"/>
              </a:rPr>
              <a:t>مشابه</a:t>
            </a:r>
            <a:r>
              <a:rPr lang="fa-IR" dirty="0">
                <a:cs typeface="B Nazanin" panose="00000400000000000000" pitchFamily="2" charset="-78"/>
              </a:rPr>
              <a:t> میرسند.</a:t>
            </a:r>
          </a:p>
          <a:p>
            <a:pPr algn="just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938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445" y="365125"/>
            <a:ext cx="10515600" cy="1325563"/>
          </a:xfrm>
        </p:spPr>
        <p:txBody>
          <a:bodyPr>
            <a:normAutofit/>
          </a:bodyPr>
          <a:lstStyle/>
          <a:p>
            <a:r>
              <a:rPr lang="fa-IR" sz="3200" b="1" dirty="0">
                <a:cs typeface="B Nazanin" panose="00000400000000000000" pitchFamily="2" charset="-78"/>
              </a:rPr>
              <a:t>دو روش اصلی برای آموزش مدلهای </a:t>
            </a:r>
            <a:r>
              <a:rPr lang="en-US" sz="3200" b="1" dirty="0">
                <a:cs typeface="B Nazanin" panose="00000400000000000000" pitchFamily="2" charset="-78"/>
              </a:rPr>
              <a:t>word embedding </a:t>
            </a:r>
            <a:r>
              <a:rPr lang="fa-IR" sz="3200" b="1" dirty="0">
                <a:cs typeface="B Nazanin" panose="00000400000000000000" pitchFamily="2" charset="-78"/>
              </a:rPr>
              <a:t> وجود دارد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1825625"/>
            <a:ext cx="11694016" cy="4652448"/>
          </a:xfrm>
        </p:spPr>
        <p:txBody>
          <a:bodyPr/>
          <a:lstStyle/>
          <a:p>
            <a:pPr algn="just"/>
            <a:r>
              <a:rPr lang="fa-IR" dirty="0">
                <a:cs typeface="B Nazanin" panose="00000400000000000000" pitchFamily="2" charset="-78"/>
              </a:rPr>
              <a:t>مدل های معنایی توزیع شده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این مدلها مبتنی بر هم رخداد / نزدیکی کلمات به یکدیگر در یک مجموعه متنی بزرگ میباشند. 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یک ماتریس هم رخداد </a:t>
            </a:r>
            <a:r>
              <a:rPr lang="en-US" dirty="0">
                <a:cs typeface="B Nazanin" panose="00000400000000000000" pitchFamily="2" charset="-78"/>
              </a:rPr>
              <a:t> co-occurrence matrix </a:t>
            </a:r>
            <a:r>
              <a:rPr lang="fa-IR" dirty="0">
                <a:cs typeface="B Nazanin" panose="00000400000000000000" pitchFamily="2" charset="-78"/>
              </a:rPr>
              <a:t>برای مجموعه متنی بزرگی تشکیل میشود.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و این ماتریس تجزیه شده تا یک ماتریس بردار کلمه را تشکیل دهد.</a:t>
            </a:r>
          </a:p>
          <a:p>
            <a:pPr lvl="2" algn="just"/>
            <a:r>
              <a:rPr lang="en-US" dirty="0">
                <a:cs typeface="B Nazanin" panose="00000400000000000000" pitchFamily="2" charset="-78"/>
              </a:rPr>
              <a:t>PCA</a:t>
            </a:r>
          </a:p>
          <a:p>
            <a:pPr lvl="2" algn="just"/>
            <a:r>
              <a:rPr lang="en-US" dirty="0">
                <a:cs typeface="B Nazanin" panose="00000400000000000000" pitchFamily="2" charset="-78"/>
              </a:rPr>
              <a:t>SVD</a:t>
            </a:r>
            <a:endParaRPr lang="fa-IR" dirty="0">
              <a:cs typeface="B Nazanin" panose="00000400000000000000" pitchFamily="2" charset="-78"/>
            </a:endParaRPr>
          </a:p>
          <a:p>
            <a:pPr algn="just"/>
            <a:r>
              <a:rPr lang="fa-IR" dirty="0">
                <a:cs typeface="B Nazanin" panose="00000400000000000000" pitchFamily="2" charset="-78"/>
              </a:rPr>
              <a:t>مدلهای شبکه عصبی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پیش بینی محور هستند.</a:t>
            </a:r>
          </a:p>
          <a:p>
            <a:pPr lvl="1" algn="just"/>
            <a:r>
              <a:rPr lang="fa-IR" dirty="0">
                <a:cs typeface="B Nazanin" panose="00000400000000000000" pitchFamily="2" charset="-78"/>
              </a:rPr>
              <a:t>در آنها مدلها برای پیش بینی کلمات محتوایی با استفاده از کلمات وسطی، یا برعکس ساخته میشوند.</a:t>
            </a:r>
          </a:p>
          <a:p>
            <a:pPr lvl="2" algn="just"/>
            <a:r>
              <a:rPr lang="fa-IR" sz="2400" dirty="0">
                <a:cs typeface="B Nazanin" panose="00000400000000000000" pitchFamily="2" charset="-78"/>
              </a:rPr>
              <a:t>معماری مدل </a:t>
            </a:r>
            <a:r>
              <a:rPr lang="en-US" sz="2400" dirty="0">
                <a:cs typeface="B Nazanin" panose="00000400000000000000" pitchFamily="2" charset="-78"/>
              </a:rPr>
              <a:t>Skip-Gram</a:t>
            </a:r>
          </a:p>
          <a:p>
            <a:pPr lvl="2" algn="just"/>
            <a:r>
              <a:rPr lang="fa-IR" sz="2400" dirty="0">
                <a:cs typeface="B Nazanin" panose="00000400000000000000" pitchFamily="2" charset="-78"/>
              </a:rPr>
              <a:t>معماری مدل </a:t>
            </a:r>
            <a:r>
              <a:rPr lang="en-US" sz="2400" dirty="0">
                <a:cs typeface="B Nazanin" panose="00000400000000000000" pitchFamily="2" charset="-78"/>
              </a:rPr>
              <a:t>CBOW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636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2405</Words>
  <Application>Microsoft Office PowerPoint</Application>
  <PresentationFormat>Widescreen</PresentationFormat>
  <Paragraphs>272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 Nazanin</vt:lpstr>
      <vt:lpstr>Calibri</vt:lpstr>
      <vt:lpstr>Calibri Light</vt:lpstr>
      <vt:lpstr>Times New Roman</vt:lpstr>
      <vt:lpstr>Office Theme</vt:lpstr>
      <vt:lpstr>PowerPoint Presentation</vt:lpstr>
      <vt:lpstr>Word2vec</vt:lpstr>
      <vt:lpstr>نوآوری مقاله</vt:lpstr>
      <vt:lpstr>نکات مهم در مقاله</vt:lpstr>
      <vt:lpstr>شبکه عصبی پیش رو Feedforward Neural Network</vt:lpstr>
      <vt:lpstr>وزن لایه ها</vt:lpstr>
      <vt:lpstr>بطور ساده  word embeddings و  word vectors یعنی چه؟</vt:lpstr>
      <vt:lpstr>مشخصه های کلیدی word embedding</vt:lpstr>
      <vt:lpstr>دو روش اصلی برای آموزش مدلهای word embedding  وجود دارد</vt:lpstr>
      <vt:lpstr>بُردار کلمه به چه معناست؟</vt:lpstr>
      <vt:lpstr>Word2Vec</vt:lpstr>
      <vt:lpstr>یک مثال   </vt:lpstr>
      <vt:lpstr>ویژگی های Word Embedding</vt:lpstr>
      <vt:lpstr>مثالی از یک فضای word embedding 2بعدی: کلمات مشابه در مکان های مشابه</vt:lpstr>
      <vt:lpstr>کتابخانه Genism در پایتون: نزدیکترین کلمات به کلمه هدف در فضای بُرداری</vt:lpstr>
      <vt:lpstr>یادگیری ماشین</vt:lpstr>
      <vt:lpstr>استدلال با استفاده از بردار کلمات </vt:lpstr>
      <vt:lpstr>بردارهای مربوط به پادشاه، مرد ، ملکه و زن  نتیجه ترکیب بردارهای پادشاه – مرد + زن = ؟</vt:lpstr>
      <vt:lpstr>مدل CBOW</vt:lpstr>
      <vt:lpstr>مدل Continuous Bag of Words</vt:lpstr>
      <vt:lpstr>مدل Continuous Bag of Words</vt:lpstr>
      <vt:lpstr>مدل Continuous Bag of Words</vt:lpstr>
      <vt:lpstr>Node2Vec مُلهِم از Word2Vec (از طریق مدل Skip-gram)</vt:lpstr>
      <vt:lpstr>مدل Skip-gram</vt:lpstr>
      <vt:lpstr>مدل Skip-gram</vt:lpstr>
      <vt:lpstr>پایتخت کشورِ، رودخانه اصلی در...، زمان فعل، و… سایر الگوهای جالب</vt:lpstr>
      <vt:lpstr>PowerPoint Presentation</vt:lpstr>
      <vt:lpstr>عملیات جمع درایه به درایه بر روی بردارها </vt:lpstr>
      <vt:lpstr>بهینه سازی</vt:lpstr>
      <vt:lpstr> Softmax سلسله مراتبی</vt:lpstr>
      <vt:lpstr>شمایلی از یک درخت دودویی سافتمکس سلسله مراتبی</vt:lpstr>
      <vt:lpstr>مزیت اصلی این روش در کجاست؟</vt:lpstr>
      <vt:lpstr>نمونه برداری منفی</vt:lpstr>
      <vt:lpstr>یک روش زیرنمونه برداری ساده</vt:lpstr>
      <vt:lpstr>سه مثال از روابط که بصورت خودکار در حین آموزش word-embedding بدست آمده اند. </vt:lpstr>
      <vt:lpstr>روابط خطی بین کلمات و ظهور جبرکلمه ای غیرمعمولی</vt:lpstr>
      <vt:lpstr>مثال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Heydari</dc:creator>
  <cp:lastModifiedBy>Hemmat</cp:lastModifiedBy>
  <cp:revision>25</cp:revision>
  <dcterms:created xsi:type="dcterms:W3CDTF">2019-05-26T06:50:29Z</dcterms:created>
  <dcterms:modified xsi:type="dcterms:W3CDTF">2019-05-26T12:58:05Z</dcterms:modified>
</cp:coreProperties>
</file>