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61" r:id="rId6"/>
    <p:sldId id="276" r:id="rId7"/>
    <p:sldId id="27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4316-71AE-4281-8F3A-6D66FFFFC32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4D2A-D850-4107-9335-3F417B6D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1CF-5147-450A-B4A8-FB1F08F69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134E-1CD1-45C9-AC21-AD75B4EA1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91F0-4397-4A96-A65F-548B4F5D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BDA-16AE-4CD3-969F-AA38C840619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4C18-EB33-4B9D-AE3A-3D2EFC9D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A5A7-568C-4BA2-952E-D2FF016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BE1D-0696-4D84-AABB-F6FDBBB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8A348-739A-4A86-8954-D1EB104B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803F-F57E-42FF-9B2B-9DB59E0A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BACA-7D6E-4529-88D5-08812C25385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7B5E-7914-430A-A8C8-D464F62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3613-B1E2-405B-A92E-6CF47F1F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54F4A-DA69-46FD-B1A9-2D32B9E0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061F5-39E7-4EC0-B299-090A33886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023F-4293-4845-BE10-A02AC7EA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12C-A11C-481D-8C69-A6A0B0A3685F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2CF-3AB0-479F-A30D-BF78FB39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75F7-33D6-4F54-8A28-8566D0A7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A241-9E95-4CED-8695-BC263A5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E432-0F18-4184-B231-569CEEC8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477E-F157-4370-92B4-AC487C96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1191-4417-4405-A05F-3E7A85899921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B095-224A-49C0-8AAE-C7B461EE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86E9-6530-48B2-856B-4117FC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859-CBC4-469D-8767-EACF88B4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BAD2-37C5-4D7F-9317-6E5CFA41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8A2D-8F2A-4A8C-9A6F-0ABB9837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4D9-116E-486B-B6C5-F019AE91D62F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93AE-BF90-4B34-88DC-3C0C0B59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CD88-E059-42C7-940C-E7C3F32B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633B-97B0-4808-B8B5-44D99A2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BDDC-D823-4446-98CF-606C2E04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FB31-673A-42F8-975E-B147DDCE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74D1-7705-47F7-BAD3-D46AA3D3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242-4E84-462E-AC44-0BC54316BC5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04233-7A8F-4F01-974F-35EF4051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4A1D-A5A4-4486-A911-042DC29C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A609-CF02-43B8-86B8-BE847822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5B64-B631-4B36-8C2D-A7D32891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7D410-06AD-4328-87E9-EC9E8B37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295E5-A8BB-48D3-AFC5-11E4F82A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AB64-560B-4CFF-8A1D-8FA74249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D5A68-DDE8-4F8B-BD5C-57E3B0D0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57CA-A04B-4980-8E44-AA88698FB23E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9C3BB-D1E5-421F-BD84-532E830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36D7B-2504-449A-9DD6-7CF92CEA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F2A3-9648-4031-813F-CD85D264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8574A-06FD-4481-A5A6-0D18D1DA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BE18-BCDB-4237-8D5A-CF85CF6E8DB2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A086C-A9C0-4249-89F8-4B9D4765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C643B-D6DA-4F14-AEC3-917D50FF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DD170-6BB1-4512-A624-655A2604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6732-4AE8-477D-BE85-A2232C392DA5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36EC7-0070-4FEF-92A6-66856CDD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A9AE9-6D70-44FE-B3B1-8D370A40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2A34-30DD-43E8-8BF6-C7A88E91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C594-EA47-4609-AEF3-D9D904D6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1DE7-91E9-40BD-A9F4-6549A2C1D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633F-E05C-4C0A-BEFB-7971F3B7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20B0-62E9-4804-BA47-CE67A78346F1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0B16-553E-4F92-B398-CEDD9381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A3E4-432F-4127-A083-40256401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6217-AA8F-4CF4-B8D3-7D3AC357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81BBA-3E55-4576-BBB5-9A24CA56E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9BCF-C945-49F9-9780-F8FF4372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5153-588A-47FF-B13E-4A922B45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1B91-20AD-42EC-B595-8BF3CBD97DF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2B3B-56E2-40B3-985A-8479AF48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 Heydari, Data Mining, TMU,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B8D6-102B-439A-9416-22D88E03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B88E9-B461-4780-83CC-6C36DDC8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068A-9816-46F7-AA45-B062429D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74046-3165-4E47-9965-AB7B460AF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4C96-F68B-4E0D-933B-77BBFD9C26BA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11F5-5CAF-4A52-9850-EAEB9531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Mohammad Heydari, Data Mining, TMU,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95AA-2B06-4FCB-A991-C32C9C90E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01F8-FC07-4FB9-9F5F-4BE70E7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8F41-809B-445E-A96E-FED3E49C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" y="1138914"/>
            <a:ext cx="12099235" cy="1643242"/>
          </a:xfrm>
        </p:spPr>
        <p:txBody>
          <a:bodyPr>
            <a:noAutofit/>
          </a:bodyPr>
          <a:lstStyle/>
          <a:p>
            <a:pPr algn="ctr"/>
            <a:r>
              <a:rPr lang="fa-IR" sz="4400" dirty="0">
                <a:latin typeface="Times New Roman" panose="02020603050405020304" pitchFamily="18" charset="0"/>
                <a:cs typeface="B Nazanin" panose="00000400000000000000" pitchFamily="2" charset="-78"/>
              </a:rPr>
              <a:t>تفاوت های نوعی در مشارکت و امتیاز مشارکت در </a:t>
            </a:r>
            <a:br>
              <a:rPr lang="fa-IR" sz="4400" dirty="0">
                <a:latin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en-US" sz="4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Stackoverflow</a:t>
            </a:r>
            <a:br>
              <a:rPr lang="fa-IR" sz="4400" dirty="0">
                <a:latin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فوریه 2019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5CCC-535A-4516-99B2-F40411B4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D7B88A-9B9C-4F32-9D69-1F14F2183B36}"/>
              </a:ext>
            </a:extLst>
          </p:cNvPr>
          <p:cNvSpPr txBox="1">
            <a:spLocks/>
          </p:cNvSpPr>
          <p:nvPr/>
        </p:nvSpPr>
        <p:spPr>
          <a:xfrm>
            <a:off x="1166043" y="2888974"/>
            <a:ext cx="9276523" cy="180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درس داده کاوی - استاد دکتر خطیبی</a:t>
            </a:r>
          </a:p>
          <a:p>
            <a:pPr>
              <a:lnSpc>
                <a:spcPct val="16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ارائه ای از محمد حیدری</a:t>
            </a:r>
          </a:p>
          <a:p>
            <a:pPr>
              <a:lnSpc>
                <a:spcPct val="16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دانشجوی مقطع ارشد مهندسی سامانه های شبکه ای</a:t>
            </a:r>
          </a:p>
          <a:p>
            <a:pPr>
              <a:lnSpc>
                <a:spcPct val="16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دانشکده مهندسی صنایع و سیستم ها</a:t>
            </a:r>
          </a:p>
          <a:p>
            <a:pPr>
              <a:lnSpc>
                <a:spcPct val="16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دانشگاه تربیت مدرس تهران</a:t>
            </a:r>
          </a:p>
          <a:p>
            <a:pPr>
              <a:lnSpc>
                <a:spcPct val="160000"/>
              </a:lnSpc>
            </a:pPr>
            <a:r>
              <a:rPr lang="fa-IR" sz="2000" b="1" dirty="0">
                <a:cs typeface="B Nazanin" panose="00000400000000000000" pitchFamily="2" charset="-78"/>
              </a:rPr>
              <a:t>بهار 98 </a:t>
            </a:r>
            <a:endParaRPr lang="en-US" sz="2000" b="1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1C08-1870-4E75-8FFB-7D375B7D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3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سرفصل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C4C1-1BF3-4CD9-B4E2-389643CA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762"/>
            <a:ext cx="10515600" cy="576600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جمع آوری داده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استفاده از </a:t>
            </a:r>
            <a:r>
              <a:rPr lang="en-US" sz="2000" dirty="0" err="1">
                <a:cs typeface="B Nazanin" panose="00000400000000000000" pitchFamily="2" charset="-78"/>
              </a:rPr>
              <a:t>Stackoverflow</a:t>
            </a:r>
            <a:r>
              <a:rPr lang="en-US" sz="2000" dirty="0">
                <a:cs typeface="B Nazanin" panose="00000400000000000000" pitchFamily="2" charset="-78"/>
              </a:rPr>
              <a:t> API</a:t>
            </a:r>
            <a:r>
              <a:rPr lang="fa-IR" sz="2000" dirty="0">
                <a:cs typeface="B Nazanin" panose="00000400000000000000" pitchFamily="2" charset="-78"/>
              </a:rPr>
              <a:t> به منظور جمع آوری اطلاعات 565171 کاربر</a:t>
            </a:r>
          </a:p>
          <a:p>
            <a:pPr lvl="2" algn="r" rtl="1"/>
            <a:r>
              <a:rPr lang="fa-IR" sz="1800" dirty="0">
                <a:cs typeface="B Nazanin" panose="00000400000000000000" pitchFamily="2" charset="-78"/>
              </a:rPr>
              <a:t>کاربران می بایست حداقل 100 امتیاز داشته باشند تا کاربر فعال محسوب شوند.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ساخت ویژگی ها برای مدل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استفاده از متادیتای کاربران (عملی سازی ویژگی های درون مدل با مقدار 0 و 1 برای ویژگی های مذکور)</a:t>
            </a:r>
          </a:p>
          <a:p>
            <a:pPr lvl="2" algn="r" rtl="1"/>
            <a:r>
              <a:rPr lang="fa-IR" sz="1800" dirty="0">
                <a:cs typeface="B Nazanin" panose="00000400000000000000" pitchFamily="2" charset="-78"/>
              </a:rPr>
              <a:t>بیوگرافی، تاریخ ساخت اکانت، شبکه های اجتماعی کاربر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محاسبه فعالیت های کاربران در سایت</a:t>
            </a:r>
          </a:p>
          <a:p>
            <a:pPr lvl="2" algn="r" rtl="1"/>
            <a:r>
              <a:rPr lang="fa-IR" sz="1800" dirty="0">
                <a:cs typeface="B Nazanin" panose="00000400000000000000" pitchFamily="2" charset="-78"/>
              </a:rPr>
              <a:t>چه تعداد سوال پرسیده اند و جواب داده اند؟ چه مقدار پست هایشان را ویرایش می کنند؟</a:t>
            </a:r>
          </a:p>
          <a:p>
            <a:pPr lvl="2" algn="r" rtl="1"/>
            <a:r>
              <a:rPr lang="fa-IR" sz="1800" dirty="0">
                <a:cs typeface="B Nazanin" panose="00000400000000000000" pitchFamily="2" charset="-78"/>
              </a:rPr>
              <a:t>چه میزان رای مثبت و منفی دارند؟ چه میزان پست هایی را با چه تگ هایی منتشر می کنند؟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استنتاج جنسیت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تشخیص انجمن 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الگوریتم </a:t>
            </a:r>
            <a:r>
              <a:rPr lang="en-US" sz="2000" dirty="0">
                <a:cs typeface="B Nazanin" panose="00000400000000000000" pitchFamily="2" charset="-78"/>
              </a:rPr>
              <a:t>Louvain</a:t>
            </a:r>
            <a:endParaRPr lang="fa-IR" sz="20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آمار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مردانی که بیشتر از زنان پاسخگو هستند به طور میانگین بیشتر امتیاز کسب می کنند.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زنان سوالات بیشتری را مطرح می کنند و به ازای هر سوال امتیاز بیشتری کسب می کنند.</a:t>
            </a:r>
          </a:p>
          <a:p>
            <a:pPr lvl="1" algn="r" rtl="1"/>
            <a:endParaRPr lang="fa-IR" sz="2000" dirty="0">
              <a:cs typeface="B Nazanin" panose="00000400000000000000" pitchFamily="2" charset="-78"/>
            </a:endParaRPr>
          </a:p>
          <a:p>
            <a:pPr lvl="1" algn="r" rtl="1"/>
            <a:endParaRPr lang="fa-IR" sz="2000" dirty="0">
              <a:cs typeface="B Nazanin" panose="00000400000000000000" pitchFamily="2" charset="-78"/>
            </a:endParaRPr>
          </a:p>
          <a:p>
            <a:pPr lvl="2" algn="r" rtl="1"/>
            <a:endParaRPr lang="fa-IR" sz="1800" dirty="0">
              <a:cs typeface="B Nazanin" panose="00000400000000000000" pitchFamily="2" charset="-78"/>
            </a:endParaRPr>
          </a:p>
          <a:p>
            <a:pPr lvl="2" algn="r" rtl="1"/>
            <a:endParaRPr lang="fa-IR" sz="18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81F9-7953-432D-A2F9-A0AC4022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1C08-1870-4E75-8FFB-7D375B7D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سیستم امتیازدهی 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81F9-7953-432D-A2F9-A0AC4022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D15BF-6B08-420E-94FE-B23AF977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226"/>
            <a:ext cx="10515600" cy="42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1C08-1870-4E75-8FFB-7D375B7D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معیار شباهت سنجی ژاکارد</a:t>
            </a:r>
            <a:endParaRPr lang="en-US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2C4C1-1BF3-4CD9-B4E2-389643CAC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rtl="1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collection of all tags used at least 200 times.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times user u made a post with tag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2C4C1-1BF3-4CD9-B4E2-389643CAC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81F9-7953-432D-A2F9-A0AC4022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4CA77-A904-4F56-8501-9C58552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09" y="3145458"/>
            <a:ext cx="6734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1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645E-9827-4988-B520-D8999220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6"/>
            <a:ext cx="11010881" cy="758618"/>
          </a:xfrm>
        </p:spPr>
        <p:txBody>
          <a:bodyPr>
            <a:normAutofit/>
          </a:bodyPr>
          <a:lstStyle/>
          <a:p>
            <a:pPr algn="r"/>
            <a:r>
              <a:rPr lang="fa-IR" sz="31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تشخیص اجتماع بر مبنای پست های با </a:t>
            </a:r>
            <a:r>
              <a:rPr lang="fa-IR" sz="3100" b="1" u="sng" dirty="0">
                <a:latin typeface="Times New Roman" panose="02020603050405020304" pitchFamily="18" charset="0"/>
                <a:cs typeface="B Nazanin" panose="00000400000000000000" pitchFamily="2" charset="-78"/>
              </a:rPr>
              <a:t>تگ های مشترک</a:t>
            </a:r>
            <a:endParaRPr lang="en-US" sz="3100" b="1" u="sng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0094-17B2-4192-B591-D747B96E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DDC41-9615-4B61-B608-866BD010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2" y="1123744"/>
            <a:ext cx="11128476" cy="52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1C08-1870-4E75-8FFB-7D375B7D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03" y="136525"/>
            <a:ext cx="10515600" cy="1013849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الگوریتم </a:t>
            </a:r>
            <a:r>
              <a:rPr lang="en-US" b="1" dirty="0">
                <a:solidFill>
                  <a:srgbClr val="0070C0"/>
                </a:solidFill>
                <a:cs typeface="B Nazanin" panose="00000400000000000000" pitchFamily="2" charset="-78"/>
              </a:rPr>
              <a:t>Louvain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C4C1-1BF3-4CD9-B4E2-389643CA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0374"/>
            <a:ext cx="12191999" cy="570762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در </a:t>
            </a:r>
            <a:r>
              <a:rPr lang="fa-IR" b="1" dirty="0">
                <a:cs typeface="B Nazanin" panose="00000400000000000000" pitchFamily="2" charset="-78"/>
              </a:rPr>
              <a:t>فاز اول </a:t>
            </a:r>
            <a:r>
              <a:rPr lang="fa-IR" dirty="0">
                <a:cs typeface="B Nazanin" panose="00000400000000000000" pitchFamily="2" charset="-78"/>
              </a:rPr>
              <a:t>هر راس را برابر با یک انجمن در نظر می گیریم.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پس در ابتدا به تعداد رئوس، انجمن داریم. </a:t>
            </a:r>
            <a:r>
              <a:rPr lang="en-US" i="1" dirty="0" err="1">
                <a:cs typeface="B Nazanin" panose="00000400000000000000" pitchFamily="2" charset="-78"/>
              </a:rPr>
              <a:t>nC</a:t>
            </a:r>
            <a:r>
              <a:rPr lang="en-US" i="1" dirty="0">
                <a:cs typeface="B Nazanin" panose="00000400000000000000" pitchFamily="2" charset="-78"/>
              </a:rPr>
              <a:t>= </a:t>
            </a:r>
            <a:r>
              <a:rPr lang="en-US" i="1" dirty="0" err="1">
                <a:cs typeface="B Nazanin" panose="00000400000000000000" pitchFamily="2" charset="-78"/>
              </a:rPr>
              <a:t>nV</a:t>
            </a:r>
            <a:endParaRPr lang="en-US" i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سپس برای هر راس </a:t>
            </a:r>
            <a:r>
              <a:rPr lang="en-US" dirty="0" err="1">
                <a:cs typeface="B Nazanin" panose="00000400000000000000" pitchFamily="2" charset="-78"/>
              </a:rPr>
              <a:t>i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انجمن همسایه </a:t>
            </a:r>
            <a:r>
              <a:rPr lang="en-US" dirty="0">
                <a:cs typeface="B Nazanin" panose="00000400000000000000" pitchFamily="2" charset="-78"/>
              </a:rPr>
              <a:t>j </a:t>
            </a:r>
            <a:r>
              <a:rPr lang="fa-IR" dirty="0">
                <a:cs typeface="B Nazanin" panose="00000400000000000000" pitchFamily="2" charset="-78"/>
              </a:rPr>
              <a:t> را طوری می یابیم که :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به ازای حذف </a:t>
            </a:r>
            <a:r>
              <a:rPr lang="en-US" dirty="0" err="1">
                <a:cs typeface="B Nazanin" panose="00000400000000000000" pitchFamily="2" charset="-78"/>
              </a:rPr>
              <a:t>i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از انجمنِ خودش و الحاقِ </a:t>
            </a:r>
            <a:r>
              <a:rPr lang="en-US" dirty="0" err="1">
                <a:cs typeface="B Nazanin" panose="00000400000000000000" pitchFamily="2" charset="-78"/>
              </a:rPr>
              <a:t>i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به انجمن </a:t>
            </a:r>
            <a:r>
              <a:rPr lang="en-US" dirty="0">
                <a:cs typeface="B Nazanin" panose="00000400000000000000" pitchFamily="2" charset="-78"/>
              </a:rPr>
              <a:t>j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، </a:t>
            </a:r>
            <a:r>
              <a:rPr lang="fa-IR" dirty="0">
                <a:cs typeface="B Nazanin" panose="00000400000000000000" pitchFamily="2" charset="-78"/>
              </a:rPr>
              <a:t>ماژولاریتی بیشینه شود.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سپس راس </a:t>
            </a:r>
            <a:r>
              <a:rPr lang="en-US" dirty="0" err="1">
                <a:cs typeface="B Nazanin" panose="00000400000000000000" pitchFamily="2" charset="-78"/>
              </a:rPr>
              <a:t>i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را به انجمن </a:t>
            </a:r>
            <a:r>
              <a:rPr lang="en-US" dirty="0">
                <a:cs typeface="B Nazanin" panose="00000400000000000000" pitchFamily="2" charset="-78"/>
              </a:rPr>
              <a:t>j </a:t>
            </a:r>
            <a:r>
              <a:rPr lang="fa-IR" dirty="0">
                <a:cs typeface="B Nazanin" panose="00000400000000000000" pitchFamily="2" charset="-78"/>
              </a:rPr>
              <a:t> اضافه می کنیم.</a:t>
            </a:r>
          </a:p>
          <a:p>
            <a:pPr marL="0" indent="0" algn="r" rtl="1">
              <a:buNone/>
            </a:pPr>
            <a:r>
              <a:rPr lang="fa-IR" sz="2600" dirty="0">
                <a:cs typeface="B Nazanin" panose="00000400000000000000" pitchFamily="2" charset="-78"/>
              </a:rPr>
              <a:t>• این کار در صورتی انجام می شود که </a:t>
            </a:r>
            <a:r>
              <a:rPr lang="fa-IR" sz="2600" b="1" dirty="0">
                <a:cs typeface="B Nazanin" panose="00000400000000000000" pitchFamily="2" charset="-78"/>
              </a:rPr>
              <a:t>مقدار ماژولاریتی افزوده شود </a:t>
            </a:r>
            <a:r>
              <a:rPr lang="fa-IR" sz="2600" dirty="0">
                <a:cs typeface="B Nazanin" panose="00000400000000000000" pitchFamily="2" charset="-78"/>
              </a:rPr>
              <a:t>در غیر این صورت راس </a:t>
            </a:r>
            <a:r>
              <a:rPr lang="en-US" sz="2600" dirty="0" err="1">
                <a:cs typeface="B Nazanin" panose="00000400000000000000" pitchFamily="2" charset="-78"/>
              </a:rPr>
              <a:t>i</a:t>
            </a:r>
            <a:r>
              <a:rPr lang="en-US" sz="2600" dirty="0">
                <a:cs typeface="B Nazanin" panose="00000400000000000000" pitchFamily="2" charset="-78"/>
              </a:rPr>
              <a:t> </a:t>
            </a:r>
            <a:r>
              <a:rPr lang="fa-IR" sz="2600" dirty="0">
                <a:cs typeface="B Nazanin" panose="00000400000000000000" pitchFamily="2" charset="-78"/>
              </a:rPr>
              <a:t> در انجمن خودش باقی می ماند.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این عمل به طور مکرر برای تمومی رئوس انجام می شود تا زمانی که دیگر تغییری اعمال نشود.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در این مرحله فاز اول به پایان می رسد.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در این فاز ممکن است یک راس بین چندین انجمن های مختلف جابجا گردد.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فاز اول در یک نقطه بهینه محلی متوقف می شود. نقطه ای که ماژولاریتی بیشتر با تغییر انجمن هیچ راسی حاصل نمی گردد.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</a:t>
            </a:r>
            <a:r>
              <a:rPr lang="fa-IR" b="1" dirty="0">
                <a:cs typeface="B Nazanin" panose="00000400000000000000" pitchFamily="2" charset="-78"/>
              </a:rPr>
              <a:t>در فاز دوم </a:t>
            </a:r>
            <a:r>
              <a:rPr lang="fa-IR" dirty="0">
                <a:cs typeface="B Nazanin" panose="00000400000000000000" pitchFamily="2" charset="-78"/>
              </a:rPr>
              <a:t>با ادغام گروه های کوچک که توانایی ایجاد گروه های بزرگ تر را دارند خوشه بندی ادامه می یابد.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• توقف فاز 2 : تغییر در خوشه ها به یک حد ثابت برسد و پیمانگی به حالت بیشینه برسد.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81F9-7953-432D-A2F9-A0AC4022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1C08-1870-4E75-8FFB-7D375B7D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میانگین فعالیت های کاربران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81F9-7953-432D-A2F9-A0AC4022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A6C1CB-14E6-4629-A9ED-EF33DB11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340" y="2340528"/>
            <a:ext cx="10554297" cy="32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F47C-814A-4179-A9A1-5979FAC1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4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 of 10 largest user communities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B1894-D11E-4130-AF68-1B5C0222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01F8-FC07-4FB9-9F5F-4BE70E707F1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C25B0-35F6-47CC-AAB6-E71C4125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681"/>
            <a:ext cx="9934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463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تفاوت های نوعی در مشارکت و امتیاز مشارکت در  Stackoverflow فوریه 2019</vt:lpstr>
      <vt:lpstr>سرفصل</vt:lpstr>
      <vt:lpstr>سیستم امتیازدهی </vt:lpstr>
      <vt:lpstr>معیار شباهت سنجی ژاکارد</vt:lpstr>
      <vt:lpstr>تشخیص اجتماع بر مبنای پست های با تگ های مشترک</vt:lpstr>
      <vt:lpstr>الگوریتم Louvain</vt:lpstr>
      <vt:lpstr>میانگین فعالیت های کاربران</vt:lpstr>
      <vt:lpstr>Descriptive Statistic of 10 largest user communities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differences in participation  and reward on StackOverflow</dc:title>
  <dc:creator>Hemmat</dc:creator>
  <cp:lastModifiedBy>Hemmat</cp:lastModifiedBy>
  <cp:revision>25</cp:revision>
  <dcterms:created xsi:type="dcterms:W3CDTF">2019-04-30T12:36:26Z</dcterms:created>
  <dcterms:modified xsi:type="dcterms:W3CDTF">2019-05-11T03:26:25Z</dcterms:modified>
</cp:coreProperties>
</file>