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3" r:id="rId5"/>
    <p:sldId id="259" r:id="rId6"/>
    <p:sldId id="265" r:id="rId7"/>
    <p:sldId id="260" r:id="rId8"/>
    <p:sldId id="262" r:id="rId9"/>
    <p:sldId id="267" r:id="rId10"/>
    <p:sldId id="266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4F596-7201-4733-ABA8-EE9440D7C3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23AFC-81F9-4B8B-AD5C-F2DCF19A10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2D149-5D9F-4616-B29E-CB6B552ABB0A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F1506-04D4-4340-A273-AF0491458D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Mohammad Heydari, Data Mining, Tarbiat Modares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A58A9-8B16-40BE-8254-2613F3ED25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B22DA-741E-4AED-84E8-059A4ABD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4528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E080-61B6-462D-9258-FD25C390EE1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Mohammad Heydari, Data Mining, Tarbiat Modares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5F8E7-EB73-4EAE-8FB7-F8D39E981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406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3DC9-43D7-4F78-BB85-4BD6BBC96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E9B41-A6F1-48EB-B71A-ABF821E31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B9FBA-1285-47A5-A48C-8D48AE0E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CB79-74A5-41E4-AAAA-E87837DAEB2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03CA1-7AE4-4F9D-909C-82FF680F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F4E19-8021-41C2-B945-D2EB6F45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6B1F-C06F-47DC-8B27-CE432B30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C8C8-7DE8-4223-9827-1A915A41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00795-7654-4DE8-9FD6-59ED955E0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729A7-0CFE-44DB-9D70-EF4F91F7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CB79-74A5-41E4-AAAA-E87837DAEB2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AF57B-CBF0-401E-8F55-958416D3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020B6-8B45-435A-8F2A-2279197A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6B1F-C06F-47DC-8B27-CE432B30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5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87E670-67A3-42F6-8826-2109F6F5B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507C9-5423-4B8F-AE3E-B63F0B811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0C3FD-A38A-4CB0-A39E-98E78967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CB79-74A5-41E4-AAAA-E87837DAEB2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C7D1-D7A2-4541-9797-3579637C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47137-746E-4F00-81A5-7A5C9002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6B1F-C06F-47DC-8B27-CE432B30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5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7913-BB46-416C-B9A1-C9E67CAD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9C566-9106-484E-8573-3BC8E385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D035F-ACF8-4CD9-B86D-1A7F4971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CB79-74A5-41E4-AAAA-E87837DAEB2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3B0C0-CE10-41EA-A418-8502D0EB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362E4-F4BA-4ABD-837D-FA8D5E2A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6B1F-C06F-47DC-8B27-CE432B30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8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1A14-B782-45D2-A7A7-5ACE9D72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56BAF-FC7B-42AD-A125-0AE7CCCF7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10216-32C7-44E2-A6DF-35B7AE1A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CB79-74A5-41E4-AAAA-E87837DAEB2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E0C9E-9920-481E-BD24-9F203957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A5841-90A4-4500-B455-26880D22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6B1F-C06F-47DC-8B27-CE432B30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0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B19A-B341-4455-9C90-FDEE2325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D267-B291-423F-89A1-6AFCB4F99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0C29A-9330-4B04-946A-5A4131247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50725-7870-44C3-9945-64C87E20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CB79-74A5-41E4-AAAA-E87837DAEB2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04CB7-140F-4E02-B0BF-31959479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B76C2-E650-4ADC-97C2-8251C9E1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6B1F-C06F-47DC-8B27-CE432B30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6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075E-48CF-4462-9C21-3624D13D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0FBFB-13A1-4C72-91AE-C0A9C5847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D1F34-0995-497A-AC32-3A5A79827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680CA-3F99-4114-B35B-4E9F204F8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5A496-FB14-4B9D-9797-1B53F1721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56C1B-AF16-4E04-9238-8038E02A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CB79-74A5-41E4-AAAA-E87837DAEB2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FE5FA-125B-4CFB-9B53-B6B16DBB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06F38-FA33-4E0D-AD27-889F5080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6B1F-C06F-47DC-8B27-CE432B30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618A-7F20-404E-8B78-A010A223C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790C4-B7C3-418C-8D68-98384744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CB79-74A5-41E4-AAAA-E87837DAEB2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2B55E-946A-4456-AA38-1BF1F5CD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B7C51-3212-4FC8-A3FD-430CB7A8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6B1F-C06F-47DC-8B27-CE432B30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5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35403-DA86-456D-8735-7A4752BA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CB79-74A5-41E4-AAAA-E87837DAEB2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66147-8B03-4DD0-BFAD-FB9DB12C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896CD-7BBD-4300-ABAA-8B81E058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6B1F-C06F-47DC-8B27-CE432B30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9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4A02-F213-4F1F-8663-4AB4B3089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1C5D-95D2-4D79-93D2-B5ECCC746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974B5-D905-4334-93E8-1EE81F3D0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E1C6B-8E62-41E0-9060-A4306073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CB79-74A5-41E4-AAAA-E87837DAEB2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249FB-0F20-46A5-8F40-E772BAE0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998DA-F333-4A3E-A09F-EDD421DF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6B1F-C06F-47DC-8B27-CE432B30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5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699A-46E7-4BB7-B7E8-0C02FE34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B4685D-EFF9-4924-BC86-372D9FBF0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B277A-B43E-4B61-8CBD-A39922AD2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FE7D2-1F90-42F7-B7AE-8723FAD8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CB79-74A5-41E4-AAAA-E87837DAEB2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1B908-9720-460C-A2F3-AEC8EEA0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6A0D2-22A1-46AA-814F-A2595BCF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6B1F-C06F-47DC-8B27-CE432B30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B85D1-4382-4050-8ED4-BB2231797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F31BB-6696-46C2-B38C-0172BF18B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AC3E-951E-4B47-A590-0A86B3BB1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FCB79-74A5-41E4-AAAA-E87837DAEB2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2D366-AE39-4957-BDB5-658370604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FF1CF-C976-4726-817D-63B5C0F2A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96B1F-C06F-47DC-8B27-CE432B30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3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542FA-03FA-4909-A923-48518BF0C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fa-IR" sz="3600" b="1" dirty="0">
                <a:cs typeface="B Nazanin" panose="00000400000000000000" pitchFamily="2" charset="-78"/>
              </a:rPr>
              <a:t>پیش بینی لینک در شبکه های اجتماعی</a:t>
            </a:r>
            <a:br>
              <a:rPr lang="fa-IR" sz="3600" b="1" dirty="0">
                <a:cs typeface="B Nazanin" panose="00000400000000000000" pitchFamily="2" charset="-78"/>
              </a:rPr>
            </a:br>
            <a:r>
              <a:rPr lang="fa-IR" sz="3600" b="1" dirty="0">
                <a:cs typeface="B Nazanin" panose="00000400000000000000" pitchFamily="2" charset="-78"/>
              </a:rPr>
              <a:t> با استفاده از </a:t>
            </a:r>
            <a:r>
              <a:rPr lang="fa-IR" sz="3600" b="1" dirty="0">
                <a:solidFill>
                  <a:srgbClr val="0070C0"/>
                </a:solidFill>
                <a:cs typeface="B Nazanin" panose="00000400000000000000" pitchFamily="2" charset="-78"/>
              </a:rPr>
              <a:t>الگوریتم بهینه سازی کلونی مورچگان</a:t>
            </a:r>
            <a:endParaRPr lang="en-US" sz="3600" b="1" dirty="0">
              <a:solidFill>
                <a:srgbClr val="0070C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99681-F329-4AFB-B8E0-B9678B99C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9246"/>
            <a:ext cx="9144000" cy="363057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fa-IR" b="1" dirty="0">
                <a:solidFill>
                  <a:srgbClr val="00B050"/>
                </a:solidFill>
                <a:cs typeface="B Nazanin" panose="00000400000000000000" pitchFamily="2" charset="-78"/>
              </a:rPr>
              <a:t>درس داده کاوی - استاد دکتر خطیبی</a:t>
            </a:r>
          </a:p>
          <a:p>
            <a:pPr>
              <a:lnSpc>
                <a:spcPct val="160000"/>
              </a:lnSpc>
            </a:pPr>
            <a:r>
              <a:rPr lang="fa-IR" b="1" dirty="0">
                <a:cs typeface="B Nazanin" panose="00000400000000000000" pitchFamily="2" charset="-78"/>
              </a:rPr>
              <a:t>ارائه ای از محمد حیدری</a:t>
            </a:r>
          </a:p>
          <a:p>
            <a:pPr>
              <a:lnSpc>
                <a:spcPct val="160000"/>
              </a:lnSpc>
            </a:pPr>
            <a:r>
              <a:rPr lang="fa-IR" dirty="0">
                <a:cs typeface="B Nazanin" panose="00000400000000000000" pitchFamily="2" charset="-78"/>
              </a:rPr>
              <a:t>دانشجوی مقطع ارشد مهندسی سامانه های شبکه ای</a:t>
            </a:r>
          </a:p>
          <a:p>
            <a:pPr>
              <a:lnSpc>
                <a:spcPct val="160000"/>
              </a:lnSpc>
            </a:pPr>
            <a:r>
              <a:rPr lang="fa-IR" dirty="0">
                <a:cs typeface="B Nazanin" panose="00000400000000000000" pitchFamily="2" charset="-78"/>
              </a:rPr>
              <a:t>دانشکده مهندسی صنایع و سیستم ها</a:t>
            </a:r>
          </a:p>
          <a:p>
            <a:pPr>
              <a:lnSpc>
                <a:spcPct val="160000"/>
              </a:lnSpc>
            </a:pPr>
            <a:r>
              <a:rPr lang="fa-IR" dirty="0">
                <a:cs typeface="B Nazanin" panose="00000400000000000000" pitchFamily="2" charset="-78"/>
              </a:rPr>
              <a:t>دانشگاه تربیت مدرس تهران</a:t>
            </a:r>
          </a:p>
          <a:p>
            <a:pPr>
              <a:lnSpc>
                <a:spcPct val="160000"/>
              </a:lnSpc>
            </a:pPr>
            <a:r>
              <a:rPr lang="fa-IR" dirty="0">
                <a:cs typeface="B Nazanin" panose="00000400000000000000" pitchFamily="2" charset="-78"/>
              </a:rPr>
              <a:t>بهار 98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0E55C-AA48-4329-B508-820198F6A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78" y="4287579"/>
            <a:ext cx="2358886" cy="237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32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C88119-01ED-4EBB-832D-94A76A283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" y="0"/>
            <a:ext cx="12181748" cy="699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5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558-8DFD-4823-9135-4D5C05DD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547" y="0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>
                <a:cs typeface="B Nazanin" panose="00000400000000000000" pitchFamily="2" charset="-78"/>
              </a:rPr>
              <a:t>مقایسه زمان اجرای الگوریتم های پیش بینی لینک</a:t>
            </a:r>
            <a:endParaRPr lang="en-US" sz="3600" b="1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D1FCF-C563-4159-A3DA-6DB7143A3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127" y="1282530"/>
            <a:ext cx="6492116" cy="557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1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EA2F51-0BEB-4486-8A1F-95820EE5D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9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558-8DFD-4823-9135-4D5C05DD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104" y="112643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>
                <a:cs typeface="B Nazanin" panose="00000400000000000000" pitchFamily="2" charset="-78"/>
              </a:rPr>
              <a:t>سرفصل</a:t>
            </a:r>
            <a:endParaRPr lang="en-US" sz="36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8EE9-C5DB-49A5-896C-3AFEEF989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1042883"/>
            <a:ext cx="11754678" cy="5702474"/>
          </a:xfrm>
        </p:spPr>
        <p:txBody>
          <a:bodyPr>
            <a:normAutofit fontScale="92500"/>
          </a:bodyPr>
          <a:lstStyle/>
          <a:p>
            <a:pPr algn="r" rtl="1">
              <a:lnSpc>
                <a:spcPct val="120000"/>
              </a:lnSpc>
            </a:pPr>
            <a:r>
              <a:rPr lang="fa-IR" b="1" dirty="0">
                <a:cs typeface="B Nazanin" panose="00000400000000000000" pitchFamily="2" charset="-78"/>
              </a:rPr>
              <a:t>طرح مساله</a:t>
            </a:r>
          </a:p>
          <a:p>
            <a:pPr lvl="1" algn="r" rtl="1">
              <a:lnSpc>
                <a:spcPct val="120000"/>
              </a:lnSpc>
            </a:pPr>
            <a:r>
              <a:rPr lang="fa-IR" dirty="0">
                <a:cs typeface="B Nazanin" panose="00000400000000000000" pitchFamily="2" charset="-78"/>
              </a:rPr>
              <a:t>پیش </a:t>
            </a:r>
            <a:r>
              <a:rPr lang="fa-IR">
                <a:cs typeface="B Nazanin" panose="00000400000000000000" pitchFamily="2" charset="-78"/>
              </a:rPr>
              <a:t>بینی لینک </a:t>
            </a:r>
            <a:r>
              <a:rPr lang="fa-IR" dirty="0">
                <a:cs typeface="B Nazanin" panose="00000400000000000000" pitchFamily="2" charset="-78"/>
              </a:rPr>
              <a:t>با استفاده از ویژگی ذاتی مورچگان در زمان جستجوی غذا </a:t>
            </a:r>
            <a:r>
              <a:rPr lang="en-US" dirty="0">
                <a:cs typeface="B Nazanin" panose="00000400000000000000" pitchFamily="2" charset="-78"/>
              </a:rPr>
              <a:t>(ACOLP)</a:t>
            </a:r>
            <a:endParaRPr lang="fa-IR" dirty="0">
              <a:cs typeface="B Nazanin" panose="00000400000000000000" pitchFamily="2" charset="-78"/>
            </a:endParaRPr>
          </a:p>
          <a:p>
            <a:pPr algn="just" rtl="1">
              <a:lnSpc>
                <a:spcPct val="120000"/>
              </a:lnSpc>
            </a:pPr>
            <a:r>
              <a:rPr lang="fa-IR" b="1" dirty="0">
                <a:cs typeface="B Nazanin" panose="00000400000000000000" pitchFamily="2" charset="-78"/>
              </a:rPr>
              <a:t>مزیت روش پیشنهادی</a:t>
            </a:r>
          </a:p>
          <a:p>
            <a:pPr lvl="1" algn="r" rtl="1">
              <a:lnSpc>
                <a:spcPct val="120000"/>
              </a:lnSpc>
            </a:pPr>
            <a:r>
              <a:rPr lang="fa-IR" dirty="0">
                <a:cs typeface="B Nazanin" panose="00000400000000000000" pitchFamily="2" charset="-78"/>
              </a:rPr>
              <a:t>بر روی گراف های با </a:t>
            </a:r>
            <a:r>
              <a:rPr lang="fa-IR" u="sng" dirty="0">
                <a:cs typeface="B Nazanin" panose="00000400000000000000" pitchFamily="2" charset="-78"/>
              </a:rPr>
              <a:t>سایز بزرگ</a:t>
            </a:r>
            <a:r>
              <a:rPr lang="fa-IR" dirty="0">
                <a:cs typeface="B Nazanin" panose="00000400000000000000" pitchFamily="2" charset="-78"/>
              </a:rPr>
              <a:t> دارای </a:t>
            </a:r>
            <a:r>
              <a:rPr lang="fa-IR" u="sng" dirty="0">
                <a:cs typeface="B Nazanin" panose="00000400000000000000" pitchFamily="2" charset="-78"/>
              </a:rPr>
              <a:t>زمان اجرای قابل قبول تری </a:t>
            </a:r>
            <a:r>
              <a:rPr lang="fa-IR" dirty="0">
                <a:cs typeface="B Nazanin" panose="00000400000000000000" pitchFamily="2" charset="-78"/>
              </a:rPr>
              <a:t>نسبت به سایر روش های ساختاری پیش بینی لینک می باشد.</a:t>
            </a:r>
          </a:p>
          <a:p>
            <a:pPr algn="r" rtl="1">
              <a:lnSpc>
                <a:spcPct val="120000"/>
              </a:lnSpc>
            </a:pPr>
            <a:r>
              <a:rPr lang="fa-IR" b="1" dirty="0">
                <a:cs typeface="B Nazanin" panose="00000400000000000000" pitchFamily="2" charset="-78"/>
              </a:rPr>
              <a:t>مجموعه دادگان</a:t>
            </a:r>
          </a:p>
          <a:p>
            <a:pPr lvl="2" algn="r" rtl="1">
              <a:lnSpc>
                <a:spcPct val="120000"/>
              </a:lnSpc>
            </a:pPr>
            <a:r>
              <a:rPr lang="fa-IR" sz="2400" dirty="0">
                <a:cs typeface="B Nazanin" panose="00000400000000000000" pitchFamily="2" charset="-78"/>
              </a:rPr>
              <a:t>مقالات نوشته شده توسط نویسندگان فیزیک انرژی بالا، اخترفیزیک و پدیده شناسی</a:t>
            </a:r>
            <a:endParaRPr lang="en-US" sz="2400" dirty="0">
              <a:cs typeface="B Nazanin" panose="00000400000000000000" pitchFamily="2" charset="-78"/>
            </a:endParaRPr>
          </a:p>
          <a:p>
            <a:pPr lvl="2" algn="r" rtl="1">
              <a:lnSpc>
                <a:spcPct val="120000"/>
              </a:lnSpc>
            </a:pPr>
            <a:r>
              <a:rPr lang="fa-IR" sz="2400" dirty="0">
                <a:cs typeface="B Nazanin" panose="00000400000000000000" pitchFamily="2" charset="-78"/>
              </a:rPr>
              <a:t>مجموعه از وبلاگ ها و لینک های میان آنها شامل بیش از 650000 وبلاگ</a:t>
            </a:r>
            <a:endParaRPr lang="en-US" sz="2400" dirty="0">
              <a:cs typeface="B Nazanin" panose="00000400000000000000" pitchFamily="2" charset="-78"/>
            </a:endParaRPr>
          </a:p>
          <a:p>
            <a:pPr lvl="2" algn="r" rtl="1">
              <a:lnSpc>
                <a:spcPct val="120000"/>
              </a:lnSpc>
            </a:pPr>
            <a:r>
              <a:rPr lang="fa-IR" sz="2400" dirty="0">
                <a:cs typeface="B Nazanin" panose="00000400000000000000" pitchFamily="2" charset="-78"/>
              </a:rPr>
              <a:t>مجموعه </a:t>
            </a:r>
            <a:r>
              <a:rPr lang="en-US" sz="2400" dirty="0">
                <a:cs typeface="B Nazanin" panose="00000400000000000000" pitchFamily="2" charset="-78"/>
              </a:rPr>
              <a:t>huddle</a:t>
            </a:r>
            <a:r>
              <a:rPr lang="fa-IR" sz="2400" dirty="0">
                <a:cs typeface="B Nazanin" panose="00000400000000000000" pitchFamily="2" charset="-78"/>
              </a:rPr>
              <a:t> مربوط به اطلاعات یک فروشگاه در دانشگاه نوتردام (یال ها : خرید دوکالا در یک خرید همزمان)</a:t>
            </a:r>
          </a:p>
          <a:p>
            <a:pPr lvl="2" algn="r" rtl="1">
              <a:lnSpc>
                <a:spcPct val="120000"/>
              </a:lnSpc>
            </a:pPr>
            <a:r>
              <a:rPr lang="fa-IR" sz="2400" dirty="0">
                <a:cs typeface="B Nazanin" panose="00000400000000000000" pitchFamily="2" charset="-78"/>
              </a:rPr>
              <a:t>مجموعه </a:t>
            </a:r>
            <a:r>
              <a:rPr lang="en-US" sz="2400" dirty="0">
                <a:cs typeface="B Nazanin" panose="00000400000000000000" pitchFamily="2" charset="-78"/>
              </a:rPr>
              <a:t>disease</a:t>
            </a:r>
            <a:r>
              <a:rPr lang="fa-IR" sz="2400" dirty="0">
                <a:cs typeface="B Nazanin" panose="00000400000000000000" pitchFamily="2" charset="-78"/>
              </a:rPr>
              <a:t> شامل شبکه بیماری ها (یال ها نشان دهنده ویژگی ژنتیکی مشترک بین دو بیماری)</a:t>
            </a:r>
          </a:p>
          <a:p>
            <a:pPr algn="r" rtl="1">
              <a:lnSpc>
                <a:spcPct val="120000"/>
              </a:lnSpc>
            </a:pPr>
            <a:r>
              <a:rPr lang="fa-IR" b="1" dirty="0">
                <a:cs typeface="B Nazanin" panose="00000400000000000000" pitchFamily="2" charset="-78"/>
              </a:rPr>
              <a:t>ازریابی</a:t>
            </a:r>
          </a:p>
          <a:p>
            <a:pPr lvl="1" algn="r" rtl="1">
              <a:lnSpc>
                <a:spcPct val="120000"/>
              </a:lnSpc>
            </a:pPr>
            <a:r>
              <a:rPr lang="fa-IR" dirty="0">
                <a:cs typeface="B Nazanin" panose="00000400000000000000" pitchFamily="2" charset="-78"/>
              </a:rPr>
              <a:t>مساحت زیرنمودار </a:t>
            </a:r>
            <a:r>
              <a:rPr lang="en-US" dirty="0">
                <a:cs typeface="B Nazanin" panose="00000400000000000000" pitchFamily="2" charset="-78"/>
              </a:rPr>
              <a:t>ROC</a:t>
            </a:r>
            <a:r>
              <a:rPr lang="fa-IR" dirty="0">
                <a:cs typeface="B Nazanin" panose="00000400000000000000" pitchFamily="2" charset="-78"/>
              </a:rPr>
              <a:t>، دقت – فراخوانی، دقت </a:t>
            </a:r>
            <a:r>
              <a:rPr lang="en-US" dirty="0">
                <a:cs typeface="B Nazanin" panose="00000400000000000000" pitchFamily="2" charset="-78"/>
              </a:rPr>
              <a:t>n</a:t>
            </a:r>
            <a:r>
              <a:rPr lang="fa-IR" dirty="0">
                <a:cs typeface="B Nazanin" panose="00000400000000000000" pitchFamily="2" charset="-78"/>
              </a:rPr>
              <a:t>تای اول</a:t>
            </a:r>
          </a:p>
          <a:p>
            <a:pPr algn="r" rtl="1">
              <a:lnSpc>
                <a:spcPct val="120000"/>
              </a:lnSpc>
            </a:pP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7524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558-8DFD-4823-9135-4D5C05DD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b="1" dirty="0">
                <a:cs typeface="B Nazanin" panose="00000400000000000000" pitchFamily="2" charset="-78"/>
              </a:rPr>
              <a:t>مقدمه: روش های مختلف پیش بینی لینک</a:t>
            </a:r>
            <a:endParaRPr lang="en-US" sz="36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8EE9-C5DB-49A5-896C-3AFEEF989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r" rtl="1">
              <a:lnSpc>
                <a:spcPct val="150000"/>
              </a:lnSpc>
              <a:buAutoNum type="arabicPeriod"/>
            </a:pPr>
            <a:r>
              <a:rPr lang="fa-IR" b="1" dirty="0">
                <a:cs typeface="B Nazanin" panose="00000400000000000000" pitchFamily="2" charset="-78"/>
              </a:rPr>
              <a:t>مبتنی بر شباهت: </a:t>
            </a:r>
            <a:r>
              <a:rPr lang="fa-IR" dirty="0">
                <a:cs typeface="B Nazanin" panose="00000400000000000000" pitchFamily="2" charset="-78"/>
              </a:rPr>
              <a:t>استفاده از ویژگی های ساختاری گراف شبکه برای پیش بینی</a:t>
            </a:r>
          </a:p>
          <a:p>
            <a:pPr marL="971550" lvl="1" indent="-514350" algn="r" rtl="1">
              <a:lnSpc>
                <a:spcPct val="150000"/>
              </a:lnSpc>
              <a:buAutoNum type="arabicPeriod"/>
            </a:pPr>
            <a:r>
              <a:rPr lang="fa-IR" dirty="0">
                <a:cs typeface="B Nazanin" panose="00000400000000000000" pitchFamily="2" charset="-78"/>
              </a:rPr>
              <a:t>طول کوتاه مسیر میان دو گره، تعداد همسایه های مشترک میان دو گره، درجه گره ها</a:t>
            </a:r>
          </a:p>
          <a:p>
            <a:pPr marL="514350" indent="-514350" algn="r" rtl="1">
              <a:lnSpc>
                <a:spcPct val="150000"/>
              </a:lnSpc>
              <a:buAutoNum type="arabicPeriod"/>
            </a:pPr>
            <a:r>
              <a:rPr lang="fa-IR" b="1" dirty="0">
                <a:cs typeface="B Nazanin" panose="00000400000000000000" pitchFamily="2" charset="-78"/>
              </a:rPr>
              <a:t>مبتنی بر بیشترین احتمال</a:t>
            </a:r>
          </a:p>
          <a:p>
            <a:pPr marL="971550" lvl="1" indent="-514350" algn="r" rtl="1">
              <a:lnSpc>
                <a:spcPct val="150000"/>
              </a:lnSpc>
              <a:buAutoNum type="arabicPeriod"/>
            </a:pPr>
            <a:r>
              <a:rPr lang="fa-IR" dirty="0">
                <a:cs typeface="B Nazanin" panose="00000400000000000000" pitchFamily="2" charset="-78"/>
              </a:rPr>
              <a:t>استخراج قواعد و ویژگی هایی که باعث افزایش احتمال وجود لینک ها می شود.</a:t>
            </a:r>
          </a:p>
          <a:p>
            <a:pPr marL="1428750" lvl="2" indent="-514350" algn="r" rtl="1">
              <a:lnSpc>
                <a:spcPct val="150000"/>
              </a:lnSpc>
              <a:buAutoNum type="arabicPeriod"/>
            </a:pPr>
            <a:r>
              <a:rPr lang="fa-IR" sz="2200" b="1" dirty="0">
                <a:cs typeface="B Nazanin" panose="00000400000000000000" pitchFamily="2" charset="-78"/>
              </a:rPr>
              <a:t>زمان بر می باشند و بروی گراف هایی با گره های کم قابل اجرا هستند.</a:t>
            </a:r>
          </a:p>
          <a:p>
            <a:pPr marL="514350" indent="-514350" algn="r" rtl="1">
              <a:lnSpc>
                <a:spcPct val="150000"/>
              </a:lnSpc>
              <a:buAutoNum type="arabicPeriod"/>
            </a:pPr>
            <a:r>
              <a:rPr lang="fa-IR" b="1" dirty="0">
                <a:cs typeface="B Nazanin" panose="00000400000000000000" pitchFamily="2" charset="-78"/>
              </a:rPr>
              <a:t>مبتنی بر آمار</a:t>
            </a:r>
            <a:r>
              <a:rPr lang="fa-IR" dirty="0">
                <a:cs typeface="B Nazanin" panose="00000400000000000000" pitchFamily="2" charset="-78"/>
              </a:rPr>
              <a:t>	</a:t>
            </a:r>
          </a:p>
          <a:p>
            <a:pPr marL="971550" lvl="1" indent="-514350" algn="r" rtl="1">
              <a:lnSpc>
                <a:spcPct val="150000"/>
              </a:lnSpc>
              <a:buAutoNum type="arabicPeriod"/>
            </a:pPr>
            <a:r>
              <a:rPr lang="fa-IR" dirty="0">
                <a:cs typeface="B Nazanin" panose="00000400000000000000" pitchFamily="2" charset="-78"/>
              </a:rPr>
              <a:t>استفاده از مدل های آماری و توزیع های مربوطه</a:t>
            </a:r>
          </a:p>
          <a:p>
            <a:pPr marL="514350" indent="-514350" algn="r" rtl="1">
              <a:lnSpc>
                <a:spcPct val="150000"/>
              </a:lnSpc>
              <a:buAutoNum type="arabicPeriod"/>
            </a:pPr>
            <a:endParaRPr lang="fa-IR" dirty="0">
              <a:cs typeface="B Nazanin" panose="00000400000000000000" pitchFamily="2" charset="-78"/>
            </a:endParaRPr>
          </a:p>
          <a:p>
            <a:pPr marL="971550" lvl="1" indent="-514350" algn="r" rtl="1">
              <a:lnSpc>
                <a:spcPct val="150000"/>
              </a:lnSpc>
              <a:buAutoNum type="arabicPeriod"/>
            </a:pP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7604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558-8DFD-4823-9135-4D5C05DD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635" y="145428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>
                <a:cs typeface="B Nazanin" panose="00000400000000000000" pitchFamily="2" charset="-78"/>
              </a:rPr>
              <a:t>الگوریتم بهینه سازی کلونی مورچگان</a:t>
            </a:r>
            <a:endParaRPr lang="en-US" sz="36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8EE9-C5DB-49A5-896C-3AFEEF989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1470990"/>
            <a:ext cx="11834192" cy="5102087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هدف: حل تقریبی مسائل پیچیده ترکیبی بهینه سازی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اساس: الهام گرفتن از ویژگی ذاتی رفتار مورچگان در هنگام جستجوی غذا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بررسی محیط به صورت تصادفی 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یافتن غذا و ریختن ماده ای به نام فِرمون در مسیر بازگشت به لانه (میزان فرمون متناسب با کمیت و کیفیت غذاست).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فرمون: ایجاد ارتباط غیر مستقیم مورچگان با یکدیگر(یافتن کمترین فاصله میان لانه و غذا)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احتمال حرکت مورچه </a:t>
            </a:r>
            <a:r>
              <a:rPr lang="en-US" dirty="0">
                <a:cs typeface="B Nazanin" panose="00000400000000000000" pitchFamily="2" charset="-78"/>
              </a:rPr>
              <a:t>k</a:t>
            </a:r>
            <a:r>
              <a:rPr lang="fa-IR" dirty="0">
                <a:cs typeface="B Nazanin" panose="00000400000000000000" pitchFamily="2" charset="-78"/>
              </a:rPr>
              <a:t>اُم از نود </a:t>
            </a:r>
            <a:r>
              <a:rPr lang="en-US" dirty="0" err="1">
                <a:cs typeface="B Nazanin" panose="00000400000000000000" pitchFamily="2" charset="-78"/>
              </a:rPr>
              <a:t>i</a:t>
            </a:r>
            <a:r>
              <a:rPr lang="fa-IR" dirty="0">
                <a:cs typeface="B Nazanin" panose="00000400000000000000" pitchFamily="2" charset="-78"/>
              </a:rPr>
              <a:t> به </a:t>
            </a:r>
            <a:r>
              <a:rPr lang="en-US" dirty="0">
                <a:cs typeface="B Nazanin" panose="00000400000000000000" pitchFamily="2" charset="-78"/>
              </a:rPr>
              <a:t>j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میزان فرمون روی یال </a:t>
            </a:r>
            <a:r>
              <a:rPr lang="en-US" dirty="0" err="1">
                <a:cs typeface="B Nazanin" panose="00000400000000000000" pitchFamily="2" charset="-78"/>
              </a:rPr>
              <a:t>i,j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همسایه های گره </a:t>
            </a:r>
            <a:r>
              <a:rPr lang="en-US" dirty="0" err="1">
                <a:cs typeface="B Nazanin" panose="00000400000000000000" pitchFamily="2" charset="-78"/>
              </a:rPr>
              <a:t>i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α</a:t>
            </a:r>
            <a:r>
              <a:rPr lang="el-GR" dirty="0">
                <a:cs typeface="B Nazanin" panose="00000400000000000000" pitchFamily="2" charset="-78"/>
              </a:rPr>
              <a:t>β</a:t>
            </a:r>
            <a:r>
              <a:rPr lang="en-US" dirty="0">
                <a:cs typeface="B Nazanin" panose="00000400000000000000" pitchFamily="2" charset="-78"/>
              </a:rPr>
              <a:t>,</a:t>
            </a:r>
            <a:r>
              <a:rPr lang="fa-IR" dirty="0">
                <a:cs typeface="B Nazanin" panose="00000400000000000000" pitchFamily="2" charset="-78"/>
              </a:rPr>
              <a:t> ضرایب کنترلی رابطه هستند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تغییر این مقادیر: کاهش یا افزایش میزان فرمون یا هزینه مسیردر انتخاب گره بعدی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E885D-D90B-44FC-BADE-A103D57AA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55" y="4082497"/>
            <a:ext cx="4305300" cy="17145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0758EAC-C3FF-40F4-9247-136A2C555F96}"/>
              </a:ext>
            </a:extLst>
          </p:cNvPr>
          <p:cNvSpPr/>
          <p:nvPr/>
        </p:nvSpPr>
        <p:spPr>
          <a:xfrm>
            <a:off x="723071" y="4345885"/>
            <a:ext cx="860563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D959789-4D85-4C9D-978A-1347BFF04819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4079340" y="897988"/>
            <a:ext cx="521910" cy="6373885"/>
          </a:xfrm>
          <a:prstGeom prst="bentConnector2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A9CE2CD-2929-4F0C-A33B-921CB87A37BE}"/>
              </a:ext>
            </a:extLst>
          </p:cNvPr>
          <p:cNvSpPr/>
          <p:nvPr/>
        </p:nvSpPr>
        <p:spPr>
          <a:xfrm>
            <a:off x="2498034" y="5387010"/>
            <a:ext cx="443949" cy="4099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CB509E1-18A5-4402-B4C5-0F75AF7BF5DC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H="1">
            <a:off x="5973316" y="1349337"/>
            <a:ext cx="158818" cy="5929938"/>
          </a:xfrm>
          <a:prstGeom prst="bentConnector4">
            <a:avLst>
              <a:gd name="adj1" fmla="val -143938"/>
              <a:gd name="adj2" fmla="val 52458"/>
            </a:avLst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23249D0-AADD-4C01-9A52-5C318760D158}"/>
              </a:ext>
            </a:extLst>
          </p:cNvPr>
          <p:cNvSpPr/>
          <p:nvPr/>
        </p:nvSpPr>
        <p:spPr>
          <a:xfrm>
            <a:off x="2796208" y="4234897"/>
            <a:ext cx="583096" cy="570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E3EDDC6-B55D-47FE-9C39-A789CC6001AA}"/>
              </a:ext>
            </a:extLst>
          </p:cNvPr>
          <p:cNvCxnSpPr>
            <a:cxnSpLocks/>
          </p:cNvCxnSpPr>
          <p:nvPr/>
        </p:nvCxnSpPr>
        <p:spPr>
          <a:xfrm flipV="1">
            <a:off x="2941983" y="4927637"/>
            <a:ext cx="6675783" cy="641485"/>
          </a:xfrm>
          <a:prstGeom prst="bentConnector3">
            <a:avLst>
              <a:gd name="adj1" fmla="val 49801"/>
            </a:avLst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87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558-8DFD-4823-9135-4D5C05DD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705"/>
            <a:ext cx="11396870" cy="1325563"/>
          </a:xfrm>
        </p:spPr>
        <p:txBody>
          <a:bodyPr>
            <a:normAutofit/>
          </a:bodyPr>
          <a:lstStyle/>
          <a:p>
            <a:pPr algn="r" rtl="1"/>
            <a:r>
              <a:rPr lang="fa-IR" sz="3200" b="1" dirty="0">
                <a:cs typeface="B Nazanin" panose="00000400000000000000" pitchFamily="2" charset="-78"/>
              </a:rPr>
              <a:t>پیش بینی لینک با کمک الگوریتم بهینه سازی مورچگان</a:t>
            </a:r>
            <a:r>
              <a:rPr lang="fa-IR" sz="1800" b="1" dirty="0">
                <a:cs typeface="B Nazanin" panose="00000400000000000000" pitchFamily="2" charset="-78"/>
              </a:rPr>
              <a:t>(</a:t>
            </a:r>
            <a:r>
              <a:rPr lang="fa-IR" sz="1800" b="1" dirty="0">
                <a:solidFill>
                  <a:srgbClr val="0070C0"/>
                </a:solidFill>
                <a:cs typeface="B Nazanin" panose="00000400000000000000" pitchFamily="2" charset="-78"/>
              </a:rPr>
              <a:t>روش پیشنهادی بر روی سطح چهارم است)</a:t>
            </a:r>
            <a:endParaRPr lang="en-US" sz="3200" b="1" dirty="0">
              <a:solidFill>
                <a:srgbClr val="0070C0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57094CF0-981E-4208-B39E-78EC0238BD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928740"/>
              </p:ext>
            </p:extLst>
          </p:nvPr>
        </p:nvGraphicFramePr>
        <p:xfrm>
          <a:off x="826140" y="1475821"/>
          <a:ext cx="10424955" cy="52430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8295">
                  <a:extLst>
                    <a:ext uri="{9D8B030D-6E8A-4147-A177-3AD203B41FA5}">
                      <a16:colId xmlns:a16="http://schemas.microsoft.com/office/drawing/2014/main" val="3140731370"/>
                    </a:ext>
                  </a:extLst>
                </a:gridCol>
                <a:gridCol w="2729948">
                  <a:extLst>
                    <a:ext uri="{9D8B030D-6E8A-4147-A177-3AD203B41FA5}">
                      <a16:colId xmlns:a16="http://schemas.microsoft.com/office/drawing/2014/main" val="783797320"/>
                    </a:ext>
                  </a:extLst>
                </a:gridCol>
                <a:gridCol w="4346712">
                  <a:extLst>
                    <a:ext uri="{9D8B030D-6E8A-4147-A177-3AD203B41FA5}">
                      <a16:colId xmlns:a16="http://schemas.microsoft.com/office/drawing/2014/main" val="752659837"/>
                    </a:ext>
                  </a:extLst>
                </a:gridCol>
              </a:tblGrid>
              <a:tr h="476147">
                <a:tc>
                  <a:txBody>
                    <a:bodyPr/>
                    <a:lstStyle/>
                    <a:p>
                      <a:pPr algn="ctr"/>
                      <a:r>
                        <a:rPr lang="fa-IR" b="1" dirty="0">
                          <a:solidFill>
                            <a:srgbClr val="002060"/>
                          </a:solidFill>
                          <a:cs typeface="B Nazanin" panose="00000400000000000000" pitchFamily="2" charset="-78"/>
                        </a:rPr>
                        <a:t>لینک های موجود برای پیش بینی لینک</a:t>
                      </a:r>
                      <a:endParaRPr lang="en-US" b="1" dirty="0">
                        <a:solidFill>
                          <a:srgbClr val="002060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>
                          <a:solidFill>
                            <a:srgbClr val="002060"/>
                          </a:solidFill>
                          <a:cs typeface="B Nazanin" panose="00000400000000000000" pitchFamily="2" charset="-78"/>
                        </a:rPr>
                        <a:t>زیرساختار</a:t>
                      </a:r>
                      <a:endParaRPr lang="en-US" b="1" dirty="0">
                        <a:solidFill>
                          <a:srgbClr val="002060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>
                          <a:solidFill>
                            <a:srgbClr val="0070C0"/>
                          </a:solidFill>
                          <a:cs typeface="B Nazanin" panose="00000400000000000000" pitchFamily="2" charset="-78"/>
                        </a:rPr>
                        <a:t>سطح</a:t>
                      </a:r>
                      <a:endParaRPr lang="en-US" b="1" dirty="0">
                        <a:solidFill>
                          <a:srgbClr val="0070C0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532993"/>
                  </a:ext>
                </a:extLst>
              </a:tr>
              <a:tr h="741993">
                <a:tc>
                  <a:txBody>
                    <a:bodyPr/>
                    <a:lstStyle/>
                    <a:p>
                      <a:pPr algn="ctr"/>
                      <a:endParaRPr lang="en-US" b="1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>
                          <a:solidFill>
                            <a:srgbClr val="002060"/>
                          </a:solidFill>
                          <a:cs typeface="B Nazanin" panose="00000400000000000000" pitchFamily="2" charset="-78"/>
                        </a:rPr>
                        <a:t>سطح 1، در پایین ترین سطح یالی برای پیش بینی وجود ندارد(گراف غیرجهت دار)</a:t>
                      </a:r>
                      <a:endParaRPr lang="en-US" sz="1800" b="1" dirty="0">
                        <a:solidFill>
                          <a:srgbClr val="002060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531768"/>
                  </a:ext>
                </a:extLst>
              </a:tr>
              <a:tr h="1237246">
                <a:tc>
                  <a:txBody>
                    <a:bodyPr/>
                    <a:lstStyle/>
                    <a:p>
                      <a:pPr algn="ctr"/>
                      <a:endParaRPr lang="en-US" b="1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b="1" dirty="0">
                          <a:solidFill>
                            <a:srgbClr val="002060"/>
                          </a:solidFill>
                          <a:cs typeface="B Nazanin" panose="00000400000000000000" pitchFamily="2" charset="-78"/>
                        </a:rPr>
                        <a:t>سطح 2، بسیاری از روش های پیش بینی لینک ساختاری در این سطح گراف را بررسی می کنند.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b="1" dirty="0">
                          <a:solidFill>
                            <a:srgbClr val="002060"/>
                          </a:solidFill>
                          <a:cs typeface="B Nazanin" panose="00000400000000000000" pitchFamily="2" charset="-78"/>
                        </a:rPr>
                        <a:t>مثال: روش همسایه مشترک، ضرایب جاکارد</a:t>
                      </a:r>
                      <a:endParaRPr lang="en-US" sz="1800" b="1" dirty="0">
                        <a:solidFill>
                          <a:srgbClr val="002060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420034"/>
                  </a:ext>
                </a:extLst>
              </a:tr>
              <a:tr h="1466497">
                <a:tc>
                  <a:txBody>
                    <a:bodyPr/>
                    <a:lstStyle/>
                    <a:p>
                      <a:pPr algn="ctr"/>
                      <a:endParaRPr lang="en-US" b="1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>
                          <a:solidFill>
                            <a:srgbClr val="002060"/>
                          </a:solidFill>
                          <a:cs typeface="B Nazanin" panose="00000400000000000000" pitchFamily="2" charset="-78"/>
                        </a:rPr>
                        <a:t>سطح 3</a:t>
                      </a:r>
                      <a:endParaRPr lang="en-US" sz="1800" b="1" dirty="0">
                        <a:solidFill>
                          <a:srgbClr val="002060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43396"/>
                  </a:ext>
                </a:extLst>
              </a:tr>
              <a:tr h="1321148">
                <a:tc>
                  <a:txBody>
                    <a:bodyPr/>
                    <a:lstStyle/>
                    <a:p>
                      <a:pPr algn="ctr"/>
                      <a:endParaRPr lang="en-US" b="1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2060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147966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1AEC7C7B-3383-4EAA-8619-4F5E21800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321" y="2109373"/>
            <a:ext cx="1209675" cy="3524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E7A2EF-CCFF-452A-819E-F721E27FD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807" y="2047668"/>
            <a:ext cx="1028700" cy="295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CF2F8A3-C9A0-4D7D-B659-DDB6AF459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321" y="2843592"/>
            <a:ext cx="1333500" cy="8953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5F165D6-A150-4BA0-A510-AEC622A19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434" y="2848355"/>
            <a:ext cx="2667000" cy="8858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5654291-3247-4C5B-A079-C64E385F95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8208" y="4203986"/>
            <a:ext cx="1609725" cy="11525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AAFF9F-FBD5-4D31-ADF7-2B77BDBD05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2757" y="4097336"/>
            <a:ext cx="2628900" cy="11239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268EEED-B2B4-47FB-AA3D-D622474D19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3600" y="5481130"/>
            <a:ext cx="1518939" cy="10501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0498F6B-AED1-49B8-AB77-7A23C3CFEA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8677" y="5462501"/>
            <a:ext cx="2667000" cy="11334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3AC8AFC-CF5E-4844-A7D9-752FF8FA04A8}"/>
              </a:ext>
            </a:extLst>
          </p:cNvPr>
          <p:cNvSpPr/>
          <p:nvPr/>
        </p:nvSpPr>
        <p:spPr>
          <a:xfrm>
            <a:off x="6894442" y="5382179"/>
            <a:ext cx="4356653" cy="12895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sz="3600" dirty="0">
              <a:solidFill>
                <a:schemeClr val="bg1"/>
              </a:solidFill>
            </a:endParaRPr>
          </a:p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سطح 4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E94BAB7-8591-49D5-9DD6-12687E890A5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1396870" y="975487"/>
            <a:ext cx="30895" cy="5620489"/>
          </a:xfrm>
          <a:prstGeom prst="bentConnector2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21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558-8DFD-4823-9135-4D5C05DD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044" y="90106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>
                <a:cs typeface="B Nazanin" panose="00000400000000000000" pitchFamily="2" charset="-78"/>
              </a:rPr>
              <a:t>ارزش زیرساختار وابسته با ساختار خودش است.</a:t>
            </a:r>
            <a:endParaRPr lang="en-US" sz="36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8EE9-C5DB-49A5-896C-3AFEEF989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044" y="1415669"/>
            <a:ext cx="10515600" cy="5352224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زیرساختار </a:t>
            </a:r>
            <a:r>
              <a:rPr lang="en-US" dirty="0">
                <a:cs typeface="B Nazanin" panose="00000400000000000000" pitchFamily="2" charset="-78"/>
              </a:rPr>
              <a:t>b</a:t>
            </a:r>
            <a:r>
              <a:rPr lang="fa-IR" dirty="0">
                <a:cs typeface="B Nazanin" panose="00000400000000000000" pitchFamily="2" charset="-78"/>
              </a:rPr>
              <a:t> ارزشمندتر است، اما چرا؟</a:t>
            </a:r>
          </a:p>
          <a:p>
            <a:pPr lvl="1" algn="r" rtl="1"/>
            <a:r>
              <a:rPr lang="fa-IR" sz="2800" dirty="0">
                <a:cs typeface="B Nazanin" panose="00000400000000000000" pitchFamily="2" charset="-78"/>
              </a:rPr>
              <a:t>زیرساختار </a:t>
            </a:r>
            <a:r>
              <a:rPr lang="en-US" sz="2800" dirty="0">
                <a:cs typeface="B Nazanin" panose="00000400000000000000" pitchFamily="2" charset="-78"/>
              </a:rPr>
              <a:t>b</a:t>
            </a:r>
            <a:r>
              <a:rPr lang="fa-IR" sz="2800" dirty="0">
                <a:cs typeface="B Nazanin" panose="00000400000000000000" pitchFamily="2" charset="-78"/>
              </a:rPr>
              <a:t> از ویژگی های ساختاری بیشتری نسبت به زیرساختار </a:t>
            </a:r>
            <a:r>
              <a:rPr lang="en-US" sz="2800" dirty="0">
                <a:cs typeface="B Nazanin" panose="00000400000000000000" pitchFamily="2" charset="-78"/>
              </a:rPr>
              <a:t>a</a:t>
            </a:r>
            <a:r>
              <a:rPr lang="fa-IR" sz="2800" dirty="0">
                <a:cs typeface="B Nazanin" panose="00000400000000000000" pitchFamily="2" charset="-78"/>
              </a:rPr>
              <a:t> برخودار است.</a:t>
            </a:r>
            <a:endParaRPr lang="en-US" sz="28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2800" dirty="0">
                <a:cs typeface="B Nazanin" panose="00000400000000000000" pitchFamily="2" charset="-78"/>
              </a:rPr>
              <a:t>اثبات این موضوع: میزان دقت لینک های پیش بینی شده در 2 زیرساختار </a:t>
            </a:r>
            <a:r>
              <a:rPr lang="en-US" sz="2800" dirty="0" err="1">
                <a:cs typeface="B Nazanin" panose="00000400000000000000" pitchFamily="2" charset="-78"/>
              </a:rPr>
              <a:t>a,b</a:t>
            </a:r>
            <a:r>
              <a:rPr lang="fa-IR" sz="2800" dirty="0">
                <a:cs typeface="B Nazanin" panose="00000400000000000000" pitchFamily="2" charset="-78"/>
              </a:rPr>
              <a:t> بررسی شده است و نتایج حاصله ادعای مارا تایید می کنند.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برای تنها یال موجود برای پیش بینی در زیرساختار</a:t>
            </a:r>
            <a:r>
              <a:rPr lang="en-US" dirty="0">
                <a:cs typeface="B Nazanin" panose="00000400000000000000" pitchFamily="2" charset="-78"/>
              </a:rPr>
              <a:t>b</a:t>
            </a:r>
            <a:r>
              <a:rPr lang="fa-IR" dirty="0">
                <a:cs typeface="B Nazanin" panose="00000400000000000000" pitchFamily="2" charset="-78"/>
              </a:rPr>
              <a:t>:</a:t>
            </a:r>
          </a:p>
          <a:p>
            <a:pPr lvl="1" algn="r" rtl="1"/>
            <a:r>
              <a:rPr lang="fa-IR" sz="2800" dirty="0">
                <a:cs typeface="B Nazanin" panose="00000400000000000000" pitchFamily="2" charset="-78"/>
              </a:rPr>
              <a:t>دو مسیر به طول 2 برای تبدیل شدن به دور به طول 2 داریم.</a:t>
            </a:r>
          </a:p>
          <a:p>
            <a:pPr lvl="1" algn="r" rtl="1"/>
            <a:r>
              <a:rPr lang="fa-IR" sz="2800" dirty="0">
                <a:cs typeface="B Nazanin" panose="00000400000000000000" pitchFamily="2" charset="-78"/>
              </a:rPr>
              <a:t>یک مسیر به طول 3 برای تبدیل شدن به طول 3 داریم.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در حالی که برای زیرساختار</a:t>
            </a:r>
            <a:r>
              <a:rPr lang="en-US" dirty="0">
                <a:cs typeface="B Nazanin" panose="00000400000000000000" pitchFamily="2" charset="-78"/>
              </a:rPr>
              <a:t>a</a:t>
            </a:r>
            <a:r>
              <a:rPr lang="fa-IR" dirty="0">
                <a:cs typeface="B Nazanin" panose="00000400000000000000" pitchFamily="2" charset="-78"/>
              </a:rPr>
              <a:t> برای دو لینک ممکن برای پیش بینی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برای یکی از یالها تنها یک مسیر به طول 2 برای تبدیل شدن شدن به دور به طول 2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و برای دیگری یک مسیر به طول 2 و یک مسیر به طول 3 وجود دارد.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نتیجه: احتمال وقوع یال در زیرساختار</a:t>
            </a:r>
            <a:r>
              <a:rPr lang="en-US" dirty="0">
                <a:cs typeface="B Nazanin" panose="00000400000000000000" pitchFamily="2" charset="-78"/>
              </a:rPr>
              <a:t>b</a:t>
            </a:r>
            <a:r>
              <a:rPr lang="fa-IR" dirty="0">
                <a:cs typeface="B Nazanin" panose="00000400000000000000" pitchFamily="2" charset="-78"/>
              </a:rPr>
              <a:t> بیشتر است.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00C84-ACF0-47B5-B81D-BB3A041D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2864"/>
            <a:ext cx="4481568" cy="190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8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558-8DFD-4823-9135-4D5C05DD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792" y="0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>
                <a:cs typeface="B Nazanin" panose="00000400000000000000" pitchFamily="2" charset="-78"/>
              </a:rPr>
              <a:t>الگوریتم بهینه سازی کلونی مورچگان</a:t>
            </a:r>
            <a:endParaRPr lang="en-US" sz="36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8EE9-C5DB-49A5-896C-3AFEEF989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452"/>
            <a:ext cx="11181522" cy="5406887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استخراج </a:t>
            </a:r>
            <a:r>
              <a:rPr lang="fa-IR" u="sng" dirty="0">
                <a:cs typeface="B Nazanin" panose="00000400000000000000" pitchFamily="2" charset="-78"/>
              </a:rPr>
              <a:t>زیرساختارهای سطح چهارم </a:t>
            </a:r>
            <a:r>
              <a:rPr lang="fa-IR" dirty="0">
                <a:cs typeface="B Nazanin" panose="00000400000000000000" pitchFamily="2" charset="-78"/>
              </a:rPr>
              <a:t>به کمک الگوریتم بهینه سازی کلونی مورچگان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راه حل: کافی است </a:t>
            </a:r>
            <a:r>
              <a:rPr lang="fa-IR" u="sng" dirty="0">
                <a:cs typeface="B Nazanin" panose="00000400000000000000" pitchFamily="2" charset="-78"/>
              </a:rPr>
              <a:t>مثلث ها </a:t>
            </a:r>
            <a:r>
              <a:rPr lang="fa-IR" dirty="0">
                <a:cs typeface="B Nazanin" panose="00000400000000000000" pitchFamily="2" charset="-78"/>
              </a:rPr>
              <a:t>را پیدا کنیم.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به این صورت که در هر بار حرکت مورچه بر روی گراف، </a:t>
            </a:r>
            <a:r>
              <a:rPr lang="fa-IR" u="sng" dirty="0">
                <a:cs typeface="B Nazanin" panose="00000400000000000000" pitchFamily="2" charset="-78"/>
              </a:rPr>
              <a:t>نام گره عبوری </a:t>
            </a:r>
            <a:r>
              <a:rPr lang="fa-IR" dirty="0">
                <a:cs typeface="B Nazanin" panose="00000400000000000000" pitchFamily="2" charset="-78"/>
              </a:rPr>
              <a:t>در یکی از خانه های حافظه آن مورچه ذخیره شود. 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در صورتی که حافظه </a:t>
            </a:r>
            <a:r>
              <a:rPr lang="fa-IR" u="sng" dirty="0">
                <a:cs typeface="B Nazanin" panose="00000400000000000000" pitchFamily="2" charset="-78"/>
              </a:rPr>
              <a:t>پُر</a:t>
            </a:r>
            <a:r>
              <a:rPr lang="fa-IR" dirty="0">
                <a:cs typeface="B Nazanin" panose="00000400000000000000" pitchFamily="2" charset="-78"/>
              </a:rPr>
              <a:t> شود، اطلاعات بر روی خانه قبلی نوشته می شود.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ولی قبل از آن بررسی می شود آیا مقداری که قرار است در یک خانه از حافظه</a:t>
            </a:r>
          </a:p>
          <a:p>
            <a:pPr marL="457200" lvl="1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   نوشته شود با مقدار قبلی </a:t>
            </a:r>
            <a:r>
              <a:rPr lang="fa-IR" u="sng" dirty="0">
                <a:cs typeface="B Nazanin" panose="00000400000000000000" pitchFamily="2" charset="-78"/>
              </a:rPr>
              <a:t>برابر است یا خیر</a:t>
            </a:r>
            <a:r>
              <a:rPr lang="fa-IR" dirty="0">
                <a:cs typeface="B Nazanin" panose="00000400000000000000" pitchFamily="2" charset="-78"/>
              </a:rPr>
              <a:t>، اگر برابر بود </a:t>
            </a:r>
            <a:r>
              <a:rPr lang="fa-IR" b="1" u="sng" dirty="0">
                <a:cs typeface="B Nazanin" panose="00000400000000000000" pitchFamily="2" charset="-78"/>
              </a:rPr>
              <a:t>یک مثلث </a:t>
            </a:r>
            <a:r>
              <a:rPr lang="fa-IR" dirty="0">
                <a:cs typeface="B Nazanin" panose="00000400000000000000" pitchFamily="2" charset="-78"/>
              </a:rPr>
              <a:t>پیدا شده است.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میزان فِرمون روی تمامی یال ها در ابتدا برابر با </a:t>
            </a:r>
            <a:r>
              <a:rPr lang="fa-IR" b="1" dirty="0">
                <a:cs typeface="B Nazanin" panose="00000400000000000000" pitchFamily="2" charset="-78"/>
              </a:rPr>
              <a:t>1</a:t>
            </a:r>
            <a:r>
              <a:rPr lang="fa-IR" dirty="0">
                <a:cs typeface="B Nazanin" panose="00000400000000000000" pitchFamily="2" charset="-78"/>
              </a:rPr>
              <a:t> است.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در هر بار پیدا کردن مثلث میزات فرمون تمامی یال های آن مثلث 1 واحد افزایش می یابد.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برای آنکه به سرعت تمامی یال های گراف توسط مورچه ها پیمایش شود: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مورچه بر خلاف روش های معمول، به یال های دارای فرمون کمتر علاقه مندتر هستند.	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C189F-E33A-4B85-BD0A-CA8D13D83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8" y="3600864"/>
            <a:ext cx="26860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2B4695-6E96-4EC4-9BF0-EEF1694C7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0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A42489-77A4-4C28-91AA-C5969A190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8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775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 Nazanin</vt:lpstr>
      <vt:lpstr>Calibri</vt:lpstr>
      <vt:lpstr>Calibri Light</vt:lpstr>
      <vt:lpstr>Office Theme</vt:lpstr>
      <vt:lpstr>پیش بینی لینک در شبکه های اجتماعی  با استفاده از الگوریتم بهینه سازی کلونی مورچگان</vt:lpstr>
      <vt:lpstr>سرفصل</vt:lpstr>
      <vt:lpstr>مقدمه: روش های مختلف پیش بینی لینک</vt:lpstr>
      <vt:lpstr>الگوریتم بهینه سازی کلونی مورچگان</vt:lpstr>
      <vt:lpstr>پیش بینی لینک با کمک الگوریتم بهینه سازی مورچگان(روش پیشنهادی بر روی سطح چهارم است)</vt:lpstr>
      <vt:lpstr>ارزش زیرساختار وابسته با ساختار خودش است.</vt:lpstr>
      <vt:lpstr>الگوریتم بهینه سازی کلونی مورچگان</vt:lpstr>
      <vt:lpstr>PowerPoint Presentation</vt:lpstr>
      <vt:lpstr>PowerPoint Presentation</vt:lpstr>
      <vt:lpstr>PowerPoint Presentation</vt:lpstr>
      <vt:lpstr>مقایسه زمان اجرای الگوریتم های پیش بینی لینک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Hemmat</dc:creator>
  <cp:lastModifiedBy>Hemmat</cp:lastModifiedBy>
  <cp:revision>31</cp:revision>
  <dcterms:created xsi:type="dcterms:W3CDTF">2019-05-07T08:17:50Z</dcterms:created>
  <dcterms:modified xsi:type="dcterms:W3CDTF">2019-05-10T11:47:36Z</dcterms:modified>
</cp:coreProperties>
</file>