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1" r:id="rId19"/>
    <p:sldId id="272" r:id="rId20"/>
    <p:sldId id="273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95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EE1E98C-F7DF-4E94-BC42-AB1C76682914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9BD537D-456D-4864-88A3-4B4452D6974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04920" y="3918240"/>
            <a:ext cx="8686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04920" y="391824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755960" y="391824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27968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42160" y="1554120"/>
            <a:ext cx="27968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179040" y="1554120"/>
            <a:ext cx="27968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04920" y="3918240"/>
            <a:ext cx="27968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42160" y="3918240"/>
            <a:ext cx="27968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179040" y="3918240"/>
            <a:ext cx="27968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04920" y="457200"/>
            <a:ext cx="8686440" cy="3884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04920" y="391824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755960" y="391824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04920" y="3918240"/>
            <a:ext cx="8686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04920" y="3918240"/>
            <a:ext cx="8686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304920" y="391824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755960" y="391824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27968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42160" y="1554120"/>
            <a:ext cx="27968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179040" y="1554120"/>
            <a:ext cx="27968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304920" y="3918240"/>
            <a:ext cx="27968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42160" y="3918240"/>
            <a:ext cx="27968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179040" y="3918240"/>
            <a:ext cx="27968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04920" y="457200"/>
            <a:ext cx="8686440" cy="3884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04920" y="391824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55960" y="391824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04920" y="155412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55960" y="1554120"/>
            <a:ext cx="42386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04920" y="3918240"/>
            <a:ext cx="8686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716AA1C1-DEF6-45A0-B9D6-6F5B8679782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1/29/2020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8B58401-E3D6-4E52-AFE4-022B1A5DEA8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Line 2"/>
          <p:cNvSpPr/>
          <p:nvPr/>
        </p:nvSpPr>
        <p:spPr>
          <a:xfrm>
            <a:off x="514080" y="1050840"/>
            <a:ext cx="8629920" cy="216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Line 3"/>
          <p:cNvSpPr/>
          <p:nvPr/>
        </p:nvSpPr>
        <p:spPr>
          <a:xfrm>
            <a:off x="514080" y="1057680"/>
            <a:ext cx="8629920" cy="2520"/>
          </a:xfrm>
          <a:prstGeom prst="line">
            <a:avLst/>
          </a:prstGeom>
          <a:ln w="9360">
            <a:solidFill>
              <a:srgbClr val="F0A22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304920" y="457200"/>
            <a:ext cx="8686440" cy="8377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4E3B30"/>
                </a:solidFill>
                <a:latin typeface="Franklin Gothic Medium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304920" y="1554120"/>
            <a:ext cx="8686440" cy="45255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en-US" sz="3200" b="0" strike="noStrike" spc="-1">
                <a:solidFill>
                  <a:srgbClr val="4E3B30"/>
                </a:solidFill>
                <a:latin typeface="Franklin Gothic Book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lang="en-US" sz="2800" b="0" strike="noStrike" spc="-1">
                <a:solidFill>
                  <a:srgbClr val="4E3B30"/>
                </a:solidFill>
                <a:latin typeface="Franklin Gothic Book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SzPct val="70000"/>
              <a:buFont typeface="Wingdings 2" charset="2"/>
              <a:buChar char=""/>
            </a:pPr>
            <a:r>
              <a:rPr lang="en-US" sz="2400" b="0" strike="noStrike" spc="-1">
                <a:solidFill>
                  <a:srgbClr val="4E3B30"/>
                </a:solidFill>
                <a:latin typeface="Franklin Gothic Book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F0A22E"/>
              </a:buClr>
              <a:buSzPct val="70000"/>
              <a:buFont typeface="Wingdings 2" charset="2"/>
              <a:buChar char=""/>
            </a:pPr>
            <a:r>
              <a:rPr lang="en-US" sz="2000" b="0" strike="noStrike" spc="-1">
                <a:solidFill>
                  <a:srgbClr val="4E3B30"/>
                </a:solidFill>
                <a:latin typeface="Franklin Gothic Book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360"/>
              </a:spcBef>
              <a:buClr>
                <a:srgbClr val="F0A22E"/>
              </a:buClr>
              <a:buSzPct val="60000"/>
              <a:buFont typeface="Wingdings 2" charset="2"/>
              <a:buChar char=""/>
            </a:pPr>
            <a:r>
              <a:rPr lang="en-US" sz="1800" b="0" strike="noStrike" spc="-1">
                <a:solidFill>
                  <a:srgbClr val="4E3B30"/>
                </a:solidFill>
                <a:latin typeface="Franklin Gothic Book"/>
              </a:rPr>
              <a:t>Fifth level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dt"/>
          </p:nvPr>
        </p:nvSpPr>
        <p:spPr>
          <a:xfrm>
            <a:off x="6477120" y="76320"/>
            <a:ext cx="2514240" cy="2887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875CBD5B-5EF7-4F63-B8F6-E0F73DCBF055}" type="datetime">
              <a:rPr lang="en-US" sz="1200" b="0" strike="noStrike" spc="-1">
                <a:solidFill>
                  <a:srgbClr val="D38E28"/>
                </a:solidFill>
                <a:latin typeface="Franklin Gothic Book"/>
              </a:rPr>
              <a:pPr>
                <a:lnSpc>
                  <a:spcPct val="100000"/>
                </a:lnSpc>
              </a:pPr>
              <a:t>1/29/2020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ftr"/>
          </p:nvPr>
        </p:nvSpPr>
        <p:spPr>
          <a:xfrm>
            <a:off x="3581280" y="76320"/>
            <a:ext cx="2895120" cy="2887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sldNum"/>
          </p:nvPr>
        </p:nvSpPr>
        <p:spPr>
          <a:xfrm>
            <a:off x="8229600" y="6473880"/>
            <a:ext cx="758520" cy="246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A6A0B21-BA27-4DD8-9114-E3203FBB6DB0}" type="slidenum">
              <a:rPr lang="en-US" sz="1200" b="0" strike="noStrike" spc="-1">
                <a:solidFill>
                  <a:srgbClr val="D38E28"/>
                </a:solidFill>
                <a:latin typeface="Franklin Gothic Book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895960" y="1066800"/>
            <a:ext cx="640044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9855"/>
                </a:solidFill>
                <a:latin typeface="Microsoft JhengHei Light"/>
                <a:ea typeface="Microsoft JhengHei Light"/>
              </a:rPr>
              <a:t>Online Booking System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 rot="2858400">
            <a:off x="7634880" y="4414320"/>
            <a:ext cx="2209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Created By: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 rot="2833800">
            <a:off x="7074000" y="4756320"/>
            <a:ext cx="25704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0" strike="noStrike" spc="-1" dirty="0">
                <a:solidFill>
                  <a:srgbClr val="000000"/>
                </a:solidFill>
                <a:latin typeface="Brush Script MT"/>
              </a:rPr>
              <a:t> Mohammad Husain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 rot="2922600">
            <a:off x="6720480" y="5025600"/>
            <a:ext cx="2437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400" b="0" strike="noStrike" spc="-1" dirty="0">
                <a:solidFill>
                  <a:srgbClr val="000000"/>
                </a:solidFill>
                <a:latin typeface="Brush Script MT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Brush Script MT"/>
              </a:rPr>
              <a:t>Sadik</a:t>
            </a:r>
            <a:r>
              <a:rPr lang="en-US" sz="2400" b="0" strike="noStrike" spc="-1" dirty="0">
                <a:solidFill>
                  <a:srgbClr val="000000"/>
                </a:solidFill>
                <a:latin typeface="Brush Script MT"/>
              </a:rPr>
              <a:t> Ali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4114800" y="3257640"/>
            <a:ext cx="29714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A6A6A6"/>
                </a:solidFill>
                <a:latin typeface="Calibri"/>
              </a:rPr>
              <a:t>Cars , Movies &amp; Rooms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3657600" y="2438280"/>
            <a:ext cx="335232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600" b="0" strike="noStrike" spc="-1">
                <a:solidFill>
                  <a:srgbClr val="808080"/>
                </a:solidFill>
                <a:latin typeface="Brush Script MT"/>
              </a:rPr>
              <a:t>Booking.in</a:t>
            </a:r>
            <a:endParaRPr lang="en-US" sz="6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914400" y="63000"/>
            <a:ext cx="7314840" cy="161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CC9B00"/>
                </a:solidFill>
                <a:latin typeface="Calibri"/>
              </a:rPr>
              <a:t>First Level Diagram (Customer)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CC9B00"/>
                </a:solidFill>
                <a:latin typeface="Calibri"/>
              </a:rPr>
              <a:t>Register Process 1.0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749040" y="1389240"/>
            <a:ext cx="1066320" cy="990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Franklin Gothic Book"/>
              </a:rPr>
              <a:t>Register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Line 3"/>
          <p:cNvSpPr/>
          <p:nvPr/>
        </p:nvSpPr>
        <p:spPr>
          <a:xfrm flipV="1">
            <a:off x="3906000" y="1533240"/>
            <a:ext cx="754560" cy="1440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4"/>
          <p:cNvSpPr/>
          <p:nvPr/>
        </p:nvSpPr>
        <p:spPr>
          <a:xfrm>
            <a:off x="4053960" y="1371600"/>
            <a:ext cx="45684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Franklin Gothic Book"/>
              </a:rPr>
              <a:t>1.1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3749040" y="4678920"/>
            <a:ext cx="1066320" cy="990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Franklin Gothic Book"/>
              </a:rPr>
              <a:t>Save Detail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0" name="Line 6"/>
          <p:cNvSpPr/>
          <p:nvPr/>
        </p:nvSpPr>
        <p:spPr>
          <a:xfrm flipV="1">
            <a:off x="3906000" y="4822920"/>
            <a:ext cx="754560" cy="1440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7"/>
          <p:cNvSpPr/>
          <p:nvPr/>
        </p:nvSpPr>
        <p:spPr>
          <a:xfrm>
            <a:off x="4053960" y="4661280"/>
            <a:ext cx="45684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Franklin Gothic Book"/>
              </a:rPr>
              <a:t>1.2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02" name="CustomShape 8"/>
          <p:cNvSpPr/>
          <p:nvPr/>
        </p:nvSpPr>
        <p:spPr>
          <a:xfrm>
            <a:off x="3749040" y="3017520"/>
            <a:ext cx="1097280" cy="1005840"/>
          </a:xfrm>
          <a:prstGeom prst="flowChartDecision">
            <a:avLst/>
          </a:prstGeom>
          <a:solidFill>
            <a:srgbClr val="FDB46A"/>
          </a:solidFill>
          <a:ln>
            <a:solidFill>
              <a:srgbClr val="FDB46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9"/>
          <p:cNvSpPr/>
          <p:nvPr/>
        </p:nvSpPr>
        <p:spPr>
          <a:xfrm>
            <a:off x="1065960" y="1676520"/>
            <a:ext cx="1066320" cy="380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Franklin Gothic Book"/>
              </a:rPr>
              <a:t>Customer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4" name="CustomShape 10"/>
          <p:cNvSpPr/>
          <p:nvPr/>
        </p:nvSpPr>
        <p:spPr>
          <a:xfrm>
            <a:off x="2149200" y="1827720"/>
            <a:ext cx="1599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11"/>
          <p:cNvSpPr/>
          <p:nvPr/>
        </p:nvSpPr>
        <p:spPr>
          <a:xfrm>
            <a:off x="2437920" y="1586160"/>
            <a:ext cx="990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Registration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06" name="CustomShape 12"/>
          <p:cNvSpPr/>
          <p:nvPr/>
        </p:nvSpPr>
        <p:spPr>
          <a:xfrm>
            <a:off x="4297320" y="2379600"/>
            <a:ext cx="360" cy="63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3"/>
          <p:cNvSpPr/>
          <p:nvPr/>
        </p:nvSpPr>
        <p:spPr>
          <a:xfrm>
            <a:off x="4297680" y="4041000"/>
            <a:ext cx="360" cy="63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Line 14"/>
          <p:cNvSpPr/>
          <p:nvPr/>
        </p:nvSpPr>
        <p:spPr>
          <a:xfrm>
            <a:off x="1904760" y="2063160"/>
            <a:ext cx="15480" cy="1411560"/>
          </a:xfrm>
          <a:prstGeom prst="line">
            <a:avLst/>
          </a:prstGeom>
          <a:ln w="19080"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Line 15"/>
          <p:cNvSpPr/>
          <p:nvPr/>
        </p:nvSpPr>
        <p:spPr>
          <a:xfrm flipH="1" flipV="1">
            <a:off x="1920240" y="3474720"/>
            <a:ext cx="1828800" cy="180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16"/>
          <p:cNvSpPr/>
          <p:nvPr/>
        </p:nvSpPr>
        <p:spPr>
          <a:xfrm>
            <a:off x="2392920" y="3200400"/>
            <a:ext cx="990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No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11" name="CustomShape 17"/>
          <p:cNvSpPr/>
          <p:nvPr/>
        </p:nvSpPr>
        <p:spPr>
          <a:xfrm>
            <a:off x="3840480" y="3383280"/>
            <a:ext cx="990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Franklin Gothic Book"/>
              </a:rPr>
              <a:t>Validation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212" name="CustomShape 18"/>
          <p:cNvSpPr/>
          <p:nvPr/>
        </p:nvSpPr>
        <p:spPr>
          <a:xfrm>
            <a:off x="4815360" y="5074920"/>
            <a:ext cx="1599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19"/>
          <p:cNvSpPr/>
          <p:nvPr/>
        </p:nvSpPr>
        <p:spPr>
          <a:xfrm>
            <a:off x="4815360" y="5303520"/>
            <a:ext cx="1599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20"/>
          <p:cNvSpPr/>
          <p:nvPr/>
        </p:nvSpPr>
        <p:spPr>
          <a:xfrm>
            <a:off x="4937760" y="4833360"/>
            <a:ext cx="128052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Save User Detail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15" name="CustomShape 21"/>
          <p:cNvSpPr/>
          <p:nvPr/>
        </p:nvSpPr>
        <p:spPr>
          <a:xfrm>
            <a:off x="5029200" y="5285880"/>
            <a:ext cx="117288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spc="-1" dirty="0" smtClean="0">
                <a:solidFill>
                  <a:srgbClr val="000000"/>
                </a:solidFill>
                <a:latin typeface="Franklin Gothic Book"/>
              </a:rPr>
              <a:t>Response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216" name="Line 22"/>
          <p:cNvSpPr/>
          <p:nvPr/>
        </p:nvSpPr>
        <p:spPr>
          <a:xfrm flipH="1">
            <a:off x="6430320" y="5013000"/>
            <a:ext cx="108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Line 23"/>
          <p:cNvSpPr/>
          <p:nvPr/>
        </p:nvSpPr>
        <p:spPr>
          <a:xfrm flipV="1">
            <a:off x="6432120" y="5012280"/>
            <a:ext cx="1523160" cy="72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Line 24"/>
          <p:cNvSpPr/>
          <p:nvPr/>
        </p:nvSpPr>
        <p:spPr>
          <a:xfrm flipV="1">
            <a:off x="6432120" y="5392440"/>
            <a:ext cx="1523160" cy="108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25"/>
          <p:cNvSpPr/>
          <p:nvPr/>
        </p:nvSpPr>
        <p:spPr>
          <a:xfrm>
            <a:off x="6736320" y="5012640"/>
            <a:ext cx="6854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Franklin Gothic Book"/>
              </a:rPr>
              <a:t>user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20" name="CustomShape 26"/>
          <p:cNvSpPr/>
          <p:nvPr/>
        </p:nvSpPr>
        <p:spPr>
          <a:xfrm>
            <a:off x="4038840" y="4206240"/>
            <a:ext cx="990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Yes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8" name="Line 14"/>
          <p:cNvSpPr/>
          <p:nvPr/>
        </p:nvSpPr>
        <p:spPr>
          <a:xfrm>
            <a:off x="1600199" y="2057400"/>
            <a:ext cx="45719" cy="3124200"/>
          </a:xfrm>
          <a:prstGeom prst="line">
            <a:avLst/>
          </a:prstGeom>
          <a:ln w="19080"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32" name="Straight Connector 31"/>
          <p:cNvCxnSpPr>
            <a:stCxn id="28" idx="1"/>
            <a:endCxn id="199" idx="2"/>
          </p:cNvCxnSpPr>
          <p:nvPr/>
        </p:nvCxnSpPr>
        <p:spPr>
          <a:xfrm rot="5400000" flipH="1" flipV="1">
            <a:off x="2693729" y="4126289"/>
            <a:ext cx="7500" cy="210312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stomShape 21"/>
          <p:cNvSpPr/>
          <p:nvPr/>
        </p:nvSpPr>
        <p:spPr>
          <a:xfrm>
            <a:off x="2332320" y="5181600"/>
            <a:ext cx="117288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 smtClean="0">
                <a:solidFill>
                  <a:srgbClr val="000000"/>
                </a:solidFill>
                <a:latin typeface="Franklin Gothic Book"/>
              </a:rPr>
              <a:t>Acknowledgement</a:t>
            </a:r>
            <a:endParaRPr lang="en-US" sz="1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914400" y="63000"/>
            <a:ext cx="7314840" cy="161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CC9B00"/>
                </a:solidFill>
                <a:latin typeface="Calibri"/>
              </a:rPr>
              <a:t>First Level Diagram (Customer)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CC9B00"/>
                </a:solidFill>
                <a:latin typeface="Calibri"/>
              </a:rPr>
              <a:t>Login Process 2.0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749400" y="1395720"/>
            <a:ext cx="1066320" cy="990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Franklin Gothic Book"/>
              </a:rPr>
              <a:t>Login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23" name="Line 3"/>
          <p:cNvSpPr/>
          <p:nvPr/>
        </p:nvSpPr>
        <p:spPr>
          <a:xfrm flipV="1">
            <a:off x="3906360" y="1539720"/>
            <a:ext cx="754560" cy="1440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4"/>
          <p:cNvSpPr/>
          <p:nvPr/>
        </p:nvSpPr>
        <p:spPr>
          <a:xfrm>
            <a:off x="4054320" y="1378080"/>
            <a:ext cx="45684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Franklin Gothic Book"/>
              </a:rPr>
              <a:t>2.1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1066320" y="1683000"/>
            <a:ext cx="1066320" cy="380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Franklin Gothic Book"/>
              </a:rPr>
              <a:t>Customer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2149560" y="1834200"/>
            <a:ext cx="1599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7"/>
          <p:cNvSpPr/>
          <p:nvPr/>
        </p:nvSpPr>
        <p:spPr>
          <a:xfrm>
            <a:off x="2438280" y="1592640"/>
            <a:ext cx="990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Registration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28" name="CustomShape 8"/>
          <p:cNvSpPr/>
          <p:nvPr/>
        </p:nvSpPr>
        <p:spPr>
          <a:xfrm>
            <a:off x="4815360" y="3131280"/>
            <a:ext cx="1599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9"/>
          <p:cNvSpPr/>
          <p:nvPr/>
        </p:nvSpPr>
        <p:spPr>
          <a:xfrm>
            <a:off x="4815360" y="3359880"/>
            <a:ext cx="1599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0"/>
          <p:cNvSpPr/>
          <p:nvPr/>
        </p:nvSpPr>
        <p:spPr>
          <a:xfrm>
            <a:off x="4937760" y="2889720"/>
            <a:ext cx="128052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Verify Detail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31" name="CustomShape 11"/>
          <p:cNvSpPr/>
          <p:nvPr/>
        </p:nvSpPr>
        <p:spPr>
          <a:xfrm>
            <a:off x="5029200" y="3342240"/>
            <a:ext cx="117288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Response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32" name="Line 12"/>
          <p:cNvSpPr/>
          <p:nvPr/>
        </p:nvSpPr>
        <p:spPr>
          <a:xfrm flipH="1">
            <a:off x="6430320" y="3069360"/>
            <a:ext cx="108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Line 13"/>
          <p:cNvSpPr/>
          <p:nvPr/>
        </p:nvSpPr>
        <p:spPr>
          <a:xfrm flipV="1">
            <a:off x="6432120" y="3068640"/>
            <a:ext cx="1523160" cy="72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Line 14"/>
          <p:cNvSpPr/>
          <p:nvPr/>
        </p:nvSpPr>
        <p:spPr>
          <a:xfrm flipV="1">
            <a:off x="6432120" y="3448800"/>
            <a:ext cx="1523160" cy="108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15"/>
          <p:cNvSpPr/>
          <p:nvPr/>
        </p:nvSpPr>
        <p:spPr>
          <a:xfrm>
            <a:off x="6736320" y="3069000"/>
            <a:ext cx="6854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Franklin Gothic Book"/>
              </a:rPr>
              <a:t>user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6" name="CustomShape 16"/>
          <p:cNvSpPr/>
          <p:nvPr/>
        </p:nvSpPr>
        <p:spPr>
          <a:xfrm>
            <a:off x="3749040" y="2760840"/>
            <a:ext cx="1066320" cy="990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Franklin Gothic Book"/>
              </a:rPr>
              <a:t>Verify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37" name="Line 17"/>
          <p:cNvSpPr/>
          <p:nvPr/>
        </p:nvSpPr>
        <p:spPr>
          <a:xfrm flipV="1">
            <a:off x="3906000" y="2904840"/>
            <a:ext cx="754560" cy="1440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18"/>
          <p:cNvSpPr/>
          <p:nvPr/>
        </p:nvSpPr>
        <p:spPr>
          <a:xfrm>
            <a:off x="4053960" y="2743200"/>
            <a:ext cx="45684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Franklin Gothic Book"/>
              </a:rPr>
              <a:t>2.2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39" name="CustomShape 19"/>
          <p:cNvSpPr/>
          <p:nvPr/>
        </p:nvSpPr>
        <p:spPr>
          <a:xfrm>
            <a:off x="4297680" y="2374920"/>
            <a:ext cx="36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0"/>
          <p:cNvSpPr/>
          <p:nvPr/>
        </p:nvSpPr>
        <p:spPr>
          <a:xfrm>
            <a:off x="4297680" y="3746520"/>
            <a:ext cx="36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1"/>
          <p:cNvSpPr/>
          <p:nvPr/>
        </p:nvSpPr>
        <p:spPr>
          <a:xfrm>
            <a:off x="3749040" y="4114800"/>
            <a:ext cx="1097280" cy="1005840"/>
          </a:xfrm>
          <a:prstGeom prst="flowChartDecision">
            <a:avLst/>
          </a:prstGeom>
          <a:solidFill>
            <a:srgbClr val="FDB46A"/>
          </a:solidFill>
          <a:ln>
            <a:solidFill>
              <a:srgbClr val="FDB46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2"/>
          <p:cNvSpPr/>
          <p:nvPr/>
        </p:nvSpPr>
        <p:spPr>
          <a:xfrm>
            <a:off x="3836520" y="4335120"/>
            <a:ext cx="99036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Franklin Gothic Book"/>
              </a:rPr>
              <a:t>Email &amp; </a:t>
            </a:r>
            <a:endParaRPr lang="en-US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Franklin Gothic Book"/>
              </a:rPr>
              <a:t>Password</a:t>
            </a:r>
            <a:endParaRPr lang="en-US" sz="1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Franklin Gothic Book"/>
              </a:rPr>
              <a:t>Is valid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243" name="Line 23"/>
          <p:cNvSpPr/>
          <p:nvPr/>
        </p:nvSpPr>
        <p:spPr>
          <a:xfrm>
            <a:off x="1806480" y="2032200"/>
            <a:ext cx="22320" cy="2539800"/>
          </a:xfrm>
          <a:prstGeom prst="line">
            <a:avLst/>
          </a:prstGeom>
          <a:ln w="19080"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Line 24"/>
          <p:cNvSpPr/>
          <p:nvPr/>
        </p:nvSpPr>
        <p:spPr>
          <a:xfrm flipH="1" flipV="1">
            <a:off x="1828800" y="4572000"/>
            <a:ext cx="1971720" cy="3780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25"/>
          <p:cNvSpPr/>
          <p:nvPr/>
        </p:nvSpPr>
        <p:spPr>
          <a:xfrm>
            <a:off x="3048240" y="4367160"/>
            <a:ext cx="990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Franklin Gothic Book"/>
              </a:rPr>
              <a:t>No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246" name="CustomShape 26"/>
          <p:cNvSpPr/>
          <p:nvPr/>
        </p:nvSpPr>
        <p:spPr>
          <a:xfrm>
            <a:off x="1897920" y="2957760"/>
            <a:ext cx="118872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Acknowledgment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7" name="CustomShape 27"/>
          <p:cNvSpPr/>
          <p:nvPr/>
        </p:nvSpPr>
        <p:spPr>
          <a:xfrm>
            <a:off x="4297320" y="5101560"/>
            <a:ext cx="36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28"/>
          <p:cNvSpPr/>
          <p:nvPr/>
        </p:nvSpPr>
        <p:spPr>
          <a:xfrm>
            <a:off x="3785040" y="5465880"/>
            <a:ext cx="1066320" cy="990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Franklin Gothic Book"/>
              </a:rPr>
              <a:t>Create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Franklin Gothic Book"/>
              </a:rPr>
              <a:t>Session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Franklin Gothic Book"/>
              </a:rPr>
              <a:t>Cookie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9" name="Line 29"/>
          <p:cNvSpPr/>
          <p:nvPr/>
        </p:nvSpPr>
        <p:spPr>
          <a:xfrm flipV="1">
            <a:off x="3942000" y="5609880"/>
            <a:ext cx="754560" cy="1440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30"/>
          <p:cNvSpPr/>
          <p:nvPr/>
        </p:nvSpPr>
        <p:spPr>
          <a:xfrm>
            <a:off x="4089960" y="5448240"/>
            <a:ext cx="45684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Franklin Gothic Book"/>
              </a:rPr>
              <a:t>2.3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51" name="Line 31"/>
          <p:cNvSpPr/>
          <p:nvPr/>
        </p:nvSpPr>
        <p:spPr>
          <a:xfrm>
            <a:off x="1440720" y="2063520"/>
            <a:ext cx="22320" cy="3880080"/>
          </a:xfrm>
          <a:prstGeom prst="line">
            <a:avLst/>
          </a:prstGeom>
          <a:ln w="19080"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Line 32"/>
          <p:cNvSpPr/>
          <p:nvPr/>
        </p:nvSpPr>
        <p:spPr>
          <a:xfrm flipH="1" flipV="1">
            <a:off x="1447800" y="5943600"/>
            <a:ext cx="2352720" cy="3780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33"/>
          <p:cNvSpPr/>
          <p:nvPr/>
        </p:nvSpPr>
        <p:spPr>
          <a:xfrm>
            <a:off x="1806480" y="5700960"/>
            <a:ext cx="175968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Login Acknowledgment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54" name="CustomShape 34"/>
          <p:cNvSpPr/>
          <p:nvPr/>
        </p:nvSpPr>
        <p:spPr>
          <a:xfrm>
            <a:off x="4130280" y="5152320"/>
            <a:ext cx="7160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Yes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914400" y="63000"/>
            <a:ext cx="7314840" cy="161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CC9B00"/>
                </a:solidFill>
                <a:latin typeface="Calibri"/>
              </a:rPr>
              <a:t>First Level Diagram (Customer)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CC9B00"/>
                </a:solidFill>
                <a:latin typeface="Calibri"/>
              </a:rPr>
              <a:t>View &amp; Book Car Process 3.0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219680" y="1372080"/>
            <a:ext cx="1066320" cy="380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Franklin Gothic Book"/>
              </a:rPr>
              <a:t>Customer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733800" y="1219200"/>
            <a:ext cx="975000" cy="96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00" spc="-1" dirty="0" smtClean="0">
                <a:solidFill>
                  <a:srgbClr val="000000"/>
                </a:solidFill>
                <a:latin typeface="Franklin Gothic Book"/>
              </a:rPr>
              <a:t>Search car by city</a:t>
            </a:r>
            <a:endParaRPr lang="en-US" sz="1200" spc="-1" dirty="0" smtClean="0"/>
          </a:p>
        </p:txBody>
      </p:sp>
      <p:sp>
        <p:nvSpPr>
          <p:cNvPr id="6" name="Line 3"/>
          <p:cNvSpPr/>
          <p:nvPr/>
        </p:nvSpPr>
        <p:spPr>
          <a:xfrm flipV="1">
            <a:off x="3890760" y="1363200"/>
            <a:ext cx="689939" cy="1405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4"/>
          <p:cNvSpPr/>
          <p:nvPr/>
        </p:nvSpPr>
        <p:spPr>
          <a:xfrm>
            <a:off x="4038720" y="1201560"/>
            <a:ext cx="417716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>
                <a:solidFill>
                  <a:srgbClr val="000000"/>
                </a:solidFill>
                <a:latin typeface="Franklin Gothic Book"/>
              </a:rPr>
              <a:t>3</a:t>
            </a:r>
            <a:r>
              <a:rPr lang="en-US" sz="900" b="0" strike="noStrike" spc="-1" dirty="0" smtClean="0">
                <a:solidFill>
                  <a:srgbClr val="000000"/>
                </a:solidFill>
                <a:latin typeface="Franklin Gothic Book"/>
              </a:rPr>
              <a:t>.1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3733800" y="2379840"/>
            <a:ext cx="975000" cy="96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en-US" sz="1200" spc="-1" dirty="0" smtClean="0"/>
          </a:p>
        </p:txBody>
      </p:sp>
      <p:sp>
        <p:nvSpPr>
          <p:cNvPr id="13" name="Line 3"/>
          <p:cNvSpPr/>
          <p:nvPr/>
        </p:nvSpPr>
        <p:spPr>
          <a:xfrm flipV="1">
            <a:off x="3890760" y="2523840"/>
            <a:ext cx="689939" cy="1405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4"/>
          <p:cNvSpPr/>
          <p:nvPr/>
        </p:nvSpPr>
        <p:spPr>
          <a:xfrm>
            <a:off x="4038720" y="2362200"/>
            <a:ext cx="417716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 smtClean="0">
                <a:solidFill>
                  <a:srgbClr val="000000"/>
                </a:solidFill>
                <a:latin typeface="Franklin Gothic Book"/>
              </a:rPr>
              <a:t>3</a:t>
            </a:r>
            <a:r>
              <a:rPr lang="en-US" sz="900" b="0" strike="noStrike" spc="-1" dirty="0" smtClean="0">
                <a:solidFill>
                  <a:srgbClr val="000000"/>
                </a:solidFill>
                <a:latin typeface="Franklin Gothic Book"/>
              </a:rPr>
              <a:t>.2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24" name="CustomShape 2"/>
          <p:cNvSpPr/>
          <p:nvPr/>
        </p:nvSpPr>
        <p:spPr>
          <a:xfrm>
            <a:off x="3733800" y="3522840"/>
            <a:ext cx="975000" cy="96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en-US" sz="1200" spc="-1" dirty="0" smtClean="0"/>
          </a:p>
        </p:txBody>
      </p:sp>
      <p:sp>
        <p:nvSpPr>
          <p:cNvPr id="25" name="Line 3"/>
          <p:cNvSpPr/>
          <p:nvPr/>
        </p:nvSpPr>
        <p:spPr>
          <a:xfrm flipV="1">
            <a:off x="3890760" y="3666840"/>
            <a:ext cx="689939" cy="1405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4"/>
          <p:cNvSpPr/>
          <p:nvPr/>
        </p:nvSpPr>
        <p:spPr>
          <a:xfrm>
            <a:off x="4038720" y="3505200"/>
            <a:ext cx="417716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 smtClean="0">
                <a:solidFill>
                  <a:srgbClr val="000000"/>
                </a:solidFill>
                <a:latin typeface="Franklin Gothic Book"/>
              </a:rPr>
              <a:t>3</a:t>
            </a:r>
            <a:r>
              <a:rPr lang="en-US" sz="900" b="0" strike="noStrike" spc="-1" dirty="0" smtClean="0">
                <a:solidFill>
                  <a:srgbClr val="000000"/>
                </a:solidFill>
                <a:latin typeface="Franklin Gothic Book"/>
              </a:rPr>
              <a:t>.3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27" name="CustomShape 2"/>
          <p:cNvSpPr/>
          <p:nvPr/>
        </p:nvSpPr>
        <p:spPr>
          <a:xfrm>
            <a:off x="3733800" y="4665840"/>
            <a:ext cx="975000" cy="96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28" name="Line 3"/>
          <p:cNvSpPr/>
          <p:nvPr/>
        </p:nvSpPr>
        <p:spPr>
          <a:xfrm flipV="1">
            <a:off x="3890760" y="4809840"/>
            <a:ext cx="689939" cy="1405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ustomShape 4"/>
          <p:cNvSpPr/>
          <p:nvPr/>
        </p:nvSpPr>
        <p:spPr>
          <a:xfrm>
            <a:off x="4038720" y="4648200"/>
            <a:ext cx="417716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 smtClean="0">
                <a:solidFill>
                  <a:srgbClr val="000000"/>
                </a:solidFill>
                <a:latin typeface="Franklin Gothic Book"/>
              </a:rPr>
              <a:t>3</a:t>
            </a:r>
            <a:r>
              <a:rPr lang="en-US" sz="900" b="0" strike="noStrike" spc="-1" dirty="0" smtClean="0">
                <a:solidFill>
                  <a:srgbClr val="000000"/>
                </a:solidFill>
                <a:latin typeface="Franklin Gothic Book"/>
              </a:rPr>
              <a:t>.4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0" name="CustomShape 2"/>
          <p:cNvSpPr/>
          <p:nvPr/>
        </p:nvSpPr>
        <p:spPr>
          <a:xfrm>
            <a:off x="3749400" y="5815320"/>
            <a:ext cx="975000" cy="96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31" name="Line 3"/>
          <p:cNvSpPr/>
          <p:nvPr/>
        </p:nvSpPr>
        <p:spPr>
          <a:xfrm flipV="1">
            <a:off x="3906360" y="5959320"/>
            <a:ext cx="689939" cy="1405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" name="CustomShape 4"/>
          <p:cNvSpPr/>
          <p:nvPr/>
        </p:nvSpPr>
        <p:spPr>
          <a:xfrm>
            <a:off x="4054320" y="5797680"/>
            <a:ext cx="417716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 smtClean="0">
                <a:solidFill>
                  <a:srgbClr val="000000"/>
                </a:solidFill>
                <a:latin typeface="Franklin Gothic Book"/>
              </a:rPr>
              <a:t>3</a:t>
            </a:r>
            <a:r>
              <a:rPr lang="en-US" sz="900" b="0" strike="noStrike" spc="-1" dirty="0" smtClean="0">
                <a:solidFill>
                  <a:srgbClr val="000000"/>
                </a:solidFill>
                <a:latin typeface="Franklin Gothic Book"/>
              </a:rPr>
              <a:t>.5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624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657600" y="25908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-1" dirty="0" smtClean="0"/>
              <a:t>Display selected </a:t>
            </a:r>
          </a:p>
          <a:p>
            <a:pPr algn="ctr"/>
            <a:r>
              <a:rPr lang="en-US" sz="1100" spc="-1" dirty="0" smtClean="0"/>
              <a:t>car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33800" y="3733801"/>
            <a:ext cx="990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-1" dirty="0" smtClean="0"/>
              <a:t>Enter </a:t>
            </a:r>
          </a:p>
          <a:p>
            <a:pPr algn="ctr"/>
            <a:r>
              <a:rPr lang="en-US" sz="1100" spc="-1" dirty="0" smtClean="0"/>
              <a:t>customer</a:t>
            </a:r>
          </a:p>
          <a:p>
            <a:pPr algn="ctr"/>
            <a:r>
              <a:rPr lang="en-US" sz="1100" spc="-1" dirty="0" smtClean="0"/>
              <a:t>detail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33800" y="499619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-1" dirty="0" smtClean="0"/>
              <a:t>Payment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10000" y="609600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-1" dirty="0" smtClean="0"/>
              <a:t>Print </a:t>
            </a:r>
          </a:p>
          <a:p>
            <a:pPr algn="ctr"/>
            <a:r>
              <a:rPr lang="en-US" sz="1100" spc="-1" dirty="0" smtClean="0"/>
              <a:t>document</a:t>
            </a:r>
          </a:p>
        </p:txBody>
      </p:sp>
      <p:sp>
        <p:nvSpPr>
          <p:cNvPr id="39" name="CustomShape 21"/>
          <p:cNvSpPr/>
          <p:nvPr/>
        </p:nvSpPr>
        <p:spPr>
          <a:xfrm>
            <a:off x="2438640" y="4267200"/>
            <a:ext cx="761760" cy="685800"/>
          </a:xfrm>
          <a:prstGeom prst="flowChartDecision">
            <a:avLst/>
          </a:prstGeom>
          <a:solidFill>
            <a:srgbClr val="FDB46A"/>
          </a:solidFill>
          <a:ln>
            <a:solidFill>
              <a:srgbClr val="FDB46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2"/>
          <p:cNvSpPr/>
          <p:nvPr/>
        </p:nvSpPr>
        <p:spPr>
          <a:xfrm>
            <a:off x="2286239" y="4495800"/>
            <a:ext cx="1100053" cy="2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 smtClean="0">
                <a:solidFill>
                  <a:srgbClr val="000000"/>
                </a:solidFill>
                <a:latin typeface="Franklin Gothic Book"/>
              </a:rPr>
              <a:t>Is valid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41" name="Line 31"/>
          <p:cNvSpPr/>
          <p:nvPr/>
        </p:nvSpPr>
        <p:spPr>
          <a:xfrm>
            <a:off x="2819400" y="4953000"/>
            <a:ext cx="0" cy="228600"/>
          </a:xfrm>
          <a:prstGeom prst="line">
            <a:avLst/>
          </a:prstGeom>
          <a:ln w="19080">
            <a:round/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43" name="Straight Connector 42"/>
          <p:cNvCxnSpPr/>
          <p:nvPr/>
        </p:nvCxnSpPr>
        <p:spPr>
          <a:xfrm>
            <a:off x="2819400" y="5181600"/>
            <a:ext cx="9144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1"/>
          </p:cNvCxnSpPr>
          <p:nvPr/>
        </p:nvCxnSpPr>
        <p:spPr>
          <a:xfrm flipH="1">
            <a:off x="2819400" y="4033883"/>
            <a:ext cx="914400" cy="47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39" idx="0"/>
          </p:cNvCxnSpPr>
          <p:nvPr/>
        </p:nvCxnSpPr>
        <p:spPr>
          <a:xfrm>
            <a:off x="2819400" y="4038600"/>
            <a:ext cx="120" cy="22860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48000" y="49530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58" name="Straight Connector 57"/>
          <p:cNvCxnSpPr>
            <a:stCxn id="27" idx="4"/>
            <a:endCxn id="30" idx="0"/>
          </p:cNvCxnSpPr>
          <p:nvPr/>
        </p:nvCxnSpPr>
        <p:spPr>
          <a:xfrm>
            <a:off x="4221300" y="5632320"/>
            <a:ext cx="15600" cy="183000"/>
          </a:xfrm>
          <a:prstGeom prst="line">
            <a:avLst/>
          </a:prstGeom>
          <a:ln w="19050">
            <a:tailEnd type="triangle"/>
          </a:ln>
          <a:scene3d>
            <a:camera prst="orthographicFront">
              <a:rot lat="0" lon="0" rev="212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191000" y="3352800"/>
            <a:ext cx="15600" cy="183000"/>
          </a:xfrm>
          <a:prstGeom prst="line">
            <a:avLst/>
          </a:prstGeom>
          <a:ln w="19050">
            <a:tailEnd type="triangle"/>
          </a:ln>
          <a:scene3d>
            <a:camera prst="orthographicFront">
              <a:rot lat="0" lon="0" rev="212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191000" y="2209800"/>
            <a:ext cx="15600" cy="183000"/>
          </a:xfrm>
          <a:prstGeom prst="line">
            <a:avLst/>
          </a:prstGeom>
          <a:ln w="19050">
            <a:tailEnd type="triangle"/>
          </a:ln>
          <a:scene3d>
            <a:camera prst="orthographicFront">
              <a:rot lat="0" lon="0" rev="212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Line 22"/>
          <p:cNvSpPr/>
          <p:nvPr/>
        </p:nvSpPr>
        <p:spPr>
          <a:xfrm flipH="1">
            <a:off x="6324600" y="1446840"/>
            <a:ext cx="108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Line 23"/>
          <p:cNvSpPr/>
          <p:nvPr/>
        </p:nvSpPr>
        <p:spPr>
          <a:xfrm flipV="1">
            <a:off x="6326400" y="1446120"/>
            <a:ext cx="1523160" cy="72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Line 24"/>
          <p:cNvSpPr/>
          <p:nvPr/>
        </p:nvSpPr>
        <p:spPr>
          <a:xfrm flipV="1">
            <a:off x="6326400" y="1826280"/>
            <a:ext cx="1523160" cy="108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5"/>
          <p:cNvSpPr/>
          <p:nvPr/>
        </p:nvSpPr>
        <p:spPr>
          <a:xfrm>
            <a:off x="6507720" y="1447800"/>
            <a:ext cx="103608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-1" dirty="0" smtClean="0">
                <a:solidFill>
                  <a:srgbClr val="000000"/>
                </a:solidFill>
                <a:latin typeface="Franklin Gothic Book"/>
              </a:rPr>
              <a:t>cars_list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6" name="CustomShape 8"/>
          <p:cNvSpPr/>
          <p:nvPr/>
        </p:nvSpPr>
        <p:spPr>
          <a:xfrm>
            <a:off x="4724400" y="1600200"/>
            <a:ext cx="1599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1" name="Straight Connector 70"/>
          <p:cNvCxnSpPr/>
          <p:nvPr/>
        </p:nvCxnSpPr>
        <p:spPr>
          <a:xfrm>
            <a:off x="6781800" y="1828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724400" y="2819400"/>
            <a:ext cx="20574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Line 22"/>
          <p:cNvSpPr/>
          <p:nvPr/>
        </p:nvSpPr>
        <p:spPr>
          <a:xfrm flipH="1">
            <a:off x="6400800" y="5104440"/>
            <a:ext cx="108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Line 23"/>
          <p:cNvSpPr/>
          <p:nvPr/>
        </p:nvSpPr>
        <p:spPr>
          <a:xfrm flipV="1">
            <a:off x="6402600" y="5103720"/>
            <a:ext cx="1523160" cy="72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Line 24"/>
          <p:cNvSpPr/>
          <p:nvPr/>
        </p:nvSpPr>
        <p:spPr>
          <a:xfrm flipV="1">
            <a:off x="6402600" y="5483880"/>
            <a:ext cx="1523160" cy="108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25"/>
          <p:cNvSpPr/>
          <p:nvPr/>
        </p:nvSpPr>
        <p:spPr>
          <a:xfrm>
            <a:off x="6355320" y="5105400"/>
            <a:ext cx="164568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-1" dirty="0" smtClean="0">
                <a:solidFill>
                  <a:srgbClr val="000000"/>
                </a:solidFill>
                <a:latin typeface="Franklin Gothic Book"/>
              </a:rPr>
              <a:t>car_transaction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4724400" y="5257800"/>
            <a:ext cx="1676400" cy="0"/>
          </a:xfrm>
          <a:prstGeom prst="line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7086600" y="1828800"/>
            <a:ext cx="0" cy="3124200"/>
          </a:xfrm>
          <a:prstGeom prst="line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4648200" y="4953000"/>
            <a:ext cx="2438400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7086600" y="5486400"/>
            <a:ext cx="0" cy="83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724400" y="6324600"/>
            <a:ext cx="23622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286000" y="1524000"/>
            <a:ext cx="14478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905000" y="1752600"/>
            <a:ext cx="0" cy="2895600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endCxn id="39" idx="1"/>
          </p:cNvCxnSpPr>
          <p:nvPr/>
        </p:nvCxnSpPr>
        <p:spPr>
          <a:xfrm flipV="1">
            <a:off x="1905000" y="4610100"/>
            <a:ext cx="533640" cy="3810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1600200" y="1752600"/>
            <a:ext cx="0" cy="4648200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600200" y="6400800"/>
            <a:ext cx="213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981200" y="43434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2590800" y="12954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Request</a:t>
            </a:r>
            <a:endParaRPr lang="en-US" sz="1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724400" y="1371600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Request to retrieve data</a:t>
            </a:r>
            <a:endParaRPr lang="en-US" sz="1000" dirty="0"/>
          </a:p>
        </p:txBody>
      </p:sp>
      <p:sp>
        <p:nvSpPr>
          <p:cNvPr id="148" name="TextBox 147"/>
          <p:cNvSpPr txBox="1"/>
          <p:nvPr/>
        </p:nvSpPr>
        <p:spPr>
          <a:xfrm>
            <a:off x="5181600" y="257317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Response</a:t>
            </a:r>
            <a:endParaRPr lang="en-US" sz="1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257800" y="4706779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Update table</a:t>
            </a:r>
            <a:endParaRPr lang="en-US" sz="1000" dirty="0"/>
          </a:p>
        </p:txBody>
      </p:sp>
      <p:sp>
        <p:nvSpPr>
          <p:cNvPr id="150" name="TextBox 149"/>
          <p:cNvSpPr txBox="1"/>
          <p:nvPr/>
        </p:nvSpPr>
        <p:spPr>
          <a:xfrm>
            <a:off x="5181600" y="5240179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Insert Record</a:t>
            </a:r>
            <a:endParaRPr lang="en-US" sz="1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257800" y="607837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Retrieve Record</a:t>
            </a:r>
            <a:endParaRPr lang="en-US" sz="10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981200" y="61722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Acknowledgement</a:t>
            </a:r>
            <a:endParaRPr 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914400" y="63000"/>
            <a:ext cx="7314840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CC9B00"/>
                </a:solidFill>
                <a:latin typeface="Calibri"/>
              </a:rPr>
              <a:t>First Level Diagram (Customer)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CC9B00"/>
                </a:solidFill>
                <a:latin typeface="Calibri"/>
              </a:rPr>
              <a:t>View &amp; Book Car Process </a:t>
            </a:r>
            <a:r>
              <a:rPr lang="en-US" sz="3200" b="1" strike="noStrike" spc="-1" dirty="0" smtClean="0">
                <a:solidFill>
                  <a:srgbClr val="CC9B00"/>
                </a:solidFill>
                <a:latin typeface="Calibri"/>
              </a:rPr>
              <a:t>3.0 </a:t>
            </a:r>
            <a:r>
              <a:rPr lang="en-US" sz="3200" strike="noStrike" spc="-1" dirty="0" smtClean="0">
                <a:solidFill>
                  <a:srgbClr val="CC9B00"/>
                </a:solidFill>
                <a:latin typeface="Calibri"/>
              </a:rPr>
              <a:t>(cont.)</a:t>
            </a:r>
            <a:endParaRPr lang="en-US" sz="3200" strike="noStrike" spc="-1" dirty="0"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1143000" y="1770720"/>
            <a:ext cx="1066320" cy="380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Franklin Gothic Book"/>
              </a:rPr>
              <a:t>Customer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3657120" y="1617840"/>
            <a:ext cx="975000" cy="96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00" spc="-1" dirty="0" smtClean="0">
                <a:solidFill>
                  <a:srgbClr val="000000"/>
                </a:solidFill>
                <a:latin typeface="Franklin Gothic Book"/>
              </a:rPr>
              <a:t>Add To List</a:t>
            </a:r>
            <a:endParaRPr lang="en-US" sz="1200" spc="-1" dirty="0" smtClean="0"/>
          </a:p>
        </p:txBody>
      </p:sp>
      <p:sp>
        <p:nvSpPr>
          <p:cNvPr id="8" name="Line 3"/>
          <p:cNvSpPr/>
          <p:nvPr/>
        </p:nvSpPr>
        <p:spPr>
          <a:xfrm flipV="1">
            <a:off x="3814080" y="1761840"/>
            <a:ext cx="689939" cy="1405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4"/>
          <p:cNvSpPr/>
          <p:nvPr/>
        </p:nvSpPr>
        <p:spPr>
          <a:xfrm>
            <a:off x="3962040" y="1600200"/>
            <a:ext cx="417716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 smtClean="0">
                <a:solidFill>
                  <a:srgbClr val="000000"/>
                </a:solidFill>
                <a:latin typeface="Franklin Gothic Book"/>
              </a:rPr>
              <a:t>3</a:t>
            </a:r>
            <a:r>
              <a:rPr lang="en-US" sz="900" b="0" strike="noStrike" spc="-1" dirty="0" smtClean="0">
                <a:solidFill>
                  <a:srgbClr val="000000"/>
                </a:solidFill>
                <a:latin typeface="Franklin Gothic Book"/>
              </a:rPr>
              <a:t>.6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10" name="CustomShape 2"/>
          <p:cNvSpPr/>
          <p:nvPr/>
        </p:nvSpPr>
        <p:spPr>
          <a:xfrm>
            <a:off x="3657120" y="2778480"/>
            <a:ext cx="975000" cy="96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en-US" sz="1200" spc="-1" dirty="0" smtClean="0"/>
          </a:p>
        </p:txBody>
      </p:sp>
      <p:sp>
        <p:nvSpPr>
          <p:cNvPr id="11" name="Line 3"/>
          <p:cNvSpPr/>
          <p:nvPr/>
        </p:nvSpPr>
        <p:spPr>
          <a:xfrm flipV="1">
            <a:off x="3814080" y="2922480"/>
            <a:ext cx="689939" cy="1405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4"/>
          <p:cNvSpPr/>
          <p:nvPr/>
        </p:nvSpPr>
        <p:spPr>
          <a:xfrm>
            <a:off x="3962040" y="2760840"/>
            <a:ext cx="417716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 smtClean="0">
                <a:solidFill>
                  <a:srgbClr val="000000"/>
                </a:solidFill>
                <a:latin typeface="Franklin Gothic Book"/>
              </a:rPr>
              <a:t>3</a:t>
            </a:r>
            <a:r>
              <a:rPr lang="en-US" sz="900" b="0" strike="noStrike" spc="-1" dirty="0" smtClean="0">
                <a:solidFill>
                  <a:srgbClr val="000000"/>
                </a:solidFill>
                <a:latin typeface="Franklin Gothic Book"/>
              </a:rPr>
              <a:t>.7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85720" y="32180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0920" y="305916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-1" dirty="0" smtClean="0"/>
              <a:t>Cancel </a:t>
            </a:r>
          </a:p>
          <a:p>
            <a:pPr algn="ctr"/>
            <a:r>
              <a:rPr lang="en-US" sz="1100" spc="-1" dirty="0" smtClean="0"/>
              <a:t>Booking</a:t>
            </a:r>
          </a:p>
        </p:txBody>
      </p:sp>
      <p:sp>
        <p:nvSpPr>
          <p:cNvPr id="16" name="Line 22"/>
          <p:cNvSpPr/>
          <p:nvPr/>
        </p:nvSpPr>
        <p:spPr>
          <a:xfrm flipH="1">
            <a:off x="6247920" y="1845480"/>
            <a:ext cx="108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Line 23"/>
          <p:cNvSpPr/>
          <p:nvPr/>
        </p:nvSpPr>
        <p:spPr>
          <a:xfrm flipV="1">
            <a:off x="6249720" y="1844760"/>
            <a:ext cx="1523160" cy="72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Line 24"/>
          <p:cNvSpPr/>
          <p:nvPr/>
        </p:nvSpPr>
        <p:spPr>
          <a:xfrm flipV="1">
            <a:off x="6249720" y="2224920"/>
            <a:ext cx="1523160" cy="108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25"/>
          <p:cNvSpPr/>
          <p:nvPr/>
        </p:nvSpPr>
        <p:spPr>
          <a:xfrm>
            <a:off x="6324120" y="1846440"/>
            <a:ext cx="141708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-1" dirty="0" smtClean="0">
                <a:solidFill>
                  <a:srgbClr val="000000"/>
                </a:solidFill>
                <a:latin typeface="Franklin Gothic Book"/>
              </a:rPr>
              <a:t>cars_addtolist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0" name="CustomShape 8"/>
          <p:cNvSpPr/>
          <p:nvPr/>
        </p:nvSpPr>
        <p:spPr>
          <a:xfrm>
            <a:off x="4647720" y="1998840"/>
            <a:ext cx="1599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23" name="Straight Connector 22"/>
          <p:cNvCxnSpPr/>
          <p:nvPr/>
        </p:nvCxnSpPr>
        <p:spPr>
          <a:xfrm>
            <a:off x="2209320" y="1922640"/>
            <a:ext cx="14478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14120" y="169404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Request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647720" y="1770240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Insert data</a:t>
            </a:r>
            <a:endParaRPr lang="en-US" sz="10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904520" y="214476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04520" y="3135360"/>
            <a:ext cx="17526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stomShape 20"/>
          <p:cNvSpPr/>
          <p:nvPr/>
        </p:nvSpPr>
        <p:spPr>
          <a:xfrm>
            <a:off x="4129560" y="3774240"/>
            <a:ext cx="36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1"/>
          <p:cNvSpPr/>
          <p:nvPr/>
        </p:nvSpPr>
        <p:spPr>
          <a:xfrm>
            <a:off x="3580920" y="4142520"/>
            <a:ext cx="1097280" cy="1005840"/>
          </a:xfrm>
          <a:prstGeom prst="flowChartDecision">
            <a:avLst/>
          </a:prstGeom>
          <a:solidFill>
            <a:srgbClr val="FDB46A"/>
          </a:solidFill>
          <a:ln>
            <a:solidFill>
              <a:srgbClr val="FDB46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22"/>
          <p:cNvSpPr/>
          <p:nvPr/>
        </p:nvSpPr>
        <p:spPr>
          <a:xfrm>
            <a:off x="3657360" y="4506960"/>
            <a:ext cx="990360" cy="2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 smtClean="0">
                <a:solidFill>
                  <a:srgbClr val="000000"/>
                </a:solidFill>
                <a:latin typeface="Franklin Gothic Book"/>
              </a:rPr>
              <a:t>Is </a:t>
            </a:r>
            <a:r>
              <a:rPr lang="en-US" sz="1000" b="0" strike="noStrike" spc="-1" dirty="0">
                <a:solidFill>
                  <a:srgbClr val="000000"/>
                </a:solidFill>
                <a:latin typeface="Franklin Gothic Book"/>
              </a:rPr>
              <a:t>valid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44" name="CustomShape 34"/>
          <p:cNvSpPr/>
          <p:nvPr/>
        </p:nvSpPr>
        <p:spPr>
          <a:xfrm>
            <a:off x="4876320" y="4430760"/>
            <a:ext cx="7160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Franklin Gothic Book"/>
              </a:rPr>
              <a:t>Yes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49" name="Line 22"/>
          <p:cNvSpPr/>
          <p:nvPr/>
        </p:nvSpPr>
        <p:spPr>
          <a:xfrm flipH="1">
            <a:off x="6247920" y="4275720"/>
            <a:ext cx="108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Line 23"/>
          <p:cNvSpPr/>
          <p:nvPr/>
        </p:nvSpPr>
        <p:spPr>
          <a:xfrm flipV="1">
            <a:off x="6249720" y="4275000"/>
            <a:ext cx="1523160" cy="72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Line 24"/>
          <p:cNvSpPr/>
          <p:nvPr/>
        </p:nvSpPr>
        <p:spPr>
          <a:xfrm flipV="1">
            <a:off x="6249720" y="4655160"/>
            <a:ext cx="1523160" cy="108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25"/>
          <p:cNvSpPr/>
          <p:nvPr/>
        </p:nvSpPr>
        <p:spPr>
          <a:xfrm>
            <a:off x="6324120" y="4276680"/>
            <a:ext cx="141708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-1" dirty="0" smtClean="0">
                <a:solidFill>
                  <a:srgbClr val="000000"/>
                </a:solidFill>
                <a:latin typeface="Franklin Gothic Book"/>
              </a:rPr>
              <a:t>cars_list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7" name="Line 22"/>
          <p:cNvSpPr/>
          <p:nvPr/>
        </p:nvSpPr>
        <p:spPr>
          <a:xfrm flipH="1">
            <a:off x="6247920" y="4810800"/>
            <a:ext cx="108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Line 23"/>
          <p:cNvSpPr/>
          <p:nvPr/>
        </p:nvSpPr>
        <p:spPr>
          <a:xfrm flipV="1">
            <a:off x="6249720" y="4810080"/>
            <a:ext cx="1523160" cy="72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Line 24"/>
          <p:cNvSpPr/>
          <p:nvPr/>
        </p:nvSpPr>
        <p:spPr>
          <a:xfrm flipV="1">
            <a:off x="6249720" y="5190240"/>
            <a:ext cx="1523160" cy="108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5"/>
          <p:cNvSpPr/>
          <p:nvPr/>
        </p:nvSpPr>
        <p:spPr>
          <a:xfrm>
            <a:off x="6171720" y="4811760"/>
            <a:ext cx="175260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-1" dirty="0" smtClean="0">
                <a:solidFill>
                  <a:srgbClr val="000000"/>
                </a:solidFill>
                <a:latin typeface="Franklin Gothic Book"/>
              </a:rPr>
              <a:t>cars_transaction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72" name="Straight Connector 71"/>
          <p:cNvCxnSpPr>
            <a:stCxn id="41" idx="3"/>
          </p:cNvCxnSpPr>
          <p:nvPr/>
        </p:nvCxnSpPr>
        <p:spPr>
          <a:xfrm>
            <a:off x="4678200" y="4645440"/>
            <a:ext cx="1188720" cy="139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866920" y="443076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866920" y="4430760"/>
            <a:ext cx="3810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866920" y="4964160"/>
            <a:ext cx="3810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523520" y="2144760"/>
            <a:ext cx="0" cy="2514600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1" idx="1"/>
          </p:cNvCxnSpPr>
          <p:nvPr/>
        </p:nvCxnSpPr>
        <p:spPr>
          <a:xfrm flipH="1">
            <a:off x="1523520" y="4645440"/>
            <a:ext cx="2057400" cy="139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stomShape 34"/>
          <p:cNvSpPr/>
          <p:nvPr/>
        </p:nvSpPr>
        <p:spPr>
          <a:xfrm>
            <a:off x="1447320" y="3516360"/>
            <a:ext cx="1325640" cy="2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spc="-1" dirty="0" smtClean="0">
                <a:solidFill>
                  <a:srgbClr val="000000"/>
                </a:solidFill>
                <a:latin typeface="Franklin Gothic Book"/>
              </a:rPr>
              <a:t>Acknowledgement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92" name="CustomShape 34"/>
          <p:cNvSpPr/>
          <p:nvPr/>
        </p:nvSpPr>
        <p:spPr>
          <a:xfrm>
            <a:off x="2742720" y="4430760"/>
            <a:ext cx="7160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spc="-1" dirty="0" smtClean="0">
                <a:solidFill>
                  <a:srgbClr val="000000"/>
                </a:solidFill>
                <a:latin typeface="Franklin Gothic Book"/>
              </a:rPr>
              <a:t>No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93" name="CustomShape 34"/>
          <p:cNvSpPr/>
          <p:nvPr/>
        </p:nvSpPr>
        <p:spPr>
          <a:xfrm>
            <a:off x="2483880" y="2892720"/>
            <a:ext cx="7160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 smtClean="0">
                <a:solidFill>
                  <a:srgbClr val="000000"/>
                </a:solidFill>
                <a:latin typeface="Franklin Gothic Book"/>
              </a:rPr>
              <a:t>Request</a:t>
            </a:r>
            <a:endParaRPr lang="en-US" sz="1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914400" y="63000"/>
            <a:ext cx="7314840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CC9B00"/>
                </a:solidFill>
                <a:latin typeface="Calibri"/>
              </a:rPr>
              <a:t>First Level Diagram (Customer)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CC9B00"/>
                </a:solidFill>
                <a:latin typeface="Calibri"/>
              </a:rPr>
              <a:t>View &amp; </a:t>
            </a:r>
            <a:r>
              <a:rPr lang="en-US" sz="3200" b="1" strike="noStrike" spc="-1" dirty="0" smtClean="0">
                <a:solidFill>
                  <a:srgbClr val="CC9B00"/>
                </a:solidFill>
                <a:latin typeface="Calibri"/>
              </a:rPr>
              <a:t>Book Movie </a:t>
            </a:r>
            <a:r>
              <a:rPr lang="en-US" sz="3200" b="1" strike="noStrike" spc="-1" dirty="0">
                <a:solidFill>
                  <a:srgbClr val="CC9B00"/>
                </a:solidFill>
                <a:latin typeface="Calibri"/>
              </a:rPr>
              <a:t>Process </a:t>
            </a:r>
            <a:r>
              <a:rPr lang="en-US" sz="3200" b="1" spc="-1" dirty="0" smtClean="0">
                <a:solidFill>
                  <a:srgbClr val="CC9B00"/>
                </a:solidFill>
                <a:latin typeface="Calibri"/>
              </a:rPr>
              <a:t>4</a:t>
            </a:r>
            <a:r>
              <a:rPr lang="en-US" sz="3200" b="1" strike="noStrike" spc="-1" dirty="0" smtClean="0">
                <a:solidFill>
                  <a:srgbClr val="CC9B00"/>
                </a:solidFill>
                <a:latin typeface="Calibri"/>
              </a:rPr>
              <a:t>.0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1219680" y="1372080"/>
            <a:ext cx="1066320" cy="380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Franklin Gothic Book"/>
              </a:rPr>
              <a:t>Customer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733800" y="1219200"/>
            <a:ext cx="975000" cy="96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00" spc="-1" dirty="0" smtClean="0">
                <a:solidFill>
                  <a:srgbClr val="000000"/>
                </a:solidFill>
                <a:latin typeface="Franklin Gothic Book"/>
              </a:rPr>
              <a:t>Search movie by city</a:t>
            </a:r>
            <a:endParaRPr lang="en-US" sz="1200" spc="-1" dirty="0" smtClean="0"/>
          </a:p>
        </p:txBody>
      </p:sp>
      <p:sp>
        <p:nvSpPr>
          <p:cNvPr id="7" name="Line 3"/>
          <p:cNvSpPr/>
          <p:nvPr/>
        </p:nvSpPr>
        <p:spPr>
          <a:xfrm flipV="1">
            <a:off x="3890760" y="1363200"/>
            <a:ext cx="689939" cy="1405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/>
          <p:cNvSpPr/>
          <p:nvPr/>
        </p:nvSpPr>
        <p:spPr>
          <a:xfrm>
            <a:off x="4038720" y="1201560"/>
            <a:ext cx="417716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 smtClean="0">
                <a:solidFill>
                  <a:srgbClr val="000000"/>
                </a:solidFill>
                <a:latin typeface="Franklin Gothic Book"/>
              </a:rPr>
              <a:t>4</a:t>
            </a:r>
            <a:r>
              <a:rPr lang="en-US" sz="900" b="0" strike="noStrike" spc="-1" dirty="0" smtClean="0">
                <a:solidFill>
                  <a:srgbClr val="000000"/>
                </a:solidFill>
                <a:latin typeface="Franklin Gothic Book"/>
              </a:rPr>
              <a:t>.1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3733800" y="2379840"/>
            <a:ext cx="975000" cy="96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en-US" sz="1200" spc="-1" dirty="0" smtClean="0"/>
          </a:p>
        </p:txBody>
      </p:sp>
      <p:sp>
        <p:nvSpPr>
          <p:cNvPr id="10" name="Line 3"/>
          <p:cNvSpPr/>
          <p:nvPr/>
        </p:nvSpPr>
        <p:spPr>
          <a:xfrm flipV="1">
            <a:off x="3890760" y="2523840"/>
            <a:ext cx="689939" cy="1405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4"/>
          <p:cNvSpPr/>
          <p:nvPr/>
        </p:nvSpPr>
        <p:spPr>
          <a:xfrm>
            <a:off x="4038720" y="2362200"/>
            <a:ext cx="417716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 smtClean="0">
                <a:solidFill>
                  <a:srgbClr val="000000"/>
                </a:solidFill>
                <a:latin typeface="Franklin Gothic Book"/>
              </a:rPr>
              <a:t>4</a:t>
            </a:r>
            <a:r>
              <a:rPr lang="en-US" sz="900" b="0" strike="noStrike" spc="-1" dirty="0" smtClean="0">
                <a:solidFill>
                  <a:srgbClr val="000000"/>
                </a:solidFill>
                <a:latin typeface="Franklin Gothic Book"/>
              </a:rPr>
              <a:t>.2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3733800" y="3522840"/>
            <a:ext cx="975000" cy="96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en-US" sz="1200" spc="-1" dirty="0" smtClean="0"/>
          </a:p>
        </p:txBody>
      </p:sp>
      <p:sp>
        <p:nvSpPr>
          <p:cNvPr id="13" name="Line 3"/>
          <p:cNvSpPr/>
          <p:nvPr/>
        </p:nvSpPr>
        <p:spPr>
          <a:xfrm flipV="1">
            <a:off x="3890760" y="3666840"/>
            <a:ext cx="689939" cy="1405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4"/>
          <p:cNvSpPr/>
          <p:nvPr/>
        </p:nvSpPr>
        <p:spPr>
          <a:xfrm>
            <a:off x="4038720" y="3505200"/>
            <a:ext cx="417716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 dirty="0" smtClean="0">
                <a:latin typeface="Arial"/>
              </a:rPr>
              <a:t>4.3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15" name="CustomShape 2"/>
          <p:cNvSpPr/>
          <p:nvPr/>
        </p:nvSpPr>
        <p:spPr>
          <a:xfrm>
            <a:off x="3733800" y="4665840"/>
            <a:ext cx="975000" cy="96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16" name="Line 3"/>
          <p:cNvSpPr/>
          <p:nvPr/>
        </p:nvSpPr>
        <p:spPr>
          <a:xfrm flipV="1">
            <a:off x="3890760" y="4809840"/>
            <a:ext cx="689939" cy="1405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4"/>
          <p:cNvSpPr/>
          <p:nvPr/>
        </p:nvSpPr>
        <p:spPr>
          <a:xfrm>
            <a:off x="4038720" y="4648200"/>
            <a:ext cx="417716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 smtClean="0">
                <a:solidFill>
                  <a:srgbClr val="000000"/>
                </a:solidFill>
                <a:latin typeface="Franklin Gothic Book"/>
              </a:rPr>
              <a:t>4.4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18" name="CustomShape 2"/>
          <p:cNvSpPr/>
          <p:nvPr/>
        </p:nvSpPr>
        <p:spPr>
          <a:xfrm>
            <a:off x="3749400" y="5815320"/>
            <a:ext cx="975000" cy="96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19" name="Line 3"/>
          <p:cNvSpPr/>
          <p:nvPr/>
        </p:nvSpPr>
        <p:spPr>
          <a:xfrm flipV="1">
            <a:off x="3906360" y="5959320"/>
            <a:ext cx="689939" cy="1405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4"/>
          <p:cNvSpPr/>
          <p:nvPr/>
        </p:nvSpPr>
        <p:spPr>
          <a:xfrm>
            <a:off x="4054320" y="5797680"/>
            <a:ext cx="417716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 smtClean="0">
                <a:solidFill>
                  <a:srgbClr val="000000"/>
                </a:solidFill>
                <a:latin typeface="Franklin Gothic Book"/>
              </a:rPr>
              <a:t>4.5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62400" y="2819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657600" y="2590800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-1" dirty="0" smtClean="0"/>
              <a:t>Display selected </a:t>
            </a:r>
          </a:p>
          <a:p>
            <a:pPr algn="ctr"/>
            <a:r>
              <a:rPr lang="en-US" sz="1100" spc="-1" dirty="0" smtClean="0"/>
              <a:t>movie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33800" y="3733801"/>
            <a:ext cx="990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-1" dirty="0" smtClean="0"/>
              <a:t>Enter </a:t>
            </a:r>
          </a:p>
          <a:p>
            <a:pPr algn="ctr"/>
            <a:r>
              <a:rPr lang="en-US" sz="1100" spc="-1" dirty="0" smtClean="0"/>
              <a:t>customer</a:t>
            </a:r>
          </a:p>
          <a:p>
            <a:pPr algn="ctr"/>
            <a:r>
              <a:rPr lang="en-US" sz="1100" spc="-1" dirty="0" smtClean="0"/>
              <a:t>detail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33800" y="499619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-1" dirty="0" smtClean="0"/>
              <a:t>Select  </a:t>
            </a:r>
          </a:p>
          <a:p>
            <a:pPr algn="ctr"/>
            <a:r>
              <a:rPr lang="en-US" sz="1100" spc="-1" dirty="0" smtClean="0"/>
              <a:t>seat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10000" y="61722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-1" dirty="0" smtClean="0"/>
              <a:t>Payment</a:t>
            </a:r>
          </a:p>
        </p:txBody>
      </p:sp>
      <p:sp>
        <p:nvSpPr>
          <p:cNvPr id="26" name="CustomShape 21"/>
          <p:cNvSpPr/>
          <p:nvPr/>
        </p:nvSpPr>
        <p:spPr>
          <a:xfrm>
            <a:off x="2438640" y="4267200"/>
            <a:ext cx="761760" cy="685800"/>
          </a:xfrm>
          <a:prstGeom prst="flowChartDecision">
            <a:avLst/>
          </a:prstGeom>
          <a:solidFill>
            <a:srgbClr val="FDB46A"/>
          </a:solidFill>
          <a:ln>
            <a:solidFill>
              <a:srgbClr val="FDB46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22"/>
          <p:cNvSpPr/>
          <p:nvPr/>
        </p:nvSpPr>
        <p:spPr>
          <a:xfrm>
            <a:off x="2286239" y="4495800"/>
            <a:ext cx="1100053" cy="2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 smtClean="0">
                <a:solidFill>
                  <a:srgbClr val="000000"/>
                </a:solidFill>
                <a:latin typeface="Franklin Gothic Book"/>
              </a:rPr>
              <a:t>Is valid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28" name="Line 31"/>
          <p:cNvSpPr/>
          <p:nvPr/>
        </p:nvSpPr>
        <p:spPr>
          <a:xfrm>
            <a:off x="2819400" y="4953000"/>
            <a:ext cx="0" cy="228600"/>
          </a:xfrm>
          <a:prstGeom prst="line">
            <a:avLst/>
          </a:prstGeom>
          <a:ln w="19080">
            <a:round/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29" name="Straight Connector 28"/>
          <p:cNvCxnSpPr/>
          <p:nvPr/>
        </p:nvCxnSpPr>
        <p:spPr>
          <a:xfrm>
            <a:off x="2819400" y="5181600"/>
            <a:ext cx="9144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1"/>
          </p:cNvCxnSpPr>
          <p:nvPr/>
        </p:nvCxnSpPr>
        <p:spPr>
          <a:xfrm flipH="1">
            <a:off x="2819400" y="4033883"/>
            <a:ext cx="914400" cy="47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6" idx="0"/>
          </p:cNvCxnSpPr>
          <p:nvPr/>
        </p:nvCxnSpPr>
        <p:spPr>
          <a:xfrm>
            <a:off x="2819400" y="4038600"/>
            <a:ext cx="120" cy="22860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48000" y="49530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33" name="Straight Connector 32"/>
          <p:cNvCxnSpPr>
            <a:stCxn id="15" idx="4"/>
            <a:endCxn id="18" idx="0"/>
          </p:cNvCxnSpPr>
          <p:nvPr/>
        </p:nvCxnSpPr>
        <p:spPr>
          <a:xfrm>
            <a:off x="4221300" y="5632320"/>
            <a:ext cx="15600" cy="183000"/>
          </a:xfrm>
          <a:prstGeom prst="line">
            <a:avLst/>
          </a:prstGeom>
          <a:ln w="19050">
            <a:tailEnd type="triangle"/>
          </a:ln>
          <a:scene3d>
            <a:camera prst="orthographicFront">
              <a:rot lat="0" lon="0" rev="212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91000" y="3352800"/>
            <a:ext cx="15600" cy="183000"/>
          </a:xfrm>
          <a:prstGeom prst="line">
            <a:avLst/>
          </a:prstGeom>
          <a:ln w="19050">
            <a:tailEnd type="triangle"/>
          </a:ln>
          <a:scene3d>
            <a:camera prst="orthographicFront">
              <a:rot lat="0" lon="0" rev="212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191000" y="2209800"/>
            <a:ext cx="15600" cy="183000"/>
          </a:xfrm>
          <a:prstGeom prst="line">
            <a:avLst/>
          </a:prstGeom>
          <a:ln w="19050">
            <a:tailEnd type="triangle"/>
          </a:ln>
          <a:scene3d>
            <a:camera prst="orthographicFront">
              <a:rot lat="0" lon="0" rev="212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ine 22"/>
          <p:cNvSpPr/>
          <p:nvPr/>
        </p:nvSpPr>
        <p:spPr>
          <a:xfrm flipH="1">
            <a:off x="6324600" y="1446840"/>
            <a:ext cx="108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Line 23"/>
          <p:cNvSpPr/>
          <p:nvPr/>
        </p:nvSpPr>
        <p:spPr>
          <a:xfrm flipV="1">
            <a:off x="6326400" y="1446120"/>
            <a:ext cx="1523160" cy="72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Line 24"/>
          <p:cNvSpPr/>
          <p:nvPr/>
        </p:nvSpPr>
        <p:spPr>
          <a:xfrm flipV="1">
            <a:off x="6326400" y="1826280"/>
            <a:ext cx="1523160" cy="108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5"/>
          <p:cNvSpPr/>
          <p:nvPr/>
        </p:nvSpPr>
        <p:spPr>
          <a:xfrm>
            <a:off x="6324600" y="1447800"/>
            <a:ext cx="141708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-1" dirty="0" smtClean="0">
                <a:solidFill>
                  <a:srgbClr val="000000"/>
                </a:solidFill>
                <a:latin typeface="Franklin Gothic Book"/>
              </a:rPr>
              <a:t>movies_list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0" name="CustomShape 8"/>
          <p:cNvSpPr/>
          <p:nvPr/>
        </p:nvSpPr>
        <p:spPr>
          <a:xfrm>
            <a:off x="4724400" y="1600200"/>
            <a:ext cx="1599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41" name="Straight Connector 40"/>
          <p:cNvCxnSpPr/>
          <p:nvPr/>
        </p:nvCxnSpPr>
        <p:spPr>
          <a:xfrm>
            <a:off x="6781800" y="1828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724400" y="2819400"/>
            <a:ext cx="20574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ine 22"/>
          <p:cNvSpPr/>
          <p:nvPr/>
        </p:nvSpPr>
        <p:spPr>
          <a:xfrm flipH="1">
            <a:off x="6400800" y="5104440"/>
            <a:ext cx="108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23"/>
          <p:cNvSpPr/>
          <p:nvPr/>
        </p:nvSpPr>
        <p:spPr>
          <a:xfrm flipV="1">
            <a:off x="6402600" y="5103720"/>
            <a:ext cx="1523160" cy="72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24"/>
          <p:cNvSpPr/>
          <p:nvPr/>
        </p:nvSpPr>
        <p:spPr>
          <a:xfrm flipV="1">
            <a:off x="6402600" y="5483880"/>
            <a:ext cx="1523160" cy="108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5"/>
          <p:cNvSpPr/>
          <p:nvPr/>
        </p:nvSpPr>
        <p:spPr>
          <a:xfrm>
            <a:off x="6355320" y="5105400"/>
            <a:ext cx="164568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-1" dirty="0" smtClean="0">
                <a:solidFill>
                  <a:srgbClr val="000000"/>
                </a:solidFill>
                <a:latin typeface="Franklin Gothic Book"/>
              </a:rPr>
              <a:t>seat_tracking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4724400" y="5257800"/>
            <a:ext cx="1676400" cy="0"/>
          </a:xfrm>
          <a:prstGeom prst="line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286000" y="1524000"/>
            <a:ext cx="14478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905000" y="1752600"/>
            <a:ext cx="0" cy="2895600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905000" y="4610100"/>
            <a:ext cx="533640" cy="3810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981200" y="43434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2590800" y="12954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Request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4724400" y="1371600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Request to retrieve data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5181600" y="2573179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Response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5181600" y="5029200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Seat available</a:t>
            </a:r>
            <a:endParaRPr lang="en-US" sz="1000" dirty="0"/>
          </a:p>
        </p:txBody>
      </p:sp>
      <p:sp>
        <p:nvSpPr>
          <p:cNvPr id="65" name="Line 22"/>
          <p:cNvSpPr/>
          <p:nvPr/>
        </p:nvSpPr>
        <p:spPr>
          <a:xfrm flipH="1">
            <a:off x="6400800" y="6018840"/>
            <a:ext cx="108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Line 23"/>
          <p:cNvSpPr/>
          <p:nvPr/>
        </p:nvSpPr>
        <p:spPr>
          <a:xfrm>
            <a:off x="6402600" y="6018840"/>
            <a:ext cx="1827000" cy="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Line 24"/>
          <p:cNvSpPr/>
          <p:nvPr/>
        </p:nvSpPr>
        <p:spPr>
          <a:xfrm>
            <a:off x="6402600" y="6399360"/>
            <a:ext cx="1827000" cy="144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25"/>
          <p:cNvSpPr/>
          <p:nvPr/>
        </p:nvSpPr>
        <p:spPr>
          <a:xfrm>
            <a:off x="6355320" y="6019800"/>
            <a:ext cx="195048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-1" dirty="0" smtClean="0">
                <a:solidFill>
                  <a:srgbClr val="000000"/>
                </a:solidFill>
                <a:latin typeface="Franklin Gothic Book"/>
              </a:rPr>
              <a:t>movies_transaction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4724400" y="6248400"/>
            <a:ext cx="1676400" cy="0"/>
          </a:xfrm>
          <a:prstGeom prst="line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914400" y="63000"/>
            <a:ext cx="7314840" cy="1075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CC9B00"/>
                </a:solidFill>
                <a:latin typeface="Calibri"/>
              </a:rPr>
              <a:t>First Level Diagram (Customer)</a:t>
            </a:r>
            <a:endParaRPr lang="en-US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CC9B00"/>
                </a:solidFill>
                <a:latin typeface="Calibri"/>
              </a:rPr>
              <a:t>View &amp; </a:t>
            </a:r>
            <a:r>
              <a:rPr lang="en-US" sz="3200" b="1" strike="noStrike" spc="-1" dirty="0" smtClean="0">
                <a:solidFill>
                  <a:srgbClr val="CC9B00"/>
                </a:solidFill>
                <a:latin typeface="Calibri"/>
              </a:rPr>
              <a:t>Book Movie </a:t>
            </a:r>
            <a:r>
              <a:rPr lang="en-US" sz="3200" b="1" strike="noStrike" spc="-1" dirty="0">
                <a:solidFill>
                  <a:srgbClr val="CC9B00"/>
                </a:solidFill>
                <a:latin typeface="Calibri"/>
              </a:rPr>
              <a:t>Process </a:t>
            </a:r>
            <a:r>
              <a:rPr lang="en-US" sz="3200" b="1" spc="-1" dirty="0" smtClean="0">
                <a:solidFill>
                  <a:srgbClr val="CC9B00"/>
                </a:solidFill>
                <a:latin typeface="Calibri"/>
              </a:rPr>
              <a:t>4</a:t>
            </a:r>
            <a:r>
              <a:rPr lang="en-US" sz="3200" b="1" strike="noStrike" spc="-1" dirty="0" smtClean="0">
                <a:solidFill>
                  <a:srgbClr val="CC9B00"/>
                </a:solidFill>
                <a:latin typeface="Calibri"/>
              </a:rPr>
              <a:t>.0 </a:t>
            </a:r>
            <a:r>
              <a:rPr lang="en-US" sz="3200" strike="noStrike" spc="-1" dirty="0" smtClean="0">
                <a:solidFill>
                  <a:srgbClr val="CC9B00"/>
                </a:solidFill>
                <a:latin typeface="Calibri"/>
              </a:rPr>
              <a:t>(cont.)</a:t>
            </a:r>
            <a:endParaRPr lang="en-US" sz="3200" strike="noStrike" spc="-1" dirty="0">
              <a:latin typeface="Arial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1219200" y="1981200"/>
            <a:ext cx="1066320" cy="380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Franklin Gothic Book"/>
              </a:rPr>
              <a:t>Customer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" name="CustomShape 2"/>
          <p:cNvSpPr/>
          <p:nvPr/>
        </p:nvSpPr>
        <p:spPr>
          <a:xfrm>
            <a:off x="3749400" y="1694040"/>
            <a:ext cx="975000" cy="96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7" name="Line 3"/>
          <p:cNvSpPr/>
          <p:nvPr/>
        </p:nvSpPr>
        <p:spPr>
          <a:xfrm flipV="1">
            <a:off x="3906360" y="1838040"/>
            <a:ext cx="689939" cy="1405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/>
          <p:cNvSpPr/>
          <p:nvPr/>
        </p:nvSpPr>
        <p:spPr>
          <a:xfrm>
            <a:off x="4054320" y="1676400"/>
            <a:ext cx="417716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 smtClean="0">
                <a:solidFill>
                  <a:srgbClr val="000000"/>
                </a:solidFill>
                <a:latin typeface="Franklin Gothic Book"/>
              </a:rPr>
              <a:t>4.6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0" y="197472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-1" dirty="0" smtClean="0"/>
              <a:t>Print </a:t>
            </a:r>
          </a:p>
          <a:p>
            <a:pPr algn="ctr"/>
            <a:r>
              <a:rPr lang="en-US" sz="1100" spc="-1" dirty="0" smtClean="0"/>
              <a:t>document</a:t>
            </a:r>
          </a:p>
        </p:txBody>
      </p:sp>
      <p:sp>
        <p:nvSpPr>
          <p:cNvPr id="10" name="Line 22"/>
          <p:cNvSpPr/>
          <p:nvPr/>
        </p:nvSpPr>
        <p:spPr>
          <a:xfrm flipH="1">
            <a:off x="6172200" y="1980240"/>
            <a:ext cx="108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Line 23"/>
          <p:cNvSpPr/>
          <p:nvPr/>
        </p:nvSpPr>
        <p:spPr>
          <a:xfrm>
            <a:off x="6174000" y="1980240"/>
            <a:ext cx="1827000" cy="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Line 24"/>
          <p:cNvSpPr/>
          <p:nvPr/>
        </p:nvSpPr>
        <p:spPr>
          <a:xfrm>
            <a:off x="6174000" y="2360760"/>
            <a:ext cx="1827000" cy="144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25"/>
          <p:cNvSpPr/>
          <p:nvPr/>
        </p:nvSpPr>
        <p:spPr>
          <a:xfrm>
            <a:off x="6126720" y="1981200"/>
            <a:ext cx="195048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-1" dirty="0" smtClean="0">
                <a:solidFill>
                  <a:srgbClr val="000000"/>
                </a:solidFill>
                <a:latin typeface="Franklin Gothic Book"/>
              </a:rPr>
              <a:t>movies_transaction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14" name="Straight Connector 13"/>
          <p:cNvCxnSpPr>
            <a:stCxn id="13" idx="1"/>
          </p:cNvCxnSpPr>
          <p:nvPr/>
        </p:nvCxnSpPr>
        <p:spPr>
          <a:xfrm flipH="1" flipV="1">
            <a:off x="4724400" y="2133600"/>
            <a:ext cx="1402320" cy="16150"/>
          </a:xfrm>
          <a:prstGeom prst="line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221300" y="1524000"/>
            <a:ext cx="15600" cy="183000"/>
          </a:xfrm>
          <a:prstGeom prst="line">
            <a:avLst/>
          </a:prstGeom>
          <a:ln w="22225">
            <a:tailEnd type="triangle"/>
          </a:ln>
          <a:scene3d>
            <a:camera prst="orthographicFront">
              <a:rot lat="0" lon="0" rev="212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3"/>
            <a:endCxn id="6" idx="2"/>
          </p:cNvCxnSpPr>
          <p:nvPr/>
        </p:nvCxnSpPr>
        <p:spPr>
          <a:xfrm>
            <a:off x="2285520" y="2171460"/>
            <a:ext cx="1463880" cy="5820"/>
          </a:xfrm>
          <a:prstGeom prst="line">
            <a:avLst/>
          </a:prstGeom>
          <a:ln w="222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stomShape 2"/>
          <p:cNvSpPr/>
          <p:nvPr/>
        </p:nvSpPr>
        <p:spPr>
          <a:xfrm>
            <a:off x="3810000" y="2837040"/>
            <a:ext cx="975000" cy="96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00" spc="-1" dirty="0" smtClean="0">
                <a:solidFill>
                  <a:srgbClr val="000000"/>
                </a:solidFill>
                <a:latin typeface="Franklin Gothic Book"/>
              </a:rPr>
              <a:t>Add To List</a:t>
            </a:r>
            <a:endParaRPr lang="en-US" sz="1200" spc="-1" dirty="0" smtClean="0"/>
          </a:p>
        </p:txBody>
      </p:sp>
      <p:sp>
        <p:nvSpPr>
          <p:cNvPr id="25" name="Line 3"/>
          <p:cNvSpPr/>
          <p:nvPr/>
        </p:nvSpPr>
        <p:spPr>
          <a:xfrm flipV="1">
            <a:off x="3966960" y="2981040"/>
            <a:ext cx="689939" cy="1405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4"/>
          <p:cNvSpPr/>
          <p:nvPr/>
        </p:nvSpPr>
        <p:spPr>
          <a:xfrm>
            <a:off x="4114920" y="2819400"/>
            <a:ext cx="417716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 smtClean="0">
                <a:solidFill>
                  <a:srgbClr val="000000"/>
                </a:solidFill>
                <a:latin typeface="Franklin Gothic Book"/>
              </a:rPr>
              <a:t>4.7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27" name="CustomShape 2"/>
          <p:cNvSpPr/>
          <p:nvPr/>
        </p:nvSpPr>
        <p:spPr>
          <a:xfrm>
            <a:off x="3810000" y="3997680"/>
            <a:ext cx="975000" cy="9664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en-US" sz="1200" spc="-1" dirty="0" smtClean="0"/>
          </a:p>
        </p:txBody>
      </p:sp>
      <p:sp>
        <p:nvSpPr>
          <p:cNvPr id="28" name="Line 3"/>
          <p:cNvSpPr/>
          <p:nvPr/>
        </p:nvSpPr>
        <p:spPr>
          <a:xfrm flipV="1">
            <a:off x="3966960" y="4141680"/>
            <a:ext cx="689939" cy="1405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ustomShape 4"/>
          <p:cNvSpPr/>
          <p:nvPr/>
        </p:nvSpPr>
        <p:spPr>
          <a:xfrm>
            <a:off x="4114920" y="3980040"/>
            <a:ext cx="417716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spc="-1" dirty="0" smtClean="0">
                <a:solidFill>
                  <a:srgbClr val="000000"/>
                </a:solidFill>
                <a:latin typeface="Franklin Gothic Book"/>
              </a:rPr>
              <a:t>4.8</a:t>
            </a:r>
            <a:endParaRPr lang="en-US" sz="900" b="0" strike="noStrike" spc="-1" dirty="0">
              <a:latin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38600" y="44372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33800" y="4278360"/>
            <a:ext cx="114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-1" dirty="0" smtClean="0"/>
              <a:t>Cancel </a:t>
            </a:r>
          </a:p>
          <a:p>
            <a:pPr algn="ctr"/>
            <a:r>
              <a:rPr lang="en-US" sz="1100" spc="-1" dirty="0" smtClean="0"/>
              <a:t>Booking</a:t>
            </a:r>
          </a:p>
        </p:txBody>
      </p:sp>
      <p:sp>
        <p:nvSpPr>
          <p:cNvPr id="32" name="Line 22"/>
          <p:cNvSpPr/>
          <p:nvPr/>
        </p:nvSpPr>
        <p:spPr>
          <a:xfrm flipH="1">
            <a:off x="6400800" y="3064680"/>
            <a:ext cx="108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Line 23"/>
          <p:cNvSpPr/>
          <p:nvPr/>
        </p:nvSpPr>
        <p:spPr>
          <a:xfrm flipV="1">
            <a:off x="6402600" y="3063960"/>
            <a:ext cx="1523160" cy="72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Line 24"/>
          <p:cNvSpPr/>
          <p:nvPr/>
        </p:nvSpPr>
        <p:spPr>
          <a:xfrm flipV="1">
            <a:off x="6402600" y="3444120"/>
            <a:ext cx="1523160" cy="108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CustomShape 25"/>
          <p:cNvSpPr/>
          <p:nvPr/>
        </p:nvSpPr>
        <p:spPr>
          <a:xfrm>
            <a:off x="6400800" y="3065640"/>
            <a:ext cx="160020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-1" dirty="0" smtClean="0">
                <a:solidFill>
                  <a:srgbClr val="000000"/>
                </a:solidFill>
                <a:latin typeface="Franklin Gothic Book"/>
              </a:rPr>
              <a:t>movie_addtolist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6" name="CustomShape 8"/>
          <p:cNvSpPr/>
          <p:nvPr/>
        </p:nvSpPr>
        <p:spPr>
          <a:xfrm>
            <a:off x="4800600" y="3218040"/>
            <a:ext cx="1599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TextBox 36"/>
          <p:cNvSpPr txBox="1"/>
          <p:nvPr/>
        </p:nvSpPr>
        <p:spPr>
          <a:xfrm>
            <a:off x="4800600" y="2989440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Insert data</a:t>
            </a:r>
            <a:endParaRPr lang="en-US" sz="1000" dirty="0"/>
          </a:p>
        </p:txBody>
      </p:sp>
      <p:sp>
        <p:nvSpPr>
          <p:cNvPr id="38" name="CustomShape 20"/>
          <p:cNvSpPr/>
          <p:nvPr/>
        </p:nvSpPr>
        <p:spPr>
          <a:xfrm>
            <a:off x="4282440" y="4993440"/>
            <a:ext cx="36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1"/>
          <p:cNvSpPr/>
          <p:nvPr/>
        </p:nvSpPr>
        <p:spPr>
          <a:xfrm>
            <a:off x="3733800" y="5361720"/>
            <a:ext cx="1097280" cy="1005840"/>
          </a:xfrm>
          <a:prstGeom prst="flowChartDecision">
            <a:avLst/>
          </a:prstGeom>
          <a:solidFill>
            <a:srgbClr val="FDB46A"/>
          </a:solidFill>
          <a:ln>
            <a:solidFill>
              <a:srgbClr val="FDB46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2"/>
          <p:cNvSpPr/>
          <p:nvPr/>
        </p:nvSpPr>
        <p:spPr>
          <a:xfrm>
            <a:off x="3810240" y="5726160"/>
            <a:ext cx="990360" cy="2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 smtClean="0">
                <a:solidFill>
                  <a:srgbClr val="000000"/>
                </a:solidFill>
                <a:latin typeface="Franklin Gothic Book"/>
              </a:rPr>
              <a:t>Is </a:t>
            </a:r>
            <a:r>
              <a:rPr lang="en-US" sz="1000" b="0" strike="noStrike" spc="-1" dirty="0">
                <a:solidFill>
                  <a:srgbClr val="000000"/>
                </a:solidFill>
                <a:latin typeface="Franklin Gothic Book"/>
              </a:rPr>
              <a:t>valid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41" name="CustomShape 34"/>
          <p:cNvSpPr/>
          <p:nvPr/>
        </p:nvSpPr>
        <p:spPr>
          <a:xfrm>
            <a:off x="5029200" y="5649960"/>
            <a:ext cx="7160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Franklin Gothic Book"/>
              </a:rPr>
              <a:t>Yes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42" name="Line 22"/>
          <p:cNvSpPr/>
          <p:nvPr/>
        </p:nvSpPr>
        <p:spPr>
          <a:xfrm flipH="1">
            <a:off x="6400800" y="5494920"/>
            <a:ext cx="108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23"/>
          <p:cNvSpPr/>
          <p:nvPr/>
        </p:nvSpPr>
        <p:spPr>
          <a:xfrm flipV="1">
            <a:off x="6402600" y="5494200"/>
            <a:ext cx="1523160" cy="72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24"/>
          <p:cNvSpPr/>
          <p:nvPr/>
        </p:nvSpPr>
        <p:spPr>
          <a:xfrm flipV="1">
            <a:off x="6402600" y="5874360"/>
            <a:ext cx="1523160" cy="108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5"/>
          <p:cNvSpPr/>
          <p:nvPr/>
        </p:nvSpPr>
        <p:spPr>
          <a:xfrm>
            <a:off x="6248400" y="5486400"/>
            <a:ext cx="167640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-1" dirty="0" smtClean="0">
                <a:solidFill>
                  <a:srgbClr val="000000"/>
                </a:solidFill>
                <a:latin typeface="Franklin Gothic Book"/>
              </a:rPr>
              <a:t>movies_list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50" name="Straight Connector 49"/>
          <p:cNvCxnSpPr>
            <a:stCxn id="39" idx="3"/>
          </p:cNvCxnSpPr>
          <p:nvPr/>
        </p:nvCxnSpPr>
        <p:spPr>
          <a:xfrm>
            <a:off x="4831080" y="5864640"/>
            <a:ext cx="1188720" cy="139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019800" y="564996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019800" y="5649960"/>
            <a:ext cx="3810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019800" y="6183360"/>
            <a:ext cx="3810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ine 22"/>
          <p:cNvSpPr/>
          <p:nvPr/>
        </p:nvSpPr>
        <p:spPr>
          <a:xfrm flipH="1">
            <a:off x="6400800" y="6018840"/>
            <a:ext cx="108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Line 23"/>
          <p:cNvSpPr/>
          <p:nvPr/>
        </p:nvSpPr>
        <p:spPr>
          <a:xfrm>
            <a:off x="6402600" y="6018840"/>
            <a:ext cx="1827000" cy="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Line 24"/>
          <p:cNvSpPr/>
          <p:nvPr/>
        </p:nvSpPr>
        <p:spPr>
          <a:xfrm>
            <a:off x="6402600" y="6399360"/>
            <a:ext cx="1827000" cy="144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25"/>
          <p:cNvSpPr/>
          <p:nvPr/>
        </p:nvSpPr>
        <p:spPr>
          <a:xfrm>
            <a:off x="6355320" y="6019800"/>
            <a:ext cx="195048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spc="-1" dirty="0" smtClean="0">
                <a:solidFill>
                  <a:srgbClr val="000000"/>
                </a:solidFill>
                <a:latin typeface="Franklin Gothic Book"/>
              </a:rPr>
              <a:t>movies_transaction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1523520" y="2362200"/>
            <a:ext cx="480" cy="3505200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1524000" y="5867400"/>
            <a:ext cx="2209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stomShape 34"/>
          <p:cNvSpPr/>
          <p:nvPr/>
        </p:nvSpPr>
        <p:spPr>
          <a:xfrm>
            <a:off x="1447800" y="4708233"/>
            <a:ext cx="1325640" cy="2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spc="-1" dirty="0" smtClean="0">
                <a:solidFill>
                  <a:srgbClr val="000000"/>
                </a:solidFill>
                <a:latin typeface="Franklin Gothic Book"/>
              </a:rPr>
              <a:t>Acknowledgement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63" name="CustomShape 34"/>
          <p:cNvSpPr/>
          <p:nvPr/>
        </p:nvSpPr>
        <p:spPr>
          <a:xfrm>
            <a:off x="2742720" y="5638800"/>
            <a:ext cx="7160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spc="-1" dirty="0" smtClean="0">
                <a:solidFill>
                  <a:srgbClr val="000000"/>
                </a:solidFill>
                <a:latin typeface="Franklin Gothic Book"/>
              </a:rPr>
              <a:t>No</a:t>
            </a:r>
            <a:endParaRPr lang="en-US" sz="1000" b="0" strike="noStrike" spc="-1" dirty="0">
              <a:latin typeface="Arial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1828560" y="2361720"/>
            <a:ext cx="240" cy="2134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828800" y="4495800"/>
            <a:ext cx="19812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33360" y="2362200"/>
            <a:ext cx="24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33600" y="3352800"/>
            <a:ext cx="1676400" cy="0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953000" y="1905000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Retrieve Record</a:t>
            </a:r>
            <a:endParaRPr lang="en-US" sz="1000" dirty="0"/>
          </a:p>
        </p:txBody>
      </p:sp>
      <p:sp>
        <p:nvSpPr>
          <p:cNvPr id="75" name="CustomShape 34"/>
          <p:cNvSpPr/>
          <p:nvPr/>
        </p:nvSpPr>
        <p:spPr>
          <a:xfrm>
            <a:off x="2362200" y="1905000"/>
            <a:ext cx="1325640" cy="2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spc="-1" dirty="0" smtClean="0">
                <a:solidFill>
                  <a:srgbClr val="000000"/>
                </a:solidFill>
                <a:latin typeface="Franklin Gothic Book"/>
              </a:rPr>
              <a:t>Acknowledgement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14600" y="31242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Request</a:t>
            </a:r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2514600" y="42672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Request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914400" y="304800"/>
            <a:ext cx="731484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CC9B00"/>
                </a:solidFill>
                <a:latin typeface="Calibri"/>
              </a:rPr>
              <a:t>Data Dictionary</a:t>
            </a:r>
            <a:endParaRPr lang="en-US" sz="3200" strike="noStrike" spc="-1" dirty="0">
              <a:latin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1981200"/>
          <a:ext cx="71628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438400"/>
                <a:gridCol w="381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Bahnschrift" pitchFamily="34" charset="0"/>
                        </a:rPr>
                        <a:t>#</a:t>
                      </a:r>
                      <a:endParaRPr lang="en-US" dirty="0">
                        <a:solidFill>
                          <a:schemeClr val="bg1"/>
                        </a:solidFill>
                        <a:latin typeface="Bahnschrif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Bahnschrift" pitchFamily="34" charset="0"/>
                        </a:rPr>
                        <a:t>Table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Bahnschrift" pitchFamily="34" charset="0"/>
                        </a:rPr>
                        <a:t> Name</a:t>
                      </a:r>
                      <a:endParaRPr lang="en-US" dirty="0">
                        <a:solidFill>
                          <a:schemeClr val="bg1"/>
                        </a:solidFill>
                        <a:latin typeface="Bahnschrif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  <a:latin typeface="Bahnschrift" pitchFamily="34" charset="0"/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  <a:latin typeface="Bahnschrift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user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Use to hold user detail(user name, user Email, Password)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Calibri" pitchFamily="34" charset="0"/>
                          <a:cs typeface="Calibri" pitchFamily="34" charset="0"/>
                        </a:rPr>
                        <a:t>cars_list</a:t>
                      </a:r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11430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" pitchFamily="34" charset="0"/>
              </a:rPr>
              <a:t>List of Tables :</a:t>
            </a:r>
            <a:endParaRPr lang="en-US" sz="2400" dirty="0">
              <a:latin typeface="Bahnschrif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914400" y="381000"/>
            <a:ext cx="731484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CC9B00"/>
                </a:solidFill>
                <a:latin typeface="Calibri"/>
              </a:rPr>
              <a:t>Entity Relationship Diagram</a:t>
            </a:r>
            <a:endParaRPr lang="en-US" sz="3200" strike="noStrike" spc="-1" dirty="0">
              <a:latin typeface="Arial"/>
            </a:endParaRPr>
          </a:p>
        </p:txBody>
      </p:sp>
      <p:pic>
        <p:nvPicPr>
          <p:cNvPr id="3" name="Picture 2" descr="user_comple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26981"/>
            <a:ext cx="7848600" cy="5902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914400" y="381000"/>
            <a:ext cx="731484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CC9B00"/>
                </a:solidFill>
                <a:latin typeface="Calibri"/>
              </a:rPr>
              <a:t>Entity Relationship Diagram </a:t>
            </a:r>
            <a:r>
              <a:rPr lang="en-US" sz="2400" strike="noStrike" spc="-1" dirty="0" smtClean="0">
                <a:solidFill>
                  <a:srgbClr val="CC9B00"/>
                </a:solidFill>
                <a:latin typeface="Calibri"/>
              </a:rPr>
              <a:t>(cont.)</a:t>
            </a:r>
            <a:endParaRPr lang="en-US" sz="3200" strike="noStrike" spc="-1" dirty="0">
              <a:latin typeface="Arial"/>
            </a:endParaRPr>
          </a:p>
        </p:txBody>
      </p:sp>
      <p:pic>
        <p:nvPicPr>
          <p:cNvPr id="5" name="Picture 4" descr="car_comple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314411" cy="4681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914400" y="381000"/>
            <a:ext cx="731484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 smtClean="0">
                <a:solidFill>
                  <a:srgbClr val="CC9B00"/>
                </a:solidFill>
                <a:latin typeface="Calibri"/>
              </a:rPr>
              <a:t>Entity Relationship Diagram </a:t>
            </a:r>
            <a:r>
              <a:rPr lang="en-US" sz="2400" spc="-1" dirty="0" smtClean="0">
                <a:solidFill>
                  <a:srgbClr val="CC9B00"/>
                </a:solidFill>
                <a:latin typeface="Calibri"/>
              </a:rPr>
              <a:t>(cont.)</a:t>
            </a:r>
            <a:endParaRPr lang="en-US" sz="3200" strike="noStrike" spc="-1" dirty="0">
              <a:latin typeface="Arial"/>
            </a:endParaRPr>
          </a:p>
        </p:txBody>
      </p:sp>
      <p:pic>
        <p:nvPicPr>
          <p:cNvPr id="5" name="Picture 4" descr="movie_comple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5375"/>
            <a:ext cx="7648575" cy="5762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04920" y="304920"/>
            <a:ext cx="48002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CC9B00"/>
                </a:solidFill>
                <a:latin typeface="Calibri"/>
              </a:rPr>
              <a:t>Current</a:t>
            </a:r>
            <a:r>
              <a:rPr lang="en-US" sz="3200" b="1" strike="noStrike" spc="-1">
                <a:solidFill>
                  <a:srgbClr val="CC9B00"/>
                </a:solidFill>
                <a:latin typeface="Calibri"/>
              </a:rPr>
              <a:t> </a:t>
            </a:r>
            <a:r>
              <a:rPr lang="en-US" sz="3600" b="1" strike="noStrike" spc="-1">
                <a:solidFill>
                  <a:srgbClr val="CC9B00"/>
                </a:solidFill>
                <a:latin typeface="Calibri"/>
              </a:rPr>
              <a:t>Scenario</a:t>
            </a:r>
            <a:r>
              <a:rPr lang="en-US" sz="3200" b="1" strike="noStrike" spc="-1">
                <a:solidFill>
                  <a:srgbClr val="CC9B00"/>
                </a:solidFill>
                <a:latin typeface="Calibri"/>
              </a:rPr>
              <a:t> :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09480" y="1219320"/>
            <a:ext cx="15235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i="1" strike="noStrike" spc="-1">
                <a:solidFill>
                  <a:srgbClr val="CC9B00"/>
                </a:solidFill>
                <a:latin typeface="Calibri"/>
              </a:rPr>
              <a:t>Cars</a:t>
            </a:r>
            <a:r>
              <a:rPr lang="en-US" sz="2800" b="1" strike="noStrike" spc="-1">
                <a:solidFill>
                  <a:srgbClr val="CC9B00"/>
                </a:solidFill>
                <a:latin typeface="Calibri"/>
              </a:rPr>
              <a:t>: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838080" y="1683720"/>
            <a:ext cx="777204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4E3B30"/>
                </a:solidFill>
                <a:latin typeface="Calibri"/>
              </a:rPr>
              <a:t>This is not possible for an individuals having own car who are interested in tour and travelling.</a:t>
            </a:r>
            <a:endParaRPr lang="en-US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685800" y="2674080"/>
            <a:ext cx="2285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i="1" strike="noStrike" spc="-1">
                <a:solidFill>
                  <a:srgbClr val="CC9B00"/>
                </a:solidFill>
                <a:latin typeface="Calibri"/>
              </a:rPr>
              <a:t>Movies</a:t>
            </a:r>
            <a:r>
              <a:rPr lang="en-US" sz="2800" b="1" strike="noStrike" spc="-1">
                <a:solidFill>
                  <a:srgbClr val="CC9B00"/>
                </a:solidFill>
                <a:latin typeface="Calibri"/>
              </a:rPr>
              <a:t>: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838080" y="3207600"/>
            <a:ext cx="7848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4E3B30"/>
                </a:solidFill>
                <a:latin typeface="Calibri"/>
              </a:rPr>
              <a:t>The craze of movies is rising now a days and everyone need first day first show without waiting’s headache.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685800" y="4198320"/>
            <a:ext cx="15235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i="1" strike="noStrike" spc="-1">
                <a:solidFill>
                  <a:srgbClr val="CC9B00"/>
                </a:solidFill>
                <a:latin typeface="Calibri"/>
              </a:rPr>
              <a:t>Rooms</a:t>
            </a:r>
            <a:r>
              <a:rPr lang="en-US" sz="2800" b="1" strike="noStrike" spc="-1">
                <a:solidFill>
                  <a:srgbClr val="CC9B00"/>
                </a:solidFill>
                <a:latin typeface="Calibri"/>
              </a:rPr>
              <a:t>: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914400" y="4731480"/>
            <a:ext cx="769572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0" i="1" strike="noStrike" spc="-1">
                <a:solidFill>
                  <a:srgbClr val="4E3B30"/>
                </a:solidFill>
                <a:latin typeface="Calibri"/>
              </a:rPr>
              <a:t>This is not possible to visit in every hotel at a time and find a desire rooms at reasonable price.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4" name="CustomShape 8"/>
          <p:cNvSpPr/>
          <p:nvPr/>
        </p:nvSpPr>
        <p:spPr>
          <a:xfrm>
            <a:off x="2743200" y="6095880"/>
            <a:ext cx="5790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1" i="1" strike="noStrike" spc="-1">
                <a:solidFill>
                  <a:srgbClr val="000000"/>
                </a:solidFill>
                <a:latin typeface="Calibri"/>
              </a:rPr>
              <a:t>So, we are going to solve all the problems.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530"/>
            <a:ext cx="9144000" cy="5198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228600" y="137160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SzPct val="70000"/>
              <a:buFont typeface="Wingdings" charset="2"/>
              <a:buChar char=""/>
            </a:pPr>
            <a:r>
              <a:rPr lang="en-US" sz="2400" b="0" i="1" strike="noStrike" spc="-1">
                <a:solidFill>
                  <a:srgbClr val="4E3B30"/>
                </a:solidFill>
                <a:latin typeface="Calibri"/>
              </a:rPr>
              <a:t>There are a few website which are proving an online booking for a particular sector.</a:t>
            </a:r>
            <a:endParaRPr lang="en-US" sz="2400" b="0" strike="noStrike" spc="-1">
              <a:solidFill>
                <a:srgbClr val="4E3B30"/>
              </a:solidFill>
              <a:latin typeface="Franklin Gothic Book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4E3B30"/>
              </a:solidFill>
              <a:latin typeface="Franklin Gothic Book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SzPct val="70000"/>
              <a:buFont typeface="Wingdings" charset="2"/>
              <a:buChar char=""/>
            </a:pPr>
            <a:r>
              <a:rPr lang="en-US" sz="2400" b="0" i="1" strike="noStrike" spc="-1">
                <a:solidFill>
                  <a:srgbClr val="4E3B30"/>
                </a:solidFill>
                <a:latin typeface="Calibri"/>
              </a:rPr>
              <a:t>But we are providing the  3  in  1  facilities  to those people who like to enjoy weekends.   </a:t>
            </a:r>
            <a:endParaRPr lang="en-US" sz="2400" b="0" strike="noStrike" spc="-1">
              <a:solidFill>
                <a:srgbClr val="4E3B30"/>
              </a:solidFill>
              <a:latin typeface="Franklin Gothic Book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4E3B30"/>
              </a:solidFill>
              <a:latin typeface="Franklin Gothic Book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SzPct val="70000"/>
              <a:buFont typeface="Wingdings" charset="2"/>
              <a:buChar char=""/>
            </a:pPr>
            <a:r>
              <a:rPr lang="en-US" sz="2400" b="0" i="1" strike="noStrike" spc="-1">
                <a:solidFill>
                  <a:srgbClr val="4E3B30"/>
                </a:solidFill>
                <a:latin typeface="Calibri"/>
              </a:rPr>
              <a:t>We are providing  facilities to book Rental Cars, Movie Shows &amp; Hotel Rooms on the same platform. Using our web application people can book stuffs within no second.</a:t>
            </a:r>
            <a:endParaRPr lang="en-US" sz="2400" b="0" strike="noStrike" spc="-1">
              <a:solidFill>
                <a:srgbClr val="4E3B30"/>
              </a:solidFill>
              <a:latin typeface="Franklin Gothic Book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4E3B30"/>
              </a:solidFill>
              <a:latin typeface="Franklin Gothic Book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SzPct val="70000"/>
              <a:buFont typeface="Wingdings" charset="2"/>
              <a:buChar char=""/>
            </a:pPr>
            <a:r>
              <a:rPr lang="en-US" sz="2400" b="0" i="1" strike="noStrike" spc="-1">
                <a:solidFill>
                  <a:srgbClr val="4E3B30"/>
                </a:solidFill>
                <a:latin typeface="Calibri"/>
              </a:rPr>
              <a:t>This process reduce the workload of paper work, reduce time and available for 24/7.</a:t>
            </a:r>
            <a:endParaRPr lang="en-US" sz="24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295280" y="228600"/>
            <a:ext cx="66290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CC9B00"/>
                </a:solidFill>
                <a:latin typeface="Calibri"/>
              </a:rPr>
              <a:t>Need For System Development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438280" y="228600"/>
            <a:ext cx="3809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CC9B00"/>
                </a:solidFill>
                <a:latin typeface="Calibri"/>
              </a:rPr>
              <a:t>Types</a:t>
            </a:r>
            <a:r>
              <a:rPr lang="en-US" sz="3200" b="1" strike="noStrike" spc="-1">
                <a:solidFill>
                  <a:srgbClr val="CC9B00"/>
                </a:solidFill>
                <a:latin typeface="Franklin Gothic Book"/>
              </a:rPr>
              <a:t> </a:t>
            </a:r>
            <a:r>
              <a:rPr lang="en-US" sz="3600" b="1" strike="noStrike" spc="-1">
                <a:solidFill>
                  <a:srgbClr val="CC9B00"/>
                </a:solidFill>
                <a:latin typeface="Calibri"/>
              </a:rPr>
              <a:t>of</a:t>
            </a:r>
            <a:r>
              <a:rPr lang="en-US" sz="3200" b="1" strike="noStrike" spc="-1">
                <a:solidFill>
                  <a:srgbClr val="CC9B00"/>
                </a:solidFill>
                <a:latin typeface="Calibri"/>
              </a:rPr>
              <a:t> Users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914400" y="1295280"/>
            <a:ext cx="1218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i="1" strike="noStrike" spc="-1">
                <a:solidFill>
                  <a:srgbClr val="CC9B00"/>
                </a:solidFill>
                <a:latin typeface="Calibri"/>
              </a:rPr>
              <a:t>Admin: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914400" y="4038480"/>
            <a:ext cx="14475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i="1" strike="noStrike" spc="-1">
                <a:solidFill>
                  <a:srgbClr val="CC9B00"/>
                </a:solidFill>
                <a:latin typeface="Calibri"/>
              </a:rPr>
              <a:t>End</a:t>
            </a:r>
            <a:r>
              <a:rPr lang="en-US" sz="2000" b="1" i="1" strike="noStrike" spc="-1">
                <a:solidFill>
                  <a:srgbClr val="CC9B00"/>
                </a:solidFill>
                <a:latin typeface="Calibri"/>
              </a:rPr>
              <a:t> </a:t>
            </a:r>
            <a:r>
              <a:rPr lang="en-US" sz="2400" b="1" i="1" strike="noStrike" spc="-1">
                <a:solidFill>
                  <a:srgbClr val="CC9B00"/>
                </a:solidFill>
                <a:latin typeface="Calibri"/>
              </a:rPr>
              <a:t>User</a:t>
            </a:r>
            <a:r>
              <a:rPr lang="en-US" sz="2000" b="1" i="1" strike="noStrike" spc="-1">
                <a:solidFill>
                  <a:srgbClr val="CC9B00"/>
                </a:solidFill>
                <a:latin typeface="Calibri"/>
              </a:rPr>
              <a:t>: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1219320" y="1828800"/>
            <a:ext cx="70862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  Admin is a first user who can update following things: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1828800" y="2209680"/>
            <a:ext cx="4419360" cy="16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  Update page</a:t>
            </a:r>
            <a:endParaRPr lang="en-US" sz="20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  Update records</a:t>
            </a:r>
            <a:endParaRPr lang="en-US" sz="20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  Manage advertisement records</a:t>
            </a:r>
            <a:endParaRPr lang="en-US" sz="20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  Take a feed back from end users</a:t>
            </a:r>
            <a:endParaRPr lang="en-US" sz="20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  Add paid promotion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1295280" y="4583520"/>
            <a:ext cx="7086240" cy="191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  End users are the user who is actually use the web    application.    Here, in our case end user are the user who book Cars, Movies &amp; Rooms.</a:t>
            </a:r>
            <a:endParaRPr lang="en-US" sz="20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  Can see information which are shown on the web page.</a:t>
            </a:r>
            <a:endParaRPr lang="en-US" sz="20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  Can see past history of booking done by him.</a:t>
            </a:r>
            <a:endParaRPr lang="en-US" sz="2000" b="0" strike="noStrike" spc="-1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  Can also create a watch list.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1600200"/>
            <a:ext cx="815292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65500" lnSpcReduction="20000"/>
          </a:bodyPr>
          <a:lstStyle/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F0A22E"/>
              </a:buClr>
              <a:buSzPct val="70000"/>
              <a:buFont typeface="Wingdings" charset="2"/>
              <a:buChar char=""/>
            </a:pPr>
            <a:r>
              <a:rPr lang="en-US" sz="3200" b="0" i="1" strike="noStrike" spc="-1">
                <a:solidFill>
                  <a:srgbClr val="4E3B30"/>
                </a:solidFill>
                <a:latin typeface="Calibri"/>
              </a:rPr>
              <a:t>We have visited a </a:t>
            </a:r>
            <a:r>
              <a:rPr lang="en-US" sz="3200" b="0" i="1" u="sng" strike="noStrike" spc="-1">
                <a:solidFill>
                  <a:srgbClr val="4E3B30"/>
                </a:solidFill>
                <a:uFillTx/>
                <a:latin typeface="Calibri"/>
              </a:rPr>
              <a:t>ZOOMCAR.COM</a:t>
            </a:r>
            <a:r>
              <a:rPr lang="en-US" sz="3200" b="0" i="1" strike="noStrike" spc="-1">
                <a:solidFill>
                  <a:srgbClr val="4E3B30"/>
                </a:solidFill>
                <a:latin typeface="Calibri"/>
              </a:rPr>
              <a:t> to implement the car system of our project.</a:t>
            </a:r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F0A22E"/>
              </a:buClr>
              <a:buSzPct val="70000"/>
              <a:buFont typeface="Wingdings" charset="2"/>
              <a:buChar char=""/>
            </a:pPr>
            <a:r>
              <a:rPr lang="en-US" sz="3200" b="0" i="1" strike="noStrike" spc="-1">
                <a:solidFill>
                  <a:srgbClr val="4E3B30"/>
                </a:solidFill>
                <a:latin typeface="Calibri"/>
              </a:rPr>
              <a:t>We have also visited </a:t>
            </a:r>
            <a:r>
              <a:rPr lang="en-US" sz="3200" b="0" i="1" u="sng" strike="noStrike" spc="-1">
                <a:solidFill>
                  <a:srgbClr val="4E3B30"/>
                </a:solidFill>
                <a:uFillTx/>
                <a:latin typeface="Calibri"/>
              </a:rPr>
              <a:t>MakeMyTrip.in</a:t>
            </a:r>
            <a:r>
              <a:rPr lang="en-US" sz="3200" b="0" i="1" strike="noStrike" spc="-1">
                <a:solidFill>
                  <a:srgbClr val="4E3B30"/>
                </a:solidFill>
                <a:latin typeface="Calibri"/>
              </a:rPr>
              <a:t>, </a:t>
            </a:r>
            <a:r>
              <a:rPr lang="en-US" sz="3200" b="0" i="1" u="sng" strike="noStrike" spc="-1">
                <a:solidFill>
                  <a:srgbClr val="4E3B30"/>
                </a:solidFill>
                <a:uFillTx/>
                <a:latin typeface="Calibri"/>
              </a:rPr>
              <a:t>BookMyShow.in</a:t>
            </a:r>
            <a:r>
              <a:rPr lang="en-US" sz="3200" b="0" i="1" strike="noStrike" spc="-1">
                <a:solidFill>
                  <a:srgbClr val="4E3B30"/>
                </a:solidFill>
                <a:latin typeface="Calibri"/>
              </a:rPr>
              <a:t> which provide a third party platform to book Trips, flights &amp; more.</a:t>
            </a:r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F0A22E"/>
              </a:buClr>
              <a:buSzPct val="70000"/>
              <a:buFont typeface="Wingdings" charset="2"/>
              <a:buChar char=""/>
            </a:pPr>
            <a:r>
              <a:rPr lang="en-US" sz="3200" b="0" i="1" strike="noStrike" spc="-1">
                <a:solidFill>
                  <a:srgbClr val="4E3B30"/>
                </a:solidFill>
                <a:latin typeface="Calibri"/>
              </a:rPr>
              <a:t>Our project is inspire from </a:t>
            </a:r>
            <a:r>
              <a:rPr lang="en-US" sz="3200" b="0" i="1" u="sng" strike="noStrike" spc="-1">
                <a:solidFill>
                  <a:srgbClr val="4E3B30"/>
                </a:solidFill>
                <a:uFillTx/>
                <a:latin typeface="Calibri"/>
              </a:rPr>
              <a:t>Booking.com</a:t>
            </a:r>
            <a:r>
              <a:rPr lang="en-US" sz="3200" b="0" i="1" strike="noStrike" spc="-1">
                <a:solidFill>
                  <a:srgbClr val="4E3B30"/>
                </a:solidFill>
                <a:latin typeface="Calibri"/>
              </a:rPr>
              <a:t> (international booking platforms) which provide many services at one location.</a:t>
            </a:r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F0A22E"/>
              </a:buClr>
              <a:buSzPct val="70000"/>
              <a:buFont typeface="Wingdings" charset="2"/>
              <a:buChar char=""/>
            </a:pPr>
            <a:r>
              <a:rPr lang="en-US" sz="3200" b="0" i="1" strike="noStrike" spc="-1">
                <a:solidFill>
                  <a:srgbClr val="4E3B30"/>
                </a:solidFill>
                <a:latin typeface="Calibri"/>
              </a:rPr>
              <a:t>We have tried to solve many limitations of above visited website and integrated all the website’s services in single web application</a:t>
            </a:r>
            <a:endParaRPr lang="en-US" sz="32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914400" y="228600"/>
            <a:ext cx="73148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CC9B00"/>
                </a:solidFill>
                <a:latin typeface="Calibri"/>
              </a:rPr>
              <a:t>System Investigation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228600" y="144792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</a:pPr>
            <a:r>
              <a:rPr lang="en-US" sz="2800" b="1" i="1" strike="noStrike" spc="-1">
                <a:solidFill>
                  <a:srgbClr val="CC9B00"/>
                </a:solidFill>
                <a:latin typeface="Calibri"/>
              </a:rPr>
              <a:t>Advantages </a:t>
            </a:r>
            <a:r>
              <a:rPr lang="en-US" sz="2400" b="1" i="1" strike="noStrike" spc="-1">
                <a:solidFill>
                  <a:srgbClr val="CC9B00"/>
                </a:solidFill>
                <a:latin typeface="Calibri"/>
              </a:rPr>
              <a:t>:</a:t>
            </a:r>
            <a:endParaRPr lang="en-US" sz="2400" b="0" strike="noStrike" spc="-1">
              <a:solidFill>
                <a:srgbClr val="4E3B30"/>
              </a:solid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4E3B30"/>
              </a:solid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SzPct val="70000"/>
              <a:buFont typeface="Arial"/>
              <a:buChar char="•"/>
            </a:pPr>
            <a:r>
              <a:rPr lang="en-US" sz="2400" b="0" i="1" strike="noStrike" spc="-1">
                <a:solidFill>
                  <a:srgbClr val="4E3B30"/>
                </a:solidFill>
                <a:latin typeface="Calibri"/>
              </a:rPr>
              <a:t>Tickets are booked online without physically visiting place so, It is </a:t>
            </a:r>
            <a:r>
              <a:rPr lang="en-US" sz="2400" b="1" i="1" u="sng" strike="noStrike" spc="-1">
                <a:solidFill>
                  <a:srgbClr val="CC9B00"/>
                </a:solidFill>
                <a:uFillTx/>
                <a:latin typeface="Calibri"/>
              </a:rPr>
              <a:t>less Time Consuming</a:t>
            </a:r>
            <a:r>
              <a:rPr lang="en-US" sz="2400" b="1" i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US" sz="2400" b="0" strike="noStrike" spc="-1">
              <a:solidFill>
                <a:srgbClr val="4E3B30"/>
              </a:solidFill>
              <a:latin typeface="Franklin Gothic Book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4E3B30"/>
              </a:solid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SzPct val="70000"/>
              <a:buFont typeface="Arial"/>
              <a:buChar char="•"/>
            </a:pP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You can </a:t>
            </a:r>
            <a:r>
              <a:rPr lang="en-US" sz="2400" b="1" i="1" u="sng" strike="noStrike" spc="-1">
                <a:solidFill>
                  <a:srgbClr val="CC9B00"/>
                </a:solidFill>
                <a:uFillTx/>
                <a:latin typeface="Calibri"/>
              </a:rPr>
              <a:t>compare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 price of Movies, Cars &amp; Rooms from different places  &amp;</a:t>
            </a:r>
            <a:r>
              <a:rPr lang="en-US" sz="2400" b="1" i="1" strike="noStrike" spc="-1">
                <a:solidFill>
                  <a:srgbClr val="CC9B00"/>
                </a:solidFill>
                <a:latin typeface="Calibri"/>
              </a:rPr>
              <a:t> </a:t>
            </a:r>
            <a:r>
              <a:rPr lang="en-US" sz="2400" b="1" i="1" u="sng" strike="noStrike" spc="-1">
                <a:solidFill>
                  <a:srgbClr val="CC9B00"/>
                </a:solidFill>
                <a:uFillTx/>
                <a:latin typeface="Calibri"/>
              </a:rPr>
              <a:t>more options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are available.</a:t>
            </a:r>
            <a:endParaRPr lang="en-US" sz="2400" b="0" strike="noStrike" spc="-1">
              <a:solidFill>
                <a:srgbClr val="4E3B30"/>
              </a:solidFill>
              <a:latin typeface="Franklin Gothic Book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4E3B30"/>
              </a:solid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F0A22E"/>
              </a:buClr>
              <a:buSzPct val="70000"/>
              <a:buFont typeface="Arial"/>
              <a:buChar char="•"/>
            </a:pP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The role of agent is neglected  between the users and firms. So you can book at a </a:t>
            </a:r>
            <a:r>
              <a:rPr lang="en-US" sz="2400" b="1" i="1" u="sng" strike="noStrike" spc="-1">
                <a:solidFill>
                  <a:srgbClr val="CC9B00"/>
                </a:solidFill>
                <a:uFillTx/>
                <a:latin typeface="Calibri"/>
              </a:rPr>
              <a:t>Reasonable price</a:t>
            </a:r>
            <a:r>
              <a:rPr lang="en-US" sz="2400" b="1" i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US" sz="2400" b="0" strike="noStrike" spc="-1">
              <a:solidFill>
                <a:srgbClr val="4E3B30"/>
              </a:solidFill>
              <a:latin typeface="Franklin Gothic Book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4E3B30"/>
              </a:solidFill>
              <a:latin typeface="Franklin Gothic Book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4E3B30"/>
              </a:solidFill>
              <a:latin typeface="Franklin Gothic Book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914400" y="228600"/>
            <a:ext cx="73148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CC9B00"/>
                </a:solidFill>
                <a:latin typeface="Calibri"/>
              </a:rPr>
              <a:t>System Investigation   </a:t>
            </a:r>
            <a:r>
              <a:rPr lang="en-US" sz="2000" b="1" strike="noStrike" spc="-1">
                <a:solidFill>
                  <a:srgbClr val="CC9B00"/>
                </a:solidFill>
                <a:latin typeface="Calibri"/>
              </a:rPr>
              <a:t>(Cont.)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914400" y="228600"/>
            <a:ext cx="73148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CC9B00"/>
                </a:solidFill>
                <a:latin typeface="Calibri"/>
              </a:rPr>
              <a:t>Content: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762120" y="2286000"/>
            <a:ext cx="6476760" cy="204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Franklin Gothic Medium"/>
              <a:buAutoNum type="arabicPeriod"/>
            </a:pPr>
            <a:r>
              <a:rPr lang="en-US" sz="3200" b="0" i="1" strike="noStrike" spc="-1">
                <a:solidFill>
                  <a:srgbClr val="000000"/>
                </a:solidFill>
                <a:latin typeface="Calibri Light"/>
              </a:rPr>
              <a:t>Data Flow Diagram</a:t>
            </a:r>
            <a:endParaRPr lang="en-US" sz="3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Franklin Gothic Medium"/>
              <a:buAutoNum type="arabicPeriod"/>
            </a:pPr>
            <a:r>
              <a:rPr lang="en-US" sz="3200" b="0" i="1" strike="noStrike" spc="-1">
                <a:solidFill>
                  <a:srgbClr val="000000"/>
                </a:solidFill>
                <a:latin typeface="Calibri Light"/>
              </a:rPr>
              <a:t>Data Dictionary</a:t>
            </a:r>
            <a:endParaRPr lang="en-US" sz="3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Franklin Gothic Medium"/>
              <a:buAutoNum type="arabicPeriod"/>
            </a:pPr>
            <a:r>
              <a:rPr lang="en-US" sz="3200" b="0" i="1" strike="noStrike" spc="-1">
                <a:solidFill>
                  <a:srgbClr val="000000"/>
                </a:solidFill>
                <a:latin typeface="Calibri Light"/>
              </a:rPr>
              <a:t>ER Diagram</a:t>
            </a:r>
            <a:endParaRPr lang="en-US" sz="3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Franklin Gothic Medium"/>
              <a:buAutoNum type="arabicPeriod"/>
            </a:pPr>
            <a:r>
              <a:rPr lang="en-US" sz="3200" b="0" i="1" strike="noStrike" spc="-1">
                <a:solidFill>
                  <a:srgbClr val="000000"/>
                </a:solidFill>
                <a:latin typeface="Calibri Light"/>
              </a:rPr>
              <a:t>Form Design 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914400" y="228600"/>
            <a:ext cx="73148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CC9B00"/>
                </a:solidFill>
                <a:latin typeface="Calibri"/>
              </a:rPr>
              <a:t>Data Flow Diagram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85800" y="1295280"/>
            <a:ext cx="57909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Context Level Diagram (Zero Level)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581280" y="2819520"/>
            <a:ext cx="1752120" cy="1676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</a:rPr>
              <a:t>Booking.in (process)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762120" y="3429000"/>
            <a:ext cx="1523520" cy="533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</a:rPr>
              <a:t>Customer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5"/>
          <p:cNvSpPr/>
          <p:nvPr/>
        </p:nvSpPr>
        <p:spPr>
          <a:xfrm>
            <a:off x="6629400" y="3429000"/>
            <a:ext cx="1523520" cy="533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</a:rPr>
              <a:t>Admin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6"/>
          <p:cNvSpPr/>
          <p:nvPr/>
        </p:nvSpPr>
        <p:spPr>
          <a:xfrm>
            <a:off x="2286000" y="3505320"/>
            <a:ext cx="127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7"/>
          <p:cNvSpPr/>
          <p:nvPr/>
        </p:nvSpPr>
        <p:spPr>
          <a:xfrm>
            <a:off x="5334120" y="3886200"/>
            <a:ext cx="127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8"/>
          <p:cNvSpPr/>
          <p:nvPr/>
        </p:nvSpPr>
        <p:spPr>
          <a:xfrm rot="10800000">
            <a:off x="2286360" y="3886200"/>
            <a:ext cx="12949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9"/>
          <p:cNvSpPr/>
          <p:nvPr/>
        </p:nvSpPr>
        <p:spPr>
          <a:xfrm rot="10800000">
            <a:off x="5334480" y="3505320"/>
            <a:ext cx="12949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0"/>
          <p:cNvSpPr/>
          <p:nvPr/>
        </p:nvSpPr>
        <p:spPr>
          <a:xfrm>
            <a:off x="5257800" y="3259080"/>
            <a:ext cx="14475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Insert, Delete ,Update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29" name="CustomShape 11"/>
          <p:cNvSpPr/>
          <p:nvPr/>
        </p:nvSpPr>
        <p:spPr>
          <a:xfrm>
            <a:off x="5257800" y="3886200"/>
            <a:ext cx="14475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Response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30" name="CustomShape 12"/>
          <p:cNvSpPr/>
          <p:nvPr/>
        </p:nvSpPr>
        <p:spPr>
          <a:xfrm>
            <a:off x="2209680" y="3259080"/>
            <a:ext cx="14475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Request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31" name="CustomShape 13"/>
          <p:cNvSpPr/>
          <p:nvPr/>
        </p:nvSpPr>
        <p:spPr>
          <a:xfrm>
            <a:off x="2286000" y="3868560"/>
            <a:ext cx="14475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Response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914400" y="228600"/>
            <a:ext cx="73148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CC9B00"/>
                </a:solidFill>
                <a:latin typeface="Calibri"/>
              </a:rPr>
              <a:t>Zero Level Diagram (Customer)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065960" y="1676520"/>
            <a:ext cx="1066320" cy="3805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Franklin Gothic Book"/>
              </a:rPr>
              <a:t>Customer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732840" y="1447920"/>
            <a:ext cx="1066320" cy="990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Franklin Gothic Book"/>
              </a:rPr>
              <a:t>Register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3732840" y="2666880"/>
            <a:ext cx="1066320" cy="990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Franklin Gothic Book"/>
              </a:rPr>
              <a:t>Login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3732840" y="3886200"/>
            <a:ext cx="1066320" cy="990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Franklin Gothic Book"/>
              </a:rPr>
              <a:t>View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Franklin Gothic Book"/>
              </a:rPr>
              <a:t>&amp; 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Franklin Gothic Book"/>
              </a:rPr>
              <a:t>Book car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3732840" y="5105520"/>
            <a:ext cx="1066320" cy="990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Franklin Gothic Book"/>
              </a:rPr>
              <a:t>View &amp;</a:t>
            </a:r>
            <a:endParaRPr lang="en-US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Franklin Gothic Book"/>
              </a:rPr>
              <a:t>Book Movies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8" name="Line 7"/>
          <p:cNvSpPr/>
          <p:nvPr/>
        </p:nvSpPr>
        <p:spPr>
          <a:xfrm flipV="1">
            <a:off x="3889800" y="1591920"/>
            <a:ext cx="754560" cy="1440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Line 8"/>
          <p:cNvSpPr/>
          <p:nvPr/>
        </p:nvSpPr>
        <p:spPr>
          <a:xfrm flipV="1">
            <a:off x="3893040" y="2817720"/>
            <a:ext cx="754200" cy="1440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Line 9"/>
          <p:cNvSpPr/>
          <p:nvPr/>
        </p:nvSpPr>
        <p:spPr>
          <a:xfrm flipV="1">
            <a:off x="3885120" y="4038480"/>
            <a:ext cx="754560" cy="1440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10"/>
          <p:cNvSpPr/>
          <p:nvPr/>
        </p:nvSpPr>
        <p:spPr>
          <a:xfrm flipV="1">
            <a:off x="3885120" y="5257800"/>
            <a:ext cx="754560" cy="1440"/>
          </a:xfrm>
          <a:prstGeom prst="line">
            <a:avLst/>
          </a:prstGeom>
          <a:ln w="1584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1"/>
          <p:cNvSpPr/>
          <p:nvPr/>
        </p:nvSpPr>
        <p:spPr>
          <a:xfrm>
            <a:off x="4037760" y="1430280"/>
            <a:ext cx="45684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Franklin Gothic Book"/>
              </a:rPr>
              <a:t>1.0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3" name="CustomShape 12"/>
          <p:cNvSpPr/>
          <p:nvPr/>
        </p:nvSpPr>
        <p:spPr>
          <a:xfrm>
            <a:off x="4037760" y="2664720"/>
            <a:ext cx="45684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Franklin Gothic Book"/>
              </a:rPr>
              <a:t>2.0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4" name="CustomShape 13"/>
          <p:cNvSpPr/>
          <p:nvPr/>
        </p:nvSpPr>
        <p:spPr>
          <a:xfrm>
            <a:off x="4037760" y="3884040"/>
            <a:ext cx="45684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Franklin Gothic Book"/>
              </a:rPr>
              <a:t>3.0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5" name="CustomShape 14"/>
          <p:cNvSpPr/>
          <p:nvPr/>
        </p:nvSpPr>
        <p:spPr>
          <a:xfrm>
            <a:off x="4037760" y="5103000"/>
            <a:ext cx="45684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Franklin Gothic Book"/>
              </a:rPr>
              <a:t>4.0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46" name="CustomShape 15"/>
          <p:cNvSpPr/>
          <p:nvPr/>
        </p:nvSpPr>
        <p:spPr>
          <a:xfrm>
            <a:off x="2132640" y="1752480"/>
            <a:ext cx="1599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Line 16"/>
          <p:cNvSpPr/>
          <p:nvPr/>
        </p:nvSpPr>
        <p:spPr>
          <a:xfrm flipH="1">
            <a:off x="6322680" y="1676880"/>
            <a:ext cx="108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Line 17"/>
          <p:cNvSpPr/>
          <p:nvPr/>
        </p:nvSpPr>
        <p:spPr>
          <a:xfrm flipV="1">
            <a:off x="6324480" y="1676160"/>
            <a:ext cx="1523160" cy="72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18"/>
          <p:cNvSpPr/>
          <p:nvPr/>
        </p:nvSpPr>
        <p:spPr>
          <a:xfrm flipV="1">
            <a:off x="6324480" y="2056320"/>
            <a:ext cx="1523160" cy="108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9"/>
          <p:cNvSpPr/>
          <p:nvPr/>
        </p:nvSpPr>
        <p:spPr>
          <a:xfrm>
            <a:off x="6628680" y="1676520"/>
            <a:ext cx="6854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Franklin Gothic Book"/>
              </a:rPr>
              <a:t>user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1" name="CustomShape 20"/>
          <p:cNvSpPr/>
          <p:nvPr/>
        </p:nvSpPr>
        <p:spPr>
          <a:xfrm>
            <a:off x="4799880" y="1828800"/>
            <a:ext cx="15235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1"/>
          <p:cNvSpPr/>
          <p:nvPr/>
        </p:nvSpPr>
        <p:spPr>
          <a:xfrm>
            <a:off x="2132640" y="1981080"/>
            <a:ext cx="159984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2"/>
          <p:cNvSpPr/>
          <p:nvPr/>
        </p:nvSpPr>
        <p:spPr>
          <a:xfrm>
            <a:off x="2437560" y="1523880"/>
            <a:ext cx="990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Registration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54" name="CustomShape 23"/>
          <p:cNvSpPr/>
          <p:nvPr/>
        </p:nvSpPr>
        <p:spPr>
          <a:xfrm>
            <a:off x="2437560" y="1963440"/>
            <a:ext cx="990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Response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55" name="CustomShape 24"/>
          <p:cNvSpPr/>
          <p:nvPr/>
        </p:nvSpPr>
        <p:spPr>
          <a:xfrm>
            <a:off x="4799880" y="1600200"/>
            <a:ext cx="1371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Insert User Detail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56" name="CustomShape 25"/>
          <p:cNvSpPr/>
          <p:nvPr/>
        </p:nvSpPr>
        <p:spPr>
          <a:xfrm>
            <a:off x="2056680" y="2057400"/>
            <a:ext cx="1676160" cy="914040"/>
          </a:xfrm>
          <a:prstGeom prst="bentConnector3">
            <a:avLst>
              <a:gd name="adj1" fmla="val -1004"/>
            </a:avLst>
          </a:pr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Line 26"/>
          <p:cNvSpPr/>
          <p:nvPr/>
        </p:nvSpPr>
        <p:spPr>
          <a:xfrm flipH="1">
            <a:off x="1902600" y="2058120"/>
            <a:ext cx="1440" cy="1218960"/>
          </a:xfrm>
          <a:prstGeom prst="line">
            <a:avLst/>
          </a:prstGeom>
          <a:ln w="19080"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Line 27"/>
          <p:cNvSpPr/>
          <p:nvPr/>
        </p:nvSpPr>
        <p:spPr>
          <a:xfrm flipH="1" flipV="1">
            <a:off x="1904040" y="3276360"/>
            <a:ext cx="1828800" cy="180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8"/>
          <p:cNvSpPr/>
          <p:nvPr/>
        </p:nvSpPr>
        <p:spPr>
          <a:xfrm>
            <a:off x="2437560" y="2725560"/>
            <a:ext cx="990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Login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60" name="CustomShape 29"/>
          <p:cNvSpPr/>
          <p:nvPr/>
        </p:nvSpPr>
        <p:spPr>
          <a:xfrm>
            <a:off x="2437560" y="3259080"/>
            <a:ext cx="990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Response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61" name="Line 30"/>
          <p:cNvSpPr/>
          <p:nvPr/>
        </p:nvSpPr>
        <p:spPr>
          <a:xfrm flipH="1">
            <a:off x="6703920" y="2058120"/>
            <a:ext cx="1440" cy="914400"/>
          </a:xfrm>
          <a:prstGeom prst="line">
            <a:avLst/>
          </a:prstGeom>
          <a:ln w="19080"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Line 31"/>
          <p:cNvSpPr/>
          <p:nvPr/>
        </p:nvSpPr>
        <p:spPr>
          <a:xfrm flipH="1" flipV="1">
            <a:off x="4723560" y="2971800"/>
            <a:ext cx="1981080" cy="144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Line 32"/>
          <p:cNvSpPr/>
          <p:nvPr/>
        </p:nvSpPr>
        <p:spPr>
          <a:xfrm flipH="1">
            <a:off x="7085520" y="2057400"/>
            <a:ext cx="1800" cy="1218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Line 33"/>
          <p:cNvSpPr/>
          <p:nvPr/>
        </p:nvSpPr>
        <p:spPr>
          <a:xfrm flipH="1" flipV="1">
            <a:off x="4799520" y="3275640"/>
            <a:ext cx="2286000" cy="720"/>
          </a:xfrm>
          <a:prstGeom prst="line">
            <a:avLst/>
          </a:prstGeom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34"/>
          <p:cNvSpPr/>
          <p:nvPr/>
        </p:nvSpPr>
        <p:spPr>
          <a:xfrm>
            <a:off x="5028480" y="2725560"/>
            <a:ext cx="990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Check Detail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66" name="CustomShape 35"/>
          <p:cNvSpPr/>
          <p:nvPr/>
        </p:nvSpPr>
        <p:spPr>
          <a:xfrm>
            <a:off x="5028480" y="3276720"/>
            <a:ext cx="990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Confirmation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67" name="Line 36"/>
          <p:cNvSpPr/>
          <p:nvPr/>
        </p:nvSpPr>
        <p:spPr>
          <a:xfrm flipH="1">
            <a:off x="1674000" y="2058120"/>
            <a:ext cx="1440" cy="21333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Line 37"/>
          <p:cNvSpPr/>
          <p:nvPr/>
        </p:nvSpPr>
        <p:spPr>
          <a:xfrm flipH="1" flipV="1">
            <a:off x="1675440" y="4190760"/>
            <a:ext cx="2055960" cy="720"/>
          </a:xfrm>
          <a:prstGeom prst="line">
            <a:avLst/>
          </a:prstGeom>
          <a:ln w="19080"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Line 38"/>
          <p:cNvSpPr/>
          <p:nvPr/>
        </p:nvSpPr>
        <p:spPr>
          <a:xfrm flipH="1">
            <a:off x="1521360" y="2057400"/>
            <a:ext cx="1800" cy="2437560"/>
          </a:xfrm>
          <a:prstGeom prst="line">
            <a:avLst/>
          </a:prstGeom>
          <a:ln w="19080"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Line 39"/>
          <p:cNvSpPr/>
          <p:nvPr/>
        </p:nvSpPr>
        <p:spPr>
          <a:xfrm flipH="1" flipV="1">
            <a:off x="1523160" y="4493880"/>
            <a:ext cx="2209680" cy="180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40"/>
          <p:cNvSpPr/>
          <p:nvPr/>
        </p:nvSpPr>
        <p:spPr>
          <a:xfrm>
            <a:off x="2361240" y="3944880"/>
            <a:ext cx="990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Request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72" name="CustomShape 41"/>
          <p:cNvSpPr/>
          <p:nvPr/>
        </p:nvSpPr>
        <p:spPr>
          <a:xfrm>
            <a:off x="2361240" y="4495680"/>
            <a:ext cx="990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Response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73" name="Line 42"/>
          <p:cNvSpPr/>
          <p:nvPr/>
        </p:nvSpPr>
        <p:spPr>
          <a:xfrm flipH="1">
            <a:off x="6323760" y="4190040"/>
            <a:ext cx="72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Line 43"/>
          <p:cNvSpPr/>
          <p:nvPr/>
        </p:nvSpPr>
        <p:spPr>
          <a:xfrm flipV="1">
            <a:off x="6325200" y="4190760"/>
            <a:ext cx="1523160" cy="72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Line 44"/>
          <p:cNvSpPr/>
          <p:nvPr/>
        </p:nvSpPr>
        <p:spPr>
          <a:xfrm flipV="1">
            <a:off x="6325200" y="4570920"/>
            <a:ext cx="1523160" cy="108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45"/>
          <p:cNvSpPr/>
          <p:nvPr/>
        </p:nvSpPr>
        <p:spPr>
          <a:xfrm>
            <a:off x="6553080" y="4189320"/>
            <a:ext cx="10656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Franklin Gothic Book"/>
              </a:rPr>
              <a:t>cars_list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77" name="CustomShape 46"/>
          <p:cNvSpPr/>
          <p:nvPr/>
        </p:nvSpPr>
        <p:spPr>
          <a:xfrm>
            <a:off x="4799880" y="4267080"/>
            <a:ext cx="15235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47"/>
          <p:cNvSpPr/>
          <p:nvPr/>
        </p:nvSpPr>
        <p:spPr>
          <a:xfrm>
            <a:off x="4799880" y="4038480"/>
            <a:ext cx="1371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Request for Detail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79" name="CustomShape 48"/>
          <p:cNvSpPr/>
          <p:nvPr/>
        </p:nvSpPr>
        <p:spPr>
          <a:xfrm>
            <a:off x="4799880" y="4495680"/>
            <a:ext cx="15235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49"/>
          <p:cNvSpPr/>
          <p:nvPr/>
        </p:nvSpPr>
        <p:spPr>
          <a:xfrm>
            <a:off x="4799880" y="4495680"/>
            <a:ext cx="1371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Response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81" name="CustomShape 50"/>
          <p:cNvSpPr/>
          <p:nvPr/>
        </p:nvSpPr>
        <p:spPr>
          <a:xfrm>
            <a:off x="4799880" y="5468760"/>
            <a:ext cx="15235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51"/>
          <p:cNvSpPr/>
          <p:nvPr/>
        </p:nvSpPr>
        <p:spPr>
          <a:xfrm>
            <a:off x="4799880" y="5240160"/>
            <a:ext cx="1371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Request for Detail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83" name="CustomShape 52"/>
          <p:cNvSpPr/>
          <p:nvPr/>
        </p:nvSpPr>
        <p:spPr>
          <a:xfrm>
            <a:off x="4799880" y="5697360"/>
            <a:ext cx="15235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53"/>
          <p:cNvSpPr/>
          <p:nvPr/>
        </p:nvSpPr>
        <p:spPr>
          <a:xfrm>
            <a:off x="4799880" y="5697360"/>
            <a:ext cx="137124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Response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85" name="Line 54"/>
          <p:cNvSpPr/>
          <p:nvPr/>
        </p:nvSpPr>
        <p:spPr>
          <a:xfrm flipH="1">
            <a:off x="6322680" y="5410800"/>
            <a:ext cx="1080" cy="38196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55"/>
          <p:cNvSpPr/>
          <p:nvPr/>
        </p:nvSpPr>
        <p:spPr>
          <a:xfrm flipV="1">
            <a:off x="6324480" y="5411520"/>
            <a:ext cx="1523160" cy="72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Line 56"/>
          <p:cNvSpPr/>
          <p:nvPr/>
        </p:nvSpPr>
        <p:spPr>
          <a:xfrm flipV="1">
            <a:off x="6324480" y="5791680"/>
            <a:ext cx="1523160" cy="108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57"/>
          <p:cNvSpPr/>
          <p:nvPr/>
        </p:nvSpPr>
        <p:spPr>
          <a:xfrm>
            <a:off x="6400080" y="5410080"/>
            <a:ext cx="137124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Franklin Gothic Book"/>
              </a:rPr>
              <a:t>movies_list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89" name="Line 58"/>
          <p:cNvSpPr/>
          <p:nvPr/>
        </p:nvSpPr>
        <p:spPr>
          <a:xfrm flipH="1">
            <a:off x="1294560" y="2057400"/>
            <a:ext cx="1440" cy="335268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Line 59"/>
          <p:cNvSpPr/>
          <p:nvPr/>
        </p:nvSpPr>
        <p:spPr>
          <a:xfrm flipH="1" flipV="1">
            <a:off x="1294560" y="5410080"/>
            <a:ext cx="2437560" cy="1440"/>
          </a:xfrm>
          <a:prstGeom prst="line">
            <a:avLst/>
          </a:prstGeom>
          <a:ln w="19080"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Line 60"/>
          <p:cNvSpPr/>
          <p:nvPr/>
        </p:nvSpPr>
        <p:spPr>
          <a:xfrm flipH="1">
            <a:off x="1141200" y="2057400"/>
            <a:ext cx="720" cy="3657600"/>
          </a:xfrm>
          <a:prstGeom prst="line">
            <a:avLst/>
          </a:prstGeom>
          <a:ln w="19080">
            <a:round/>
            <a:head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Line 61"/>
          <p:cNvSpPr/>
          <p:nvPr/>
        </p:nvSpPr>
        <p:spPr>
          <a:xfrm flipH="1" flipV="1">
            <a:off x="1143720" y="5713200"/>
            <a:ext cx="2589120" cy="1800"/>
          </a:xfrm>
          <a:prstGeom prst="line">
            <a:avLst/>
          </a:prstGeom>
          <a:ln w="19080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62"/>
          <p:cNvSpPr/>
          <p:nvPr/>
        </p:nvSpPr>
        <p:spPr>
          <a:xfrm>
            <a:off x="2361240" y="5163840"/>
            <a:ext cx="990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Request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94" name="CustomShape 63"/>
          <p:cNvSpPr/>
          <p:nvPr/>
        </p:nvSpPr>
        <p:spPr>
          <a:xfrm>
            <a:off x="2361240" y="5697360"/>
            <a:ext cx="99036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Franklin Gothic Book"/>
              </a:rPr>
              <a:t>Response</a:t>
            </a:r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</TotalTime>
  <Words>781</Words>
  <Application>Microsoft Office PowerPoint</Application>
  <PresentationFormat>On-screen Show (4:3)</PresentationFormat>
  <Paragraphs>248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rg-adguard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Admin</dc:creator>
  <dc:description/>
  <cp:lastModifiedBy>Admin</cp:lastModifiedBy>
  <cp:revision>131</cp:revision>
  <dcterms:created xsi:type="dcterms:W3CDTF">2019-12-28T06:38:16Z</dcterms:created>
  <dcterms:modified xsi:type="dcterms:W3CDTF">2020-01-29T15:37:55Z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rg-adguard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