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161607"/>
            <a:ext cx="11724640" cy="6377939"/>
          </a:xfrm>
          <a:prstGeom prst="rect">
            <a:avLst/>
          </a:prstGeom>
          <a:solidFill>
            <a:srgbClr val="00B05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 rtl="1">
              <a:buNone/>
              <a:defRPr sz="2800">
                <a:solidFill>
                  <a:srgbClr val="FFFFFF"/>
                </a:solidFill>
                <a:latin typeface="Arial Black" panose="020B0A04020102020204" pitchFamily="34" charset="0"/>
                <a:cs typeface="B Titr" panose="00000700000000000000" pitchFamily="2" charset="-78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a-IR" dirty="0"/>
              <a:t>دوره: </a:t>
            </a:r>
            <a:endParaRPr lang="en-US" dirty="0"/>
          </a:p>
          <a:p>
            <a:r>
              <a:rPr lang="fa-IR" dirty="0"/>
              <a:t>مدرس: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rgbClr val="FFFFFF"/>
                </a:solidFill>
                <a:cs typeface="B Mahsa" panose="00000400000000000000" pitchFamily="2" charset="-78"/>
              </a:defRPr>
            </a:lvl1pPr>
          </a:lstStyle>
          <a:p>
            <a:fld id="{6C436471-A5AC-4E69-A181-2EA87EF255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81" y="347069"/>
            <a:ext cx="2084837" cy="3279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97" y="482599"/>
            <a:ext cx="2913925" cy="31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0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6471-A5AC-4E69-A181-2EA87EF255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1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6471-A5AC-4E69-A181-2EA87EF255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6471-A5AC-4E69-A181-2EA87EF255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8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6471-A5AC-4E69-A181-2EA87EF255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1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6471-A5AC-4E69-A181-2EA87EF255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70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6471-A5AC-4E69-A181-2EA87EF255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5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0030"/>
            <a:ext cx="11724640" cy="637793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 rtl="1">
              <a:buNone/>
              <a:defRPr sz="2800">
                <a:solidFill>
                  <a:srgbClr val="FFFFFF"/>
                </a:solidFill>
                <a:latin typeface="Arial Black" panose="020B0A04020102020204" pitchFamily="34" charset="0"/>
                <a:cs typeface="B Titr" panose="00000700000000000000" pitchFamily="2" charset="-78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a-IR" dirty="0"/>
              <a:t>دوره: </a:t>
            </a:r>
          </a:p>
          <a:p>
            <a:r>
              <a:rPr lang="fa-IR" dirty="0"/>
              <a:t>مدرس: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rgbClr val="FFFFFF"/>
                </a:solidFill>
                <a:cs typeface="B Mahsa" panose="00000400000000000000" pitchFamily="2" charset="-78"/>
              </a:defRPr>
            </a:lvl1pPr>
          </a:lstStyle>
          <a:p>
            <a:fld id="{6C436471-A5AC-4E69-A181-2EA87EF255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81" y="347069"/>
            <a:ext cx="2084837" cy="3279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97" y="482599"/>
            <a:ext cx="2913925" cy="31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524" y="412897"/>
            <a:ext cx="9011752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254034"/>
            <a:ext cx="11525693" cy="52948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0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600" baseline="0">
                <a:cs typeface="B Nazanin" panose="00000400000000000000" pitchFamily="2" charset="-78"/>
              </a:defRPr>
            </a:lvl4pPr>
            <a:lvl5pPr>
              <a:defRPr sz="24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سطح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C16D6D8-CBC6-4388-BCD4-D8AC24FA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412896"/>
            <a:ext cx="701749" cy="698204"/>
          </a:xfrm>
        </p:spPr>
        <p:txBody>
          <a:bodyPr/>
          <a:lstStyle/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2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166949"/>
            <a:ext cx="9273278" cy="53818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0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2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تیتر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671C24-3501-45FB-8094-82569DA689F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49097" y="1369039"/>
            <a:ext cx="2234559" cy="51798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2400" baseline="0">
                <a:cs typeface="B Nazanin" panose="00000400000000000000" pitchFamily="2" charset="-78"/>
              </a:defRPr>
            </a:lvl1pPr>
            <a:lvl2pPr>
              <a:defRPr sz="2200" baseline="0">
                <a:cs typeface="B Nazanin" panose="00000400000000000000" pitchFamily="2" charset="-78"/>
              </a:defRPr>
            </a:lvl2pPr>
            <a:lvl3pPr>
              <a:defRPr sz="2000" baseline="0">
                <a:cs typeface="B Nazanin" panose="00000400000000000000" pitchFamily="2" charset="-78"/>
              </a:defRPr>
            </a:lvl3pPr>
            <a:lvl4pPr>
              <a:defRPr sz="1800" baseline="0">
                <a:cs typeface="B Nazanin" panose="00000400000000000000" pitchFamily="2" charset="-78"/>
              </a:defRPr>
            </a:lvl4pPr>
            <a:lvl5pPr>
              <a:defRPr sz="16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سطح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83271FC4-1E09-46A9-81F5-C3B51547C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9043177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ADE062A-8F69-4B12-8D2A-C44153A9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2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166950"/>
            <a:ext cx="9273278" cy="47026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>
              <a:defRPr sz="3000" baseline="0">
                <a:cs typeface="B Nazanin" panose="00000400000000000000" pitchFamily="2" charset="-78"/>
              </a:defRPr>
            </a:lvl1pPr>
            <a:lvl2pPr>
              <a:defRPr sz="32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400" baseline="0"/>
            </a:lvl5pPr>
          </a:lstStyle>
          <a:p>
            <a:pPr lvl="0"/>
            <a:r>
              <a:rPr lang="fa-IR" dirty="0"/>
              <a:t>متن مرتبط با محتوای ویدئویی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671C24-3501-45FB-8094-82569DA689F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49097" y="1369039"/>
            <a:ext cx="2234559" cy="51798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1800" baseline="0">
                <a:cs typeface="B Nazanin" panose="00000400000000000000" pitchFamily="2" charset="-78"/>
              </a:defRPr>
            </a:lvl1pPr>
            <a:lvl2pPr>
              <a:defRPr sz="1600" baseline="0">
                <a:cs typeface="B Nazanin" panose="00000400000000000000" pitchFamily="2" charset="-78"/>
              </a:defRPr>
            </a:lvl2pPr>
            <a:lvl3pPr>
              <a:defRPr sz="1400" baseline="0">
                <a:cs typeface="B Nazanin" panose="00000400000000000000" pitchFamily="2" charset="-78"/>
              </a:defRPr>
            </a:lvl3pPr>
            <a:lvl4pPr>
              <a:defRPr sz="12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مطالب</a:t>
            </a:r>
          </a:p>
          <a:p>
            <a:pPr lvl="0"/>
            <a:r>
              <a:rPr lang="fa-IR" dirty="0"/>
              <a:t>سیرس</a:t>
            </a:r>
          </a:p>
          <a:p>
            <a:pPr lvl="1"/>
            <a:r>
              <a:rPr lang="fa-IR" dirty="0"/>
              <a:t>سبرسر</a:t>
            </a:r>
          </a:p>
          <a:p>
            <a:pPr lvl="2"/>
            <a:r>
              <a:rPr lang="fa-IR" dirty="0"/>
              <a:t>بی</a:t>
            </a:r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83271FC4-1E09-46A9-81F5-C3B51547C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9043177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ADE062A-8F69-4B12-8D2A-C44153A9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653A07-AF48-4112-9EF0-B148D7141A2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08344" y="1730274"/>
            <a:ext cx="9273278" cy="481857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2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400" baseline="0"/>
            </a:lvl5pPr>
          </a:lstStyle>
          <a:p>
            <a:pPr lvl="0"/>
            <a:r>
              <a:rPr lang="fa-IR" dirty="0"/>
              <a:t>ویدئو را در اینجا وارد کنید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0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6471-A5AC-4E69-A181-2EA87EF255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1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8937300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8344" y="1167548"/>
            <a:ext cx="4429119" cy="53147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2200" baseline="0">
                <a:cs typeface="B Nazanin" panose="00000400000000000000" pitchFamily="2" charset="-78"/>
              </a:defRPr>
            </a:lvl1pPr>
            <a:lvl2pPr>
              <a:defRPr sz="2000" baseline="0">
                <a:cs typeface="B Nazanin" panose="00000400000000000000" pitchFamily="2" charset="-78"/>
              </a:defRPr>
            </a:lvl2pPr>
            <a:lvl3pPr>
              <a:defRPr sz="1800" baseline="0">
                <a:cs typeface="B Nazanin" panose="00000400000000000000" pitchFamily="2" charset="-78"/>
              </a:defRPr>
            </a:lvl3pPr>
            <a:lvl4pPr>
              <a:defRPr sz="1600" baseline="0">
                <a:cs typeface="B Nazanin" panose="00000400000000000000" pitchFamily="2" charset="-78"/>
              </a:defRPr>
            </a:lvl4pPr>
            <a:lvl5pPr>
              <a:defRPr sz="16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عکس یا ویدئوی مربعی را در اینجا وارد کنید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1966" y="1167547"/>
            <a:ext cx="4746171" cy="53147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2400" baseline="0">
                <a:cs typeface="B Nazanin" panose="00000400000000000000" pitchFamily="2" charset="-78"/>
              </a:defRPr>
            </a:lvl2pPr>
            <a:lvl3pPr>
              <a:defRPr sz="2000" baseline="0">
                <a:cs typeface="B Nazanin" panose="00000400000000000000" pitchFamily="2" charset="-78"/>
              </a:defRPr>
            </a:lvl3pPr>
            <a:lvl4pPr>
              <a:defRPr sz="1800" baseline="0">
                <a:cs typeface="B Nazanin" panose="00000400000000000000" pitchFamily="2" charset="-78"/>
              </a:defRPr>
            </a:lvl4pPr>
            <a:lvl5pPr>
              <a:defRPr sz="18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متن را در اینجا وارد کنید.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9702C45-5923-4EEF-BF0F-8977AD57817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92640" y="1369039"/>
            <a:ext cx="2128334" cy="51132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1800" baseline="0">
                <a:cs typeface="B Nazanin" panose="00000400000000000000" pitchFamily="2" charset="-78"/>
              </a:defRPr>
            </a:lvl1pPr>
            <a:lvl2pPr>
              <a:defRPr sz="1600" baseline="0">
                <a:cs typeface="B Nazanin" panose="00000400000000000000" pitchFamily="2" charset="-78"/>
              </a:defRPr>
            </a:lvl2pPr>
            <a:lvl3pPr>
              <a:defRPr sz="1400" baseline="0">
                <a:cs typeface="B Nazanin" panose="00000400000000000000" pitchFamily="2" charset="-78"/>
              </a:defRPr>
            </a:lvl3pPr>
            <a:lvl4pPr>
              <a:defRPr sz="1200" baseline="0">
                <a:cs typeface="B Nazanin" panose="00000400000000000000" pitchFamily="2" charset="-78"/>
              </a:defRPr>
            </a:lvl4pPr>
            <a:lvl5pPr>
              <a:defRPr sz="12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مطالب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A873AED-B992-47D6-AC2D-CEFD72C7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6471-A5AC-4E69-A181-2EA87EF255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6471-A5AC-4E69-A181-2EA87EF255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5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24003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351" y="375684"/>
            <a:ext cx="9176644" cy="6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a-IR" dirty="0"/>
              <a:t>تیتر اصلی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344" y="1209542"/>
            <a:ext cx="11525693" cy="488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344" y="6174422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accent1"/>
                </a:solidFill>
                <a:cs typeface="B Mahsa" panose="00000400000000000000" pitchFamily="2" charset="-78"/>
              </a:defRPr>
            </a:lvl1pPr>
          </a:lstStyle>
          <a:p>
            <a:fld id="{6C436471-A5AC-4E69-A181-2EA87EF255C5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12083" y="6174421"/>
            <a:ext cx="9121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344" y="375684"/>
            <a:ext cx="701749" cy="698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93F427B-9525-4BDB-A0B3-F2C0BCDB4C1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496" y="333551"/>
            <a:ext cx="1413541" cy="79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4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B Titr" panose="00000700000000000000" pitchFamily="2" charset="-78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پردازش تصویر و مقدمه ای بر یادگیری ماشین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5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a-IR" dirty="0" smtClean="0"/>
              <a:t>تشخیص چشم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7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: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15835"/>
          </a:xfrm>
        </p:spPr>
        <p:txBody>
          <a:bodyPr/>
          <a:lstStyle/>
          <a:p>
            <a:r>
              <a:rPr lang="fa-IR" dirty="0" smtClean="0"/>
              <a:t>ناحیه مطلوب </a:t>
            </a:r>
            <a:r>
              <a:rPr lang="en-US" dirty="0" smtClean="0"/>
              <a:t> : (</a:t>
            </a:r>
            <a:r>
              <a:rPr lang="en-US" dirty="0"/>
              <a:t>Region of </a:t>
            </a:r>
            <a:r>
              <a:rPr lang="en-US" dirty="0" smtClean="0"/>
              <a:t>interest)</a:t>
            </a:r>
            <a:endParaRPr lang="en-US" dirty="0"/>
          </a:p>
        </p:txBody>
      </p:sp>
      <p:pic>
        <p:nvPicPr>
          <p:cNvPr id="1026" name="Picture 2" descr="Region of interest Extraction by free hand method - File Exchange - MATLAB  Cent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076" y="3737639"/>
            <a:ext cx="478155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03155" y="2344190"/>
            <a:ext cx="603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محلی از تصویر که برای ما اهمیت دارد مثلا در تصویر زیر پرنده برای ما مهم است پس ناحیه مطلوب ما پرنده است </a:t>
            </a:r>
            <a:endParaRPr lang="en-US" dirty="0"/>
          </a:p>
        </p:txBody>
      </p:sp>
      <p:pic>
        <p:nvPicPr>
          <p:cNvPr id="1028" name="Picture 4" descr="Video surveillance systems CCT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" y="4089544"/>
            <a:ext cx="4562928" cy="19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6704" y="3088181"/>
            <a:ext cx="498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در تصویر زیر سر آدم ها ناحیه مطلوب ما است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8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ناحیه مطوب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245" y="3049790"/>
            <a:ext cx="7876192" cy="2966806"/>
          </a:xfrm>
        </p:spPr>
        <p:txBody>
          <a:bodyPr/>
          <a:lstStyle/>
          <a:p>
            <a:pPr algn="ctr"/>
            <a:r>
              <a:rPr lang="fa-IR" dirty="0" smtClean="0"/>
              <a:t>تمرین </a:t>
            </a:r>
            <a:endParaRPr lang="en-US" dirty="0"/>
          </a:p>
        </p:txBody>
      </p:sp>
      <p:pic>
        <p:nvPicPr>
          <p:cNvPr id="2050" name="Picture 2" descr="Region of interest section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8" y="2968595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31994" y="2599263"/>
            <a:ext cx="589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برای تصمیم گیری مسیر حرکت ماشین بین خطوط حرکت کند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0744" y="1406434"/>
            <a:ext cx="11525693" cy="965464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2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8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00584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6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128016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mtClean="0"/>
              <a:t>ناحیه مطوب برای ماشین خودران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9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مختصات: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701766"/>
          </a:xfrm>
        </p:spPr>
        <p:txBody>
          <a:bodyPr/>
          <a:lstStyle/>
          <a:p>
            <a:r>
              <a:rPr lang="fa-IR" dirty="0" smtClean="0"/>
              <a:t>دایره 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5" y="3827213"/>
            <a:ext cx="6416317" cy="2287185"/>
          </a:xfrm>
          <a:prstGeom prst="rect">
            <a:avLst/>
          </a:prstGeom>
        </p:spPr>
      </p:pic>
      <p:pic>
        <p:nvPicPr>
          <p:cNvPr id="3074" name="Picture 2" descr="معادله دایره -- به زبان ساده (+ دانلود فیلم آموزش رایگان) | مجله فرادرس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842" y="2827337"/>
            <a:ext cx="37338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ircle-equ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1661563"/>
            <a:ext cx="1847793" cy="195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4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تشخیص دایره در تصویر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62633"/>
          </a:xfrm>
        </p:spPr>
        <p:txBody>
          <a:bodyPr/>
          <a:lstStyle/>
          <a:p>
            <a:pPr algn="l" rtl="0"/>
            <a:r>
              <a:rPr lang="en-US" dirty="0" smtClean="0"/>
              <a:t>cv2.HoughCircles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43" y="3081865"/>
            <a:ext cx="8030827" cy="32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8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یادگیری ماشین :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065217"/>
          </a:xfrm>
        </p:spPr>
        <p:txBody>
          <a:bodyPr/>
          <a:lstStyle/>
          <a:p>
            <a:r>
              <a:rPr lang="fa-IR" dirty="0" smtClean="0"/>
              <a:t>چگونه ماشین یاد میگیرد: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7379" y="2462184"/>
            <a:ext cx="722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/>
              <a:t>دقیقا مثل انسان ها</a:t>
            </a:r>
            <a:r>
              <a:rPr lang="fa-IR" dirty="0"/>
              <a:t> </a:t>
            </a:r>
            <a:r>
              <a:rPr lang="fa-IR" dirty="0" smtClean="0"/>
              <a:t>با آموزش توسط انسان و آزمون و خطا و تصحیح شدن  </a:t>
            </a:r>
            <a:endParaRPr lang="en-US" dirty="0"/>
          </a:p>
        </p:txBody>
      </p:sp>
      <p:pic>
        <p:nvPicPr>
          <p:cNvPr id="4100" name="Picture 4" descr="Сomics meme: &quot;Me machine learning Math&quot; - Comics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3" y="1786642"/>
            <a:ext cx="2907477" cy="436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0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w to Raise a Self-Sufficient Kid - Nashville fun and things to do for  parents and ki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75" y="433866"/>
            <a:ext cx="1800513" cy="115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ragon (Shrek) | How to Train Your Dragon Wiki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69" y="75660"/>
            <a:ext cx="2110566" cy="21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0759" y="82246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ببه ؟</a:t>
            </a:r>
            <a:endParaRPr lang="en-US" dirty="0"/>
          </a:p>
        </p:txBody>
      </p:sp>
      <p:pic>
        <p:nvPicPr>
          <p:cNvPr id="5124" name="Picture 4" descr="I'm a CEO. Here's the college advice I'm giving to my kids. - Business  Insi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105" y="433866"/>
            <a:ext cx="1858875" cy="139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00064" y="100712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اژدها</a:t>
            </a:r>
            <a:endParaRPr lang="en-US" dirty="0"/>
          </a:p>
        </p:txBody>
      </p:sp>
      <p:pic>
        <p:nvPicPr>
          <p:cNvPr id="9" name="Picture 2" descr="How to Raise a Self-Sufficient Kid - Nashville fun and things to do for  parents and ki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0" y="2142072"/>
            <a:ext cx="1800513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'm a CEO. Here's the college advice I'm giving to my kids. - Business  Insi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104" y="2023730"/>
            <a:ext cx="1858875" cy="139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23308" y="241984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ازدا؟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98750" y="235147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اژدها</a:t>
            </a:r>
            <a:endParaRPr lang="en-US" dirty="0"/>
          </a:p>
        </p:txBody>
      </p:sp>
      <p:pic>
        <p:nvPicPr>
          <p:cNvPr id="13" name="Picture 2" descr="How to Raise a Self-Sufficient Kid - Nashville fun and things to do for  parents and ki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0" y="3752293"/>
            <a:ext cx="1800513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793465" y="406413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ازدها؟</a:t>
            </a:r>
            <a:endParaRPr lang="en-US" dirty="0"/>
          </a:p>
        </p:txBody>
      </p:sp>
      <p:pic>
        <p:nvPicPr>
          <p:cNvPr id="15" name="Picture 4" descr="I'm a CEO. Here's the college advice I'm giving to my kids. - Business  Insi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103" y="3551726"/>
            <a:ext cx="1858875" cy="139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807718" y="555799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اژدها</a:t>
            </a:r>
            <a:endParaRPr lang="en-US" dirty="0"/>
          </a:p>
        </p:txBody>
      </p:sp>
      <p:pic>
        <p:nvPicPr>
          <p:cNvPr id="17" name="Picture 2" descr="How to Raise a Self-Sufficient Kid - Nashville fun and things to do for  parents and ki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0" y="5214582"/>
            <a:ext cx="1800513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32439" y="560865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اژدها</a:t>
            </a:r>
            <a:endParaRPr lang="en-US" dirty="0"/>
          </a:p>
        </p:txBody>
      </p:sp>
      <p:pic>
        <p:nvPicPr>
          <p:cNvPr id="20" name="Picture 4" descr="I'm a CEO. Here's the college advice I'm giving to my kids. - Business  Insi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103" y="5079722"/>
            <a:ext cx="1858875" cy="139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985056" y="41714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اژدها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7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یادگیری ماشین: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260566"/>
          </a:xfrm>
        </p:spPr>
        <p:txBody>
          <a:bodyPr/>
          <a:lstStyle/>
          <a:p>
            <a:r>
              <a:rPr lang="fa-IR" dirty="0" smtClean="0"/>
              <a:t>چگونه ماشین یاد میگیرد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145" y="2674159"/>
            <a:ext cx="110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/>
              <a:t>مثال برنامه ای برای یادگیری اعداد یک تا ده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1717" y="3111610"/>
            <a:ext cx="1094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/>
              <a:t>اول رندوم حدسی زده میشود </a:t>
            </a:r>
            <a:r>
              <a:rPr lang="en-US" dirty="0" smtClean="0"/>
              <a:t> </a:t>
            </a:r>
            <a:r>
              <a:rPr lang="fa-IR" dirty="0" smtClean="0"/>
              <a:t>| </a:t>
            </a:r>
            <a:r>
              <a:rPr lang="fa-IR" dirty="0" smtClean="0">
                <a:solidFill>
                  <a:srgbClr val="FF0000"/>
                </a:solidFill>
              </a:rPr>
              <a:t>مثالا عدد مورد نظر 5 بوده کامپیوتر حدس میزند 8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/>
              <a:t>شخص خبره جواب را تصحیح میکند | </a:t>
            </a:r>
            <a:r>
              <a:rPr lang="fa-IR" dirty="0" smtClean="0">
                <a:solidFill>
                  <a:srgbClr val="FF0000"/>
                </a:solidFill>
              </a:rPr>
              <a:t>5-8=3 کامپیوتر 3 تا خطا دارد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/>
              <a:t>کامپیوتر بر اساس میزان خطا و ضریبی در آن جوابش را تصحیح میکند | </a:t>
            </a:r>
            <a:r>
              <a:rPr lang="fa-IR" dirty="0" smtClean="0">
                <a:solidFill>
                  <a:srgbClr val="FF0000"/>
                </a:solidFill>
              </a:rPr>
              <a:t>3*0.5=1.5 و 1.5-8=6.5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/>
              <a:t>مراحل از ابتدا تکرار میشود تا به درصد خطای کمی برسیم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5881" y="6114473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/>
              <a:t>(این ها مثال است به صورت دقیق اینجوری نیست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1717" y="4556424"/>
            <a:ext cx="1094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/>
              <a:t>اول رندوم حدسی زده میشود </a:t>
            </a:r>
            <a:r>
              <a:rPr lang="en-US" dirty="0" smtClean="0"/>
              <a:t> </a:t>
            </a:r>
            <a:r>
              <a:rPr lang="fa-IR" dirty="0" smtClean="0"/>
              <a:t>| </a:t>
            </a:r>
            <a:r>
              <a:rPr lang="fa-IR" dirty="0" smtClean="0">
                <a:solidFill>
                  <a:srgbClr val="FF0000"/>
                </a:solidFill>
              </a:rPr>
              <a:t>مثالا عدد مورد نظر 5 بوده کامپیوتر حدس میزند 6.5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/>
              <a:t>شخص خبره جواب را تصحیح میکند | </a:t>
            </a:r>
            <a:r>
              <a:rPr lang="fa-IR" dirty="0" smtClean="0">
                <a:solidFill>
                  <a:srgbClr val="FF0000"/>
                </a:solidFill>
              </a:rPr>
              <a:t>5-6.5=1.5 کامپیوتر 3 تا خطا دارد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/>
              <a:t>کامپیوتر بر اساس میزان خطا و ضریبی در آن جوابش را تصحیح میکند | </a:t>
            </a:r>
            <a:r>
              <a:rPr lang="fa-IR" dirty="0" smtClean="0">
                <a:solidFill>
                  <a:srgbClr val="FF0000"/>
                </a:solidFill>
              </a:rPr>
              <a:t>1.5*0.5=0.75 و 0.75-6.5=5.8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/>
              <a:t>مراحل از ابتدا تکرار میشود تا به درصد خطای کمی برسیم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9017000" y="4311939"/>
            <a:ext cx="279399" cy="354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Up Arrow 13"/>
          <p:cNvSpPr/>
          <p:nvPr/>
        </p:nvSpPr>
        <p:spPr>
          <a:xfrm rot="3346170" flipH="1">
            <a:off x="-300312" y="4334913"/>
            <a:ext cx="2988733" cy="1447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8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تشخیص چهره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49009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face_cascade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88" y="2037879"/>
            <a:ext cx="7449169" cy="449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44" y="2924187"/>
            <a:ext cx="1078380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212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282B56A8-6FBA-4EA2-9CCC-4F39D5B1E89E}" vid="{9C0725DF-B9F0-475D-A3ED-8D13F057FF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183</TotalTime>
  <Words>262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B Koodak</vt:lpstr>
      <vt:lpstr>B Mahsa</vt:lpstr>
      <vt:lpstr>B Nazanin</vt:lpstr>
      <vt:lpstr>B Titr</vt:lpstr>
      <vt:lpstr>Corbel</vt:lpstr>
      <vt:lpstr>Tahoma</vt:lpstr>
      <vt:lpstr>Theme1</vt:lpstr>
      <vt:lpstr>PowerPoint Presentation</vt:lpstr>
      <vt:lpstr>مقدمه : </vt:lpstr>
      <vt:lpstr>ناحیه مطوب </vt:lpstr>
      <vt:lpstr>مختصات: </vt:lpstr>
      <vt:lpstr>تشخیص دایره در تصویر</vt:lpstr>
      <vt:lpstr>یادگیری ماشین :  </vt:lpstr>
      <vt:lpstr>PowerPoint Presentation</vt:lpstr>
      <vt:lpstr>یادگیری ماشین: </vt:lpstr>
      <vt:lpstr>تشخیص چهره : </vt:lpstr>
      <vt:lpstr>تمرین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43</cp:revision>
  <dcterms:created xsi:type="dcterms:W3CDTF">2020-09-19T17:44:02Z</dcterms:created>
  <dcterms:modified xsi:type="dcterms:W3CDTF">2020-09-20T14:29:25Z</dcterms:modified>
</cp:coreProperties>
</file>