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82" r:id="rId4"/>
    <p:sldId id="260" r:id="rId5"/>
    <p:sldId id="283" r:id="rId6"/>
    <p:sldId id="284" r:id="rId7"/>
    <p:sldId id="285" r:id="rId8"/>
    <p:sldId id="267" r:id="rId9"/>
    <p:sldId id="277" r:id="rId10"/>
    <p:sldId id="281" r:id="rId11"/>
    <p:sldId id="269" r:id="rId12"/>
    <p:sldId id="268" r:id="rId13"/>
    <p:sldId id="274" r:id="rId14"/>
    <p:sldId id="258" r:id="rId15"/>
    <p:sldId id="259" r:id="rId16"/>
    <p:sldId id="262" r:id="rId17"/>
    <p:sldId id="287" r:id="rId18"/>
    <p:sldId id="263" r:id="rId19"/>
    <p:sldId id="273" r:id="rId20"/>
    <p:sldId id="271" r:id="rId21"/>
    <p:sldId id="264" r:id="rId22"/>
    <p:sldId id="279" r:id="rId23"/>
    <p:sldId id="286"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8C00F-7AF9-497D-A909-11E18E078754}"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F84A0-5799-469A-AAE5-376E9647B311}" type="slidenum">
              <a:rPr lang="en-US" smtClean="0"/>
              <a:t>‹#›</a:t>
            </a:fld>
            <a:endParaRPr lang="en-US"/>
          </a:p>
        </p:txBody>
      </p:sp>
    </p:spTree>
    <p:extLst>
      <p:ext uri="{BB962C8B-B14F-4D97-AF65-F5344CB8AC3E}">
        <p14:creationId xmlns:p14="http://schemas.microsoft.com/office/powerpoint/2010/main" val="1991800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161607"/>
            <a:ext cx="11724640" cy="6377939"/>
          </a:xfrm>
          <a:prstGeom prst="rect">
            <a:avLst/>
          </a:prstGeom>
          <a:solidFill>
            <a:srgbClr val="00B050"/>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endParaRPr lang="en-US" dirty="0"/>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2CF0537-23D2-4598-81DD-03CBF3F854C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20747007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22166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351307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186645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50825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1039746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318513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0030"/>
            <a:ext cx="11724640" cy="6377939"/>
          </a:xfrm>
          <a:prstGeom prst="rect">
            <a:avLst/>
          </a:prstGeom>
          <a:solidFill>
            <a:schemeClr val="accent3">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2CF0537-23D2-4598-81DD-03CBF3F854C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16576629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524" y="412897"/>
            <a:ext cx="9011752"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a:t>
            </a:r>
            <a:endParaRPr lang="en-US" dirty="0"/>
          </a:p>
        </p:txBody>
      </p:sp>
      <p:sp>
        <p:nvSpPr>
          <p:cNvPr id="3" name="Content Placeholder 2"/>
          <p:cNvSpPr>
            <a:spLocks noGrp="1"/>
          </p:cNvSpPr>
          <p:nvPr>
            <p:ph idx="1" hasCustomPrompt="1"/>
          </p:nvPr>
        </p:nvSpPr>
        <p:spPr>
          <a:xfrm>
            <a:off x="308344" y="1254034"/>
            <a:ext cx="11525693" cy="5294812"/>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600" baseline="0">
                <a:cs typeface="B Nazanin" panose="00000400000000000000" pitchFamily="2" charset="-78"/>
              </a:defRPr>
            </a:lvl4pPr>
            <a:lvl5pPr>
              <a:defRPr sz="2400" baseline="0">
                <a:cs typeface="B Nazanin" panose="00000400000000000000" pitchFamily="2" charset="-78"/>
              </a:defRPr>
            </a:lvl5pPr>
          </a:lstStyle>
          <a:p>
            <a:pPr lvl="0"/>
            <a:r>
              <a:rPr lang="fa-IR" dirty="0"/>
              <a:t>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Slide Number Placeholder 6">
            <a:extLst>
              <a:ext uri="{FF2B5EF4-FFF2-40B4-BE49-F238E27FC236}">
                <a16:creationId xmlns:a16="http://schemas.microsoft.com/office/drawing/2014/main" id="{1C16D6D8-CBC6-4388-BCD4-D8AC24FAB60C}"/>
              </a:ext>
            </a:extLst>
          </p:cNvPr>
          <p:cNvSpPr>
            <a:spLocks noGrp="1"/>
          </p:cNvSpPr>
          <p:nvPr>
            <p:ph type="sldNum" sz="quarter" idx="12"/>
          </p:nvPr>
        </p:nvSpPr>
        <p:spPr>
          <a:xfrm>
            <a:off x="308344" y="412896"/>
            <a:ext cx="701749" cy="698204"/>
          </a:xfrm>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199043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49"/>
            <a:ext cx="9273278" cy="538189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200" baseline="0">
                <a:cs typeface="B Nazanin" panose="00000400000000000000" pitchFamily="2" charset="-78"/>
              </a:defRPr>
            </a:lvl5pPr>
          </a:lstStyle>
          <a:p>
            <a:pPr lvl="0"/>
            <a:r>
              <a:rPr lang="fa-IR" dirty="0"/>
              <a:t>تیتر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ormAutofit/>
          </a:bodyPr>
          <a:lstStyle>
            <a:lvl1pPr>
              <a:defRPr sz="2400" baseline="0">
                <a:cs typeface="B Nazanin" panose="00000400000000000000" pitchFamily="2" charset="-78"/>
              </a:defRPr>
            </a:lvl1pPr>
            <a:lvl2pPr>
              <a:defRPr sz="22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126781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50"/>
            <a:ext cx="9273278" cy="470262"/>
          </a:xfrm>
          <a:noFill/>
          <a:ln>
            <a:noFill/>
          </a:ln>
        </p:spPr>
        <p:style>
          <a:lnRef idx="0">
            <a:scrgbClr r="0" g="0" b="0"/>
          </a:lnRef>
          <a:fillRef idx="0">
            <a:scrgbClr r="0" g="0" b="0"/>
          </a:fillRef>
          <a:effectRef idx="0">
            <a:scrgbClr r="0" g="0" b="0"/>
          </a:effectRef>
          <a:fontRef idx="minor">
            <a:schemeClr val="dk1"/>
          </a:fontRef>
        </p:style>
        <p:txBody>
          <a:bodyPr anchor="ctr">
            <a:noAutofit/>
          </a:bodyPr>
          <a:lstStyle>
            <a:lvl1pPr>
              <a:defRPr sz="30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متن مرتبط با محتوای ویدئویی</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lvl4pPr>
            <a:lvl5pPr>
              <a:defRPr sz="1200" baseline="0"/>
            </a:lvl5pPr>
            <a:lvl6pPr>
              <a:defRPr sz="1600"/>
            </a:lvl6pPr>
            <a:lvl7pPr>
              <a:defRPr sz="1600"/>
            </a:lvl7pPr>
            <a:lvl8pPr>
              <a:defRPr sz="1600"/>
            </a:lvl8pPr>
            <a:lvl9pPr>
              <a:defRPr sz="1600"/>
            </a:lvl9pPr>
          </a:lstStyle>
          <a:p>
            <a:pPr lvl="0"/>
            <a:r>
              <a:rPr lang="fa-IR" dirty="0"/>
              <a:t>فهرست مطالب</a:t>
            </a:r>
          </a:p>
          <a:p>
            <a:pPr lvl="0"/>
            <a:r>
              <a:rPr lang="fa-IR" dirty="0"/>
              <a:t>سیرس</a:t>
            </a:r>
          </a:p>
          <a:p>
            <a:pPr lvl="1"/>
            <a:r>
              <a:rPr lang="fa-IR" dirty="0"/>
              <a:t>سبرسر</a:t>
            </a:r>
          </a:p>
          <a:p>
            <a:pPr lvl="2"/>
            <a:r>
              <a:rPr lang="fa-IR" dirty="0"/>
              <a:t>بی</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D2CF0537-23D2-4598-81DD-03CBF3F854CC}" type="slidenum">
              <a:rPr lang="en-US" smtClean="0"/>
              <a:t>‹#›</a:t>
            </a:fld>
            <a:endParaRPr lang="en-US"/>
          </a:p>
        </p:txBody>
      </p:sp>
      <p:sp>
        <p:nvSpPr>
          <p:cNvPr id="11" name="Content Placeholder 2">
            <a:extLst>
              <a:ext uri="{FF2B5EF4-FFF2-40B4-BE49-F238E27FC236}">
                <a16:creationId xmlns:a16="http://schemas.microsoft.com/office/drawing/2014/main" id="{1E653A07-AF48-4112-9EF0-B148D7141A2C}"/>
              </a:ext>
            </a:extLst>
          </p:cNvPr>
          <p:cNvSpPr>
            <a:spLocks noGrp="1"/>
          </p:cNvSpPr>
          <p:nvPr>
            <p:ph idx="14" hasCustomPrompt="1"/>
          </p:nvPr>
        </p:nvSpPr>
        <p:spPr>
          <a:xfrm>
            <a:off x="308344" y="1730274"/>
            <a:ext cx="9273278" cy="4818571"/>
          </a:xfrm>
          <a:noFill/>
          <a:ln>
            <a:noFill/>
          </a:ln>
        </p:spPr>
        <p:style>
          <a:lnRef idx="0">
            <a:scrgbClr r="0" g="0" b="0"/>
          </a:lnRef>
          <a:fillRef idx="0">
            <a:scrgbClr r="0" g="0" b="0"/>
          </a:fillRef>
          <a:effectRef idx="0">
            <a:scrgbClr r="0" g="0" b="0"/>
          </a:effectRef>
          <a:fontRef idx="minor">
            <a:schemeClr val="dk1"/>
          </a:fontRef>
        </p:style>
        <p:txBody>
          <a:bodyPr>
            <a:normAutofit/>
          </a:bodyPr>
          <a:lstStyle>
            <a:lvl1pPr>
              <a:defRPr sz="32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ویدئو را در اینجا وارد کنید</a:t>
            </a:r>
            <a:endParaRPr lang="en-US" dirty="0"/>
          </a:p>
        </p:txBody>
      </p:sp>
    </p:spTree>
    <p:extLst>
      <p:ext uri="{BB962C8B-B14F-4D97-AF65-F5344CB8AC3E}">
        <p14:creationId xmlns:p14="http://schemas.microsoft.com/office/powerpoint/2010/main" val="392565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F0537-23D2-4598-81DD-03CBF3F854C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56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140351" y="375684"/>
            <a:ext cx="8937300"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3" name="Content Placeholder 2"/>
          <p:cNvSpPr>
            <a:spLocks noGrp="1"/>
          </p:cNvSpPr>
          <p:nvPr>
            <p:ph sz="half" idx="1" hasCustomPrompt="1"/>
          </p:nvPr>
        </p:nvSpPr>
        <p:spPr>
          <a:xfrm>
            <a:off x="308344" y="1167548"/>
            <a:ext cx="4429119" cy="5314768"/>
          </a:xfrm>
          <a:noFill/>
          <a:ln>
            <a:noFill/>
          </a:ln>
        </p:spPr>
        <p:style>
          <a:lnRef idx="0">
            <a:scrgbClr r="0" g="0" b="0"/>
          </a:lnRef>
          <a:fillRef idx="0">
            <a:scrgbClr r="0" g="0" b="0"/>
          </a:fillRef>
          <a:effectRef idx="0">
            <a:scrgbClr r="0" g="0" b="0"/>
          </a:effectRef>
          <a:fontRef idx="minor">
            <a:schemeClr val="dk1"/>
          </a:fontRef>
        </p:style>
        <p:txBody>
          <a:bodyPr/>
          <a:lstStyle>
            <a:lvl1pPr>
              <a:defRPr sz="2200" baseline="0">
                <a:cs typeface="B Nazanin" panose="00000400000000000000" pitchFamily="2" charset="-78"/>
              </a:defRPr>
            </a:lvl1pPr>
            <a:lvl2pPr>
              <a:defRPr sz="2000" baseline="0">
                <a:cs typeface="B Nazanin" panose="00000400000000000000" pitchFamily="2" charset="-78"/>
              </a:defRPr>
            </a:lvl2pPr>
            <a:lvl3pPr>
              <a:defRPr sz="1800" baseline="0">
                <a:cs typeface="B Nazanin" panose="00000400000000000000" pitchFamily="2" charset="-78"/>
              </a:defRPr>
            </a:lvl3pPr>
            <a:lvl4pPr>
              <a:defRPr sz="16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عکس یا ویدئوی مربعی را در اینجا وارد کنید</a:t>
            </a:r>
            <a:endParaRPr lang="en-US" dirty="0"/>
          </a:p>
        </p:txBody>
      </p:sp>
      <p:sp>
        <p:nvSpPr>
          <p:cNvPr id="4" name="Content Placeholder 3"/>
          <p:cNvSpPr>
            <a:spLocks noGrp="1"/>
          </p:cNvSpPr>
          <p:nvPr>
            <p:ph sz="half" idx="2" hasCustomPrompt="1"/>
          </p:nvPr>
        </p:nvSpPr>
        <p:spPr>
          <a:xfrm>
            <a:off x="4841966" y="1167547"/>
            <a:ext cx="4746171" cy="5314768"/>
          </a:xfrm>
          <a:noFill/>
          <a:ln>
            <a:noFill/>
          </a:ln>
        </p:spPr>
        <p:style>
          <a:lnRef idx="0">
            <a:scrgbClr r="0" g="0" b="0"/>
          </a:lnRef>
          <a:fillRef idx="0">
            <a:scrgbClr r="0" g="0" b="0"/>
          </a:fillRef>
          <a:effectRef idx="0">
            <a:scrgbClr r="0" g="0" b="0"/>
          </a:effectRef>
          <a:fontRef idx="minor">
            <a:schemeClr val="dk1"/>
          </a:fontRef>
        </p:style>
        <p:txBody>
          <a:bodyPr anchor="ctr">
            <a:normAutofit/>
          </a:bodyPr>
          <a:lstStyle>
            <a:lvl1pPr>
              <a:defRPr sz="3200" baseline="0">
                <a:cs typeface="B Nazanin" panose="00000400000000000000" pitchFamily="2" charset="-78"/>
              </a:defRPr>
            </a:lvl1pPr>
            <a:lvl2pPr>
              <a:defRPr sz="24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8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متن را در اینجا وارد کنید.</a:t>
            </a:r>
            <a:endParaRPr lang="en-US" dirty="0"/>
          </a:p>
        </p:txBody>
      </p:sp>
      <p:sp>
        <p:nvSpPr>
          <p:cNvPr id="9" name="Content Placeholder 3">
            <a:extLst>
              <a:ext uri="{FF2B5EF4-FFF2-40B4-BE49-F238E27FC236}">
                <a16:creationId xmlns:a16="http://schemas.microsoft.com/office/drawing/2014/main" id="{29702C45-5923-4EEF-BF0F-8977AD578171}"/>
              </a:ext>
            </a:extLst>
          </p:cNvPr>
          <p:cNvSpPr>
            <a:spLocks noGrp="1"/>
          </p:cNvSpPr>
          <p:nvPr>
            <p:ph sz="half" idx="13" hasCustomPrompt="1"/>
          </p:nvPr>
        </p:nvSpPr>
        <p:spPr>
          <a:xfrm>
            <a:off x="9692640" y="1369039"/>
            <a:ext cx="2128334" cy="5113275"/>
          </a:xfrm>
        </p:spPr>
        <p:style>
          <a:lnRef idx="2">
            <a:schemeClr val="accent1"/>
          </a:lnRef>
          <a:fillRef idx="1">
            <a:schemeClr val="lt1"/>
          </a:fillRef>
          <a:effectRef idx="0">
            <a:schemeClr val="accent1"/>
          </a:effectRef>
          <a:fontRef idx="minor">
            <a:schemeClr val="dk1"/>
          </a:fontRef>
        </p:style>
        <p:txBody>
          <a:bodyP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cs typeface="B Nazanin" panose="00000400000000000000" pitchFamily="2" charset="-78"/>
              </a:defRPr>
            </a:lvl4pPr>
            <a:lvl5pPr>
              <a:defRPr sz="12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مطالب</a:t>
            </a:r>
            <a:endParaRPr lang="en-US" dirty="0"/>
          </a:p>
        </p:txBody>
      </p:sp>
      <p:sp>
        <p:nvSpPr>
          <p:cNvPr id="12" name="Slide Number Placeholder 6">
            <a:extLst>
              <a:ext uri="{FF2B5EF4-FFF2-40B4-BE49-F238E27FC236}">
                <a16:creationId xmlns:a16="http://schemas.microsoft.com/office/drawing/2014/main" id="{8A873AED-B992-47D6-AC2D-CEFD72C78B9D}"/>
              </a:ext>
            </a:extLst>
          </p:cNvPr>
          <p:cNvSpPr>
            <a:spLocks noGrp="1"/>
          </p:cNvSpPr>
          <p:nvPr>
            <p:ph type="sldNum" sz="quarter" idx="12"/>
          </p:nvPr>
        </p:nvSpPr>
        <p:spPr>
          <a:xfrm>
            <a:off x="308344" y="375684"/>
            <a:ext cx="701749" cy="698204"/>
          </a:xfrm>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221987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163576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F0537-23D2-4598-81DD-03CBF3F854CC}" type="slidenum">
              <a:rPr lang="en-US" smtClean="0"/>
              <a:t>‹#›</a:t>
            </a:fld>
            <a:endParaRPr lang="en-US"/>
          </a:p>
        </p:txBody>
      </p:sp>
    </p:spTree>
    <p:extLst>
      <p:ext uri="{BB962C8B-B14F-4D97-AF65-F5344CB8AC3E}">
        <p14:creationId xmlns:p14="http://schemas.microsoft.com/office/powerpoint/2010/main" val="201854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3680" y="24003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351" y="375684"/>
            <a:ext cx="9176644" cy="698204"/>
          </a:xfrm>
          <a:prstGeom prst="rect">
            <a:avLst/>
          </a:prstGeom>
        </p:spPr>
        <p:txBody>
          <a:bodyPr vert="horz" lIns="91440" tIns="45720" rIns="91440" bIns="45720" rtlCol="0" anchor="ctr">
            <a:normAutofit/>
          </a:bodyPr>
          <a:lstStyle/>
          <a:p>
            <a:r>
              <a:rPr lang="fa-IR" dirty="0"/>
              <a:t>تیتر اصلی</a:t>
            </a:r>
            <a:endParaRPr lang="en-US" dirty="0"/>
          </a:p>
        </p:txBody>
      </p:sp>
      <p:sp>
        <p:nvSpPr>
          <p:cNvPr id="3" name="Text Placeholder 2"/>
          <p:cNvSpPr>
            <a:spLocks noGrp="1"/>
          </p:cNvSpPr>
          <p:nvPr>
            <p:ph type="body" idx="1"/>
          </p:nvPr>
        </p:nvSpPr>
        <p:spPr>
          <a:xfrm>
            <a:off x="308344" y="1209542"/>
            <a:ext cx="11525693" cy="488645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8344" y="6174422"/>
            <a:ext cx="2329074" cy="365125"/>
          </a:xfrm>
          <a:prstGeom prst="rect">
            <a:avLst/>
          </a:prstGeom>
        </p:spPr>
        <p:txBody>
          <a:bodyPr vert="horz" lIns="91440" tIns="45720" rIns="91440" bIns="45720" rtlCol="0" anchor="ctr"/>
          <a:lstStyle>
            <a:lvl1pPr algn="ctr">
              <a:defRPr sz="3200">
                <a:solidFill>
                  <a:schemeClr val="accent1"/>
                </a:solidFill>
                <a:cs typeface="B Mahsa" panose="00000400000000000000" pitchFamily="2" charset="-78"/>
              </a:defRPr>
            </a:lvl1pPr>
          </a:lstStyle>
          <a:p>
            <a:endParaRPr lang="en-US"/>
          </a:p>
        </p:txBody>
      </p:sp>
      <p:sp>
        <p:nvSpPr>
          <p:cNvPr id="5" name="Footer Placeholder 4"/>
          <p:cNvSpPr>
            <a:spLocks noGrp="1"/>
          </p:cNvSpPr>
          <p:nvPr>
            <p:ph type="ftr" sz="quarter" idx="3"/>
          </p:nvPr>
        </p:nvSpPr>
        <p:spPr>
          <a:xfrm>
            <a:off x="2712083" y="6174421"/>
            <a:ext cx="912195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308344" y="375684"/>
            <a:ext cx="701749" cy="698204"/>
          </a:xfrm>
          <a:prstGeom prst="rect">
            <a:avLst/>
          </a:prstGeom>
        </p:spPr>
        <p:txBody>
          <a:bodyPr vert="horz" lIns="91440" tIns="45720" rIns="91440" bIns="45720" rtlCol="0" anchor="ctr"/>
          <a:lstStyle>
            <a:lvl1pPr algn="r">
              <a:defRPr sz="2800">
                <a:solidFill>
                  <a:schemeClr val="accent1"/>
                </a:solidFill>
              </a:defRPr>
            </a:lvl1pPr>
          </a:lstStyle>
          <a:p>
            <a:fld id="{D2CF0537-23D2-4598-81DD-03CBF3F854CC}" type="slidenum">
              <a:rPr lang="en-US" smtClean="0"/>
              <a:t>‹#›</a:t>
            </a:fld>
            <a:endParaRPr lang="en-US"/>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20496" y="333551"/>
            <a:ext cx="1413541" cy="797568"/>
          </a:xfrm>
          <a:prstGeom prst="rect">
            <a:avLst/>
          </a:prstGeom>
        </p:spPr>
      </p:pic>
    </p:spTree>
    <p:extLst>
      <p:ext uri="{BB962C8B-B14F-4D97-AF65-F5344CB8AC3E}">
        <p14:creationId xmlns:p14="http://schemas.microsoft.com/office/powerpoint/2010/main" val="3840043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B Titr" panose="00000700000000000000" pitchFamily="2" charset="-78"/>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baseline="0">
          <a:solidFill>
            <a:schemeClr val="tx1"/>
          </a:solidFill>
          <a:latin typeface="Arial" panose="020B0604020202020204" pitchFamily="34" charset="0"/>
          <a:ea typeface="+mn-ea"/>
          <a:cs typeface="Arial" panose="020B0604020202020204" pitchFamily="34" charset="0"/>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baseline="0">
          <a:solidFill>
            <a:schemeClr val="tx1"/>
          </a:solidFill>
          <a:latin typeface="Arial" panose="020B0604020202020204" pitchFamily="34" charset="0"/>
          <a:ea typeface="+mn-ea"/>
          <a:cs typeface="Arial" panose="020B0604020202020204" pitchFamily="34" charset="0"/>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fa-IR" dirty="0" smtClean="0"/>
              <a:t>پردازش تصویر و مقدمه ای بر یادگیری ماشین</a:t>
            </a:r>
            <a:endParaRPr lang="en-US" dirty="0"/>
          </a:p>
        </p:txBody>
      </p:sp>
      <p:sp>
        <p:nvSpPr>
          <p:cNvPr id="8" name="Slide Number Placeholder 7"/>
          <p:cNvSpPr>
            <a:spLocks noGrp="1"/>
          </p:cNvSpPr>
          <p:nvPr>
            <p:ph type="sldNum" sz="quarter" idx="12"/>
          </p:nvPr>
        </p:nvSpPr>
        <p:spPr/>
        <p:txBody>
          <a:bodyPr/>
          <a:lstStyle/>
          <a:p>
            <a:fld id="{D2CF0537-23D2-4598-81DD-03CBF3F854CC}" type="slidenum">
              <a:rPr lang="en-US" smtClean="0"/>
              <a:t>1</a:t>
            </a:fld>
            <a:endParaRPr lang="en-US"/>
          </a:p>
        </p:txBody>
      </p:sp>
    </p:spTree>
    <p:extLst>
      <p:ext uri="{BB962C8B-B14F-4D97-AF65-F5344CB8AC3E}">
        <p14:creationId xmlns:p14="http://schemas.microsoft.com/office/powerpoint/2010/main" val="3170270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682831"/>
          </a:xfrm>
        </p:spPr>
        <p:txBody>
          <a:bodyPr/>
          <a:lstStyle/>
          <a:p>
            <a:r>
              <a:rPr lang="fa-IR" dirty="0" smtClean="0"/>
              <a:t>کاربرد های یادگیری ماشین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10</a:t>
            </a:fld>
            <a:endParaRPr lang="en-US"/>
          </a:p>
        </p:txBody>
      </p:sp>
      <p:pic>
        <p:nvPicPr>
          <p:cNvPr id="10" name="Picture 9"/>
          <p:cNvPicPr>
            <a:picLocks noChangeAspect="1"/>
          </p:cNvPicPr>
          <p:nvPr/>
        </p:nvPicPr>
        <p:blipFill>
          <a:blip r:embed="rId2"/>
          <a:stretch>
            <a:fillRect/>
          </a:stretch>
        </p:blipFill>
        <p:spPr>
          <a:xfrm>
            <a:off x="1321724" y="2701795"/>
            <a:ext cx="10000442" cy="3772096"/>
          </a:xfrm>
          <a:prstGeom prst="rect">
            <a:avLst/>
          </a:prstGeom>
        </p:spPr>
      </p:pic>
      <p:sp>
        <p:nvSpPr>
          <p:cNvPr id="11" name="Rectangle 10"/>
          <p:cNvSpPr/>
          <p:nvPr/>
        </p:nvSpPr>
        <p:spPr>
          <a:xfrm>
            <a:off x="308344" y="2079798"/>
            <a:ext cx="5808132" cy="523220"/>
          </a:xfrm>
          <a:prstGeom prst="rect">
            <a:avLst/>
          </a:prstGeom>
        </p:spPr>
        <p:txBody>
          <a:bodyPr wrap="square">
            <a:spAutoFit/>
          </a:bodyPr>
          <a:lstStyle/>
          <a:p>
            <a:r>
              <a:rPr lang="en-US" sz="2800" b="1" dirty="0">
                <a:solidFill>
                  <a:srgbClr val="FF0000"/>
                </a:solidFill>
                <a:latin typeface="Arial" panose="020B0604020202020204" pitchFamily="34" charset="0"/>
              </a:rPr>
              <a:t>Face Detection:</a:t>
            </a:r>
            <a:endParaRPr lang="en-US" sz="2800" dirty="0">
              <a:solidFill>
                <a:srgbClr val="FF0000"/>
              </a:solidFill>
            </a:endParaRPr>
          </a:p>
        </p:txBody>
      </p:sp>
    </p:spTree>
    <p:extLst>
      <p:ext uri="{BB962C8B-B14F-4D97-AF65-F5344CB8AC3E}">
        <p14:creationId xmlns:p14="http://schemas.microsoft.com/office/powerpoint/2010/main" val="2255076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682831"/>
          </a:xfrm>
        </p:spPr>
        <p:txBody>
          <a:bodyPr/>
          <a:lstStyle/>
          <a:p>
            <a:r>
              <a:rPr lang="fa-IR" dirty="0" smtClean="0"/>
              <a:t>کاربرد های یادگیری ماشین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11</a:t>
            </a:fld>
            <a:endParaRPr lang="en-US"/>
          </a:p>
        </p:txBody>
      </p:sp>
      <p:pic>
        <p:nvPicPr>
          <p:cNvPr id="5" name="Picture 4"/>
          <p:cNvPicPr>
            <a:picLocks noChangeAspect="1"/>
          </p:cNvPicPr>
          <p:nvPr/>
        </p:nvPicPr>
        <p:blipFill>
          <a:blip r:embed="rId2"/>
          <a:stretch>
            <a:fillRect/>
          </a:stretch>
        </p:blipFill>
        <p:spPr>
          <a:xfrm>
            <a:off x="758971" y="2388015"/>
            <a:ext cx="4394603" cy="3944469"/>
          </a:xfrm>
          <a:prstGeom prst="rect">
            <a:avLst/>
          </a:prstGeom>
        </p:spPr>
      </p:pic>
      <p:pic>
        <p:nvPicPr>
          <p:cNvPr id="11266" name="Picture 2" descr="https://thispersondoesnotexist.com/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6372" y="2749788"/>
            <a:ext cx="3551918" cy="35519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0575" y="1962385"/>
            <a:ext cx="4623382" cy="461665"/>
          </a:xfrm>
          <a:prstGeom prst="rect">
            <a:avLst/>
          </a:prstGeom>
          <a:noFill/>
        </p:spPr>
        <p:txBody>
          <a:bodyPr wrap="none" rtlCol="0">
            <a:spAutoFit/>
          </a:bodyPr>
          <a:lstStyle/>
          <a:p>
            <a:r>
              <a:rPr lang="en-US" sz="2400" b="1" dirty="0">
                <a:solidFill>
                  <a:srgbClr val="FF0000"/>
                </a:solidFill>
              </a:rPr>
              <a:t>Generative adversarial </a:t>
            </a:r>
            <a:r>
              <a:rPr lang="en-US" sz="2400" b="1" dirty="0" smtClean="0">
                <a:solidFill>
                  <a:srgbClr val="FF0000"/>
                </a:solidFill>
              </a:rPr>
              <a:t>networks :</a:t>
            </a:r>
            <a:endParaRPr lang="en-US" sz="2400" b="1" dirty="0">
              <a:solidFill>
                <a:srgbClr val="FF0000"/>
              </a:solidFill>
            </a:endParaRPr>
          </a:p>
        </p:txBody>
      </p:sp>
    </p:spTree>
    <p:extLst>
      <p:ext uri="{BB962C8B-B14F-4D97-AF65-F5344CB8AC3E}">
        <p14:creationId xmlns:p14="http://schemas.microsoft.com/office/powerpoint/2010/main" val="714112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04158"/>
            <a:ext cx="11525693" cy="682831"/>
          </a:xfrm>
        </p:spPr>
        <p:txBody>
          <a:bodyPr/>
          <a:lstStyle/>
          <a:p>
            <a:r>
              <a:rPr lang="fa-IR" dirty="0" smtClean="0"/>
              <a:t>کاربرد های یادگیری ماشین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12</a:t>
            </a:fld>
            <a:endParaRPr lang="en-US"/>
          </a:p>
        </p:txBody>
      </p:sp>
      <p:sp>
        <p:nvSpPr>
          <p:cNvPr id="10" name="Rectangle 9"/>
          <p:cNvSpPr/>
          <p:nvPr/>
        </p:nvSpPr>
        <p:spPr>
          <a:xfrm>
            <a:off x="3142211" y="5918662"/>
            <a:ext cx="2510444" cy="39901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8188035" y="5809543"/>
            <a:ext cx="2470961" cy="399011"/>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359183" y="1886989"/>
            <a:ext cx="3175462" cy="523220"/>
          </a:xfrm>
          <a:prstGeom prst="rect">
            <a:avLst/>
          </a:prstGeom>
          <a:noFill/>
        </p:spPr>
        <p:txBody>
          <a:bodyPr wrap="square" rtlCol="0">
            <a:spAutoFit/>
          </a:bodyPr>
          <a:lstStyle/>
          <a:p>
            <a:r>
              <a:rPr lang="en-US" sz="2800" b="1" dirty="0" smtClean="0">
                <a:solidFill>
                  <a:srgbClr val="FF0000"/>
                </a:solidFill>
              </a:rPr>
              <a:t>Self Driving Cars:</a:t>
            </a:r>
            <a:endParaRPr lang="en-US" sz="2800" b="1" dirty="0">
              <a:solidFill>
                <a:srgbClr val="FF0000"/>
              </a:solidFill>
            </a:endParaRPr>
          </a:p>
        </p:txBody>
      </p:sp>
    </p:spTree>
    <p:extLst>
      <p:ext uri="{BB962C8B-B14F-4D97-AF65-F5344CB8AC3E}">
        <p14:creationId xmlns:p14="http://schemas.microsoft.com/office/powerpoint/2010/main" val="95305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en-US" dirty="0"/>
          </a:p>
        </p:txBody>
      </p:sp>
      <p:sp>
        <p:nvSpPr>
          <p:cNvPr id="5" name="Content Placeholder 4"/>
          <p:cNvSpPr>
            <a:spLocks noGrp="1"/>
          </p:cNvSpPr>
          <p:nvPr>
            <p:ph idx="1"/>
          </p:nvPr>
        </p:nvSpPr>
        <p:spPr>
          <a:xfrm>
            <a:off x="308344" y="1254034"/>
            <a:ext cx="11525693" cy="799210"/>
          </a:xfrm>
        </p:spPr>
        <p:txBody>
          <a:bodyPr/>
          <a:lstStyle/>
          <a:p>
            <a:r>
              <a:rPr lang="fa-IR" dirty="0" smtClean="0"/>
              <a:t>تصویر درون رایانه :</a:t>
            </a:r>
            <a:endParaRPr lang="en-US" dirty="0"/>
          </a:p>
        </p:txBody>
      </p:sp>
      <p:sp>
        <p:nvSpPr>
          <p:cNvPr id="7" name="Slide Number Placeholder 6"/>
          <p:cNvSpPr>
            <a:spLocks noGrp="1"/>
          </p:cNvSpPr>
          <p:nvPr>
            <p:ph type="sldNum" sz="quarter" idx="12"/>
          </p:nvPr>
        </p:nvSpPr>
        <p:spPr/>
        <p:txBody>
          <a:bodyPr/>
          <a:lstStyle/>
          <a:p>
            <a:fld id="{D2CF0537-23D2-4598-81DD-03CBF3F854CC}" type="slidenum">
              <a:rPr lang="en-US" smtClean="0"/>
              <a:t>13</a:t>
            </a:fld>
            <a:endParaRPr lang="en-US"/>
          </a:p>
        </p:txBody>
      </p:sp>
      <p:pic>
        <p:nvPicPr>
          <p:cNvPr id="2052" name="Picture 4" descr="رمزنگاری تصویر چیست"/>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83" y="2502130"/>
            <a:ext cx="5500411" cy="27824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67706" y="4455621"/>
            <a:ext cx="1825618" cy="7679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216404" y="4983768"/>
            <a:ext cx="2338971" cy="27028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1618" y="2502129"/>
            <a:ext cx="3169509" cy="63390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64334" y="2502130"/>
            <a:ext cx="777337" cy="63390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921" y="2655105"/>
            <a:ext cx="4152889" cy="2894879"/>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321" y="2807505"/>
            <a:ext cx="4152889" cy="2894879"/>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292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en-US" dirty="0"/>
          </a:p>
        </p:txBody>
      </p:sp>
      <p:sp>
        <p:nvSpPr>
          <p:cNvPr id="5" name="Content Placeholder 4"/>
          <p:cNvSpPr>
            <a:spLocks noGrp="1"/>
          </p:cNvSpPr>
          <p:nvPr>
            <p:ph idx="1"/>
          </p:nvPr>
        </p:nvSpPr>
        <p:spPr>
          <a:xfrm>
            <a:off x="308344" y="1254034"/>
            <a:ext cx="11525693" cy="799210"/>
          </a:xfrm>
        </p:spPr>
        <p:txBody>
          <a:bodyPr/>
          <a:lstStyle/>
          <a:p>
            <a:r>
              <a:rPr lang="fa-IR" dirty="0" smtClean="0"/>
              <a:t>تصویر درون رایانه :</a:t>
            </a:r>
            <a:endParaRPr lang="en-US" dirty="0"/>
          </a:p>
        </p:txBody>
      </p:sp>
      <p:pic>
        <p:nvPicPr>
          <p:cNvPr id="2050" name="Picture 2" descr="What is RGB Color? – Nix Sensor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332" y="3973483"/>
            <a:ext cx="4033716" cy="246056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D2CF0537-23D2-4598-81DD-03CBF3F854CC}" type="slidenum">
              <a:rPr lang="en-US" smtClean="0"/>
              <a:t>14</a:t>
            </a:fld>
            <a:endParaRPr lang="en-US"/>
          </a:p>
        </p:txBody>
      </p:sp>
      <p:sp>
        <p:nvSpPr>
          <p:cNvPr id="10" name="Rectangle 9"/>
          <p:cNvSpPr/>
          <p:nvPr/>
        </p:nvSpPr>
        <p:spPr>
          <a:xfrm>
            <a:off x="2044931" y="2136339"/>
            <a:ext cx="9559635" cy="2031325"/>
          </a:xfrm>
          <a:prstGeom prst="rect">
            <a:avLst/>
          </a:prstGeom>
        </p:spPr>
        <p:txBody>
          <a:bodyPr wrap="square">
            <a:spAutoFit/>
          </a:bodyPr>
          <a:lstStyle/>
          <a:p>
            <a:pPr algn="r" rtl="1"/>
            <a:r>
              <a:rPr lang="fa-IR" dirty="0">
                <a:solidFill>
                  <a:srgbClr val="202122"/>
                </a:solidFill>
                <a:latin typeface=".Arabic UI Text"/>
              </a:rPr>
              <a:t>برای مشخص کردن رنگ یک پیکسل، روش‌های مختلفی استفاده می‌شود. آنچه که متداول‌تر است مدل رنگی آر جی بی</a:t>
            </a:r>
            <a:r>
              <a:rPr lang="fa-IR" dirty="0" smtClean="0">
                <a:solidFill>
                  <a:srgbClr val="202122"/>
                </a:solidFill>
                <a:latin typeface=".Arabic UI Text"/>
              </a:rPr>
              <a:t>(</a:t>
            </a:r>
            <a:r>
              <a:rPr lang="en-US" dirty="0" smtClean="0">
                <a:solidFill>
                  <a:srgbClr val="202122"/>
                </a:solidFill>
                <a:latin typeface=".Arabic UI Text"/>
              </a:rPr>
              <a:t> (RGB </a:t>
            </a:r>
            <a:r>
              <a:rPr lang="fa-IR" dirty="0">
                <a:solidFill>
                  <a:srgbClr val="202122"/>
                </a:solidFill>
                <a:latin typeface=".Arabic UI Text"/>
              </a:rPr>
              <a:t>است، که ۳ کانال مختلف برای ۳ رنگ قرمز، سبز و آبی در نظر می‌گیرند. اما در پردازش تصویر از فضاهای رنگی دیگر استفادهٔ بیشتری می‌شود. برای مثال فضای رنگ </a:t>
            </a:r>
            <a:r>
              <a:rPr lang="en-US" dirty="0" smtClean="0">
                <a:solidFill>
                  <a:srgbClr val="202122"/>
                </a:solidFill>
                <a:latin typeface=".Arabic UI Text"/>
              </a:rPr>
              <a:t> .HSV</a:t>
            </a:r>
            <a:endParaRPr lang="en-US" dirty="0">
              <a:solidFill>
                <a:srgbClr val="202122"/>
              </a:solidFill>
              <a:latin typeface=".Arabic UI Text"/>
            </a:endParaRPr>
          </a:p>
          <a:p>
            <a:pPr algn="r" rtl="1"/>
            <a:r>
              <a:rPr lang="fa-IR" dirty="0">
                <a:solidFill>
                  <a:srgbClr val="202122"/>
                </a:solidFill>
                <a:latin typeface=".Arabic UI Text"/>
              </a:rPr>
              <a:t>در صورتی که از ۳ کانال قرمز و سبز و آبی استفاده شود و برای هر کانال ۸ بیت در نظر گرفته شود، هر کانال دارای ۲۵۶ حالت خواهد بود. در نتیجه هر پیکسل می‌تواند ۱۶۷۷۷۲۱۶ (۲۵۶ به توان ۳) رنگ مختلف را نشان دهد.</a:t>
            </a:r>
            <a:endParaRPr lang="fa-IR" b="0" i="0" dirty="0">
              <a:solidFill>
                <a:srgbClr val="202122"/>
              </a:solidFill>
              <a:effectLst/>
              <a:latin typeface=".Arabic UI Text"/>
            </a:endParaRPr>
          </a:p>
        </p:txBody>
      </p:sp>
    </p:spTree>
    <p:extLst>
      <p:ext uri="{BB962C8B-B14F-4D97-AF65-F5344CB8AC3E}">
        <p14:creationId xmlns:p14="http://schemas.microsoft.com/office/powerpoint/2010/main" val="3961393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849086"/>
          </a:xfrm>
        </p:spPr>
        <p:txBody>
          <a:bodyPr/>
          <a:lstStyle/>
          <a:p>
            <a:pPr algn="l" rtl="0"/>
            <a:r>
              <a:rPr lang="en-US" dirty="0" smtClean="0"/>
              <a:t>Python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15</a:t>
            </a:fld>
            <a:endParaRPr lang="en-US"/>
          </a:p>
        </p:txBody>
      </p:sp>
      <p:pic>
        <p:nvPicPr>
          <p:cNvPr id="3074" name="Picture 2" descr="www.python.org/static/community_logos/python-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45" y="2143804"/>
            <a:ext cx="4250956" cy="14358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ython vs R – Who Is Really Ahead in Data Science,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18" y="3424844"/>
            <a:ext cx="3900083" cy="28645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oftware Developer Statistics 2020: How Many Software Engineer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219" y="2246053"/>
            <a:ext cx="5509766" cy="434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41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857399"/>
          </a:xfrm>
        </p:spPr>
        <p:txBody>
          <a:bodyPr/>
          <a:lstStyle/>
          <a:p>
            <a:pPr algn="l" rtl="0"/>
            <a:r>
              <a:rPr lang="en-US" dirty="0" smtClean="0"/>
              <a:t>Open-CV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16</a:t>
            </a:fld>
            <a:endParaRPr lang="en-US"/>
          </a:p>
        </p:txBody>
      </p:sp>
      <p:pic>
        <p:nvPicPr>
          <p:cNvPr id="15362" name="Picture 2" descr="upload.wikimedia.org/wikipedia/commons/thum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24" y="2573434"/>
            <a:ext cx="2435225" cy="2997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2655" y="2313861"/>
            <a:ext cx="8631382" cy="2585323"/>
          </a:xfrm>
          <a:prstGeom prst="rect">
            <a:avLst/>
          </a:prstGeom>
        </p:spPr>
        <p:txBody>
          <a:bodyPr wrap="square">
            <a:spAutoFit/>
          </a:bodyPr>
          <a:lstStyle/>
          <a:p>
            <a:pPr algn="r" rtl="1"/>
            <a:r>
              <a:rPr lang="fa-IR" b="1" dirty="0">
                <a:solidFill>
                  <a:srgbClr val="202122"/>
                </a:solidFill>
                <a:latin typeface=".Arabic UI Text"/>
              </a:rPr>
              <a:t>وپن‌سی‌وی (به انگلیسی: </a:t>
            </a:r>
            <a:r>
              <a:rPr lang="en-US" b="1" dirty="0" err="1" smtClean="0">
                <a:solidFill>
                  <a:srgbClr val="202122"/>
                </a:solidFill>
                <a:latin typeface=".Arabic UI Text"/>
              </a:rPr>
              <a:t>OpenCV</a:t>
            </a:r>
            <a:r>
              <a:rPr lang="en-US" b="1" dirty="0" smtClean="0">
                <a:solidFill>
                  <a:srgbClr val="202122"/>
                </a:solidFill>
                <a:latin typeface=".Arabic UI Text"/>
              </a:rPr>
              <a:t> </a:t>
            </a:r>
            <a:r>
              <a:rPr lang="fa-IR" b="1" dirty="0" smtClean="0">
                <a:solidFill>
                  <a:srgbClr val="202122"/>
                </a:solidFill>
                <a:latin typeface=".Arabic UI Text"/>
              </a:rPr>
              <a:t> ) یا </a:t>
            </a:r>
            <a:r>
              <a:rPr lang="fa-IR" b="1" dirty="0">
                <a:solidFill>
                  <a:srgbClr val="202122"/>
                </a:solidFill>
                <a:latin typeface=".Arabic UI Text"/>
              </a:rPr>
              <a:t>همان </a:t>
            </a:r>
            <a:r>
              <a:rPr lang="en-US" b="1" dirty="0">
                <a:solidFill>
                  <a:srgbClr val="202122"/>
                </a:solidFill>
                <a:latin typeface=".Arabic UI Text"/>
              </a:rPr>
              <a:t>Open Computer Vision Library </a:t>
            </a:r>
            <a:r>
              <a:rPr lang="fa-IR" b="1" dirty="0">
                <a:solidFill>
                  <a:srgbClr val="202122"/>
                </a:solidFill>
                <a:latin typeface=".Arabic UI Text"/>
              </a:rPr>
              <a:t>مجموعه ای از کتابخانه‌های برنامه‌نویسی پردازش تصویر و یادگیری ماشین است. این مجموعه بیشتر بر پردازش تصویر بی درنگ (به </a:t>
            </a:r>
            <a:r>
              <a:rPr lang="fa-IR" b="1" dirty="0" smtClean="0">
                <a:solidFill>
                  <a:srgbClr val="202122"/>
                </a:solidFill>
                <a:latin typeface=".Arabic UI Text"/>
              </a:rPr>
              <a:t>انگلیسی: </a:t>
            </a:r>
            <a:r>
              <a:rPr lang="en-US" b="1" dirty="0" smtClean="0">
                <a:solidFill>
                  <a:srgbClr val="202122"/>
                </a:solidFill>
                <a:latin typeface=".Arabic UI Text"/>
              </a:rPr>
              <a:t>Real Time</a:t>
            </a:r>
            <a:r>
              <a:rPr lang="fa-IR" b="1" dirty="0" smtClean="0">
                <a:solidFill>
                  <a:srgbClr val="202122"/>
                </a:solidFill>
                <a:latin typeface=".Arabic UI Text"/>
              </a:rPr>
              <a:t>)</a:t>
            </a:r>
            <a:r>
              <a:rPr lang="en-US" b="1" dirty="0" smtClean="0">
                <a:solidFill>
                  <a:srgbClr val="202122"/>
                </a:solidFill>
                <a:latin typeface=".Arabic UI Text"/>
              </a:rPr>
              <a:t> </a:t>
            </a:r>
            <a:r>
              <a:rPr lang="fa-IR" b="1" dirty="0">
                <a:solidFill>
                  <a:srgbClr val="202122"/>
                </a:solidFill>
                <a:latin typeface=".Arabic UI Text"/>
              </a:rPr>
              <a:t>تمرکز </a:t>
            </a:r>
            <a:r>
              <a:rPr lang="fa-IR" b="1" dirty="0" smtClean="0">
                <a:solidFill>
                  <a:srgbClr val="202122"/>
                </a:solidFill>
                <a:latin typeface=".Arabic UI Text"/>
              </a:rPr>
              <a:t>دارد. </a:t>
            </a:r>
            <a:r>
              <a:rPr lang="fa-IR" b="1" dirty="0">
                <a:solidFill>
                  <a:srgbClr val="202122"/>
                </a:solidFill>
                <a:latin typeface=".Arabic UI Text"/>
              </a:rPr>
              <a:t>در ابتدا توسط اینتل ساخته و پشتیبانی می‌شد و هم‌اکنون توسط </a:t>
            </a:r>
            <a:r>
              <a:rPr lang="en-US" b="1" dirty="0">
                <a:solidFill>
                  <a:srgbClr val="202122"/>
                </a:solidFill>
                <a:latin typeface=".Arabic UI Text"/>
              </a:rPr>
              <a:t>Willow Garage </a:t>
            </a:r>
            <a:r>
              <a:rPr lang="fa-IR" b="1" dirty="0">
                <a:solidFill>
                  <a:srgbClr val="202122"/>
                </a:solidFill>
                <a:latin typeface=".Arabic UI Text"/>
              </a:rPr>
              <a:t>و </a:t>
            </a:r>
            <a:r>
              <a:rPr lang="en-US" b="1" dirty="0" err="1">
                <a:solidFill>
                  <a:srgbClr val="202122"/>
                </a:solidFill>
                <a:latin typeface=".Arabic UI Text"/>
              </a:rPr>
              <a:t>Itseez</a:t>
            </a:r>
            <a:r>
              <a:rPr lang="en-US" b="1" dirty="0">
                <a:solidFill>
                  <a:srgbClr val="202122"/>
                </a:solidFill>
                <a:latin typeface=".Arabic UI Text"/>
              </a:rPr>
              <a:t> </a:t>
            </a:r>
            <a:r>
              <a:rPr lang="fa-IR" b="1" dirty="0">
                <a:solidFill>
                  <a:srgbClr val="202122"/>
                </a:solidFill>
                <a:latin typeface=".Arabic UI Text"/>
              </a:rPr>
              <a:t>پشتیبانی می‌گردد. استفاده از آن با پروانه فری بی‌اس‌دی آزاد است. اوپن سی وی کتاب‌خانه‌ای چندسکویی است و توسط سیستم عامل‌های ویندوز، لینوکس، مک اواس، آی او اِس و اندروید پشتیبانی می‌شود. همچنین دارای رابط برنامه‌نویسی به زبان‌های سی، سی++، پایتون، جاوا و متلب می‌باشد</a:t>
            </a:r>
            <a:endParaRPr lang="en-US" dirty="0"/>
          </a:p>
        </p:txBody>
      </p:sp>
    </p:spTree>
    <p:extLst>
      <p:ext uri="{BB962C8B-B14F-4D97-AF65-F5344CB8AC3E}">
        <p14:creationId xmlns:p14="http://schemas.microsoft.com/office/powerpoint/2010/main" val="940342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en-US" dirty="0"/>
          </a:p>
        </p:txBody>
      </p:sp>
      <p:sp>
        <p:nvSpPr>
          <p:cNvPr id="3" name="Content Placeholder 2"/>
          <p:cNvSpPr>
            <a:spLocks noGrp="1"/>
          </p:cNvSpPr>
          <p:nvPr>
            <p:ph idx="1"/>
          </p:nvPr>
        </p:nvSpPr>
        <p:spPr>
          <a:xfrm>
            <a:off x="308344" y="1254034"/>
            <a:ext cx="11525693" cy="965464"/>
          </a:xfrm>
        </p:spPr>
        <p:txBody>
          <a:bodyPr/>
          <a:lstStyle/>
          <a:p>
            <a:r>
              <a:rPr lang="fa-IR" dirty="0" smtClean="0"/>
              <a:t>کاربردهای </a:t>
            </a:r>
            <a:r>
              <a:rPr lang="en-US" dirty="0" err="1" smtClean="0"/>
              <a:t>opencv</a:t>
            </a:r>
            <a:r>
              <a:rPr lang="en-US" dirty="0"/>
              <a:t> </a:t>
            </a:r>
            <a:r>
              <a:rPr lang="fa-IR" dirty="0" smtClean="0"/>
              <a:t>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17</a:t>
            </a:fld>
            <a:endParaRPr lang="en-US"/>
          </a:p>
        </p:txBody>
      </p:sp>
      <p:sp>
        <p:nvSpPr>
          <p:cNvPr id="5" name="Rectangle 4"/>
          <p:cNvSpPr/>
          <p:nvPr/>
        </p:nvSpPr>
        <p:spPr>
          <a:xfrm>
            <a:off x="3047999" y="2485505"/>
            <a:ext cx="8786037" cy="3416320"/>
          </a:xfrm>
          <a:prstGeom prst="rect">
            <a:avLst/>
          </a:prstGeom>
        </p:spPr>
        <p:txBody>
          <a:bodyPr wrap="square">
            <a:spAutoFit/>
          </a:bodyPr>
          <a:lstStyle/>
          <a:p>
            <a:pPr algn="r" rtl="1">
              <a:buFont typeface="Arial" panose="020B0604020202020204" pitchFamily="34" charset="0"/>
              <a:buChar char="•"/>
            </a:pPr>
            <a:r>
              <a:rPr lang="fa-IR" dirty="0">
                <a:solidFill>
                  <a:srgbClr val="202122"/>
                </a:solidFill>
                <a:latin typeface=".Arabic UI Text"/>
              </a:rPr>
              <a:t>فیلتر تصویر</a:t>
            </a:r>
          </a:p>
          <a:p>
            <a:pPr algn="r" rtl="1">
              <a:buFont typeface="Arial" panose="020B0604020202020204" pitchFamily="34" charset="0"/>
              <a:buChar char="•"/>
            </a:pPr>
            <a:r>
              <a:rPr lang="fa-IR" dirty="0">
                <a:solidFill>
                  <a:srgbClr val="202122"/>
                </a:solidFill>
                <a:latin typeface=".Arabic UI Text"/>
              </a:rPr>
              <a:t>سیستم تشخیص صورت</a:t>
            </a:r>
          </a:p>
          <a:p>
            <a:pPr algn="r" rtl="1">
              <a:buFont typeface="Arial" panose="020B0604020202020204" pitchFamily="34" charset="0"/>
              <a:buChar char="•"/>
            </a:pPr>
            <a:r>
              <a:rPr lang="fa-IR" dirty="0">
                <a:solidFill>
                  <a:srgbClr val="202122"/>
                </a:solidFill>
                <a:latin typeface=".Arabic UI Text"/>
              </a:rPr>
              <a:t>تشخیص حرکت</a:t>
            </a:r>
          </a:p>
          <a:p>
            <a:pPr algn="r" rtl="1">
              <a:buFont typeface="Arial" panose="020B0604020202020204" pitchFamily="34" charset="0"/>
              <a:buChar char="•"/>
            </a:pPr>
            <a:r>
              <a:rPr lang="fa-IR" dirty="0">
                <a:solidFill>
                  <a:srgbClr val="202122"/>
                </a:solidFill>
                <a:latin typeface=".Arabic UI Text"/>
              </a:rPr>
              <a:t>تعامل انسان و رایانه </a:t>
            </a:r>
            <a:r>
              <a:rPr lang="fa-IR" dirty="0" smtClean="0">
                <a:solidFill>
                  <a:srgbClr val="202122"/>
                </a:solidFill>
                <a:latin typeface=".Arabic UI Text"/>
              </a:rPr>
              <a:t>رباتیک </a:t>
            </a:r>
            <a:r>
              <a:rPr lang="fa-IR" dirty="0">
                <a:solidFill>
                  <a:srgbClr val="202122"/>
                </a:solidFill>
                <a:latin typeface=".Arabic UI Text"/>
              </a:rPr>
              <a:t>موبایل</a:t>
            </a:r>
          </a:p>
          <a:p>
            <a:pPr algn="r" rtl="1">
              <a:buFont typeface="Arial" panose="020B0604020202020204" pitchFamily="34" charset="0"/>
              <a:buChar char="•"/>
            </a:pPr>
            <a:r>
              <a:rPr lang="fa-IR" dirty="0">
                <a:solidFill>
                  <a:srgbClr val="202122"/>
                </a:solidFill>
                <a:latin typeface=".Arabic UI Text"/>
              </a:rPr>
              <a:t>درک حرکت</a:t>
            </a:r>
          </a:p>
          <a:p>
            <a:pPr algn="r" rtl="1">
              <a:buFont typeface="Arial" panose="020B0604020202020204" pitchFamily="34" charset="0"/>
              <a:buChar char="•"/>
            </a:pPr>
            <a:r>
              <a:rPr lang="fa-IR" dirty="0">
                <a:solidFill>
                  <a:srgbClr val="202122"/>
                </a:solidFill>
                <a:latin typeface=".Arabic UI Text"/>
              </a:rPr>
              <a:t>شناسایی شی</a:t>
            </a:r>
          </a:p>
          <a:p>
            <a:pPr algn="r" rtl="1">
              <a:buFont typeface="Arial" panose="020B0604020202020204" pitchFamily="34" charset="0"/>
              <a:buChar char="•"/>
            </a:pPr>
            <a:r>
              <a:rPr lang="fa-IR" dirty="0">
                <a:solidFill>
                  <a:srgbClr val="202122"/>
                </a:solidFill>
                <a:latin typeface=".Arabic UI Text"/>
              </a:rPr>
              <a:t>تقسیم‌بندی و تشخیص</a:t>
            </a:r>
          </a:p>
          <a:p>
            <a:pPr algn="r" rtl="1">
              <a:buFont typeface="Arial" panose="020B0604020202020204" pitchFamily="34" charset="0"/>
              <a:buChar char="•"/>
            </a:pPr>
            <a:r>
              <a:rPr lang="fa-IR" dirty="0">
                <a:solidFill>
                  <a:srgbClr val="202122"/>
                </a:solidFill>
                <a:latin typeface=".Arabic UI Text"/>
              </a:rPr>
              <a:t>چشم‌انداز عمق استریو : ادراک عمق از 2 دوربین</a:t>
            </a:r>
          </a:p>
          <a:p>
            <a:pPr algn="r" rtl="1">
              <a:buFont typeface="Arial" panose="020B0604020202020204" pitchFamily="34" charset="0"/>
              <a:buChar char="•"/>
            </a:pPr>
            <a:r>
              <a:rPr lang="fa-IR" dirty="0">
                <a:solidFill>
                  <a:srgbClr val="202122"/>
                </a:solidFill>
                <a:latin typeface=".Arabic UI Text"/>
              </a:rPr>
              <a:t>ساختار از </a:t>
            </a:r>
            <a:r>
              <a:rPr lang="fa-IR" dirty="0" smtClean="0">
                <a:solidFill>
                  <a:srgbClr val="202122"/>
                </a:solidFill>
                <a:latin typeface=".Arabic UI Text"/>
              </a:rPr>
              <a:t>حرکت</a:t>
            </a:r>
            <a:endParaRPr lang="en-US" dirty="0">
              <a:solidFill>
                <a:srgbClr val="202122"/>
              </a:solidFill>
              <a:latin typeface=".Arabic UI Text"/>
            </a:endParaRPr>
          </a:p>
          <a:p>
            <a:pPr algn="r" rtl="1">
              <a:buFont typeface="Arial" panose="020B0604020202020204" pitchFamily="34" charset="0"/>
              <a:buChar char="•"/>
            </a:pPr>
            <a:r>
              <a:rPr lang="fa-IR" dirty="0">
                <a:solidFill>
                  <a:srgbClr val="202122"/>
                </a:solidFill>
                <a:latin typeface=".Arabic UI Text"/>
              </a:rPr>
              <a:t>ردیابی حرکت</a:t>
            </a:r>
          </a:p>
          <a:p>
            <a:pPr algn="r" rtl="1">
              <a:buFont typeface="Arial" panose="020B0604020202020204" pitchFamily="34" charset="0"/>
              <a:buChar char="•"/>
            </a:pPr>
            <a:r>
              <a:rPr lang="fa-IR" dirty="0">
                <a:solidFill>
                  <a:srgbClr val="202122"/>
                </a:solidFill>
                <a:latin typeface=".Arabic UI Text"/>
              </a:rPr>
              <a:t>واقعیت افزوده</a:t>
            </a:r>
          </a:p>
          <a:p>
            <a:pPr algn="r" rtl="1">
              <a:buFont typeface="Arial" panose="020B0604020202020204" pitchFamily="34" charset="0"/>
              <a:buChar char="•"/>
            </a:pPr>
            <a:endParaRPr lang="en-US" b="0" i="0" dirty="0">
              <a:solidFill>
                <a:srgbClr val="202122"/>
              </a:solidFill>
              <a:effectLst/>
              <a:latin typeface=".Arabic UI Text"/>
            </a:endParaRPr>
          </a:p>
        </p:txBody>
      </p:sp>
      <p:sp>
        <p:nvSpPr>
          <p:cNvPr id="6" name="Rectangle 5"/>
          <p:cNvSpPr/>
          <p:nvPr/>
        </p:nvSpPr>
        <p:spPr>
          <a:xfrm>
            <a:off x="221672" y="2503747"/>
            <a:ext cx="6096000" cy="3139321"/>
          </a:xfrm>
          <a:prstGeom prst="rect">
            <a:avLst/>
          </a:prstGeom>
        </p:spPr>
        <p:txBody>
          <a:bodyPr>
            <a:spAutoFit/>
          </a:bodyPr>
          <a:lstStyle/>
          <a:p>
            <a:pPr algn="r" rtl="1">
              <a:buFont typeface="Arial" panose="020B0604020202020204" pitchFamily="34" charset="0"/>
              <a:buChar char="•"/>
            </a:pPr>
            <a:r>
              <a:rPr lang="fa-IR" dirty="0">
                <a:solidFill>
                  <a:srgbClr val="202122"/>
                </a:solidFill>
                <a:latin typeface=".Arabic UI Text"/>
              </a:rPr>
              <a:t>برای پشتیبیانی از برخی زمینه‌های </a:t>
            </a:r>
            <a:r>
              <a:rPr lang="fa-IR" dirty="0" smtClean="0">
                <a:solidFill>
                  <a:srgbClr val="202122"/>
                </a:solidFill>
                <a:latin typeface=".Arabic UI Text"/>
              </a:rPr>
              <a:t>راست، </a:t>
            </a:r>
            <a:r>
              <a:rPr lang="fa-IR" dirty="0">
                <a:solidFill>
                  <a:srgbClr val="202122"/>
                </a:solidFill>
                <a:latin typeface=".Arabic UI Text"/>
              </a:rPr>
              <a:t>اوپن‌سی‌وی یک کتاب‌خانه یادگیری ماشینی را در </a:t>
            </a:r>
            <a:r>
              <a:rPr lang="fa-IR" dirty="0" smtClean="0">
                <a:solidFill>
                  <a:srgbClr val="202122"/>
                </a:solidFill>
                <a:latin typeface=".Arabic UI Text"/>
              </a:rPr>
              <a:t>بردارد :</a:t>
            </a:r>
          </a:p>
          <a:p>
            <a:pPr algn="r" rtl="1">
              <a:buFont typeface="Arial" panose="020B0604020202020204" pitchFamily="34" charset="0"/>
              <a:buChar char="•"/>
            </a:pPr>
            <a:r>
              <a:rPr lang="fa-IR" dirty="0">
                <a:solidFill>
                  <a:srgbClr val="202122"/>
                </a:solidFill>
                <a:latin typeface=".Arabic UI Text"/>
              </a:rPr>
              <a:t>الگوریتم متا</a:t>
            </a:r>
          </a:p>
          <a:p>
            <a:pPr algn="r" rtl="1">
              <a:buFont typeface="Arial" panose="020B0604020202020204" pitchFamily="34" charset="0"/>
              <a:buChar char="•"/>
            </a:pPr>
            <a:r>
              <a:rPr lang="fa-IR" dirty="0">
                <a:solidFill>
                  <a:srgbClr val="202122"/>
                </a:solidFill>
                <a:latin typeface=".Arabic UI Text"/>
              </a:rPr>
              <a:t>یادگیری درخت تصمیم گیری</a:t>
            </a:r>
          </a:p>
          <a:p>
            <a:pPr algn="r" rtl="1">
              <a:buFont typeface="Arial" panose="020B0604020202020204" pitchFamily="34" charset="0"/>
              <a:buChar char="•"/>
            </a:pPr>
            <a:r>
              <a:rPr lang="fa-IR" dirty="0">
                <a:solidFill>
                  <a:srgbClr val="202122"/>
                </a:solidFill>
                <a:latin typeface=".Arabic UI Text"/>
              </a:rPr>
              <a:t>درختان افزایش گرادیان</a:t>
            </a:r>
          </a:p>
          <a:p>
            <a:pPr algn="r" rtl="1">
              <a:buFont typeface="Arial" panose="020B0604020202020204" pitchFamily="34" charset="0"/>
              <a:buChar char="•"/>
            </a:pPr>
            <a:r>
              <a:rPr lang="fa-IR" dirty="0">
                <a:solidFill>
                  <a:srgbClr val="202122"/>
                </a:solidFill>
                <a:latin typeface=".Arabic UI Text"/>
              </a:rPr>
              <a:t>الگوریتم امید ریاضی-بیشینه کردن</a:t>
            </a:r>
          </a:p>
          <a:p>
            <a:pPr algn="r" rtl="1">
              <a:buFont typeface="Arial" panose="020B0604020202020204" pitchFamily="34" charset="0"/>
              <a:buChar char="•"/>
            </a:pPr>
            <a:r>
              <a:rPr lang="fa-IR" dirty="0">
                <a:solidFill>
                  <a:srgbClr val="202122"/>
                </a:solidFill>
                <a:latin typeface=".Arabic UI Text"/>
              </a:rPr>
              <a:t>الگوریتم نزدیکترین همسایه</a:t>
            </a:r>
          </a:p>
          <a:p>
            <a:pPr algn="r" rtl="1">
              <a:buFont typeface="Arial" panose="020B0604020202020204" pitchFamily="34" charset="0"/>
              <a:buChar char="•"/>
            </a:pPr>
            <a:r>
              <a:rPr lang="fa-IR" dirty="0">
                <a:solidFill>
                  <a:srgbClr val="202122"/>
                </a:solidFill>
                <a:latin typeface=".Arabic UI Text"/>
              </a:rPr>
              <a:t>دسته‌بندی کننده نایو بیز</a:t>
            </a:r>
          </a:p>
          <a:p>
            <a:pPr algn="r" rtl="1">
              <a:buFont typeface="Arial" panose="020B0604020202020204" pitchFamily="34" charset="0"/>
              <a:buChar char="•"/>
            </a:pPr>
            <a:r>
              <a:rPr lang="fa-IR" dirty="0">
                <a:solidFill>
                  <a:srgbClr val="202122"/>
                </a:solidFill>
                <a:latin typeface=".Arabic UI Text"/>
              </a:rPr>
              <a:t>شبکه عصبی مصنوعی</a:t>
            </a:r>
          </a:p>
          <a:p>
            <a:pPr algn="r" rtl="1">
              <a:buFont typeface="Arial" panose="020B0604020202020204" pitchFamily="34" charset="0"/>
              <a:buChar char="•"/>
            </a:pPr>
            <a:r>
              <a:rPr lang="fa-IR" dirty="0">
                <a:solidFill>
                  <a:srgbClr val="202122"/>
                </a:solidFill>
                <a:latin typeface=".Arabic UI Text"/>
              </a:rPr>
              <a:t>جنگل تصادفی</a:t>
            </a:r>
          </a:p>
          <a:p>
            <a:pPr algn="r" rtl="1">
              <a:buFont typeface="Arial" panose="020B0604020202020204" pitchFamily="34" charset="0"/>
              <a:buChar char="•"/>
            </a:pPr>
            <a:r>
              <a:rPr lang="fa-IR" dirty="0">
                <a:solidFill>
                  <a:srgbClr val="202122"/>
                </a:solidFill>
                <a:latin typeface=".Arabic UI Text"/>
              </a:rPr>
              <a:t>ماشین بردار </a:t>
            </a:r>
            <a:r>
              <a:rPr lang="fa-IR" dirty="0" smtClean="0">
                <a:solidFill>
                  <a:srgbClr val="202122"/>
                </a:solidFill>
                <a:latin typeface=".Arabic UI Text"/>
              </a:rPr>
              <a:t>پشتیبانی</a:t>
            </a:r>
            <a:r>
              <a:rPr lang="en-US" dirty="0" smtClean="0">
                <a:solidFill>
                  <a:srgbClr val="202122"/>
                </a:solidFill>
                <a:latin typeface=".Arabic UI Text"/>
              </a:rPr>
              <a:t>SVM)</a:t>
            </a:r>
            <a:r>
              <a:rPr lang="fa-IR" dirty="0">
                <a:solidFill>
                  <a:srgbClr val="202122"/>
                </a:solidFill>
                <a:latin typeface=".Arabic UI Text"/>
              </a:rPr>
              <a:t>)</a:t>
            </a:r>
            <a:endParaRPr lang="en-US" dirty="0"/>
          </a:p>
        </p:txBody>
      </p:sp>
    </p:spTree>
    <p:extLst>
      <p:ext uri="{BB962C8B-B14F-4D97-AF65-F5344CB8AC3E}">
        <p14:creationId xmlns:p14="http://schemas.microsoft.com/office/powerpoint/2010/main" val="165269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1296786" y="412896"/>
            <a:ext cx="6173070" cy="774271"/>
          </a:xfrm>
        </p:spPr>
        <p:txBody>
          <a:bodyPr/>
          <a:lstStyle/>
          <a:p>
            <a:pPr algn="r"/>
            <a:r>
              <a:rPr lang="fa-IR" dirty="0" smtClean="0"/>
              <a:t>نحوه نصب پایتون و کتابخانه های مورد نیاز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18</a:t>
            </a:fld>
            <a:endParaRPr lang="en-US"/>
          </a:p>
        </p:txBody>
      </p:sp>
      <p:pic>
        <p:nvPicPr>
          <p:cNvPr id="5" name="Picture 4"/>
          <p:cNvPicPr>
            <a:picLocks noChangeAspect="1"/>
          </p:cNvPicPr>
          <p:nvPr/>
        </p:nvPicPr>
        <p:blipFill rotWithShape="1">
          <a:blip r:embed="rId2"/>
          <a:srcRect l="5460" t="3582" r="16515" b="4069"/>
          <a:stretch/>
        </p:blipFill>
        <p:spPr>
          <a:xfrm>
            <a:off x="2404892" y="1263171"/>
            <a:ext cx="7410701" cy="4933665"/>
          </a:xfrm>
          <a:prstGeom prst="rect">
            <a:avLst/>
          </a:prstGeom>
        </p:spPr>
      </p:pic>
    </p:spTree>
    <p:extLst>
      <p:ext uri="{BB962C8B-B14F-4D97-AF65-F5344CB8AC3E}">
        <p14:creationId xmlns:p14="http://schemas.microsoft.com/office/powerpoint/2010/main" val="169956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774271"/>
          </a:xfrm>
        </p:spPr>
        <p:txBody>
          <a:bodyPr/>
          <a:lstStyle/>
          <a:p>
            <a:pPr algn="r"/>
            <a:r>
              <a:rPr lang="fa-IR" dirty="0" smtClean="0"/>
              <a:t>نحوه نصب پایتون و کتابخانه های مورد نیاز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19</a:t>
            </a:fld>
            <a:endParaRPr lang="en-US"/>
          </a:p>
        </p:txBody>
      </p:sp>
      <p:pic>
        <p:nvPicPr>
          <p:cNvPr id="4098" name="Picture 2" descr="Packaging Python modules and publishing it to PyPI - Ayus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049" y="2787187"/>
            <a:ext cx="5006628" cy="34960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ick and Morty Butter - Imgfl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614" y="2433244"/>
            <a:ext cx="2923020" cy="38934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9218" y="2079301"/>
            <a:ext cx="2476960" cy="707886"/>
          </a:xfrm>
          <a:prstGeom prst="rect">
            <a:avLst/>
          </a:prstGeom>
          <a:noFill/>
        </p:spPr>
        <p:txBody>
          <a:bodyPr wrap="none" rtlCol="0">
            <a:spAutoFit/>
          </a:bodyPr>
          <a:lstStyle/>
          <a:p>
            <a:r>
              <a:rPr lang="en-US" sz="4000" b="1" dirty="0" smtClean="0"/>
              <a:t>Pip Install </a:t>
            </a:r>
            <a:endParaRPr lang="en-US" sz="4000" b="1" dirty="0"/>
          </a:p>
        </p:txBody>
      </p:sp>
    </p:spTree>
    <p:extLst>
      <p:ext uri="{BB962C8B-B14F-4D97-AF65-F5344CB8AC3E}">
        <p14:creationId xmlns:p14="http://schemas.microsoft.com/office/powerpoint/2010/main" val="3330822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a-IR" dirty="0" smtClean="0"/>
              <a:t>مقدمه: </a:t>
            </a:r>
            <a:endParaRPr lang="en-US" dirty="0"/>
          </a:p>
        </p:txBody>
      </p:sp>
      <p:sp>
        <p:nvSpPr>
          <p:cNvPr id="4" name="Content Placeholder 3"/>
          <p:cNvSpPr>
            <a:spLocks noGrp="1"/>
          </p:cNvSpPr>
          <p:nvPr>
            <p:ph idx="1"/>
          </p:nvPr>
        </p:nvSpPr>
        <p:spPr>
          <a:xfrm>
            <a:off x="391471" y="1446413"/>
            <a:ext cx="11525693" cy="638497"/>
          </a:xfrm>
        </p:spPr>
        <p:txBody>
          <a:bodyPr/>
          <a:lstStyle/>
          <a:p>
            <a:r>
              <a:rPr lang="fa-IR" smtClean="0"/>
              <a:t>پردازش تصویر چیست ؟ </a:t>
            </a:r>
            <a:endParaRPr lang="en-US" dirty="0"/>
          </a:p>
        </p:txBody>
      </p:sp>
      <p:sp>
        <p:nvSpPr>
          <p:cNvPr id="7" name="Slide Number Placeholder 6"/>
          <p:cNvSpPr>
            <a:spLocks noGrp="1"/>
          </p:cNvSpPr>
          <p:nvPr>
            <p:ph type="sldNum" sz="quarter" idx="12"/>
          </p:nvPr>
        </p:nvSpPr>
        <p:spPr/>
        <p:txBody>
          <a:bodyPr/>
          <a:lstStyle/>
          <a:p>
            <a:fld id="{D2CF0537-23D2-4598-81DD-03CBF3F854CC}" type="slidenum">
              <a:rPr lang="en-US" smtClean="0"/>
              <a:t>2</a:t>
            </a:fld>
            <a:endParaRPr lang="en-US"/>
          </a:p>
        </p:txBody>
      </p:sp>
      <p:sp>
        <p:nvSpPr>
          <p:cNvPr id="13" name="Rectangle 12"/>
          <p:cNvSpPr/>
          <p:nvPr/>
        </p:nvSpPr>
        <p:spPr>
          <a:xfrm>
            <a:off x="2028304" y="2404158"/>
            <a:ext cx="9693795" cy="2308324"/>
          </a:xfrm>
          <a:prstGeom prst="rect">
            <a:avLst/>
          </a:prstGeom>
        </p:spPr>
        <p:txBody>
          <a:bodyPr wrap="square">
            <a:spAutoFit/>
          </a:bodyPr>
          <a:lstStyle/>
          <a:p>
            <a:pPr algn="r" rtl="1"/>
            <a:r>
              <a:rPr lang="fa-IR" sz="1600" dirty="0"/>
              <a:t>پردازش تصویر (به انگلیسی: </a:t>
            </a:r>
            <a:r>
              <a:rPr lang="en-US" sz="1600" dirty="0" smtClean="0"/>
              <a:t> (Image </a:t>
            </a:r>
            <a:r>
              <a:rPr lang="en-US" sz="1600" dirty="0"/>
              <a:t>processing) </a:t>
            </a:r>
            <a:r>
              <a:rPr lang="fa-IR" sz="1600" dirty="0"/>
              <a:t>امروزه بیشتر به موضوع پردازش تصویر دیجیتال گفته می‌شود که شاخه‌ای از پردازش سیگنال است که با پردازش سیگنال دیجیتال که نماینده تصاویر برداشته شده با دوربین دیجیتال یا اسکن شده توسط اسکنر هستند، سر و کار دارد.</a:t>
            </a:r>
          </a:p>
          <a:p>
            <a:pPr algn="r" rtl="1"/>
            <a:endParaRPr lang="fa-IR" sz="1600" dirty="0"/>
          </a:p>
          <a:p>
            <a:pPr algn="r" rtl="1"/>
            <a:r>
              <a:rPr lang="fa-IR" sz="1600" dirty="0"/>
              <a:t>پردازش تصاویر دارای دو شاخه عمدهٔ بهبود تصاویر و بینایی ماشین است. بهبود تصاویر دربرگیرندهٔ روش‌هایی چون استفاده از فیلتر محوکننده و افزایش تضاد برای بهتر کردن کیفیت دیداری تصاویر و اطمینان از نمایش درست آن‌ها در محیط مقصد (مانند چاپگر یا نمایشگر رایانه) است، در حالی که بینایی ماشین به روش‌هایی می‌پردازد که به کمک آن‌ها می‌توان معنی و محتوای تصاویر را درک کرد تا از آن‌ها در کارهایی چون رباتیک و محور تصاویر استفاده شود.</a:t>
            </a:r>
          </a:p>
          <a:p>
            <a:pPr algn="r" rtl="1"/>
            <a:endParaRPr lang="fa-IR" sz="1600" dirty="0"/>
          </a:p>
        </p:txBody>
      </p:sp>
    </p:spTree>
    <p:extLst>
      <p:ext uri="{BB962C8B-B14F-4D97-AF65-F5344CB8AC3E}">
        <p14:creationId xmlns:p14="http://schemas.microsoft.com/office/powerpoint/2010/main" val="3669470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774271"/>
          </a:xfrm>
        </p:spPr>
        <p:txBody>
          <a:bodyPr/>
          <a:lstStyle/>
          <a:p>
            <a:pPr algn="r"/>
            <a:r>
              <a:rPr lang="fa-IR" dirty="0" smtClean="0"/>
              <a:t>نحوه نصب پایتون و کتابخانه های مورد نیاز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20</a:t>
            </a:fld>
            <a:endParaRPr lang="en-US"/>
          </a:p>
        </p:txBody>
      </p:sp>
      <p:pic>
        <p:nvPicPr>
          <p:cNvPr id="5" name="Picture 4"/>
          <p:cNvPicPr>
            <a:picLocks noChangeAspect="1"/>
          </p:cNvPicPr>
          <p:nvPr/>
        </p:nvPicPr>
        <p:blipFill>
          <a:blip r:embed="rId2"/>
          <a:stretch>
            <a:fillRect/>
          </a:stretch>
        </p:blipFill>
        <p:spPr>
          <a:xfrm>
            <a:off x="561574" y="2327564"/>
            <a:ext cx="4758571" cy="1711319"/>
          </a:xfrm>
          <a:prstGeom prst="rect">
            <a:avLst/>
          </a:prstGeom>
        </p:spPr>
      </p:pic>
      <p:pic>
        <p:nvPicPr>
          <p:cNvPr id="6" name="Picture 5"/>
          <p:cNvPicPr>
            <a:picLocks noChangeAspect="1"/>
          </p:cNvPicPr>
          <p:nvPr/>
        </p:nvPicPr>
        <p:blipFill>
          <a:blip r:embed="rId3"/>
          <a:stretch>
            <a:fillRect/>
          </a:stretch>
        </p:blipFill>
        <p:spPr>
          <a:xfrm>
            <a:off x="931025" y="4835731"/>
            <a:ext cx="4330353" cy="1261417"/>
          </a:xfrm>
          <a:prstGeom prst="rect">
            <a:avLst/>
          </a:prstGeom>
        </p:spPr>
      </p:pic>
      <p:pic>
        <p:nvPicPr>
          <p:cNvPr id="7" name="Picture 6"/>
          <p:cNvPicPr>
            <a:picLocks noChangeAspect="1"/>
          </p:cNvPicPr>
          <p:nvPr/>
        </p:nvPicPr>
        <p:blipFill rotWithShape="1">
          <a:blip r:embed="rId4"/>
          <a:srcRect r="34116"/>
          <a:stretch/>
        </p:blipFill>
        <p:spPr>
          <a:xfrm>
            <a:off x="6774161" y="2410400"/>
            <a:ext cx="5163839" cy="4198218"/>
          </a:xfrm>
          <a:prstGeom prst="rect">
            <a:avLst/>
          </a:prstGeom>
        </p:spPr>
      </p:pic>
      <p:sp>
        <p:nvSpPr>
          <p:cNvPr id="8" name="Right Arrow 7"/>
          <p:cNvSpPr/>
          <p:nvPr/>
        </p:nvSpPr>
        <p:spPr>
          <a:xfrm>
            <a:off x="5320145" y="5090968"/>
            <a:ext cx="1251662" cy="586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63899" y="1287226"/>
            <a:ext cx="2476960" cy="707886"/>
          </a:xfrm>
          <a:prstGeom prst="rect">
            <a:avLst/>
          </a:prstGeom>
          <a:noFill/>
        </p:spPr>
        <p:txBody>
          <a:bodyPr wrap="none" rtlCol="0">
            <a:spAutoFit/>
          </a:bodyPr>
          <a:lstStyle/>
          <a:p>
            <a:r>
              <a:rPr lang="en-US" sz="4000" b="1" dirty="0" smtClean="0"/>
              <a:t>Pip Install </a:t>
            </a:r>
            <a:endParaRPr lang="en-US" sz="4000" b="1" dirty="0"/>
          </a:p>
        </p:txBody>
      </p:sp>
    </p:spTree>
    <p:extLst>
      <p:ext uri="{BB962C8B-B14F-4D97-AF65-F5344CB8AC3E}">
        <p14:creationId xmlns:p14="http://schemas.microsoft.com/office/powerpoint/2010/main" val="1050486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741021"/>
          </a:xfrm>
        </p:spPr>
        <p:txBody>
          <a:bodyPr/>
          <a:lstStyle/>
          <a:p>
            <a:pPr algn="l" rtl="0"/>
            <a:r>
              <a:rPr lang="en-US" dirty="0" smtClean="0"/>
              <a:t>How to code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21</a:t>
            </a:fld>
            <a:endParaRPr lang="en-US"/>
          </a:p>
        </p:txBody>
      </p:sp>
      <p:pic>
        <p:nvPicPr>
          <p:cNvPr id="5122" name="Picture 2" descr="Programming == Stack Overflow : ProgrammerHu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127" y="2518962"/>
            <a:ext cx="3667067" cy="36670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ackoverflow in a nutshell | Apes Together Strong | Know You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244" y="2306186"/>
            <a:ext cx="4804758" cy="3879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98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741021"/>
          </a:xfrm>
        </p:spPr>
        <p:txBody>
          <a:bodyPr/>
          <a:lstStyle/>
          <a:p>
            <a:pPr algn="l" rtl="0"/>
            <a:r>
              <a:rPr lang="en-US" dirty="0" smtClean="0"/>
              <a:t>How to code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22</a:t>
            </a:fld>
            <a:endParaRPr lang="en-US"/>
          </a:p>
        </p:txBody>
      </p:sp>
      <p:pic>
        <p:nvPicPr>
          <p:cNvPr id="14338" name="Picture 2" descr="My code dog standing on cans indian guys on YouTube, sta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18" y="2137988"/>
            <a:ext cx="4136656" cy="429424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True : ProgrammerHum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300" y="2218512"/>
            <a:ext cx="5841568" cy="421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011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p:txBody>
          <a:bodyPr>
            <a:normAutofit/>
          </a:bodyPr>
          <a:lstStyle/>
          <a:p>
            <a:pPr algn="ctr"/>
            <a:r>
              <a:rPr lang="en-US" sz="16600" dirty="0" smtClean="0">
                <a:solidFill>
                  <a:srgbClr val="FF0000"/>
                </a:solidFill>
              </a:rPr>
              <a:t>Search</a:t>
            </a:r>
            <a:endParaRPr lang="en-US" sz="16600" dirty="0">
              <a:solidFill>
                <a:srgbClr val="FF0000"/>
              </a:solidFill>
            </a:endParaRPr>
          </a:p>
        </p:txBody>
      </p:sp>
      <p:sp>
        <p:nvSpPr>
          <p:cNvPr id="4" name="Slide Number Placeholder 3"/>
          <p:cNvSpPr>
            <a:spLocks noGrp="1"/>
          </p:cNvSpPr>
          <p:nvPr>
            <p:ph type="sldNum" sz="quarter" idx="12"/>
          </p:nvPr>
        </p:nvSpPr>
        <p:spPr/>
        <p:txBody>
          <a:bodyPr/>
          <a:lstStyle/>
          <a:p>
            <a:fld id="{D2CF0537-23D2-4598-81DD-03CBF3F854CC}" type="slidenum">
              <a:rPr lang="en-US" smtClean="0"/>
              <a:t>23</a:t>
            </a:fld>
            <a:endParaRPr lang="en-US"/>
          </a:p>
        </p:txBody>
      </p:sp>
      <p:sp>
        <p:nvSpPr>
          <p:cNvPr id="5" name="Content Placeholder 2"/>
          <p:cNvSpPr txBox="1">
            <a:spLocks/>
          </p:cNvSpPr>
          <p:nvPr/>
        </p:nvSpPr>
        <p:spPr>
          <a:xfrm>
            <a:off x="308344" y="1254034"/>
            <a:ext cx="11525693" cy="741021"/>
          </a:xfrm>
          <a:prstGeom prst="rect">
            <a:avLst/>
          </a:prstGeom>
          <a:solidFill>
            <a:schemeClr val="lt1"/>
          </a:solidFill>
          <a:ln w="12700" cap="flat" cmpd="sng" algn="ctr">
            <a:solidFill>
              <a:schemeClr val="accent1"/>
            </a:solidFill>
            <a:prstDash val="solid"/>
            <a:miter lim="800000"/>
          </a:ln>
          <a:effectLst/>
        </p:spPr>
        <p:txBody>
          <a:bodyPr vert="horz" lIns="91440" tIns="45720" rIns="91440" bIns="45720" rtlCol="0" anchor="ctr">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3200" kern="1200" baseline="0">
                <a:solidFill>
                  <a:schemeClr val="dk1"/>
                </a:solidFill>
                <a:latin typeface="+mn-lt"/>
                <a:ea typeface="+mn-ea"/>
                <a:cs typeface="B Nazanin" panose="00000400000000000000" pitchFamily="2" charset="-78"/>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3000" kern="1200" baseline="0">
                <a:solidFill>
                  <a:schemeClr val="dk1"/>
                </a:solidFill>
                <a:latin typeface="+mn-lt"/>
                <a:ea typeface="+mn-ea"/>
                <a:cs typeface="B Nazanin" panose="00000400000000000000" pitchFamily="2" charset="-78"/>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800" kern="1200" baseline="0">
                <a:solidFill>
                  <a:schemeClr val="dk1"/>
                </a:solidFill>
                <a:latin typeface="+mn-lt"/>
                <a:ea typeface="+mn-ea"/>
                <a:cs typeface="B Nazanin" panose="00000400000000000000" pitchFamily="2" charset="-78"/>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600" kern="1200" baseline="0">
                <a:solidFill>
                  <a:schemeClr val="dk1"/>
                </a:solidFill>
                <a:latin typeface="+mn-lt"/>
                <a:ea typeface="+mn-ea"/>
                <a:cs typeface="B Nazanin" panose="00000400000000000000" pitchFamily="2" charset="-78"/>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400" kern="1200" baseline="0">
                <a:solidFill>
                  <a:schemeClr val="dk1"/>
                </a:solidFill>
                <a:latin typeface="+mn-lt"/>
                <a:ea typeface="+mn-ea"/>
                <a:cs typeface="B Nazanin" panose="00000400000000000000" pitchFamily="2" charset="-78"/>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9pPr>
          </a:lstStyle>
          <a:p>
            <a:pPr algn="l" rtl="0"/>
            <a:r>
              <a:rPr lang="en-US" smtClean="0"/>
              <a:t>How to code ?</a:t>
            </a:r>
            <a:endParaRPr lang="en-US" dirty="0"/>
          </a:p>
        </p:txBody>
      </p:sp>
    </p:spTree>
    <p:extLst>
      <p:ext uri="{BB962C8B-B14F-4D97-AF65-F5344CB8AC3E}">
        <p14:creationId xmlns:p14="http://schemas.microsoft.com/office/powerpoint/2010/main" val="1411736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741021"/>
          </a:xfrm>
        </p:spPr>
        <p:txBody>
          <a:bodyPr/>
          <a:lstStyle/>
          <a:p>
            <a:pPr algn="l" rtl="0"/>
            <a:r>
              <a:rPr lang="en-US" dirty="0" smtClean="0"/>
              <a:t>How to code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24</a:t>
            </a:fld>
            <a:endParaRPr lang="en-US"/>
          </a:p>
        </p:txBody>
      </p:sp>
      <p:pic>
        <p:nvPicPr>
          <p:cNvPr id="5" name="Picture 4"/>
          <p:cNvPicPr>
            <a:picLocks noChangeAspect="1"/>
          </p:cNvPicPr>
          <p:nvPr/>
        </p:nvPicPr>
        <p:blipFill>
          <a:blip r:embed="rId2"/>
          <a:stretch>
            <a:fillRect/>
          </a:stretch>
        </p:blipFill>
        <p:spPr>
          <a:xfrm>
            <a:off x="659218" y="2501899"/>
            <a:ext cx="5204585" cy="2387600"/>
          </a:xfrm>
          <a:prstGeom prst="rect">
            <a:avLst/>
          </a:prstGeom>
        </p:spPr>
      </p:pic>
      <p:pic>
        <p:nvPicPr>
          <p:cNvPr id="6" name="Picture 5"/>
          <p:cNvPicPr>
            <a:picLocks noChangeAspect="1"/>
          </p:cNvPicPr>
          <p:nvPr/>
        </p:nvPicPr>
        <p:blipFill>
          <a:blip r:embed="rId3"/>
          <a:stretch>
            <a:fillRect/>
          </a:stretch>
        </p:blipFill>
        <p:spPr>
          <a:xfrm>
            <a:off x="6553200" y="2481169"/>
            <a:ext cx="4860704" cy="2429060"/>
          </a:xfrm>
          <a:prstGeom prst="rect">
            <a:avLst/>
          </a:prstGeom>
        </p:spPr>
      </p:pic>
      <p:pic>
        <p:nvPicPr>
          <p:cNvPr id="7" name="Picture 6"/>
          <p:cNvPicPr>
            <a:picLocks noChangeAspect="1"/>
          </p:cNvPicPr>
          <p:nvPr/>
        </p:nvPicPr>
        <p:blipFill>
          <a:blip r:embed="rId4"/>
          <a:stretch>
            <a:fillRect/>
          </a:stretch>
        </p:blipFill>
        <p:spPr>
          <a:xfrm>
            <a:off x="659218" y="5165684"/>
            <a:ext cx="2865542" cy="1146216"/>
          </a:xfrm>
          <a:prstGeom prst="rect">
            <a:avLst/>
          </a:prstGeom>
        </p:spPr>
      </p:pic>
      <p:pic>
        <p:nvPicPr>
          <p:cNvPr id="9" name="Picture 8"/>
          <p:cNvPicPr>
            <a:picLocks noChangeAspect="1"/>
          </p:cNvPicPr>
          <p:nvPr/>
        </p:nvPicPr>
        <p:blipFill>
          <a:blip r:embed="rId5"/>
          <a:stretch>
            <a:fillRect/>
          </a:stretch>
        </p:blipFill>
        <p:spPr>
          <a:xfrm>
            <a:off x="3874807" y="4976685"/>
            <a:ext cx="4010585" cy="1524213"/>
          </a:xfrm>
          <a:prstGeom prst="rect">
            <a:avLst/>
          </a:prstGeom>
        </p:spPr>
      </p:pic>
    </p:spTree>
    <p:extLst>
      <p:ext uri="{BB962C8B-B14F-4D97-AF65-F5344CB8AC3E}">
        <p14:creationId xmlns:p14="http://schemas.microsoft.com/office/powerpoint/2010/main" val="3747725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a-IR" dirty="0" smtClean="0"/>
              <a:t>مقدمه: </a:t>
            </a:r>
            <a:endParaRPr lang="en-US" dirty="0"/>
          </a:p>
        </p:txBody>
      </p:sp>
      <p:sp>
        <p:nvSpPr>
          <p:cNvPr id="4" name="Content Placeholder 3"/>
          <p:cNvSpPr>
            <a:spLocks noGrp="1"/>
          </p:cNvSpPr>
          <p:nvPr>
            <p:ph idx="1"/>
          </p:nvPr>
        </p:nvSpPr>
        <p:spPr>
          <a:xfrm>
            <a:off x="391471" y="1446413"/>
            <a:ext cx="11525693" cy="638497"/>
          </a:xfrm>
        </p:spPr>
        <p:txBody>
          <a:bodyPr/>
          <a:lstStyle/>
          <a:p>
            <a:r>
              <a:rPr lang="fa-IR" dirty="0" smtClean="0"/>
              <a:t>پردازش تصویر چیست ؟ </a:t>
            </a:r>
            <a:endParaRPr lang="en-US" dirty="0"/>
          </a:p>
        </p:txBody>
      </p:sp>
      <p:sp>
        <p:nvSpPr>
          <p:cNvPr id="7" name="Slide Number Placeholder 6"/>
          <p:cNvSpPr>
            <a:spLocks noGrp="1"/>
          </p:cNvSpPr>
          <p:nvPr>
            <p:ph type="sldNum" sz="quarter" idx="12"/>
          </p:nvPr>
        </p:nvSpPr>
        <p:spPr/>
        <p:txBody>
          <a:bodyPr/>
          <a:lstStyle/>
          <a:p>
            <a:fld id="{D2CF0537-23D2-4598-81DD-03CBF3F854CC}" type="slidenum">
              <a:rPr lang="en-US" smtClean="0"/>
              <a:t>3</a:t>
            </a:fld>
            <a:endParaRPr lang="en-US"/>
          </a:p>
        </p:txBody>
      </p:sp>
      <p:pic>
        <p:nvPicPr>
          <p:cNvPr id="1026" name="Picture 2" descr="COM2304: Introduction to Computer Vision &amp; Image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1" y="2184662"/>
            <a:ext cx="5776572" cy="43369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6343933" y="2420222"/>
            <a:ext cx="5377011" cy="4037224"/>
          </a:xfrm>
          <a:prstGeom prst="rect">
            <a:avLst/>
          </a:prstGeom>
        </p:spPr>
      </p:pic>
    </p:spTree>
    <p:extLst>
      <p:ext uri="{BB962C8B-B14F-4D97-AF65-F5344CB8AC3E}">
        <p14:creationId xmlns:p14="http://schemas.microsoft.com/office/powerpoint/2010/main" val="2974938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a:t>
            </a:r>
            <a:endParaRPr lang="en-US" dirty="0"/>
          </a:p>
        </p:txBody>
      </p:sp>
      <p:sp>
        <p:nvSpPr>
          <p:cNvPr id="3" name="Content Placeholder 2"/>
          <p:cNvSpPr>
            <a:spLocks noGrp="1"/>
          </p:cNvSpPr>
          <p:nvPr>
            <p:ph idx="1"/>
          </p:nvPr>
        </p:nvSpPr>
        <p:spPr>
          <a:xfrm>
            <a:off x="308344" y="1254034"/>
            <a:ext cx="11525693" cy="799210"/>
          </a:xfrm>
        </p:spPr>
        <p:txBody>
          <a:bodyPr/>
          <a:lstStyle/>
          <a:p>
            <a:r>
              <a:rPr lang="fa-IR" dirty="0" smtClean="0"/>
              <a:t>کاربردهای پردازش تصویر:</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4</a:t>
            </a:fld>
            <a:endParaRPr lang="en-US"/>
          </a:p>
        </p:txBody>
      </p:sp>
      <p:pic>
        <p:nvPicPr>
          <p:cNvPr id="10242" name="Picture 2" descr="ed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431" y="3640727"/>
            <a:ext cx="1688031" cy="16516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ha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54" y="3628821"/>
            <a:ext cx="1701396" cy="168620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0021" y="3652635"/>
            <a:ext cx="1600084" cy="165827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Einste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778" y="3652634"/>
            <a:ext cx="2100437" cy="162783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Einste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36" y="3539972"/>
            <a:ext cx="1924993" cy="18835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6392" y="2996493"/>
            <a:ext cx="1375698" cy="369332"/>
          </a:xfrm>
          <a:prstGeom prst="rect">
            <a:avLst/>
          </a:prstGeom>
          <a:noFill/>
        </p:spPr>
        <p:txBody>
          <a:bodyPr wrap="none" rtlCol="0">
            <a:spAutoFit/>
          </a:bodyPr>
          <a:lstStyle/>
          <a:p>
            <a:r>
              <a:rPr lang="fa-IR" dirty="0" smtClean="0"/>
              <a:t>تصویر اصلی </a:t>
            </a:r>
            <a:endParaRPr lang="en-US" dirty="0"/>
          </a:p>
        </p:txBody>
      </p:sp>
      <p:sp>
        <p:nvSpPr>
          <p:cNvPr id="11" name="TextBox 10"/>
          <p:cNvSpPr txBox="1"/>
          <p:nvPr/>
        </p:nvSpPr>
        <p:spPr>
          <a:xfrm>
            <a:off x="2879418" y="2966408"/>
            <a:ext cx="1609736" cy="369332"/>
          </a:xfrm>
          <a:prstGeom prst="rect">
            <a:avLst/>
          </a:prstGeom>
          <a:noFill/>
        </p:spPr>
        <p:txBody>
          <a:bodyPr wrap="none" rtlCol="0">
            <a:spAutoFit/>
          </a:bodyPr>
          <a:lstStyle/>
          <a:p>
            <a:r>
              <a:rPr lang="fa-IR" dirty="0" smtClean="0"/>
              <a:t>تصویر زوم شده</a:t>
            </a:r>
            <a:endParaRPr lang="en-US" dirty="0"/>
          </a:p>
        </p:txBody>
      </p:sp>
      <p:sp>
        <p:nvSpPr>
          <p:cNvPr id="12" name="TextBox 11"/>
          <p:cNvSpPr txBox="1"/>
          <p:nvPr/>
        </p:nvSpPr>
        <p:spPr>
          <a:xfrm>
            <a:off x="4845319" y="2996268"/>
            <a:ext cx="2590774" cy="369332"/>
          </a:xfrm>
          <a:prstGeom prst="rect">
            <a:avLst/>
          </a:prstGeom>
          <a:noFill/>
        </p:spPr>
        <p:txBody>
          <a:bodyPr wrap="none" rtlCol="0">
            <a:spAutoFit/>
          </a:bodyPr>
          <a:lstStyle/>
          <a:p>
            <a:r>
              <a:rPr lang="fa-IR" dirty="0" smtClean="0"/>
              <a:t>تصویر بلر شده(حذف نویز)</a:t>
            </a:r>
            <a:endParaRPr lang="en-US" dirty="0"/>
          </a:p>
        </p:txBody>
      </p:sp>
      <p:sp>
        <p:nvSpPr>
          <p:cNvPr id="13" name="TextBox 12"/>
          <p:cNvSpPr txBox="1"/>
          <p:nvPr/>
        </p:nvSpPr>
        <p:spPr>
          <a:xfrm>
            <a:off x="7859509" y="2982271"/>
            <a:ext cx="984565" cy="369332"/>
          </a:xfrm>
          <a:prstGeom prst="rect">
            <a:avLst/>
          </a:prstGeom>
          <a:noFill/>
        </p:spPr>
        <p:txBody>
          <a:bodyPr wrap="none" rtlCol="0">
            <a:spAutoFit/>
          </a:bodyPr>
          <a:lstStyle/>
          <a:p>
            <a:r>
              <a:rPr lang="en-US" dirty="0" smtClean="0"/>
              <a:t>Sharpen</a:t>
            </a:r>
            <a:endParaRPr lang="en-US" dirty="0"/>
          </a:p>
        </p:txBody>
      </p:sp>
      <p:sp>
        <p:nvSpPr>
          <p:cNvPr id="14" name="TextBox 13"/>
          <p:cNvSpPr txBox="1"/>
          <p:nvPr/>
        </p:nvSpPr>
        <p:spPr>
          <a:xfrm>
            <a:off x="9639326" y="3151074"/>
            <a:ext cx="2092239" cy="369332"/>
          </a:xfrm>
          <a:prstGeom prst="rect">
            <a:avLst/>
          </a:prstGeom>
          <a:noFill/>
        </p:spPr>
        <p:txBody>
          <a:bodyPr wrap="none" rtlCol="0">
            <a:spAutoFit/>
          </a:bodyPr>
          <a:lstStyle/>
          <a:p>
            <a:r>
              <a:rPr lang="fa-IR" dirty="0" smtClean="0"/>
              <a:t>شناسایی گوشه ها</a:t>
            </a:r>
            <a:endParaRPr lang="en-US" dirty="0"/>
          </a:p>
        </p:txBody>
      </p:sp>
    </p:spTree>
    <p:extLst>
      <p:ext uri="{BB962C8B-B14F-4D97-AF65-F5344CB8AC3E}">
        <p14:creationId xmlns:p14="http://schemas.microsoft.com/office/powerpoint/2010/main" val="370786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1123406"/>
          </a:xfrm>
        </p:spPr>
        <p:txBody>
          <a:bodyPr/>
          <a:lstStyle/>
          <a:p>
            <a:r>
              <a:rPr lang="fa-IR" b="1" dirty="0" smtClean="0"/>
              <a:t>پیکسل :</a:t>
            </a:r>
            <a:endParaRPr lang="fa-IR" b="1" dirty="0"/>
          </a:p>
          <a:p>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5</a:t>
            </a:fld>
            <a:endParaRPr lang="en-US"/>
          </a:p>
        </p:txBody>
      </p:sp>
      <p:sp>
        <p:nvSpPr>
          <p:cNvPr id="5" name="Rectangle 4"/>
          <p:cNvSpPr/>
          <p:nvPr/>
        </p:nvSpPr>
        <p:spPr>
          <a:xfrm>
            <a:off x="573579" y="2551836"/>
            <a:ext cx="11260458" cy="923330"/>
          </a:xfrm>
          <a:prstGeom prst="rect">
            <a:avLst/>
          </a:prstGeom>
        </p:spPr>
        <p:txBody>
          <a:bodyPr wrap="square">
            <a:spAutoFit/>
          </a:bodyPr>
          <a:lstStyle/>
          <a:p>
            <a:pPr algn="r" rtl="1"/>
            <a:r>
              <a:rPr lang="fa-IR" dirty="0">
                <a:solidFill>
                  <a:srgbClr val="202122"/>
                </a:solidFill>
                <a:latin typeface=".Arabic UI Text"/>
              </a:rPr>
              <a:t>تصویر دیجیتال(رقمی) از تعداد بسیار زیادی از مربع‌های کوچک، مشهور به پیکسل تشکیل شده‌است. هر پیکسل دارای یک مقدار دیجیتال است که بیان‌گر مقدار روشنایی آن پیکسل است. به این نوع تصاویر، تصاویر رَستِری (</a:t>
            </a:r>
            <a:r>
              <a:rPr lang="en-US" dirty="0">
                <a:solidFill>
                  <a:srgbClr val="202122"/>
                </a:solidFill>
                <a:latin typeface=".Arabic UI Text"/>
              </a:rPr>
              <a:t>Raster Image) </a:t>
            </a:r>
            <a:r>
              <a:rPr lang="fa-IR" dirty="0">
                <a:solidFill>
                  <a:srgbClr val="202122"/>
                </a:solidFill>
                <a:latin typeface=".Arabic UI Text"/>
              </a:rPr>
              <a:t>هم می‌گویند. هر تصویر رستری از تعدادی سطر و تعدادی ستون تشکیل شده‌است.</a:t>
            </a:r>
            <a:endParaRPr lang="en-US" dirty="0"/>
          </a:p>
        </p:txBody>
      </p:sp>
      <p:pic>
        <p:nvPicPr>
          <p:cNvPr id="16388" name="Picture 4" descr="Pixel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322" y="3475166"/>
            <a:ext cx="3816972" cy="286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85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965464"/>
          </a:xfrm>
        </p:spPr>
        <p:txBody>
          <a:bodyPr/>
          <a:lstStyle/>
          <a:p>
            <a:r>
              <a:rPr lang="fa-IR" dirty="0" smtClean="0"/>
              <a:t>تفکیک پذیری تصویر (</a:t>
            </a:r>
            <a:r>
              <a:rPr lang="en-US" dirty="0" smtClean="0"/>
              <a:t>(Resolution</a:t>
            </a:r>
            <a:r>
              <a:rPr lang="fa-IR" dirty="0" smtClean="0"/>
              <a:t>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6</a:t>
            </a:fld>
            <a:endParaRPr lang="en-US"/>
          </a:p>
        </p:txBody>
      </p:sp>
      <p:pic>
        <p:nvPicPr>
          <p:cNvPr id="5" name="Picture 2" descr="What is Pixel Density of a Device? | Scientia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870" y="3119870"/>
            <a:ext cx="5120639" cy="28803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13564" y="2362431"/>
            <a:ext cx="7065945" cy="923330"/>
          </a:xfrm>
          <a:prstGeom prst="rect">
            <a:avLst/>
          </a:prstGeom>
        </p:spPr>
        <p:txBody>
          <a:bodyPr wrap="square">
            <a:spAutoFit/>
          </a:bodyPr>
          <a:lstStyle/>
          <a:p>
            <a:pPr algn="r" rtl="1"/>
            <a:r>
              <a:rPr lang="fa-IR" dirty="0">
                <a:solidFill>
                  <a:srgbClr val="202122"/>
                </a:solidFill>
                <a:latin typeface=".Arabic UI Text"/>
              </a:rPr>
              <a:t>تفکیک‌پذیری تصویر به تعداد پیکسل‌ها در طول و عرض تصویر بستگی دارد.</a:t>
            </a:r>
          </a:p>
          <a:p>
            <a:pPr algn="r" rtl="1"/>
            <a:r>
              <a:rPr lang="fa-IR" dirty="0"/>
              <a:t/>
            </a:r>
            <a:br>
              <a:rPr lang="fa-IR" dirty="0"/>
            </a:br>
            <a:endParaRPr lang="en-US" dirty="0"/>
          </a:p>
        </p:txBody>
      </p:sp>
    </p:spTree>
    <p:extLst>
      <p:ext uri="{BB962C8B-B14F-4D97-AF65-F5344CB8AC3E}">
        <p14:creationId xmlns:p14="http://schemas.microsoft.com/office/powerpoint/2010/main" val="1392624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699457"/>
          </a:xfrm>
        </p:spPr>
        <p:txBody>
          <a:bodyPr/>
          <a:lstStyle/>
          <a:p>
            <a:r>
              <a:rPr lang="fa-IR" dirty="0" smtClean="0"/>
              <a:t>یادگیری ماشین چیست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7</a:t>
            </a:fld>
            <a:endParaRPr lang="en-US"/>
          </a:p>
        </p:txBody>
      </p:sp>
      <p:sp>
        <p:nvSpPr>
          <p:cNvPr id="6" name="Rectangle 5"/>
          <p:cNvSpPr/>
          <p:nvPr/>
        </p:nvSpPr>
        <p:spPr>
          <a:xfrm>
            <a:off x="308344" y="2096424"/>
            <a:ext cx="11419222" cy="3539430"/>
          </a:xfrm>
          <a:prstGeom prst="rect">
            <a:avLst/>
          </a:prstGeom>
        </p:spPr>
        <p:txBody>
          <a:bodyPr wrap="square">
            <a:spAutoFit/>
          </a:bodyPr>
          <a:lstStyle/>
          <a:p>
            <a:pPr algn="r" rtl="1"/>
            <a:r>
              <a:rPr lang="fa-IR" sz="2800" dirty="0" smtClean="0">
                <a:latin typeface="Arial" panose="020B0604020202020204" pitchFamily="34" charset="0"/>
              </a:rPr>
              <a:t>تعریف یادگیری : </a:t>
            </a:r>
          </a:p>
          <a:p>
            <a:pPr algn="r" rtl="1"/>
            <a:r>
              <a:rPr lang="fa-IR" sz="2800" dirty="0" smtClean="0">
                <a:latin typeface="Arial" panose="020B0604020202020204" pitchFamily="34" charset="0"/>
              </a:rPr>
              <a:t>بهبود عملکرد از طریق تجربه</a:t>
            </a:r>
          </a:p>
          <a:p>
            <a:pPr algn="r" rtl="1"/>
            <a:endParaRPr lang="fa-IR" sz="2800" dirty="0" smtClean="0">
              <a:latin typeface="Arial" panose="020B0604020202020204" pitchFamily="34" charset="0"/>
            </a:endParaRPr>
          </a:p>
          <a:p>
            <a:pPr algn="r" rtl="1"/>
            <a:r>
              <a:rPr lang="fa-IR" sz="2800" dirty="0" smtClean="0">
                <a:latin typeface="Arial" panose="020B0604020202020204" pitchFamily="34" charset="0"/>
              </a:rPr>
              <a:t>هدف:</a:t>
            </a:r>
          </a:p>
          <a:p>
            <a:pPr algn="r" rtl="1"/>
            <a:r>
              <a:rPr lang="fa-IR" sz="2800" dirty="0" smtClean="0">
                <a:latin typeface="Arial" panose="020B0604020202020204" pitchFamily="34" charset="0"/>
              </a:rPr>
              <a:t>چگونه کامپیوتر ها را تعلیم دهیم که تقریبا مانند انسان ها یاد بگیرند</a:t>
            </a:r>
          </a:p>
          <a:p>
            <a:pPr algn="r" rtl="1"/>
            <a:endParaRPr lang="fa-IR" sz="2800" dirty="0" smtClean="0">
              <a:latin typeface="Arial" panose="020B0604020202020204" pitchFamily="34" charset="0"/>
            </a:endParaRPr>
          </a:p>
          <a:p>
            <a:pPr algn="r" rtl="1"/>
            <a:r>
              <a:rPr lang="fa-IR" sz="2800" dirty="0" smtClean="0">
                <a:latin typeface="Arial" panose="020B0604020202020204" pitchFamily="34" charset="0"/>
              </a:rPr>
              <a:t>تعریف یادگیری ماشین : </a:t>
            </a:r>
          </a:p>
          <a:p>
            <a:pPr algn="r" rtl="1"/>
            <a:r>
              <a:rPr lang="fa-IR" sz="2800" dirty="0" smtClean="0">
                <a:latin typeface="Arial" panose="020B0604020202020204" pitchFamily="34" charset="0"/>
              </a:rPr>
              <a:t>ساخت برنامه ای که از طریق تجربه ( آزمون و خطا ) عملکرد خود را بهتر کند  </a:t>
            </a:r>
            <a:endParaRPr lang="en-US" sz="2800" dirty="0"/>
          </a:p>
        </p:txBody>
      </p:sp>
    </p:spTree>
    <p:extLst>
      <p:ext uri="{BB962C8B-B14F-4D97-AF65-F5344CB8AC3E}">
        <p14:creationId xmlns:p14="http://schemas.microsoft.com/office/powerpoint/2010/main" val="1668336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699457"/>
          </a:xfrm>
        </p:spPr>
        <p:txBody>
          <a:bodyPr/>
          <a:lstStyle/>
          <a:p>
            <a:r>
              <a:rPr lang="fa-IR" dirty="0" smtClean="0"/>
              <a:t>یادگیری ماشین چیست :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8</a:t>
            </a:fld>
            <a:endParaRPr lang="en-US"/>
          </a:p>
        </p:txBody>
      </p:sp>
      <p:pic>
        <p:nvPicPr>
          <p:cNvPr id="5" name="Picture 4"/>
          <p:cNvPicPr>
            <a:picLocks noChangeAspect="1"/>
          </p:cNvPicPr>
          <p:nvPr/>
        </p:nvPicPr>
        <p:blipFill>
          <a:blip r:embed="rId2"/>
          <a:stretch>
            <a:fillRect/>
          </a:stretch>
        </p:blipFill>
        <p:spPr>
          <a:xfrm>
            <a:off x="3594280" y="2573328"/>
            <a:ext cx="6206425" cy="1598625"/>
          </a:xfrm>
          <a:prstGeom prst="rect">
            <a:avLst/>
          </a:prstGeom>
        </p:spPr>
      </p:pic>
      <p:sp>
        <p:nvSpPr>
          <p:cNvPr id="6" name="Rectangle 5"/>
          <p:cNvSpPr/>
          <p:nvPr/>
        </p:nvSpPr>
        <p:spPr>
          <a:xfrm>
            <a:off x="308344" y="2079798"/>
            <a:ext cx="5808132" cy="523220"/>
          </a:xfrm>
          <a:prstGeom prst="rect">
            <a:avLst/>
          </a:prstGeom>
        </p:spPr>
        <p:txBody>
          <a:bodyPr wrap="square">
            <a:spAutoFit/>
          </a:bodyPr>
          <a:lstStyle/>
          <a:p>
            <a:r>
              <a:rPr lang="en-US" sz="2800" b="1" dirty="0">
                <a:solidFill>
                  <a:srgbClr val="FF0000"/>
                </a:solidFill>
                <a:latin typeface="Arial" panose="020B0604020202020204" pitchFamily="34" charset="0"/>
              </a:rPr>
              <a:t>Traditional </a:t>
            </a:r>
            <a:r>
              <a:rPr lang="en-US" sz="2800" b="1" dirty="0" smtClean="0">
                <a:solidFill>
                  <a:srgbClr val="FF0000"/>
                </a:solidFill>
                <a:latin typeface="Arial" panose="020B0604020202020204" pitchFamily="34" charset="0"/>
              </a:rPr>
              <a:t>Programming</a:t>
            </a:r>
            <a:r>
              <a:rPr lang="en-US" sz="2800" b="1" dirty="0">
                <a:solidFill>
                  <a:srgbClr val="FF0000"/>
                </a:solidFill>
                <a:latin typeface="Arial" panose="020B0604020202020204" pitchFamily="34" charset="0"/>
              </a:rPr>
              <a:t>:</a:t>
            </a:r>
            <a:endParaRPr lang="en-US" sz="2800" dirty="0">
              <a:solidFill>
                <a:srgbClr val="FF0000"/>
              </a:solidFill>
            </a:endParaRPr>
          </a:p>
        </p:txBody>
      </p:sp>
      <p:sp>
        <p:nvSpPr>
          <p:cNvPr id="7" name="Rectangle 6"/>
          <p:cNvSpPr/>
          <p:nvPr/>
        </p:nvSpPr>
        <p:spPr>
          <a:xfrm>
            <a:off x="451400" y="3905790"/>
            <a:ext cx="3361818" cy="523220"/>
          </a:xfrm>
          <a:prstGeom prst="rect">
            <a:avLst/>
          </a:prstGeom>
        </p:spPr>
        <p:txBody>
          <a:bodyPr wrap="none">
            <a:spAutoFit/>
          </a:bodyPr>
          <a:lstStyle/>
          <a:p>
            <a:r>
              <a:rPr lang="en-US" sz="2800" b="1" dirty="0" smtClean="0">
                <a:solidFill>
                  <a:srgbClr val="FF0000"/>
                </a:solidFill>
                <a:latin typeface="Arial" panose="020B0604020202020204" pitchFamily="34" charset="0"/>
              </a:rPr>
              <a:t>Machine Learning:</a:t>
            </a:r>
            <a:endParaRPr lang="en-US" sz="2800" dirty="0">
              <a:solidFill>
                <a:srgbClr val="FF0000"/>
              </a:solidFill>
            </a:endParaRPr>
          </a:p>
        </p:txBody>
      </p:sp>
      <p:pic>
        <p:nvPicPr>
          <p:cNvPr id="8" name="Picture 7"/>
          <p:cNvPicPr>
            <a:picLocks noChangeAspect="1"/>
          </p:cNvPicPr>
          <p:nvPr/>
        </p:nvPicPr>
        <p:blipFill>
          <a:blip r:embed="rId3"/>
          <a:stretch>
            <a:fillRect/>
          </a:stretch>
        </p:blipFill>
        <p:spPr>
          <a:xfrm>
            <a:off x="3258767" y="4530436"/>
            <a:ext cx="7283674" cy="1568999"/>
          </a:xfrm>
          <a:prstGeom prst="rect">
            <a:avLst/>
          </a:prstGeom>
        </p:spPr>
      </p:pic>
    </p:spTree>
    <p:extLst>
      <p:ext uri="{BB962C8B-B14F-4D97-AF65-F5344CB8AC3E}">
        <p14:creationId xmlns:p14="http://schemas.microsoft.com/office/powerpoint/2010/main" val="3596260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682831"/>
          </a:xfrm>
        </p:spPr>
        <p:txBody>
          <a:bodyPr/>
          <a:lstStyle/>
          <a:p>
            <a:r>
              <a:rPr lang="fa-IR" dirty="0" smtClean="0"/>
              <a:t>کاربرد های یادگیری ماشین :</a:t>
            </a:r>
            <a:endParaRPr lang="en-US" dirty="0"/>
          </a:p>
        </p:txBody>
      </p:sp>
      <p:sp>
        <p:nvSpPr>
          <p:cNvPr id="4" name="Slide Number Placeholder 3"/>
          <p:cNvSpPr>
            <a:spLocks noGrp="1"/>
          </p:cNvSpPr>
          <p:nvPr>
            <p:ph type="sldNum" sz="quarter" idx="12"/>
          </p:nvPr>
        </p:nvSpPr>
        <p:spPr/>
        <p:txBody>
          <a:bodyPr/>
          <a:lstStyle/>
          <a:p>
            <a:fld id="{D2CF0537-23D2-4598-81DD-03CBF3F854CC}" type="slidenum">
              <a:rPr lang="en-US" smtClean="0"/>
              <a:t>9</a:t>
            </a:fld>
            <a:endParaRPr lang="en-US"/>
          </a:p>
        </p:txBody>
      </p:sp>
      <p:sp>
        <p:nvSpPr>
          <p:cNvPr id="6" name="TextBox 5"/>
          <p:cNvSpPr txBox="1"/>
          <p:nvPr/>
        </p:nvSpPr>
        <p:spPr>
          <a:xfrm>
            <a:off x="2060806" y="2349500"/>
            <a:ext cx="9773231"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800" dirty="0" smtClean="0"/>
              <a:t>تشخیص اجسام </a:t>
            </a:r>
          </a:p>
          <a:p>
            <a:pPr marL="285750" indent="-285750" algn="r" rtl="1">
              <a:buFont typeface="Arial" panose="020B0604020202020204" pitchFamily="34" charset="0"/>
              <a:buChar char="•"/>
            </a:pPr>
            <a:r>
              <a:rPr lang="fa-IR" sz="2800" dirty="0" smtClean="0"/>
              <a:t>ماشین هوشمند </a:t>
            </a:r>
          </a:p>
          <a:p>
            <a:pPr marL="285750" indent="-285750" algn="r" rtl="1">
              <a:buFont typeface="Arial" panose="020B0604020202020204" pitchFamily="34" charset="0"/>
              <a:buChar char="•"/>
            </a:pPr>
            <a:r>
              <a:rPr lang="fa-IR" sz="2800" dirty="0" smtClean="0"/>
              <a:t>پیشگویی نرخ رشد بیماری ها </a:t>
            </a:r>
          </a:p>
          <a:p>
            <a:pPr marL="285750" indent="-285750" algn="r" rtl="1">
              <a:buFont typeface="Arial" panose="020B0604020202020204" pitchFamily="34" charset="0"/>
              <a:buChar char="•"/>
            </a:pPr>
            <a:r>
              <a:rPr lang="fa-IR" sz="2800" dirty="0" smtClean="0"/>
              <a:t>بازی کردن برخی بازی ها در سطح جهانی </a:t>
            </a:r>
          </a:p>
          <a:p>
            <a:pPr marL="285750" indent="-285750" algn="r" rtl="1">
              <a:buFont typeface="Arial" panose="020B0604020202020204" pitchFamily="34" charset="0"/>
              <a:buChar char="•"/>
            </a:pPr>
            <a:r>
              <a:rPr lang="fa-IR" sz="2800" dirty="0" smtClean="0"/>
              <a:t>بازشناسی گفتار </a:t>
            </a:r>
            <a:endParaRPr lang="en-US" sz="2800" dirty="0"/>
          </a:p>
        </p:txBody>
      </p:sp>
      <p:pic>
        <p:nvPicPr>
          <p:cNvPr id="7" name="Picture 6"/>
          <p:cNvPicPr>
            <a:picLocks noChangeAspect="1"/>
          </p:cNvPicPr>
          <p:nvPr/>
        </p:nvPicPr>
        <p:blipFill>
          <a:blip r:embed="rId2"/>
          <a:stretch>
            <a:fillRect/>
          </a:stretch>
        </p:blipFill>
        <p:spPr>
          <a:xfrm>
            <a:off x="748118" y="4502265"/>
            <a:ext cx="6370980" cy="1708035"/>
          </a:xfrm>
          <a:prstGeom prst="rect">
            <a:avLst/>
          </a:prstGeom>
        </p:spPr>
      </p:pic>
    </p:spTree>
    <p:extLst>
      <p:ext uri="{BB962C8B-B14F-4D97-AF65-F5344CB8AC3E}">
        <p14:creationId xmlns:p14="http://schemas.microsoft.com/office/powerpoint/2010/main" val="63673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Presentation11" id="{282B56A8-6FBA-4EA2-9CCC-4F39D5B1E89E}" vid="{9C0725DF-B9F0-475D-A3ED-8D13F057FF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672</TotalTime>
  <Words>792</Words>
  <Application>Microsoft Office PowerPoint</Application>
  <PresentationFormat>Widescreen</PresentationFormat>
  <Paragraphs>127</Paragraphs>
  <Slides>24</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.Arabic UI Text</vt:lpstr>
      <vt:lpstr>Arial</vt:lpstr>
      <vt:lpstr>Arial Black</vt:lpstr>
      <vt:lpstr>B Koodak</vt:lpstr>
      <vt:lpstr>B Mahsa</vt:lpstr>
      <vt:lpstr>B Nazanin</vt:lpstr>
      <vt:lpstr>B Titr</vt:lpstr>
      <vt:lpstr>Calibri</vt:lpstr>
      <vt:lpstr>Corbel</vt:lpstr>
      <vt:lpstr>Tahoma</vt:lpstr>
      <vt:lpstr>Theme1</vt:lpstr>
      <vt:lpstr>PowerPoint Presentation</vt:lpstr>
      <vt:lpstr>مقدمه: </vt:lpstr>
      <vt:lpstr>مقدمه: </vt:lpstr>
      <vt:lpstr>مقدمه:</vt:lpstr>
      <vt:lpstr>مقدمه : </vt:lpstr>
      <vt:lpstr>مقدمه : </vt:lpstr>
      <vt:lpstr>مقدمه : </vt:lpstr>
      <vt:lpstr>مقدمه : </vt:lpstr>
      <vt:lpstr>مقدمه : </vt:lpstr>
      <vt:lpstr>مقدمه : </vt:lpstr>
      <vt:lpstr>مقدمه : </vt:lpstr>
      <vt:lpstr>مقدمه : </vt:lpstr>
      <vt:lpstr>مقدمه:</vt:lpstr>
      <vt:lpstr>مقدمه:</vt:lpstr>
      <vt:lpstr>مقدمه : </vt:lpstr>
      <vt:lpstr>مقدمه : </vt:lpstr>
      <vt:lpstr>مقدمه:</vt:lpstr>
      <vt:lpstr>مقدمه : </vt:lpstr>
      <vt:lpstr>مقدمه : </vt:lpstr>
      <vt:lpstr>مقدمه : </vt:lpstr>
      <vt:lpstr>مقدمه : </vt:lpstr>
      <vt:lpstr>مقدمه : </vt:lpstr>
      <vt:lpstr>مقدمه : </vt:lpstr>
      <vt:lpstr>مقدمه :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116</cp:revision>
  <dcterms:created xsi:type="dcterms:W3CDTF">2020-08-23T09:25:47Z</dcterms:created>
  <dcterms:modified xsi:type="dcterms:W3CDTF">2020-09-18T20:02:02Z</dcterms:modified>
</cp:coreProperties>
</file>