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64EB4-1EAA-4477-8367-1DA4D4074B8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ECD46-D5C9-4DD2-AC75-933D692F4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61607"/>
            <a:ext cx="11724640" cy="6377939"/>
          </a:xfrm>
          <a:prstGeom prst="rect">
            <a:avLst/>
          </a:prstGeom>
          <a:solidFill>
            <a:srgbClr val="00B05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  <a:endParaRPr lang="en-US" dirty="0"/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D64121E9-B60E-48C5-9986-3E70D2A75CFD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3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B049-126A-4412-BC85-196C86B1DCFB}" type="datetime1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8BB6-803A-4174-B009-39B7EA42F37A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B5E8-F749-4B2A-AFE0-D4C29833FC8C}" type="datetime1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A33-7CA5-4DE7-AB14-30E82E780DB7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7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EED7-5C82-4D1F-97C0-173802C385D4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A8EE-2F28-4F96-8900-FE756C7E84DE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0030"/>
            <a:ext cx="11724640" cy="63779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61A81B43-3502-49C5-B09F-AF454CBF174D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524" y="412897"/>
            <a:ext cx="9011752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254034"/>
            <a:ext cx="11525693" cy="52948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600" baseline="0">
                <a:cs typeface="B Nazanin" panose="00000400000000000000" pitchFamily="2" charset="-78"/>
              </a:defRPr>
            </a:lvl4pPr>
            <a:lvl5pPr>
              <a:defRPr sz="24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16D6D8-CBC6-4388-BCD4-D8AC24FA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412896"/>
            <a:ext cx="701749" cy="698204"/>
          </a:xfrm>
        </p:spPr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49"/>
            <a:ext cx="9273278" cy="53818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2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تیتر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2400" baseline="0">
                <a:cs typeface="B Nazanin" panose="00000400000000000000" pitchFamily="2" charset="-78"/>
              </a:defRPr>
            </a:lvl1pPr>
            <a:lvl2pPr>
              <a:defRPr sz="22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50"/>
            <a:ext cx="9273278" cy="4702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>
              <a:defRPr sz="30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متن مرتبط با محتوای ویدئویی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</a:p>
          <a:p>
            <a:pPr lvl="0"/>
            <a:r>
              <a:rPr lang="fa-IR" dirty="0"/>
              <a:t>سیرس</a:t>
            </a:r>
          </a:p>
          <a:p>
            <a:pPr lvl="1"/>
            <a:r>
              <a:rPr lang="fa-IR" dirty="0"/>
              <a:t>سبرسر</a:t>
            </a:r>
          </a:p>
          <a:p>
            <a:pPr lvl="2"/>
            <a:r>
              <a:rPr lang="fa-IR" dirty="0"/>
              <a:t>بی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53A07-AF48-4112-9EF0-B148D7141A2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08344" y="1730274"/>
            <a:ext cx="9273278" cy="48185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ویدئو را در اینجا وارد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7D4-4240-4E46-912D-E2441441F057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5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8937300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344" y="1167548"/>
            <a:ext cx="4429119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2200" baseline="0">
                <a:cs typeface="B Nazanin" panose="00000400000000000000" pitchFamily="2" charset="-78"/>
              </a:defRPr>
            </a:lvl1pPr>
            <a:lvl2pPr>
              <a:defRPr sz="2000" baseline="0">
                <a:cs typeface="B Nazanin" panose="00000400000000000000" pitchFamily="2" charset="-78"/>
              </a:defRPr>
            </a:lvl2pPr>
            <a:lvl3pPr>
              <a:defRPr sz="1800" baseline="0">
                <a:cs typeface="B Nazanin" panose="00000400000000000000" pitchFamily="2" charset="-78"/>
              </a:defRPr>
            </a:lvl3pPr>
            <a:lvl4pPr>
              <a:defRPr sz="16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عکس یا ویدئوی مربعی را در اینجا وارد کنید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1966" y="1167547"/>
            <a:ext cx="4746171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24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8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متن را در اینجا وارد کنید.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702C45-5923-4EEF-BF0F-8977AD57817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92640" y="1369039"/>
            <a:ext cx="2128334" cy="5113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>
                <a:cs typeface="B Nazanin" panose="00000400000000000000" pitchFamily="2" charset="-78"/>
              </a:defRPr>
            </a:lvl4pPr>
            <a:lvl5pPr>
              <a:defRPr sz="12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A873AED-B992-47D6-AC2D-CEFD72C7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AFE-7918-46AF-8C63-EE5E9ACEF3D4}" type="datetime1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804C-F66E-45B2-B519-DB7C5D25E2EF}" type="datetime1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003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1" y="375684"/>
            <a:ext cx="9176644" cy="6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344" y="1209542"/>
            <a:ext cx="11525693" cy="488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344" y="617442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accent1"/>
                </a:solidFill>
                <a:cs typeface="B Mahsa" panose="00000400000000000000" pitchFamily="2" charset="-78"/>
              </a:defRPr>
            </a:lvl1pPr>
          </a:lstStyle>
          <a:p>
            <a:fld id="{08FBCF98-020F-47B6-A047-68173233C3E8}" type="datetime1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2083" y="6174421"/>
            <a:ext cx="9121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344" y="375684"/>
            <a:ext cx="701749" cy="69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BF7625-070F-4344-A566-F25F7ECB5B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96" y="333551"/>
            <a:ext cx="1413541" cy="7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4/d15/group__videoio__flags__base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thecolorsofmoti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پردازش تصویر و مقدمه ای بر یادگیری ماشین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رسم اشکال هندسی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4024"/>
          </a:xfrm>
        </p:spPr>
        <p:txBody>
          <a:bodyPr/>
          <a:lstStyle/>
          <a:p>
            <a:r>
              <a:rPr lang="fa-IR" dirty="0" smtClean="0"/>
              <a:t>رسم خط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496651"/>
            <a:ext cx="5645618" cy="895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344" y="22709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>
                <a:latin typeface="Roboto"/>
              </a:rPr>
              <a:t>Syntax:</a:t>
            </a:r>
            <a:r>
              <a:rPr lang="en-US" i="1" dirty="0">
                <a:latin typeface="Roboto"/>
              </a:rPr>
              <a:t> cv2.line(image, </a:t>
            </a:r>
            <a:r>
              <a:rPr lang="en-US" i="1" dirty="0" err="1">
                <a:latin typeface="Roboto"/>
              </a:rPr>
              <a:t>start_point</a:t>
            </a:r>
            <a:r>
              <a:rPr lang="en-US" i="1" dirty="0">
                <a:latin typeface="Roboto"/>
              </a:rPr>
              <a:t>, </a:t>
            </a:r>
            <a:r>
              <a:rPr lang="en-US" i="1" dirty="0" err="1">
                <a:latin typeface="Roboto"/>
              </a:rPr>
              <a:t>end_point</a:t>
            </a:r>
            <a:r>
              <a:rPr lang="en-US" i="1" dirty="0">
                <a:latin typeface="Roboto"/>
              </a:rPr>
              <a:t>, color, thickness)</a:t>
            </a:r>
          </a:p>
          <a:p>
            <a:pPr fontAlgn="base"/>
            <a:r>
              <a:rPr lang="en-US" b="1" i="1" dirty="0">
                <a:latin typeface="Roboto"/>
              </a:rPr>
              <a:t>Parameters:</a:t>
            </a:r>
            <a:r>
              <a:rPr lang="en-US" i="1" dirty="0">
                <a:latin typeface="Roboto"/>
              </a:rPr>
              <a:t/>
            </a:r>
            <a:br>
              <a:rPr lang="en-US" i="1" dirty="0">
                <a:latin typeface="Roboto"/>
              </a:rPr>
            </a:br>
            <a:r>
              <a:rPr lang="en-US" b="1" i="1" dirty="0">
                <a:latin typeface="Roboto"/>
              </a:rPr>
              <a:t>image:</a:t>
            </a:r>
            <a:r>
              <a:rPr lang="en-US" i="1" dirty="0">
                <a:latin typeface="Roboto"/>
              </a:rPr>
              <a:t> It is the image on which line is to be drawn.</a:t>
            </a:r>
            <a:br>
              <a:rPr lang="en-US" i="1" dirty="0">
                <a:latin typeface="Roboto"/>
              </a:rPr>
            </a:br>
            <a:r>
              <a:rPr lang="en-US" b="1" i="1" dirty="0" err="1">
                <a:latin typeface="Roboto"/>
              </a:rPr>
              <a:t>start_point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It is the starting coordinates of line. The coordinates are represented as tuples of two values i.e. (</a:t>
            </a:r>
            <a:r>
              <a:rPr lang="en-US" b="1" i="1" dirty="0">
                <a:latin typeface="Roboto"/>
              </a:rPr>
              <a:t>X</a:t>
            </a:r>
            <a:r>
              <a:rPr lang="en-US" i="1" dirty="0">
                <a:latin typeface="Roboto"/>
              </a:rPr>
              <a:t> coordinate value, </a:t>
            </a:r>
            <a:r>
              <a:rPr lang="en-US" b="1" i="1" dirty="0">
                <a:latin typeface="Roboto"/>
              </a:rPr>
              <a:t>Y</a:t>
            </a:r>
            <a:r>
              <a:rPr lang="en-US" i="1" dirty="0">
                <a:latin typeface="Roboto"/>
              </a:rPr>
              <a:t> coordinate value).</a:t>
            </a:r>
            <a:br>
              <a:rPr lang="en-US" i="1" dirty="0">
                <a:latin typeface="Roboto"/>
              </a:rPr>
            </a:br>
            <a:r>
              <a:rPr lang="en-US" b="1" i="1" dirty="0" err="1">
                <a:latin typeface="Roboto"/>
              </a:rPr>
              <a:t>end_point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It is the ending coordinates of line. The coordinates are represented as tuples of two values i.e. (</a:t>
            </a:r>
            <a:r>
              <a:rPr lang="en-US" b="1" i="1" dirty="0">
                <a:latin typeface="Roboto"/>
              </a:rPr>
              <a:t>X</a:t>
            </a:r>
            <a:r>
              <a:rPr lang="en-US" i="1" dirty="0">
                <a:latin typeface="Roboto"/>
              </a:rPr>
              <a:t> coordinate value, </a:t>
            </a:r>
            <a:r>
              <a:rPr lang="en-US" b="1" i="1" dirty="0">
                <a:latin typeface="Roboto"/>
              </a:rPr>
              <a:t>Y</a:t>
            </a:r>
            <a:r>
              <a:rPr lang="en-US" i="1" dirty="0">
                <a:latin typeface="Roboto"/>
              </a:rPr>
              <a:t> coordinate value).</a:t>
            </a:r>
            <a:br>
              <a:rPr lang="en-US" i="1" dirty="0">
                <a:latin typeface="Roboto"/>
              </a:rPr>
            </a:br>
            <a:r>
              <a:rPr lang="en-US" b="1" i="1" dirty="0">
                <a:latin typeface="Roboto"/>
              </a:rPr>
              <a:t>color:</a:t>
            </a:r>
            <a:r>
              <a:rPr lang="en-US" i="1" dirty="0">
                <a:latin typeface="Roboto"/>
              </a:rPr>
              <a:t> It is the color of line to be drawn. For </a:t>
            </a:r>
            <a:r>
              <a:rPr lang="en-US" b="1" i="1" dirty="0">
                <a:latin typeface="Roboto"/>
              </a:rPr>
              <a:t>BGR</a:t>
            </a:r>
            <a:r>
              <a:rPr lang="en-US" i="1" dirty="0">
                <a:latin typeface="Roboto"/>
              </a:rPr>
              <a:t>, we pass a tuple. </a:t>
            </a:r>
            <a:r>
              <a:rPr lang="en-US" i="1" dirty="0" err="1">
                <a:latin typeface="Roboto"/>
              </a:rPr>
              <a:t>eg</a:t>
            </a:r>
            <a:r>
              <a:rPr lang="en-US" i="1" dirty="0">
                <a:latin typeface="Roboto"/>
              </a:rPr>
              <a:t>: (255, 0, 0) for blue color.</a:t>
            </a:r>
            <a:br>
              <a:rPr lang="en-US" i="1" dirty="0">
                <a:latin typeface="Roboto"/>
              </a:rPr>
            </a:br>
            <a:r>
              <a:rPr lang="en-US" b="1" i="1" dirty="0">
                <a:latin typeface="Roboto"/>
              </a:rPr>
              <a:t>thickness:</a:t>
            </a:r>
            <a:r>
              <a:rPr lang="en-US" i="1" dirty="0">
                <a:latin typeface="Roboto"/>
              </a:rPr>
              <a:t> It is the thickness of the line in </a:t>
            </a:r>
            <a:r>
              <a:rPr lang="en-US" b="1" i="1" dirty="0" err="1">
                <a:latin typeface="Roboto"/>
              </a:rPr>
              <a:t>px</a:t>
            </a:r>
            <a:r>
              <a:rPr lang="en-US" i="1" dirty="0">
                <a:latin typeface="Roboto"/>
              </a:rPr>
              <a:t>.</a:t>
            </a:r>
          </a:p>
          <a:p>
            <a:pPr fontAlgn="base"/>
            <a:r>
              <a:rPr lang="en-US" b="1" i="1" dirty="0">
                <a:latin typeface="Roboto"/>
              </a:rPr>
              <a:t>Return Value:</a:t>
            </a:r>
            <a:r>
              <a:rPr lang="en-US" i="1" dirty="0">
                <a:latin typeface="Roboto"/>
              </a:rPr>
              <a:t> It returns an image</a:t>
            </a:r>
            <a:endParaRPr lang="en-US" b="0" i="1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187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رسم اشکال هندسی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4024"/>
          </a:xfrm>
        </p:spPr>
        <p:txBody>
          <a:bodyPr/>
          <a:lstStyle/>
          <a:p>
            <a:r>
              <a:rPr lang="fa-IR" dirty="0" smtClean="0"/>
              <a:t>رسم فلش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344" y="22709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/>
              <a:t>Syntax:</a:t>
            </a:r>
            <a:r>
              <a:rPr lang="en-US" i="1" dirty="0"/>
              <a:t> cv2.circle(image, </a:t>
            </a:r>
            <a:r>
              <a:rPr lang="en-US" i="1" dirty="0" err="1"/>
              <a:t>center_coordinates</a:t>
            </a:r>
            <a:r>
              <a:rPr lang="en-US" i="1" dirty="0"/>
              <a:t>, radius, color, thickness)</a:t>
            </a:r>
          </a:p>
          <a:p>
            <a:pPr fontAlgn="base"/>
            <a:r>
              <a:rPr lang="en-US" b="1" i="1" dirty="0"/>
              <a:t>Parameters: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image:</a:t>
            </a:r>
            <a:r>
              <a:rPr lang="en-US" i="1" dirty="0"/>
              <a:t> It is the image on which circle is to be drawn.</a:t>
            </a:r>
            <a:br>
              <a:rPr lang="en-US" i="1" dirty="0"/>
            </a:br>
            <a:r>
              <a:rPr lang="en-US" b="1" i="1" dirty="0" err="1"/>
              <a:t>center_coordinates</a:t>
            </a:r>
            <a:r>
              <a:rPr lang="en-US" b="1" i="1" dirty="0"/>
              <a:t>:</a:t>
            </a:r>
            <a:r>
              <a:rPr lang="en-US" i="1" dirty="0"/>
              <a:t> It is the center coordinates of circle.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/>
              <a:t>radius:</a:t>
            </a:r>
            <a:r>
              <a:rPr lang="en-US" i="1" dirty="0"/>
              <a:t> It is the radius of circle.</a:t>
            </a:r>
            <a:br>
              <a:rPr lang="en-US" i="1" dirty="0"/>
            </a:br>
            <a:r>
              <a:rPr lang="en-US" b="1" i="1" dirty="0"/>
              <a:t>color:</a:t>
            </a:r>
            <a:r>
              <a:rPr lang="en-US" i="1" dirty="0"/>
              <a:t> It is the color of border line of circle to be drawn. For </a:t>
            </a:r>
            <a:r>
              <a:rPr lang="en-US" b="1" i="1" dirty="0"/>
              <a:t>BGR</a:t>
            </a:r>
            <a:r>
              <a:rPr lang="en-US" i="1" dirty="0"/>
              <a:t>, we pass a tuple. </a:t>
            </a:r>
            <a:r>
              <a:rPr lang="en-US" i="1" dirty="0" err="1"/>
              <a:t>eg</a:t>
            </a:r>
            <a:r>
              <a:rPr lang="en-US" i="1" dirty="0"/>
              <a:t>: (255, 0, 0) for blue color.</a:t>
            </a:r>
            <a:br>
              <a:rPr lang="en-US" i="1" dirty="0"/>
            </a:br>
            <a:r>
              <a:rPr lang="en-US" b="1" i="1" dirty="0"/>
              <a:t>thickness:</a:t>
            </a:r>
            <a:r>
              <a:rPr lang="en-US" i="1" dirty="0"/>
              <a:t> It is the thickness of the circle border line in </a:t>
            </a:r>
            <a:r>
              <a:rPr lang="en-US" b="1" i="1" dirty="0" err="1"/>
              <a:t>px</a:t>
            </a:r>
            <a:r>
              <a:rPr lang="en-US" i="1" dirty="0"/>
              <a:t>. Thickness of </a:t>
            </a:r>
            <a:r>
              <a:rPr lang="en-US" b="1" i="1" dirty="0"/>
              <a:t>-1 </a:t>
            </a:r>
            <a:r>
              <a:rPr lang="en-US" b="1" i="1" dirty="0" err="1"/>
              <a:t>px</a:t>
            </a:r>
            <a:r>
              <a:rPr lang="en-US" i="1" dirty="0"/>
              <a:t> will fill the rectangle shape by the specified color.</a:t>
            </a:r>
          </a:p>
          <a:p>
            <a:pPr fontAlgn="base"/>
            <a:r>
              <a:rPr lang="en-US" b="1" i="1" dirty="0"/>
              <a:t>Return Value:</a:t>
            </a:r>
            <a:r>
              <a:rPr lang="en-US" i="1" dirty="0"/>
              <a:t> It returns an image.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97" y="3779834"/>
            <a:ext cx="620164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رسم اشکال هندسی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553" y="1254034"/>
            <a:ext cx="5333484" cy="874024"/>
          </a:xfrm>
        </p:spPr>
        <p:txBody>
          <a:bodyPr/>
          <a:lstStyle/>
          <a:p>
            <a:r>
              <a:rPr lang="fa-IR" dirty="0" smtClean="0"/>
              <a:t>رسم </a:t>
            </a:r>
            <a:r>
              <a:rPr lang="fa-IR" dirty="0" smtClean="0"/>
              <a:t>دایره</a:t>
            </a:r>
            <a:r>
              <a:rPr lang="fa-IR" dirty="0" smtClean="0"/>
              <a:t> 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344" y="125403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/>
              <a:t>Syntax:</a:t>
            </a:r>
            <a:r>
              <a:rPr lang="en-US" i="1" dirty="0"/>
              <a:t> cv2.arrowedLine(image, </a:t>
            </a:r>
            <a:r>
              <a:rPr lang="en-US" i="1" dirty="0" err="1"/>
              <a:t>start_point</a:t>
            </a:r>
            <a:r>
              <a:rPr lang="en-US" i="1" dirty="0"/>
              <a:t>, </a:t>
            </a:r>
            <a:r>
              <a:rPr lang="en-US" i="1" dirty="0" err="1"/>
              <a:t>end_point</a:t>
            </a:r>
            <a:r>
              <a:rPr lang="en-US" i="1" dirty="0"/>
              <a:t>, color[, thickness[, </a:t>
            </a:r>
            <a:r>
              <a:rPr lang="en-US" i="1" dirty="0" err="1"/>
              <a:t>line_type</a:t>
            </a:r>
            <a:r>
              <a:rPr lang="en-US" i="1" dirty="0"/>
              <a:t>[, shift[, </a:t>
            </a:r>
            <a:r>
              <a:rPr lang="en-US" i="1" dirty="0" err="1"/>
              <a:t>tipLength</a:t>
            </a:r>
            <a:r>
              <a:rPr lang="en-US" i="1" dirty="0"/>
              <a:t>]]]])</a:t>
            </a:r>
          </a:p>
          <a:p>
            <a:pPr fontAlgn="base"/>
            <a:r>
              <a:rPr lang="en-US" b="1" i="1" dirty="0"/>
              <a:t>Parameters: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image:</a:t>
            </a:r>
            <a:r>
              <a:rPr lang="en-US" i="1" dirty="0"/>
              <a:t> It is the image on which line is to be drawn.</a:t>
            </a:r>
            <a:br>
              <a:rPr lang="en-US" i="1" dirty="0"/>
            </a:br>
            <a:r>
              <a:rPr lang="en-US" b="1" i="1" dirty="0" err="1"/>
              <a:t>start_point</a:t>
            </a:r>
            <a:r>
              <a:rPr lang="en-US" b="1" i="1" dirty="0"/>
              <a:t>:</a:t>
            </a:r>
            <a:r>
              <a:rPr lang="en-US" i="1" dirty="0"/>
              <a:t> It is the starting coordinates of line.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 err="1"/>
              <a:t>end_point</a:t>
            </a:r>
            <a:r>
              <a:rPr lang="en-US" b="1" i="1" dirty="0"/>
              <a:t>:</a:t>
            </a:r>
            <a:r>
              <a:rPr lang="en-US" i="1" dirty="0"/>
              <a:t> It is the ending coordinates of line.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/>
              <a:t>color:</a:t>
            </a:r>
            <a:r>
              <a:rPr lang="en-US" i="1" dirty="0"/>
              <a:t> It is the color of line to be drawn. For </a:t>
            </a:r>
            <a:r>
              <a:rPr lang="en-US" b="1" i="1" dirty="0"/>
              <a:t>BGR</a:t>
            </a:r>
            <a:r>
              <a:rPr lang="en-US" i="1" dirty="0"/>
              <a:t>, we pass a tuple. </a:t>
            </a:r>
            <a:r>
              <a:rPr lang="en-US" i="1" dirty="0" err="1"/>
              <a:t>eg</a:t>
            </a:r>
            <a:r>
              <a:rPr lang="en-US" i="1" dirty="0"/>
              <a:t>: (255, 0, 0) for blue color.</a:t>
            </a:r>
            <a:br>
              <a:rPr lang="en-US" i="1" dirty="0"/>
            </a:br>
            <a:r>
              <a:rPr lang="en-US" b="1" i="1" dirty="0"/>
              <a:t>thickness:</a:t>
            </a:r>
            <a:r>
              <a:rPr lang="en-US" i="1" dirty="0"/>
              <a:t> It is the thickness of the line in </a:t>
            </a:r>
            <a:r>
              <a:rPr lang="en-US" b="1" i="1" dirty="0" err="1"/>
              <a:t>px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b="1" i="1" dirty="0" err="1"/>
              <a:t>line_type</a:t>
            </a:r>
            <a:r>
              <a:rPr lang="en-US" b="1" i="1" dirty="0"/>
              <a:t>:</a:t>
            </a:r>
            <a:r>
              <a:rPr lang="en-US" i="1" dirty="0"/>
              <a:t> It denotes the type of the line for drawing.</a:t>
            </a:r>
            <a:br>
              <a:rPr lang="en-US" i="1" dirty="0"/>
            </a:br>
            <a:r>
              <a:rPr lang="en-US" b="1" i="1" dirty="0"/>
              <a:t>shift:</a:t>
            </a:r>
            <a:r>
              <a:rPr lang="en-US" i="1" dirty="0"/>
              <a:t> It denotes number of fractional bits in the point coordinates.</a:t>
            </a:r>
            <a:br>
              <a:rPr lang="en-US" i="1" dirty="0"/>
            </a:br>
            <a:r>
              <a:rPr lang="en-US" b="1" i="1" dirty="0" err="1"/>
              <a:t>tipLength</a:t>
            </a:r>
            <a:r>
              <a:rPr lang="en-US" b="1" i="1" dirty="0"/>
              <a:t>:</a:t>
            </a:r>
            <a:r>
              <a:rPr lang="en-US" i="1" dirty="0"/>
              <a:t> It denotes the length of the arrow tip in relation to the arrow length.</a:t>
            </a:r>
            <a:br>
              <a:rPr lang="en-US" i="1" dirty="0"/>
            </a:br>
            <a:r>
              <a:rPr lang="en-US" b="1" i="1" dirty="0"/>
              <a:t>Return Value:</a:t>
            </a:r>
            <a:r>
              <a:rPr lang="en-US" i="1" dirty="0"/>
              <a:t> It returns an image.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44" y="3035811"/>
            <a:ext cx="5665994" cy="12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رسم اشکال هندسی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4024"/>
          </a:xfrm>
        </p:spPr>
        <p:txBody>
          <a:bodyPr/>
          <a:lstStyle/>
          <a:p>
            <a:r>
              <a:rPr lang="fa-IR" dirty="0" smtClean="0"/>
              <a:t>رسم مربع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344" y="21280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/>
              <a:t>Syntax:</a:t>
            </a:r>
            <a:r>
              <a:rPr lang="en-US" i="1" dirty="0"/>
              <a:t> cv2.rectangle(image, </a:t>
            </a:r>
            <a:r>
              <a:rPr lang="en-US" i="1" dirty="0" err="1"/>
              <a:t>start_point</a:t>
            </a:r>
            <a:r>
              <a:rPr lang="en-US" i="1" dirty="0"/>
              <a:t>, </a:t>
            </a:r>
            <a:r>
              <a:rPr lang="en-US" i="1" dirty="0" err="1"/>
              <a:t>end_point</a:t>
            </a:r>
            <a:r>
              <a:rPr lang="en-US" i="1" dirty="0"/>
              <a:t>, color, thickness)</a:t>
            </a:r>
          </a:p>
          <a:p>
            <a:pPr fontAlgn="base"/>
            <a:r>
              <a:rPr lang="en-US" b="1" i="1" dirty="0"/>
              <a:t>Parameters: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image:</a:t>
            </a:r>
            <a:r>
              <a:rPr lang="en-US" i="1" dirty="0"/>
              <a:t> It is the image on which rectangle is to be drawn.</a:t>
            </a:r>
            <a:br>
              <a:rPr lang="en-US" i="1" dirty="0"/>
            </a:br>
            <a:r>
              <a:rPr lang="en-US" b="1" i="1" dirty="0" err="1"/>
              <a:t>start_point</a:t>
            </a:r>
            <a:r>
              <a:rPr lang="en-US" b="1" i="1" dirty="0"/>
              <a:t>:</a:t>
            </a:r>
            <a:r>
              <a:rPr lang="en-US" i="1" dirty="0"/>
              <a:t> It is the starting coordinates of rectangle.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 err="1"/>
              <a:t>end_point</a:t>
            </a:r>
            <a:r>
              <a:rPr lang="en-US" b="1" i="1" dirty="0"/>
              <a:t>:</a:t>
            </a:r>
            <a:r>
              <a:rPr lang="en-US" i="1" dirty="0"/>
              <a:t> It is the ending coordinates of rectangle.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/>
              <a:t>color:</a:t>
            </a:r>
            <a:r>
              <a:rPr lang="en-US" i="1" dirty="0"/>
              <a:t> It is the color of border line of rectangle to be drawn. For </a:t>
            </a:r>
            <a:r>
              <a:rPr lang="en-US" b="1" i="1" dirty="0"/>
              <a:t>BGR</a:t>
            </a:r>
            <a:r>
              <a:rPr lang="en-US" i="1" dirty="0"/>
              <a:t>, we pass a tuple. </a:t>
            </a:r>
            <a:r>
              <a:rPr lang="en-US" i="1" dirty="0" err="1"/>
              <a:t>eg</a:t>
            </a:r>
            <a:r>
              <a:rPr lang="en-US" i="1" dirty="0"/>
              <a:t>: (255, 0, 0) for blue color.</a:t>
            </a:r>
            <a:br>
              <a:rPr lang="en-US" i="1" dirty="0"/>
            </a:br>
            <a:r>
              <a:rPr lang="en-US" b="1" i="1" dirty="0"/>
              <a:t>thickness:</a:t>
            </a:r>
            <a:r>
              <a:rPr lang="en-US" i="1" dirty="0"/>
              <a:t> It is the thickness of the rectangle border line in </a:t>
            </a:r>
            <a:r>
              <a:rPr lang="en-US" b="1" i="1" dirty="0" err="1"/>
              <a:t>px</a:t>
            </a:r>
            <a:r>
              <a:rPr lang="en-US" i="1" dirty="0"/>
              <a:t>. Thickness of </a:t>
            </a:r>
            <a:r>
              <a:rPr lang="en-US" b="1" i="1" dirty="0"/>
              <a:t>-1 </a:t>
            </a:r>
            <a:r>
              <a:rPr lang="en-US" b="1" i="1" dirty="0" err="1"/>
              <a:t>px</a:t>
            </a:r>
            <a:r>
              <a:rPr lang="en-US" i="1" dirty="0"/>
              <a:t> will fill the rectangle shape by the specified color.</a:t>
            </a:r>
          </a:p>
          <a:p>
            <a:pPr fontAlgn="base"/>
            <a:r>
              <a:rPr lang="en-US" b="1" i="1" dirty="0"/>
              <a:t>Return Value:</a:t>
            </a:r>
            <a:r>
              <a:rPr lang="en-US" i="1" dirty="0"/>
              <a:t> It returns an image.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844" y="3540793"/>
            <a:ext cx="612319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رسم اشکال هندسی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4024"/>
          </a:xfrm>
        </p:spPr>
        <p:txBody>
          <a:bodyPr/>
          <a:lstStyle/>
          <a:p>
            <a:r>
              <a:rPr lang="fa-IR" dirty="0" smtClean="0"/>
              <a:t>رسم مستطیل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344" y="212805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/>
              <a:t>Syntax:</a:t>
            </a:r>
            <a:r>
              <a:rPr lang="en-US" i="1" dirty="0"/>
              <a:t> cv2.circle(image, </a:t>
            </a:r>
            <a:r>
              <a:rPr lang="en-US" i="1" dirty="0" err="1"/>
              <a:t>center_coordinates</a:t>
            </a:r>
            <a:r>
              <a:rPr lang="en-US" i="1" dirty="0"/>
              <a:t>, radius, color, thickness)</a:t>
            </a:r>
          </a:p>
          <a:p>
            <a:pPr fontAlgn="base"/>
            <a:r>
              <a:rPr lang="en-US" b="1" i="1" dirty="0"/>
              <a:t>Parameters: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image:</a:t>
            </a:r>
            <a:r>
              <a:rPr lang="en-US" i="1" dirty="0"/>
              <a:t> It is the image on which circle is to be drawn.</a:t>
            </a:r>
            <a:br>
              <a:rPr lang="en-US" i="1" dirty="0"/>
            </a:br>
            <a:r>
              <a:rPr lang="en-US" b="1" i="1" dirty="0" err="1"/>
              <a:t>center_coordinates</a:t>
            </a:r>
            <a:r>
              <a:rPr lang="en-US" b="1" i="1" dirty="0"/>
              <a:t>:</a:t>
            </a:r>
            <a:r>
              <a:rPr lang="en-US" i="1" dirty="0"/>
              <a:t> It is the center coordinates of circle.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/>
              <a:t>radius:</a:t>
            </a:r>
            <a:r>
              <a:rPr lang="en-US" i="1" dirty="0"/>
              <a:t> It is the radius of circle.</a:t>
            </a:r>
            <a:br>
              <a:rPr lang="en-US" i="1" dirty="0"/>
            </a:br>
            <a:r>
              <a:rPr lang="en-US" b="1" i="1" dirty="0"/>
              <a:t>color:</a:t>
            </a:r>
            <a:r>
              <a:rPr lang="en-US" i="1" dirty="0"/>
              <a:t> It is the color of border line of circle to be drawn. For </a:t>
            </a:r>
            <a:r>
              <a:rPr lang="en-US" b="1" i="1" dirty="0"/>
              <a:t>BGR</a:t>
            </a:r>
            <a:r>
              <a:rPr lang="en-US" i="1" dirty="0"/>
              <a:t>, we pass a tuple. </a:t>
            </a:r>
            <a:r>
              <a:rPr lang="en-US" i="1" dirty="0" err="1"/>
              <a:t>eg</a:t>
            </a:r>
            <a:r>
              <a:rPr lang="en-US" i="1" dirty="0"/>
              <a:t>: (255, 0, 0) for blue color.</a:t>
            </a:r>
            <a:br>
              <a:rPr lang="en-US" i="1" dirty="0"/>
            </a:br>
            <a:r>
              <a:rPr lang="en-US" b="1" i="1" dirty="0"/>
              <a:t>thickness:</a:t>
            </a:r>
            <a:r>
              <a:rPr lang="en-US" i="1" dirty="0"/>
              <a:t> It is the thickness of the circle border line in </a:t>
            </a:r>
            <a:r>
              <a:rPr lang="en-US" b="1" i="1" dirty="0" err="1"/>
              <a:t>px</a:t>
            </a:r>
            <a:r>
              <a:rPr lang="en-US" i="1" dirty="0"/>
              <a:t>. Thickness of </a:t>
            </a:r>
            <a:r>
              <a:rPr lang="en-US" b="1" i="1" dirty="0"/>
              <a:t>-1 </a:t>
            </a:r>
            <a:r>
              <a:rPr lang="en-US" b="1" i="1" dirty="0" err="1"/>
              <a:t>px</a:t>
            </a:r>
            <a:r>
              <a:rPr lang="en-US" i="1" dirty="0"/>
              <a:t> will fill the rectangle shape by the specified color.</a:t>
            </a:r>
          </a:p>
          <a:p>
            <a:pPr fontAlgn="base"/>
            <a:r>
              <a:rPr lang="en-US" b="1" i="1" dirty="0"/>
              <a:t>Return Value:</a:t>
            </a:r>
            <a:r>
              <a:rPr lang="en-US" i="1" dirty="0"/>
              <a:t> It returns an image.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526" y="5593480"/>
            <a:ext cx="731622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نوشتن روی عکس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4024"/>
          </a:xfrm>
        </p:spPr>
        <p:txBody>
          <a:bodyPr/>
          <a:lstStyle/>
          <a:p>
            <a:r>
              <a:rPr lang="fa-IR" dirty="0" smtClean="0"/>
              <a:t>نوشتن متن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343" y="2128058"/>
            <a:ext cx="8528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dirty="0"/>
              <a:t>Parameters: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image:</a:t>
            </a:r>
            <a:r>
              <a:rPr lang="en-US" i="1" dirty="0"/>
              <a:t> It is the image on which text is to be drawn.</a:t>
            </a:r>
            <a:br>
              <a:rPr lang="en-US" i="1" dirty="0"/>
            </a:br>
            <a:r>
              <a:rPr lang="en-US" b="1" i="1" dirty="0"/>
              <a:t>text:</a:t>
            </a:r>
            <a:r>
              <a:rPr lang="en-US" i="1" dirty="0"/>
              <a:t> Text string to be drawn.</a:t>
            </a:r>
            <a:br>
              <a:rPr lang="en-US" i="1" dirty="0"/>
            </a:br>
            <a:r>
              <a:rPr lang="en-US" b="1" i="1" dirty="0"/>
              <a:t>org:</a:t>
            </a:r>
            <a:r>
              <a:rPr lang="en-US" i="1" dirty="0"/>
              <a:t> It is the coordinates of the bottom-left corner of the text string in the image. The coordinates are represented as tuples of two values i.e. (</a:t>
            </a:r>
            <a:r>
              <a:rPr lang="en-US" b="1" i="1" dirty="0"/>
              <a:t>X</a:t>
            </a:r>
            <a:r>
              <a:rPr lang="en-US" i="1" dirty="0"/>
              <a:t> coordinate value, </a:t>
            </a:r>
            <a:r>
              <a:rPr lang="en-US" b="1" i="1" dirty="0"/>
              <a:t>Y</a:t>
            </a:r>
            <a:r>
              <a:rPr lang="en-US" i="1" dirty="0"/>
              <a:t> coordinate value).</a:t>
            </a:r>
            <a:br>
              <a:rPr lang="en-US" i="1" dirty="0"/>
            </a:br>
            <a:r>
              <a:rPr lang="en-US" b="1" i="1" dirty="0"/>
              <a:t>font:</a:t>
            </a:r>
            <a:r>
              <a:rPr lang="en-US" i="1" dirty="0"/>
              <a:t> It denotes the font type. Some of font types are </a:t>
            </a:r>
            <a:r>
              <a:rPr lang="en-US" b="1" i="1" dirty="0"/>
              <a:t>FONT_HERSHEY_SIMPLEX, FONT_HERSHEY_PLAIN, </a:t>
            </a:r>
            <a:r>
              <a:rPr lang="en-US" i="1" dirty="0"/>
              <a:t>, etc.</a:t>
            </a:r>
            <a:br>
              <a:rPr lang="en-US" i="1" dirty="0"/>
            </a:br>
            <a:r>
              <a:rPr lang="en-US" b="1" i="1" dirty="0" err="1"/>
              <a:t>fontScale</a:t>
            </a:r>
            <a:r>
              <a:rPr lang="en-US" b="1" i="1" dirty="0"/>
              <a:t>:</a:t>
            </a:r>
            <a:r>
              <a:rPr lang="en-US" i="1" dirty="0"/>
              <a:t> Font scale factor that is multiplied by the font-specific base size.</a:t>
            </a:r>
            <a:br>
              <a:rPr lang="en-US" i="1" dirty="0"/>
            </a:br>
            <a:r>
              <a:rPr lang="en-US" b="1" i="1" dirty="0"/>
              <a:t>color:</a:t>
            </a:r>
            <a:r>
              <a:rPr lang="en-US" i="1" dirty="0"/>
              <a:t> It is the color of text string to be drawn. For </a:t>
            </a:r>
            <a:r>
              <a:rPr lang="en-US" b="1" i="1" dirty="0"/>
              <a:t>BGR</a:t>
            </a:r>
            <a:r>
              <a:rPr lang="en-US" i="1" dirty="0"/>
              <a:t>, we pass a tuple. </a:t>
            </a:r>
            <a:r>
              <a:rPr lang="en-US" i="1" dirty="0" err="1"/>
              <a:t>eg</a:t>
            </a:r>
            <a:r>
              <a:rPr lang="en-US" i="1" dirty="0"/>
              <a:t>: (255, 0, 0) for blue color.</a:t>
            </a:r>
            <a:br>
              <a:rPr lang="en-US" i="1" dirty="0"/>
            </a:br>
            <a:r>
              <a:rPr lang="en-US" b="1" i="1" dirty="0"/>
              <a:t>thickness:</a:t>
            </a:r>
            <a:r>
              <a:rPr lang="en-US" i="1" dirty="0"/>
              <a:t> It is the thickness of the line in </a:t>
            </a:r>
            <a:r>
              <a:rPr lang="en-US" b="1" i="1" dirty="0" err="1"/>
              <a:t>px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b="1" i="1" dirty="0" err="1"/>
              <a:t>lineType</a:t>
            </a:r>
            <a:r>
              <a:rPr lang="en-US" b="1" i="1" dirty="0"/>
              <a:t>:</a:t>
            </a:r>
            <a:r>
              <a:rPr lang="en-US" i="1" dirty="0"/>
              <a:t> This is an optional </a:t>
            </a:r>
            <a:r>
              <a:rPr lang="en-US" i="1" dirty="0" err="1"/>
              <a:t>parameter.It</a:t>
            </a:r>
            <a:r>
              <a:rPr lang="en-US" i="1" dirty="0"/>
              <a:t> gives the type of the line to be used.</a:t>
            </a:r>
            <a:br>
              <a:rPr lang="en-US" i="1" dirty="0"/>
            </a:br>
            <a:r>
              <a:rPr lang="en-US" b="1" i="1" dirty="0" err="1"/>
              <a:t>bottomLeftOrigin</a:t>
            </a:r>
            <a:r>
              <a:rPr lang="en-US" b="1" i="1" dirty="0"/>
              <a:t>:</a:t>
            </a:r>
            <a:r>
              <a:rPr lang="en-US" i="1" dirty="0"/>
              <a:t> This is an optional parameter. When it is true, the image data origin is at the bottom-left corner. Otherwise, it is at the top-left corner.</a:t>
            </a:r>
          </a:p>
          <a:p>
            <a:pPr fontAlgn="base"/>
            <a:r>
              <a:rPr lang="en-US" b="1" i="1" dirty="0"/>
              <a:t>Return Value:</a:t>
            </a:r>
            <a:r>
              <a:rPr lang="en-US" i="1" dirty="0"/>
              <a:t> It returns an image.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0" y="1082098"/>
            <a:ext cx="9209731" cy="1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3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تنظیم کردن پارامتر های دوربین: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32213"/>
          </a:xfrm>
        </p:spPr>
        <p:txBody>
          <a:bodyPr/>
          <a:lstStyle/>
          <a:p>
            <a:r>
              <a:rPr lang="en-US" smtClean="0"/>
              <a:t>Height and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2329180"/>
            <a:ext cx="6302820" cy="4048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125" y="4555482"/>
            <a:ext cx="5189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https://docs.opencv.org/3.4/d4/d15/group__videoio__flags__base.html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7913" y="32956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fa-IR" dirty="0" smtClean="0"/>
              <a:t>تعداد زیادی پارامتر وجود دارد 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669867" y="3860800"/>
            <a:ext cx="406400" cy="618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مثال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38833"/>
          </a:xfrm>
        </p:spPr>
        <p:txBody>
          <a:bodyPr/>
          <a:lstStyle/>
          <a:p>
            <a:r>
              <a:rPr lang="fa-IR" dirty="0"/>
              <a:t>نشان دادن زمان و تاریخ </a:t>
            </a:r>
            <a:r>
              <a:rPr lang="en-US" dirty="0"/>
              <a:t> Open CV </a:t>
            </a:r>
            <a:r>
              <a:rPr lang="fa-IR" dirty="0"/>
              <a:t>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30" y="2659059"/>
            <a:ext cx="7447120" cy="36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32461"/>
          </a:xfrm>
        </p:spPr>
        <p:txBody>
          <a:bodyPr/>
          <a:lstStyle/>
          <a:p>
            <a:r>
              <a:rPr lang="en-US" dirty="0" smtClean="0"/>
              <a:t> The Colors of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5240" y="2321622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https://thecolorsofmotion.com/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4" y="3331020"/>
            <a:ext cx="5577841" cy="2726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05" y="3257926"/>
            <a:ext cx="6184619" cy="28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0698" y="2261062"/>
            <a:ext cx="11443339" cy="422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32213"/>
          </a:xfrm>
        </p:spPr>
        <p:txBody>
          <a:bodyPr/>
          <a:lstStyle/>
          <a:p>
            <a:r>
              <a:rPr lang="fa-IR" dirty="0" smtClean="0"/>
              <a:t>یادآوری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43" y="1111101"/>
            <a:ext cx="3172280" cy="2421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92" y="1234244"/>
            <a:ext cx="3172279" cy="2436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90" y="3921617"/>
            <a:ext cx="3172281" cy="242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20" y="3921617"/>
            <a:ext cx="3201803" cy="242141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692831" y="2078181"/>
            <a:ext cx="1499190" cy="748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831805" y="4758253"/>
            <a:ext cx="1499190" cy="7481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 کردن تصویر در </a:t>
            </a:r>
            <a:r>
              <a:rPr lang="en-US" dirty="0" smtClean="0"/>
              <a:t>Open CV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65464"/>
          </a:xfrm>
        </p:spPr>
        <p:txBody>
          <a:bodyPr/>
          <a:lstStyle/>
          <a:p>
            <a:pPr algn="l" rtl="0"/>
            <a:r>
              <a:rPr lang="en-US" dirty="0" err="1" smtClean="0"/>
              <a:t>Imread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343" y="2615658"/>
            <a:ext cx="6973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1" dirty="0">
                <a:latin typeface="Roboto"/>
              </a:rPr>
              <a:t>Syntax:</a:t>
            </a:r>
            <a:r>
              <a:rPr lang="en-US" sz="2400" i="1" dirty="0">
                <a:latin typeface="Roboto"/>
              </a:rPr>
              <a:t> cv2.imread(path, flag)</a:t>
            </a:r>
          </a:p>
          <a:p>
            <a:pPr fontAlgn="base"/>
            <a:r>
              <a:rPr lang="en-US" sz="2400" b="1" i="1" dirty="0">
                <a:latin typeface="Roboto"/>
              </a:rPr>
              <a:t>Parameters:</a:t>
            </a:r>
            <a:r>
              <a:rPr lang="en-US" sz="2400" i="1" dirty="0">
                <a:latin typeface="Roboto"/>
              </a:rPr>
              <a:t/>
            </a:r>
            <a:br>
              <a:rPr lang="en-US" sz="2400" i="1" dirty="0">
                <a:latin typeface="Roboto"/>
              </a:rPr>
            </a:br>
            <a:r>
              <a:rPr lang="en-US" sz="2400" b="1" i="1" dirty="0">
                <a:latin typeface="Roboto"/>
              </a:rPr>
              <a:t>path:</a:t>
            </a:r>
            <a:r>
              <a:rPr lang="en-US" sz="2400" i="1" dirty="0">
                <a:latin typeface="Roboto"/>
              </a:rPr>
              <a:t> A string representing the path of the image to be read.</a:t>
            </a:r>
            <a:br>
              <a:rPr lang="en-US" sz="2400" i="1" dirty="0">
                <a:latin typeface="Roboto"/>
              </a:rPr>
            </a:br>
            <a:r>
              <a:rPr lang="en-US" sz="2400" b="1" i="1" dirty="0">
                <a:latin typeface="Roboto"/>
              </a:rPr>
              <a:t>flag:</a:t>
            </a:r>
            <a:r>
              <a:rPr lang="en-US" sz="2400" i="1" dirty="0">
                <a:latin typeface="Roboto"/>
              </a:rPr>
              <a:t> It specifies the way in which image should be read. It’s default value is </a:t>
            </a:r>
            <a:r>
              <a:rPr lang="en-US" sz="2400" b="1" i="1" dirty="0">
                <a:latin typeface="Roboto"/>
              </a:rPr>
              <a:t>cv2.IMREAD_COLOR</a:t>
            </a:r>
            <a:endParaRPr lang="en-US" sz="2400" i="1" dirty="0">
              <a:latin typeface="Roboto"/>
            </a:endParaRPr>
          </a:p>
          <a:p>
            <a:pPr fontAlgn="base"/>
            <a:r>
              <a:rPr lang="en-US" sz="2400" b="1" i="1" dirty="0">
                <a:latin typeface="Roboto"/>
              </a:rPr>
              <a:t>Return Value:</a:t>
            </a:r>
            <a:r>
              <a:rPr lang="en-US" sz="2400" i="1" dirty="0">
                <a:latin typeface="Roboto"/>
              </a:rPr>
              <a:t> This method returns an image that is loaded from the specified file.</a:t>
            </a:r>
            <a:endParaRPr lang="en-US" sz="2400" b="0" i="1" dirty="0">
              <a:effectLst/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49" y="3796768"/>
            <a:ext cx="4827188" cy="1054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یک تصویر در </a:t>
            </a:r>
            <a:r>
              <a:rPr lang="en-US" dirty="0" smtClean="0"/>
              <a:t>Open CV </a:t>
            </a:r>
            <a:r>
              <a:rPr lang="fa-IR" dirty="0" smtClean="0"/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93" y="1233617"/>
            <a:ext cx="11525693" cy="907275"/>
          </a:xfrm>
        </p:spPr>
        <p:txBody>
          <a:bodyPr/>
          <a:lstStyle/>
          <a:p>
            <a:r>
              <a:rPr lang="en-US" dirty="0" err="1" smtClean="0"/>
              <a:t>Imwrite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591" y="2406963"/>
            <a:ext cx="71517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1" dirty="0">
                <a:latin typeface="Roboto"/>
              </a:rPr>
              <a:t>Syntax:</a:t>
            </a:r>
            <a:r>
              <a:rPr lang="en-US" sz="2000" i="1" dirty="0">
                <a:latin typeface="Roboto"/>
              </a:rPr>
              <a:t> cv2.imwrite(filename, image)</a:t>
            </a:r>
          </a:p>
          <a:p>
            <a:pPr fontAlgn="base"/>
            <a:r>
              <a:rPr lang="en-US" sz="2000" b="1" i="1" dirty="0">
                <a:latin typeface="Roboto"/>
              </a:rPr>
              <a:t>Parameters:</a:t>
            </a:r>
            <a:r>
              <a:rPr lang="en-US" sz="2000" i="1" dirty="0">
                <a:latin typeface="Roboto"/>
              </a:rPr>
              <a:t/>
            </a:r>
            <a:br>
              <a:rPr lang="en-US" sz="2000" i="1" dirty="0">
                <a:latin typeface="Roboto"/>
              </a:rPr>
            </a:br>
            <a:r>
              <a:rPr lang="en-US" sz="2000" b="1" i="1" dirty="0">
                <a:latin typeface="Roboto"/>
              </a:rPr>
              <a:t>filename:</a:t>
            </a:r>
            <a:r>
              <a:rPr lang="en-US" sz="2000" i="1" dirty="0">
                <a:latin typeface="Roboto"/>
              </a:rPr>
              <a:t> A string representing the file name. The filename must include image format like </a:t>
            </a:r>
            <a:r>
              <a:rPr lang="en-US" sz="2000" b="1" i="1" dirty="0">
                <a:latin typeface="Roboto"/>
              </a:rPr>
              <a:t>.jpg, .</a:t>
            </a:r>
            <a:r>
              <a:rPr lang="en-US" sz="2000" b="1" i="1" dirty="0" err="1">
                <a:latin typeface="Roboto"/>
              </a:rPr>
              <a:t>png</a:t>
            </a:r>
            <a:r>
              <a:rPr lang="en-US" sz="2000" b="1" i="1" dirty="0">
                <a:latin typeface="Roboto"/>
              </a:rPr>
              <a:t>, </a:t>
            </a:r>
            <a:r>
              <a:rPr lang="en-US" sz="2000" i="1" dirty="0">
                <a:latin typeface="Roboto"/>
              </a:rPr>
              <a:t>etc.</a:t>
            </a:r>
            <a:br>
              <a:rPr lang="en-US" sz="2000" i="1" dirty="0">
                <a:latin typeface="Roboto"/>
              </a:rPr>
            </a:br>
            <a:r>
              <a:rPr lang="en-US" sz="2000" b="1" i="1" dirty="0">
                <a:latin typeface="Roboto"/>
              </a:rPr>
              <a:t>image:</a:t>
            </a:r>
            <a:r>
              <a:rPr lang="en-US" sz="2000" i="1" dirty="0">
                <a:latin typeface="Roboto"/>
              </a:rPr>
              <a:t> It is the image that is to be saved.</a:t>
            </a:r>
          </a:p>
          <a:p>
            <a:pPr fontAlgn="base"/>
            <a:r>
              <a:rPr lang="en-US" sz="2000" b="1" i="1" dirty="0">
                <a:latin typeface="Roboto"/>
              </a:rPr>
              <a:t>Return Value:</a:t>
            </a:r>
            <a:r>
              <a:rPr lang="en-US" sz="2000" i="1" dirty="0">
                <a:latin typeface="Roboto"/>
              </a:rPr>
              <a:t> It returns true if image is saved successfully.</a:t>
            </a:r>
            <a:endParaRPr lang="en-US" sz="2000" b="0" i="1" dirty="0"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0" y="2833672"/>
            <a:ext cx="4555989" cy="108557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41594" y="4459625"/>
            <a:ext cx="11525693" cy="90727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err="1" smtClean="0"/>
              <a:t>np.zeros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7493" y="1386017"/>
            <a:ext cx="11525693" cy="90727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Imwrite()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4550291"/>
            <a:ext cx="2437500" cy="1860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129" y="4555482"/>
            <a:ext cx="2437499" cy="187177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84449" y="5110137"/>
            <a:ext cx="1427747" cy="53283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یک تصویر در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98715"/>
          </a:xfrm>
        </p:spPr>
        <p:txBody>
          <a:bodyPr/>
          <a:lstStyle/>
          <a:p>
            <a:r>
              <a:rPr lang="en-US" dirty="0" err="1" smtClean="0"/>
              <a:t>Imshow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344" y="2358263"/>
            <a:ext cx="6408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dirty="0">
                <a:latin typeface="Roboto"/>
              </a:rPr>
              <a:t>Syntax:</a:t>
            </a:r>
            <a:r>
              <a:rPr lang="en-US" i="1" dirty="0">
                <a:latin typeface="Roboto"/>
              </a:rPr>
              <a:t> cv2.imshow(</a:t>
            </a:r>
            <a:r>
              <a:rPr lang="en-US" i="1" dirty="0" err="1">
                <a:latin typeface="Roboto"/>
              </a:rPr>
              <a:t>window_name</a:t>
            </a:r>
            <a:r>
              <a:rPr lang="en-US" i="1" dirty="0">
                <a:latin typeface="Roboto"/>
              </a:rPr>
              <a:t>, image)</a:t>
            </a:r>
          </a:p>
          <a:p>
            <a:pPr fontAlgn="base"/>
            <a:r>
              <a:rPr lang="en-US" b="1" i="1" dirty="0">
                <a:latin typeface="Roboto"/>
              </a:rPr>
              <a:t>Parameters:</a:t>
            </a:r>
            <a:r>
              <a:rPr lang="en-US" i="1" dirty="0">
                <a:latin typeface="Roboto"/>
              </a:rPr>
              <a:t/>
            </a:r>
            <a:br>
              <a:rPr lang="en-US" i="1" dirty="0">
                <a:latin typeface="Roboto"/>
              </a:rPr>
            </a:br>
            <a:r>
              <a:rPr lang="en-US" b="1" i="1" dirty="0" err="1">
                <a:latin typeface="Roboto"/>
              </a:rPr>
              <a:t>window_name</a:t>
            </a:r>
            <a:r>
              <a:rPr lang="en-US" b="1" i="1" dirty="0">
                <a:latin typeface="Roboto"/>
              </a:rPr>
              <a:t>:</a:t>
            </a:r>
            <a:r>
              <a:rPr lang="en-US" i="1" dirty="0">
                <a:latin typeface="Roboto"/>
              </a:rPr>
              <a:t> A string representing the name of the window in which image to be displayed.</a:t>
            </a:r>
            <a:br>
              <a:rPr lang="en-US" i="1" dirty="0">
                <a:latin typeface="Roboto"/>
              </a:rPr>
            </a:br>
            <a:r>
              <a:rPr lang="en-US" b="1" i="1" dirty="0">
                <a:latin typeface="Roboto"/>
              </a:rPr>
              <a:t>image:</a:t>
            </a:r>
            <a:r>
              <a:rPr lang="en-US" i="1" dirty="0">
                <a:latin typeface="Roboto"/>
              </a:rPr>
              <a:t> It is the image that is to be displayed.</a:t>
            </a:r>
          </a:p>
          <a:p>
            <a:pPr fontAlgn="base"/>
            <a:r>
              <a:rPr lang="en-US" b="1" i="1" dirty="0">
                <a:latin typeface="Roboto"/>
              </a:rPr>
              <a:t>Return Value:</a:t>
            </a:r>
            <a:r>
              <a:rPr lang="en-US" i="1" dirty="0">
                <a:latin typeface="Roboto"/>
              </a:rPr>
              <a:t> It doesn’t returns anything.</a:t>
            </a:r>
            <a:endParaRPr lang="en-US" b="0" i="1" dirty="0">
              <a:effectLst/>
              <a:latin typeface="Roboto"/>
            </a:endParaRPr>
          </a:p>
        </p:txBody>
      </p:sp>
      <p:pic>
        <p:nvPicPr>
          <p:cNvPr id="1026" name="Picture 2" descr="Computer vision by Ani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4"/>
          <a:stretch/>
        </p:blipFill>
        <p:spPr bwMode="auto">
          <a:xfrm>
            <a:off x="2485505" y="4112589"/>
            <a:ext cx="3507972" cy="25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08" y="2482846"/>
            <a:ext cx="4639322" cy="1505160"/>
          </a:xfrm>
          <a:prstGeom prst="rect">
            <a:avLst/>
          </a:prstGeom>
        </p:spPr>
      </p:pic>
      <p:pic>
        <p:nvPicPr>
          <p:cNvPr id="1028" name="Picture 4" descr="https://media.geeksforgeeks.org/wp-content/uploads/20190802022327/Annotation-2019-08-02-022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08" y="4112589"/>
            <a:ext cx="21717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cv2.waitkey()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2983082"/>
            <a:ext cx="7056732" cy="857399"/>
          </a:xfrm>
        </p:spPr>
        <p:txBody>
          <a:bodyPr/>
          <a:lstStyle/>
          <a:p>
            <a:r>
              <a:rPr lang="en-US" dirty="0" smtClean="0"/>
              <a:t>Window will wait until you press a key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83" y="4048299"/>
            <a:ext cx="5059025" cy="7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65464"/>
          </a:xfrm>
        </p:spPr>
        <p:txBody>
          <a:bodyPr/>
          <a:lstStyle/>
          <a:p>
            <a:r>
              <a:rPr lang="en-US" dirty="0" smtClean="0"/>
              <a:t>Frame </a:t>
            </a:r>
            <a:r>
              <a:rPr lang="fa-IR" dirty="0" smtClean="0"/>
              <a:t> چیست 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once the video is paused you can hit the f button on the keyboar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96" y="2664741"/>
            <a:ext cx="5353397" cy="25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Beginners Guide to Frame Rates : A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2936161"/>
            <a:ext cx="5588520" cy="191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the role of frames in making a video slow? - Quo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6" y="4850038"/>
            <a:ext cx="57340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 کردن ویدیو در </a:t>
            </a:r>
            <a:r>
              <a:rPr lang="en-US" dirty="0" smtClean="0"/>
              <a:t>Open CV </a:t>
            </a:r>
            <a:r>
              <a:rPr lang="fa-IR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82337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VideoCapture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8344" y="3561728"/>
            <a:ext cx="6612388" cy="89509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cv2.VideoCapture(0): Means first camera or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cv2.VideoCapture(1): Means second camera or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cv2.VideoCapture("file name.mp4"): Means video 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29" y="3561728"/>
            <a:ext cx="488788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5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نشان دادن ویدیو در </a:t>
            </a:r>
            <a:r>
              <a:rPr lang="en-US" dirty="0" smtClean="0"/>
              <a:t>Open CV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90402"/>
          </a:xfrm>
        </p:spPr>
        <p:txBody>
          <a:bodyPr/>
          <a:lstStyle/>
          <a:p>
            <a:r>
              <a:rPr lang="fa-IR" dirty="0" smtClean="0"/>
              <a:t>هر فریم را نشان میدهیم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7625-070F-4344-A566-F25F7ECB5BE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27" y="2579541"/>
            <a:ext cx="642074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373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282B56A8-6FBA-4EA2-9CCC-4F39D5B1E89E}" vid="{9C0725DF-B9F0-475D-A3ED-8D13F057F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482</TotalTime>
  <Words>239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B Koodak</vt:lpstr>
      <vt:lpstr>B Mahsa</vt:lpstr>
      <vt:lpstr>B Nazanin</vt:lpstr>
      <vt:lpstr>B Titr</vt:lpstr>
      <vt:lpstr>Calibri</vt:lpstr>
      <vt:lpstr>Consolas</vt:lpstr>
      <vt:lpstr>Corbel</vt:lpstr>
      <vt:lpstr>Roboto</vt:lpstr>
      <vt:lpstr>Tahoma</vt:lpstr>
      <vt:lpstr>Theme1</vt:lpstr>
      <vt:lpstr>PowerPoint Presentation</vt:lpstr>
      <vt:lpstr>مقدمه:</vt:lpstr>
      <vt:lpstr>باز کردن تصویر در Open CV:</vt:lpstr>
      <vt:lpstr>ساخت یک تصویر در Open CV  : </vt:lpstr>
      <vt:lpstr>نمایش یک تصویر در Open CV  :</vt:lpstr>
      <vt:lpstr>cv2.waitkey()</vt:lpstr>
      <vt:lpstr>مقدمه : </vt:lpstr>
      <vt:lpstr>باز کردن ویدیو در Open CV  :</vt:lpstr>
      <vt:lpstr>نشان دادن ویدیو در Open CV:</vt:lpstr>
      <vt:lpstr>رسم اشکال هندسی  Open CV  :</vt:lpstr>
      <vt:lpstr>رسم اشکال هندسی  Open CV  :</vt:lpstr>
      <vt:lpstr>رسم اشکال هندسی  Open CV  :</vt:lpstr>
      <vt:lpstr>رسم اشکال هندسی  Open CV  :</vt:lpstr>
      <vt:lpstr>رسم اشکال هندسی  Open CV  :</vt:lpstr>
      <vt:lpstr>نوشتن روی عکسOpen CV  :</vt:lpstr>
      <vt:lpstr>تنظیم کردن پارامتر های دوربین:</vt:lpstr>
      <vt:lpstr>مثال :</vt:lpstr>
      <vt:lpstr>تمرین 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86</cp:revision>
  <dcterms:created xsi:type="dcterms:W3CDTF">2020-08-25T07:15:33Z</dcterms:created>
  <dcterms:modified xsi:type="dcterms:W3CDTF">2020-08-27T15:08:35Z</dcterms:modified>
</cp:coreProperties>
</file>