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3">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161607"/>
            <a:ext cx="11724640" cy="6377939"/>
          </a:xfrm>
          <a:prstGeom prst="rect">
            <a:avLst/>
          </a:prstGeom>
          <a:solidFill>
            <a:srgbClr val="00B050"/>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rtl="1">
              <a:buNone/>
              <a:defRPr sz="2800">
                <a:solidFill>
                  <a:srgbClr val="FFFFFF"/>
                </a:solidFill>
                <a:latin typeface="Arial Black" panose="020B0A04020102020204" pitchFamily="34" charset="0"/>
                <a:cs typeface="B Titr" panose="00000700000000000000" pitchFamily="2" charset="-78"/>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دوره: </a:t>
            </a:r>
            <a:endParaRPr lang="en-US" dirty="0"/>
          </a:p>
          <a:p>
            <a:r>
              <a:rPr lang="fa-IR" dirty="0"/>
              <a:t>مدرس:</a:t>
            </a:r>
            <a:endParaRPr lang="en-US" dirty="0"/>
          </a:p>
        </p:txBody>
      </p:sp>
      <p:sp>
        <p:nvSpPr>
          <p:cNvPr id="4" name="Date Placeholder 3"/>
          <p:cNvSpPr>
            <a:spLocks noGrp="1"/>
          </p:cNvSpPr>
          <p:nvPr>
            <p:ph type="dt" sz="half" idx="10"/>
          </p:nvPr>
        </p:nvSpPr>
        <p:spPr/>
        <p:txBody>
          <a:bodyPr/>
          <a:lstStyle>
            <a:lvl1pPr>
              <a:defRPr sz="2000">
                <a:solidFill>
                  <a:srgbClr val="FFFFFF"/>
                </a:solidFill>
                <a:cs typeface="B Mahsa" panose="00000400000000000000" pitchFamily="2" charset="-78"/>
              </a:defRPr>
            </a:lvl1pPr>
          </a:lstStyle>
          <a:p>
            <a:fld id="{8B21481A-6D13-4495-8A51-4EA13F2B0264}" type="datetimeFigureOut">
              <a:rPr lang="en-US" smtClean="0"/>
              <a:t>9/10/2020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C98F9EA-F7B6-4B66-8D0C-EA8B0CAA98C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8681" y="347069"/>
            <a:ext cx="2084837" cy="327969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6097" y="482599"/>
            <a:ext cx="2913925" cy="3115368"/>
          </a:xfrm>
          <a:prstGeom prst="rect">
            <a:avLst/>
          </a:prstGeom>
        </p:spPr>
      </p:pic>
    </p:spTree>
    <p:extLst>
      <p:ext uri="{BB962C8B-B14F-4D97-AF65-F5344CB8AC3E}">
        <p14:creationId xmlns:p14="http://schemas.microsoft.com/office/powerpoint/2010/main" val="22217702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1481A-6D13-4495-8A51-4EA13F2B0264}" type="datetimeFigureOut">
              <a:rPr lang="en-US" smtClean="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406701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21481A-6D13-4495-8A51-4EA13F2B0264}"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409298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B21481A-6D13-4495-8A51-4EA13F2B0264}"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108822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21481A-6D13-4495-8A51-4EA13F2B026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404511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21481A-6D13-4495-8A51-4EA13F2B026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128443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21481A-6D13-4495-8A51-4EA13F2B026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417088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Ref idx="1003">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0030"/>
            <a:ext cx="11724640" cy="6377939"/>
          </a:xfrm>
          <a:prstGeom prst="rect">
            <a:avLst/>
          </a:prstGeom>
          <a:solidFill>
            <a:schemeClr val="accent3">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rtl="1">
              <a:buNone/>
              <a:defRPr sz="2800">
                <a:solidFill>
                  <a:srgbClr val="FFFFFF"/>
                </a:solidFill>
                <a:latin typeface="Arial Black" panose="020B0A04020102020204" pitchFamily="34" charset="0"/>
                <a:cs typeface="B Titr" panose="00000700000000000000" pitchFamily="2" charset="-78"/>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دوره: </a:t>
            </a:r>
          </a:p>
          <a:p>
            <a:r>
              <a:rPr lang="fa-IR" dirty="0"/>
              <a:t>مدرس:</a:t>
            </a:r>
            <a:endParaRPr lang="en-US" dirty="0"/>
          </a:p>
        </p:txBody>
      </p:sp>
      <p:sp>
        <p:nvSpPr>
          <p:cNvPr id="4" name="Date Placeholder 3"/>
          <p:cNvSpPr>
            <a:spLocks noGrp="1"/>
          </p:cNvSpPr>
          <p:nvPr>
            <p:ph type="dt" sz="half" idx="10"/>
          </p:nvPr>
        </p:nvSpPr>
        <p:spPr/>
        <p:txBody>
          <a:bodyPr/>
          <a:lstStyle>
            <a:lvl1pPr>
              <a:defRPr sz="2000">
                <a:solidFill>
                  <a:srgbClr val="FFFFFF"/>
                </a:solidFill>
                <a:cs typeface="B Mahsa" panose="00000400000000000000" pitchFamily="2" charset="-78"/>
              </a:defRPr>
            </a:lvl1pPr>
          </a:lstStyle>
          <a:p>
            <a:fld id="{8B21481A-6D13-4495-8A51-4EA13F2B0264}" type="datetimeFigureOut">
              <a:rPr lang="en-US" smtClean="0"/>
              <a:t>9/10/2020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C98F9EA-F7B6-4B66-8D0C-EA8B0CAA98C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8681" y="347069"/>
            <a:ext cx="2084837" cy="327969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6097" y="482599"/>
            <a:ext cx="2913925" cy="3115368"/>
          </a:xfrm>
          <a:prstGeom prst="rect">
            <a:avLst/>
          </a:prstGeom>
        </p:spPr>
      </p:pic>
    </p:spTree>
    <p:extLst>
      <p:ext uri="{BB962C8B-B14F-4D97-AF65-F5344CB8AC3E}">
        <p14:creationId xmlns:p14="http://schemas.microsoft.com/office/powerpoint/2010/main" val="7804746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524" y="412897"/>
            <a:ext cx="9011752"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a:t>
            </a:r>
            <a:endParaRPr lang="en-US" dirty="0"/>
          </a:p>
        </p:txBody>
      </p:sp>
      <p:sp>
        <p:nvSpPr>
          <p:cNvPr id="3" name="Content Placeholder 2"/>
          <p:cNvSpPr>
            <a:spLocks noGrp="1"/>
          </p:cNvSpPr>
          <p:nvPr>
            <p:ph idx="1" hasCustomPrompt="1"/>
          </p:nvPr>
        </p:nvSpPr>
        <p:spPr>
          <a:xfrm>
            <a:off x="308344" y="1254034"/>
            <a:ext cx="11525693" cy="5294812"/>
          </a:xfrm>
        </p:spPr>
        <p:style>
          <a:lnRef idx="2">
            <a:schemeClr val="accent1"/>
          </a:lnRef>
          <a:fillRef idx="1">
            <a:schemeClr val="lt1"/>
          </a:fillRef>
          <a:effectRef idx="0">
            <a:schemeClr val="accent1"/>
          </a:effectRef>
          <a:fontRef idx="minor">
            <a:schemeClr val="dk1"/>
          </a:fontRef>
        </p:style>
        <p:txBody>
          <a:bodyPr anchor="ctr">
            <a:normAutofit/>
          </a:bodyPr>
          <a:lstStyle>
            <a:lvl1pPr>
              <a:defRPr sz="3200" baseline="0">
                <a:cs typeface="B Nazanin" panose="00000400000000000000" pitchFamily="2" charset="-78"/>
              </a:defRPr>
            </a:lvl1pPr>
            <a:lvl2pPr>
              <a:defRPr sz="3000" baseline="0">
                <a:cs typeface="B Nazanin" panose="00000400000000000000" pitchFamily="2" charset="-78"/>
              </a:defRPr>
            </a:lvl2pPr>
            <a:lvl3pPr>
              <a:defRPr sz="2800" baseline="0">
                <a:cs typeface="B Nazanin" panose="00000400000000000000" pitchFamily="2" charset="-78"/>
              </a:defRPr>
            </a:lvl3pPr>
            <a:lvl4pPr>
              <a:defRPr sz="2600" baseline="0">
                <a:cs typeface="B Nazanin" panose="00000400000000000000" pitchFamily="2" charset="-78"/>
              </a:defRPr>
            </a:lvl4pPr>
            <a:lvl5pPr>
              <a:defRPr sz="2400" baseline="0">
                <a:cs typeface="B Nazanin" panose="00000400000000000000" pitchFamily="2" charset="-78"/>
              </a:defRPr>
            </a:lvl5pPr>
          </a:lstStyle>
          <a:p>
            <a:pPr lvl="0"/>
            <a:r>
              <a:rPr lang="fa-IR" dirty="0"/>
              <a:t>سطح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9" name="Slide Number Placeholder 6">
            <a:extLst>
              <a:ext uri="{FF2B5EF4-FFF2-40B4-BE49-F238E27FC236}">
                <a16:creationId xmlns:a16="http://schemas.microsoft.com/office/drawing/2014/main" id="{1C16D6D8-CBC6-4388-BCD4-D8AC24FAB60C}"/>
              </a:ext>
            </a:extLst>
          </p:cNvPr>
          <p:cNvSpPr>
            <a:spLocks noGrp="1"/>
          </p:cNvSpPr>
          <p:nvPr>
            <p:ph type="sldNum" sz="quarter" idx="12"/>
          </p:nvPr>
        </p:nvSpPr>
        <p:spPr>
          <a:xfrm>
            <a:off x="308344" y="412896"/>
            <a:ext cx="701749" cy="698204"/>
          </a:xfrm>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147189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8344" y="1166949"/>
            <a:ext cx="9273278" cy="5381897"/>
          </a:xfrm>
        </p:spPr>
        <p:style>
          <a:lnRef idx="2">
            <a:schemeClr val="accent1"/>
          </a:lnRef>
          <a:fillRef idx="1">
            <a:schemeClr val="lt1"/>
          </a:fillRef>
          <a:effectRef idx="0">
            <a:schemeClr val="accent1"/>
          </a:effectRef>
          <a:fontRef idx="minor">
            <a:schemeClr val="dk1"/>
          </a:fontRef>
        </p:style>
        <p:txBody>
          <a:bodyPr anchor="ctr">
            <a:normAutofit/>
          </a:bodyPr>
          <a:lstStyle>
            <a:lvl1pPr>
              <a:defRPr sz="3200" baseline="0">
                <a:cs typeface="B Nazanin" panose="00000400000000000000" pitchFamily="2" charset="-78"/>
              </a:defRPr>
            </a:lvl1pPr>
            <a:lvl2pPr>
              <a:defRPr sz="30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200" baseline="0">
                <a:cs typeface="B Nazanin" panose="00000400000000000000" pitchFamily="2" charset="-78"/>
              </a:defRPr>
            </a:lvl5pPr>
          </a:lstStyle>
          <a:p>
            <a:pPr lvl="0"/>
            <a:r>
              <a:rPr lang="fa-IR" dirty="0"/>
              <a:t>تیتر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7" name="Content Placeholder 3">
            <a:extLst>
              <a:ext uri="{FF2B5EF4-FFF2-40B4-BE49-F238E27FC236}">
                <a16:creationId xmlns:a16="http://schemas.microsoft.com/office/drawing/2014/main" id="{37671C24-3501-45FB-8094-82569DA689F2}"/>
              </a:ext>
            </a:extLst>
          </p:cNvPr>
          <p:cNvSpPr>
            <a:spLocks noGrp="1"/>
          </p:cNvSpPr>
          <p:nvPr>
            <p:ph sz="half" idx="13" hasCustomPrompt="1"/>
          </p:nvPr>
        </p:nvSpPr>
        <p:spPr>
          <a:xfrm>
            <a:off x="9649097" y="1369039"/>
            <a:ext cx="2234559" cy="5179807"/>
          </a:xfrm>
        </p:spPr>
        <p:style>
          <a:lnRef idx="2">
            <a:schemeClr val="accent1"/>
          </a:lnRef>
          <a:fillRef idx="1">
            <a:schemeClr val="lt1"/>
          </a:fillRef>
          <a:effectRef idx="0">
            <a:schemeClr val="accent1"/>
          </a:effectRef>
          <a:fontRef idx="minor">
            <a:schemeClr val="dk1"/>
          </a:fontRef>
        </p:style>
        <p:txBody>
          <a:bodyPr>
            <a:normAutofit/>
          </a:bodyPr>
          <a:lstStyle>
            <a:lvl1pPr>
              <a:defRPr sz="2400" baseline="0">
                <a:cs typeface="B Nazanin" panose="00000400000000000000" pitchFamily="2" charset="-78"/>
              </a:defRPr>
            </a:lvl1pPr>
            <a:lvl2pPr>
              <a:defRPr sz="2200" baseline="0">
                <a:cs typeface="B Nazanin" panose="00000400000000000000" pitchFamily="2" charset="-78"/>
              </a:defRPr>
            </a:lvl2pPr>
            <a:lvl3pPr>
              <a:defRPr sz="2000" baseline="0">
                <a:cs typeface="B Nazanin" panose="00000400000000000000" pitchFamily="2" charset="-78"/>
              </a:defRPr>
            </a:lvl3pPr>
            <a:lvl4pPr>
              <a:defRPr sz="1800" baseline="0">
                <a:cs typeface="B Nazanin" panose="00000400000000000000" pitchFamily="2" charset="-78"/>
              </a:defRPr>
            </a:lvl4pPr>
            <a:lvl5pPr>
              <a:defRPr sz="16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فهرست سطح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9" name="Title 7">
            <a:extLst>
              <a:ext uri="{FF2B5EF4-FFF2-40B4-BE49-F238E27FC236}">
                <a16:creationId xmlns:a16="http://schemas.microsoft.com/office/drawing/2014/main" id="{83271FC4-1E09-46A9-81F5-C3B51547C379}"/>
              </a:ext>
            </a:extLst>
          </p:cNvPr>
          <p:cNvSpPr>
            <a:spLocks noGrp="1"/>
          </p:cNvSpPr>
          <p:nvPr>
            <p:ph type="title" hasCustomPrompt="1"/>
          </p:nvPr>
        </p:nvSpPr>
        <p:spPr>
          <a:xfrm>
            <a:off x="1140351" y="375684"/>
            <a:ext cx="9043177"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10" name="Slide Number Placeholder 6">
            <a:extLst>
              <a:ext uri="{FF2B5EF4-FFF2-40B4-BE49-F238E27FC236}">
                <a16:creationId xmlns:a16="http://schemas.microsoft.com/office/drawing/2014/main" id="{2ADE062A-8F69-4B12-8D2A-C44153A93952}"/>
              </a:ext>
            </a:extLst>
          </p:cNvPr>
          <p:cNvSpPr>
            <a:spLocks noGrp="1"/>
          </p:cNvSpPr>
          <p:nvPr>
            <p:ph type="sldNum" sz="quarter" idx="12"/>
          </p:nvPr>
        </p:nvSpPr>
        <p:spPr>
          <a:xfrm>
            <a:off x="308344" y="375684"/>
            <a:ext cx="701749" cy="698204"/>
          </a:xfrm>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339343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8344" y="1166950"/>
            <a:ext cx="9273278" cy="470262"/>
          </a:xfrm>
          <a:noFill/>
          <a:ln>
            <a:noFill/>
          </a:ln>
        </p:spPr>
        <p:style>
          <a:lnRef idx="0">
            <a:scrgbClr r="0" g="0" b="0"/>
          </a:lnRef>
          <a:fillRef idx="0">
            <a:scrgbClr r="0" g="0" b="0"/>
          </a:fillRef>
          <a:effectRef idx="0">
            <a:scrgbClr r="0" g="0" b="0"/>
          </a:effectRef>
          <a:fontRef idx="minor">
            <a:schemeClr val="dk1"/>
          </a:fontRef>
        </p:style>
        <p:txBody>
          <a:bodyPr anchor="ctr">
            <a:noAutofit/>
          </a:bodyPr>
          <a:lstStyle>
            <a:lvl1pPr>
              <a:defRPr sz="3000" baseline="0">
                <a:cs typeface="B Nazanin" panose="00000400000000000000" pitchFamily="2" charset="-78"/>
              </a:defRPr>
            </a:lvl1pPr>
            <a:lvl2pPr>
              <a:defRPr sz="32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400" baseline="0"/>
            </a:lvl5pPr>
          </a:lstStyle>
          <a:p>
            <a:pPr lvl="0"/>
            <a:r>
              <a:rPr lang="fa-IR" dirty="0"/>
              <a:t>متن مرتبط با محتوای ویدئویی</a:t>
            </a:r>
            <a:endParaRPr lang="en-US" dirty="0"/>
          </a:p>
        </p:txBody>
      </p:sp>
      <p:sp>
        <p:nvSpPr>
          <p:cNvPr id="7" name="Content Placeholder 3">
            <a:extLst>
              <a:ext uri="{FF2B5EF4-FFF2-40B4-BE49-F238E27FC236}">
                <a16:creationId xmlns:a16="http://schemas.microsoft.com/office/drawing/2014/main" id="{37671C24-3501-45FB-8094-82569DA689F2}"/>
              </a:ext>
            </a:extLst>
          </p:cNvPr>
          <p:cNvSpPr>
            <a:spLocks noGrp="1"/>
          </p:cNvSpPr>
          <p:nvPr>
            <p:ph sz="half" idx="13" hasCustomPrompt="1"/>
          </p:nvPr>
        </p:nvSpPr>
        <p:spPr>
          <a:xfrm>
            <a:off x="9649097" y="1369039"/>
            <a:ext cx="2234559" cy="5179807"/>
          </a:xfrm>
        </p:spPr>
        <p:style>
          <a:lnRef idx="2">
            <a:schemeClr val="accent1"/>
          </a:lnRef>
          <a:fillRef idx="1">
            <a:schemeClr val="lt1"/>
          </a:fillRef>
          <a:effectRef idx="0">
            <a:schemeClr val="accent1"/>
          </a:effectRef>
          <a:fontRef idx="minor">
            <a:schemeClr val="dk1"/>
          </a:fontRef>
        </p:style>
        <p:txBody>
          <a:bodyPr anchor="ctr">
            <a:normAutofit/>
          </a:bodyPr>
          <a:lstStyle>
            <a:lvl1pPr>
              <a:defRPr sz="1800" baseline="0">
                <a:cs typeface="B Nazanin" panose="00000400000000000000" pitchFamily="2" charset="-78"/>
              </a:defRPr>
            </a:lvl1pPr>
            <a:lvl2pPr>
              <a:defRPr sz="1600" baseline="0">
                <a:cs typeface="B Nazanin" panose="00000400000000000000" pitchFamily="2" charset="-78"/>
              </a:defRPr>
            </a:lvl2pPr>
            <a:lvl3pPr>
              <a:defRPr sz="1400" baseline="0">
                <a:cs typeface="B Nazanin" panose="00000400000000000000" pitchFamily="2" charset="-78"/>
              </a:defRPr>
            </a:lvl3pPr>
            <a:lvl4pPr>
              <a:defRPr sz="1200" baseline="0"/>
            </a:lvl4pPr>
            <a:lvl5pPr>
              <a:defRPr sz="1200" baseline="0"/>
            </a:lvl5pPr>
            <a:lvl6pPr>
              <a:defRPr sz="1600"/>
            </a:lvl6pPr>
            <a:lvl7pPr>
              <a:defRPr sz="1600"/>
            </a:lvl7pPr>
            <a:lvl8pPr>
              <a:defRPr sz="1600"/>
            </a:lvl8pPr>
            <a:lvl9pPr>
              <a:defRPr sz="1600"/>
            </a:lvl9pPr>
          </a:lstStyle>
          <a:p>
            <a:pPr lvl="0"/>
            <a:r>
              <a:rPr lang="fa-IR" dirty="0"/>
              <a:t>فهرست مطالب</a:t>
            </a:r>
          </a:p>
          <a:p>
            <a:pPr lvl="0"/>
            <a:r>
              <a:rPr lang="fa-IR" dirty="0"/>
              <a:t>سیرس</a:t>
            </a:r>
          </a:p>
          <a:p>
            <a:pPr lvl="1"/>
            <a:r>
              <a:rPr lang="fa-IR" dirty="0"/>
              <a:t>سبرسر</a:t>
            </a:r>
          </a:p>
          <a:p>
            <a:pPr lvl="2"/>
            <a:r>
              <a:rPr lang="fa-IR" dirty="0"/>
              <a:t>بی</a:t>
            </a:r>
            <a:endParaRPr lang="en-US" dirty="0"/>
          </a:p>
        </p:txBody>
      </p:sp>
      <p:sp>
        <p:nvSpPr>
          <p:cNvPr id="9" name="Title 7">
            <a:extLst>
              <a:ext uri="{FF2B5EF4-FFF2-40B4-BE49-F238E27FC236}">
                <a16:creationId xmlns:a16="http://schemas.microsoft.com/office/drawing/2014/main" id="{83271FC4-1E09-46A9-81F5-C3B51547C379}"/>
              </a:ext>
            </a:extLst>
          </p:cNvPr>
          <p:cNvSpPr>
            <a:spLocks noGrp="1"/>
          </p:cNvSpPr>
          <p:nvPr>
            <p:ph type="title" hasCustomPrompt="1"/>
          </p:nvPr>
        </p:nvSpPr>
        <p:spPr>
          <a:xfrm>
            <a:off x="1140351" y="375684"/>
            <a:ext cx="9043177"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10" name="Slide Number Placeholder 6">
            <a:extLst>
              <a:ext uri="{FF2B5EF4-FFF2-40B4-BE49-F238E27FC236}">
                <a16:creationId xmlns:a16="http://schemas.microsoft.com/office/drawing/2014/main" id="{2ADE062A-8F69-4B12-8D2A-C44153A93952}"/>
              </a:ext>
            </a:extLst>
          </p:cNvPr>
          <p:cNvSpPr>
            <a:spLocks noGrp="1"/>
          </p:cNvSpPr>
          <p:nvPr>
            <p:ph type="sldNum" sz="quarter" idx="12"/>
          </p:nvPr>
        </p:nvSpPr>
        <p:spPr>
          <a:xfrm>
            <a:off x="308344" y="375684"/>
            <a:ext cx="701749" cy="698204"/>
          </a:xfrm>
        </p:spPr>
        <p:txBody>
          <a:bodyPr/>
          <a:lstStyle/>
          <a:p>
            <a:fld id="{7C98F9EA-F7B6-4B66-8D0C-EA8B0CAA98C1}" type="slidenum">
              <a:rPr lang="en-US" smtClean="0"/>
              <a:t>‹#›</a:t>
            </a:fld>
            <a:endParaRPr lang="en-US"/>
          </a:p>
        </p:txBody>
      </p:sp>
      <p:sp>
        <p:nvSpPr>
          <p:cNvPr id="11" name="Content Placeholder 2">
            <a:extLst>
              <a:ext uri="{FF2B5EF4-FFF2-40B4-BE49-F238E27FC236}">
                <a16:creationId xmlns:a16="http://schemas.microsoft.com/office/drawing/2014/main" id="{1E653A07-AF48-4112-9EF0-B148D7141A2C}"/>
              </a:ext>
            </a:extLst>
          </p:cNvPr>
          <p:cNvSpPr>
            <a:spLocks noGrp="1"/>
          </p:cNvSpPr>
          <p:nvPr>
            <p:ph idx="14" hasCustomPrompt="1"/>
          </p:nvPr>
        </p:nvSpPr>
        <p:spPr>
          <a:xfrm>
            <a:off x="308344" y="1730274"/>
            <a:ext cx="9273278" cy="4818571"/>
          </a:xfrm>
          <a:noFill/>
          <a:ln>
            <a:noFill/>
          </a:ln>
        </p:spPr>
        <p:style>
          <a:lnRef idx="0">
            <a:scrgbClr r="0" g="0" b="0"/>
          </a:lnRef>
          <a:fillRef idx="0">
            <a:scrgbClr r="0" g="0" b="0"/>
          </a:fillRef>
          <a:effectRef idx="0">
            <a:scrgbClr r="0" g="0" b="0"/>
          </a:effectRef>
          <a:fontRef idx="minor">
            <a:schemeClr val="dk1"/>
          </a:fontRef>
        </p:style>
        <p:txBody>
          <a:bodyPr>
            <a:normAutofit/>
          </a:bodyPr>
          <a:lstStyle>
            <a:lvl1pPr>
              <a:defRPr sz="3200" baseline="0">
                <a:cs typeface="B Nazanin" panose="00000400000000000000" pitchFamily="2" charset="-78"/>
              </a:defRPr>
            </a:lvl1pPr>
            <a:lvl2pPr>
              <a:defRPr sz="32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400" baseline="0"/>
            </a:lvl5pPr>
          </a:lstStyle>
          <a:p>
            <a:pPr lvl="0"/>
            <a:r>
              <a:rPr lang="fa-IR" dirty="0"/>
              <a:t>ویدئو را در اینجا وارد کنید</a:t>
            </a:r>
            <a:endParaRPr lang="en-US" dirty="0"/>
          </a:p>
        </p:txBody>
      </p:sp>
    </p:spTree>
    <p:extLst>
      <p:ext uri="{BB962C8B-B14F-4D97-AF65-F5344CB8AC3E}">
        <p14:creationId xmlns:p14="http://schemas.microsoft.com/office/powerpoint/2010/main" val="209555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21481A-6D13-4495-8A51-4EA13F2B026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8F9EA-F7B6-4B66-8D0C-EA8B0CAA98C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6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140351" y="375684"/>
            <a:ext cx="8937300"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3" name="Content Placeholder 2"/>
          <p:cNvSpPr>
            <a:spLocks noGrp="1"/>
          </p:cNvSpPr>
          <p:nvPr>
            <p:ph sz="half" idx="1" hasCustomPrompt="1"/>
          </p:nvPr>
        </p:nvSpPr>
        <p:spPr>
          <a:xfrm>
            <a:off x="308344" y="1167548"/>
            <a:ext cx="4429119" cy="5314768"/>
          </a:xfrm>
          <a:noFill/>
          <a:ln>
            <a:noFill/>
          </a:ln>
        </p:spPr>
        <p:style>
          <a:lnRef idx="0">
            <a:scrgbClr r="0" g="0" b="0"/>
          </a:lnRef>
          <a:fillRef idx="0">
            <a:scrgbClr r="0" g="0" b="0"/>
          </a:fillRef>
          <a:effectRef idx="0">
            <a:scrgbClr r="0" g="0" b="0"/>
          </a:effectRef>
          <a:fontRef idx="minor">
            <a:schemeClr val="dk1"/>
          </a:fontRef>
        </p:style>
        <p:txBody>
          <a:bodyPr/>
          <a:lstStyle>
            <a:lvl1pPr>
              <a:defRPr sz="2200" baseline="0">
                <a:cs typeface="B Nazanin" panose="00000400000000000000" pitchFamily="2" charset="-78"/>
              </a:defRPr>
            </a:lvl1pPr>
            <a:lvl2pPr>
              <a:defRPr sz="2000" baseline="0">
                <a:cs typeface="B Nazanin" panose="00000400000000000000" pitchFamily="2" charset="-78"/>
              </a:defRPr>
            </a:lvl2pPr>
            <a:lvl3pPr>
              <a:defRPr sz="1800" baseline="0">
                <a:cs typeface="B Nazanin" panose="00000400000000000000" pitchFamily="2" charset="-78"/>
              </a:defRPr>
            </a:lvl3pPr>
            <a:lvl4pPr>
              <a:defRPr sz="1600" baseline="0">
                <a:cs typeface="B Nazanin" panose="00000400000000000000" pitchFamily="2" charset="-78"/>
              </a:defRPr>
            </a:lvl4pPr>
            <a:lvl5pPr>
              <a:defRPr sz="16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عکس یا ویدئوی مربعی را در اینجا وارد کنید</a:t>
            </a:r>
            <a:endParaRPr lang="en-US" dirty="0"/>
          </a:p>
        </p:txBody>
      </p:sp>
      <p:sp>
        <p:nvSpPr>
          <p:cNvPr id="4" name="Content Placeholder 3"/>
          <p:cNvSpPr>
            <a:spLocks noGrp="1"/>
          </p:cNvSpPr>
          <p:nvPr>
            <p:ph sz="half" idx="2" hasCustomPrompt="1"/>
          </p:nvPr>
        </p:nvSpPr>
        <p:spPr>
          <a:xfrm>
            <a:off x="4841966" y="1167547"/>
            <a:ext cx="4746171" cy="5314768"/>
          </a:xfrm>
          <a:noFill/>
          <a:ln>
            <a:noFill/>
          </a:ln>
        </p:spPr>
        <p:style>
          <a:lnRef idx="0">
            <a:scrgbClr r="0" g="0" b="0"/>
          </a:lnRef>
          <a:fillRef idx="0">
            <a:scrgbClr r="0" g="0" b="0"/>
          </a:fillRef>
          <a:effectRef idx="0">
            <a:scrgbClr r="0" g="0" b="0"/>
          </a:effectRef>
          <a:fontRef idx="minor">
            <a:schemeClr val="dk1"/>
          </a:fontRef>
        </p:style>
        <p:txBody>
          <a:bodyPr anchor="ctr">
            <a:normAutofit/>
          </a:bodyPr>
          <a:lstStyle>
            <a:lvl1pPr>
              <a:defRPr sz="3200" baseline="0">
                <a:cs typeface="B Nazanin" panose="00000400000000000000" pitchFamily="2" charset="-78"/>
              </a:defRPr>
            </a:lvl1pPr>
            <a:lvl2pPr>
              <a:defRPr sz="2400" baseline="0">
                <a:cs typeface="B Nazanin" panose="00000400000000000000" pitchFamily="2" charset="-78"/>
              </a:defRPr>
            </a:lvl2pPr>
            <a:lvl3pPr>
              <a:defRPr sz="2000" baseline="0">
                <a:cs typeface="B Nazanin" panose="00000400000000000000" pitchFamily="2" charset="-78"/>
              </a:defRPr>
            </a:lvl3pPr>
            <a:lvl4pPr>
              <a:defRPr sz="1800" baseline="0">
                <a:cs typeface="B Nazanin" panose="00000400000000000000" pitchFamily="2" charset="-78"/>
              </a:defRPr>
            </a:lvl4pPr>
            <a:lvl5pPr>
              <a:defRPr sz="18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متن را در اینجا وارد کنید.</a:t>
            </a:r>
            <a:endParaRPr lang="en-US" dirty="0"/>
          </a:p>
        </p:txBody>
      </p:sp>
      <p:sp>
        <p:nvSpPr>
          <p:cNvPr id="9" name="Content Placeholder 3">
            <a:extLst>
              <a:ext uri="{FF2B5EF4-FFF2-40B4-BE49-F238E27FC236}">
                <a16:creationId xmlns:a16="http://schemas.microsoft.com/office/drawing/2014/main" id="{29702C45-5923-4EEF-BF0F-8977AD578171}"/>
              </a:ext>
            </a:extLst>
          </p:cNvPr>
          <p:cNvSpPr>
            <a:spLocks noGrp="1"/>
          </p:cNvSpPr>
          <p:nvPr>
            <p:ph sz="half" idx="13" hasCustomPrompt="1"/>
          </p:nvPr>
        </p:nvSpPr>
        <p:spPr>
          <a:xfrm>
            <a:off x="9692640" y="1369039"/>
            <a:ext cx="2128334" cy="5113275"/>
          </a:xfrm>
        </p:spPr>
        <p:style>
          <a:lnRef idx="2">
            <a:schemeClr val="accent1"/>
          </a:lnRef>
          <a:fillRef idx="1">
            <a:schemeClr val="lt1"/>
          </a:fillRef>
          <a:effectRef idx="0">
            <a:schemeClr val="accent1"/>
          </a:effectRef>
          <a:fontRef idx="minor">
            <a:schemeClr val="dk1"/>
          </a:fontRef>
        </p:style>
        <p:txBody>
          <a:bodyPr>
            <a:normAutofit/>
          </a:bodyPr>
          <a:lstStyle>
            <a:lvl1pPr>
              <a:defRPr sz="1800" baseline="0">
                <a:cs typeface="B Nazanin" panose="00000400000000000000" pitchFamily="2" charset="-78"/>
              </a:defRPr>
            </a:lvl1pPr>
            <a:lvl2pPr>
              <a:defRPr sz="1600" baseline="0">
                <a:cs typeface="B Nazanin" panose="00000400000000000000" pitchFamily="2" charset="-78"/>
              </a:defRPr>
            </a:lvl2pPr>
            <a:lvl3pPr>
              <a:defRPr sz="1400" baseline="0">
                <a:cs typeface="B Nazanin" panose="00000400000000000000" pitchFamily="2" charset="-78"/>
              </a:defRPr>
            </a:lvl3pPr>
            <a:lvl4pPr>
              <a:defRPr sz="1200" baseline="0">
                <a:cs typeface="B Nazanin" panose="00000400000000000000" pitchFamily="2" charset="-78"/>
              </a:defRPr>
            </a:lvl4pPr>
            <a:lvl5pPr>
              <a:defRPr sz="12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فهرست مطالب</a:t>
            </a:r>
            <a:endParaRPr lang="en-US" dirty="0"/>
          </a:p>
        </p:txBody>
      </p:sp>
      <p:sp>
        <p:nvSpPr>
          <p:cNvPr id="12" name="Slide Number Placeholder 6">
            <a:extLst>
              <a:ext uri="{FF2B5EF4-FFF2-40B4-BE49-F238E27FC236}">
                <a16:creationId xmlns:a16="http://schemas.microsoft.com/office/drawing/2014/main" id="{8A873AED-B992-47D6-AC2D-CEFD72C78B9D}"/>
              </a:ext>
            </a:extLst>
          </p:cNvPr>
          <p:cNvSpPr>
            <a:spLocks noGrp="1"/>
          </p:cNvSpPr>
          <p:nvPr>
            <p:ph type="sldNum" sz="quarter" idx="12"/>
          </p:nvPr>
        </p:nvSpPr>
        <p:spPr>
          <a:xfrm>
            <a:off x="308344" y="375684"/>
            <a:ext cx="701749" cy="698204"/>
          </a:xfrm>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306035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21481A-6D13-4495-8A51-4EA13F2B0264}"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225248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21481A-6D13-4495-8A51-4EA13F2B0264}"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8F9EA-F7B6-4B66-8D0C-EA8B0CAA98C1}" type="slidenum">
              <a:rPr lang="en-US" smtClean="0"/>
              <a:t>‹#›</a:t>
            </a:fld>
            <a:endParaRPr lang="en-US"/>
          </a:p>
        </p:txBody>
      </p:sp>
    </p:spTree>
    <p:extLst>
      <p:ext uri="{BB962C8B-B14F-4D97-AF65-F5344CB8AC3E}">
        <p14:creationId xmlns:p14="http://schemas.microsoft.com/office/powerpoint/2010/main" val="342700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3680" y="24003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0351" y="375684"/>
            <a:ext cx="9176644" cy="698204"/>
          </a:xfrm>
          <a:prstGeom prst="rect">
            <a:avLst/>
          </a:prstGeom>
        </p:spPr>
        <p:txBody>
          <a:bodyPr vert="horz" lIns="91440" tIns="45720" rIns="91440" bIns="45720" rtlCol="0" anchor="ctr">
            <a:normAutofit/>
          </a:bodyPr>
          <a:lstStyle/>
          <a:p>
            <a:r>
              <a:rPr lang="fa-IR" dirty="0"/>
              <a:t>تیتر اصلی</a:t>
            </a:r>
            <a:endParaRPr lang="en-US" dirty="0"/>
          </a:p>
        </p:txBody>
      </p:sp>
      <p:sp>
        <p:nvSpPr>
          <p:cNvPr id="3" name="Text Placeholder 2"/>
          <p:cNvSpPr>
            <a:spLocks noGrp="1"/>
          </p:cNvSpPr>
          <p:nvPr>
            <p:ph type="body" idx="1"/>
          </p:nvPr>
        </p:nvSpPr>
        <p:spPr>
          <a:xfrm>
            <a:off x="308344" y="1209542"/>
            <a:ext cx="11525693" cy="488645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8344" y="6174422"/>
            <a:ext cx="2329074" cy="365125"/>
          </a:xfrm>
          <a:prstGeom prst="rect">
            <a:avLst/>
          </a:prstGeom>
        </p:spPr>
        <p:txBody>
          <a:bodyPr vert="horz" lIns="91440" tIns="45720" rIns="91440" bIns="45720" rtlCol="0" anchor="ctr"/>
          <a:lstStyle>
            <a:lvl1pPr algn="ctr">
              <a:defRPr sz="3200">
                <a:solidFill>
                  <a:schemeClr val="accent1"/>
                </a:solidFill>
                <a:cs typeface="B Mahsa" panose="00000400000000000000" pitchFamily="2" charset="-78"/>
              </a:defRPr>
            </a:lvl1pPr>
          </a:lstStyle>
          <a:p>
            <a:fld id="{8B21481A-6D13-4495-8A51-4EA13F2B0264}" type="datetimeFigureOut">
              <a:rPr lang="en-US" smtClean="0"/>
              <a:t>9/10/2020</a:t>
            </a:fld>
            <a:endParaRPr lang="en-US"/>
          </a:p>
        </p:txBody>
      </p:sp>
      <p:sp>
        <p:nvSpPr>
          <p:cNvPr id="5" name="Footer Placeholder 4"/>
          <p:cNvSpPr>
            <a:spLocks noGrp="1"/>
          </p:cNvSpPr>
          <p:nvPr>
            <p:ph type="ftr" sz="quarter" idx="3"/>
          </p:nvPr>
        </p:nvSpPr>
        <p:spPr>
          <a:xfrm>
            <a:off x="2712083" y="6174421"/>
            <a:ext cx="912195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308344" y="375684"/>
            <a:ext cx="701749" cy="698204"/>
          </a:xfrm>
          <a:prstGeom prst="rect">
            <a:avLst/>
          </a:prstGeom>
        </p:spPr>
        <p:txBody>
          <a:bodyPr vert="horz" lIns="91440" tIns="45720" rIns="91440" bIns="45720" rtlCol="0" anchor="ctr"/>
          <a:lstStyle>
            <a:lvl1pPr algn="r">
              <a:defRPr sz="2800">
                <a:solidFill>
                  <a:schemeClr val="accent1"/>
                </a:solidFill>
              </a:defRPr>
            </a:lvl1pPr>
          </a:lstStyle>
          <a:p>
            <a:fld id="{7C98F9EA-F7B6-4B66-8D0C-EA8B0CAA98C1}" type="slidenum">
              <a:rPr lang="en-US" smtClean="0"/>
              <a:t>‹#›</a:t>
            </a:fld>
            <a:endParaRPr lang="en-US"/>
          </a:p>
        </p:txBody>
      </p:sp>
      <p:pic>
        <p:nvPicPr>
          <p:cNvPr id="8" name="Picture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20496" y="333551"/>
            <a:ext cx="1413541" cy="797568"/>
          </a:xfrm>
          <a:prstGeom prst="rect">
            <a:avLst/>
          </a:prstGeom>
        </p:spPr>
      </p:pic>
    </p:spTree>
    <p:extLst>
      <p:ext uri="{BB962C8B-B14F-4D97-AF65-F5344CB8AC3E}">
        <p14:creationId xmlns:p14="http://schemas.microsoft.com/office/powerpoint/2010/main" val="3601296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B Titr" panose="00000700000000000000" pitchFamily="2" charset="-78"/>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baseline="0">
          <a:solidFill>
            <a:schemeClr val="tx1"/>
          </a:solidFill>
          <a:latin typeface="Arial" panose="020B0604020202020204" pitchFamily="34" charset="0"/>
          <a:ea typeface="+mn-ea"/>
          <a:cs typeface="Arial" panose="020B0604020202020204" pitchFamily="34" charset="0"/>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baseline="0">
          <a:solidFill>
            <a:schemeClr val="tx1"/>
          </a:solidFill>
          <a:latin typeface="Arial" panose="020B0604020202020204" pitchFamily="34" charset="0"/>
          <a:ea typeface="+mn-ea"/>
          <a:cs typeface="Arial" panose="020B0604020202020204" pitchFamily="34" charset="0"/>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fa-IR" dirty="0" smtClean="0"/>
              <a:t>پردازش تصویر و مقدمه ای بر یادگیری ماشین </a:t>
            </a:r>
            <a:endParaRPr lang="en-US" dirty="0"/>
          </a:p>
        </p:txBody>
      </p:sp>
    </p:spTree>
    <p:extLst>
      <p:ext uri="{BB962C8B-B14F-4D97-AF65-F5344CB8AC3E}">
        <p14:creationId xmlns:p14="http://schemas.microsoft.com/office/powerpoint/2010/main" val="237883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Adaptive </a:t>
            </a:r>
            <a:r>
              <a:rPr lang="en-US" dirty="0" err="1"/>
              <a:t>thresholding</a:t>
            </a:r>
            <a:endParaRPr lang="en-US" dirty="0"/>
          </a:p>
        </p:txBody>
      </p:sp>
      <p:sp>
        <p:nvSpPr>
          <p:cNvPr id="4" name="Rectangle 3"/>
          <p:cNvSpPr/>
          <p:nvPr/>
        </p:nvSpPr>
        <p:spPr>
          <a:xfrm>
            <a:off x="308344" y="2181225"/>
            <a:ext cx="5930530" cy="419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61470" y="2181225"/>
            <a:ext cx="5930530" cy="419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5748" y="2181225"/>
            <a:ext cx="5953126" cy="3970318"/>
          </a:xfrm>
          <a:prstGeom prst="rect">
            <a:avLst/>
          </a:prstGeom>
        </p:spPr>
        <p:txBody>
          <a:bodyPr wrap="square">
            <a:spAutoFit/>
          </a:bodyPr>
          <a:lstStyle/>
          <a:p>
            <a:pPr fontAlgn="base"/>
            <a:r>
              <a:rPr lang="en-US" b="1" i="1" dirty="0">
                <a:latin typeface="Roboto"/>
              </a:rPr>
              <a:t>Syntax</a:t>
            </a:r>
            <a:r>
              <a:rPr lang="en-US" i="1" dirty="0">
                <a:latin typeface="Roboto"/>
              </a:rPr>
              <a:t>: cv2.adaptiveThreshold(source, </a:t>
            </a:r>
            <a:r>
              <a:rPr lang="en-US" i="1" dirty="0" err="1">
                <a:latin typeface="Roboto"/>
              </a:rPr>
              <a:t>maxVal</a:t>
            </a:r>
            <a:r>
              <a:rPr lang="en-US" i="1" dirty="0">
                <a:latin typeface="Roboto"/>
              </a:rPr>
              <a:t>, </a:t>
            </a:r>
            <a:r>
              <a:rPr lang="en-US" i="1" dirty="0" err="1">
                <a:latin typeface="Roboto"/>
              </a:rPr>
              <a:t>adaptiveMethod</a:t>
            </a:r>
            <a:r>
              <a:rPr lang="en-US" i="1" dirty="0">
                <a:latin typeface="Roboto"/>
              </a:rPr>
              <a:t>, </a:t>
            </a:r>
            <a:r>
              <a:rPr lang="en-US" i="1" dirty="0" err="1">
                <a:latin typeface="Roboto"/>
              </a:rPr>
              <a:t>thresholdType</a:t>
            </a:r>
            <a:r>
              <a:rPr lang="en-US" i="1" dirty="0">
                <a:latin typeface="Roboto"/>
              </a:rPr>
              <a:t>, </a:t>
            </a:r>
            <a:r>
              <a:rPr lang="en-US" i="1" dirty="0" err="1">
                <a:latin typeface="Roboto"/>
              </a:rPr>
              <a:t>blocksize</a:t>
            </a:r>
            <a:r>
              <a:rPr lang="en-US" i="1" dirty="0">
                <a:latin typeface="Roboto"/>
              </a:rPr>
              <a:t>, constant)</a:t>
            </a:r>
          </a:p>
          <a:p>
            <a:pPr fontAlgn="base"/>
            <a:r>
              <a:rPr lang="en-US" b="1" i="1" dirty="0">
                <a:latin typeface="Roboto"/>
              </a:rPr>
              <a:t>Parameters:</a:t>
            </a:r>
            <a:r>
              <a:rPr lang="en-US" i="1" dirty="0">
                <a:latin typeface="Roboto"/>
              </a:rPr>
              <a:t/>
            </a:r>
            <a:br>
              <a:rPr lang="en-US" i="1" dirty="0">
                <a:latin typeface="Roboto"/>
              </a:rPr>
            </a:br>
            <a:r>
              <a:rPr lang="en-US" i="1" dirty="0">
                <a:latin typeface="Roboto"/>
              </a:rPr>
              <a:t>-&gt; </a:t>
            </a:r>
            <a:r>
              <a:rPr lang="en-US" b="1" i="1" dirty="0">
                <a:latin typeface="Roboto"/>
              </a:rPr>
              <a:t>source</a:t>
            </a:r>
            <a:r>
              <a:rPr lang="en-US" i="1" dirty="0">
                <a:latin typeface="Roboto"/>
              </a:rPr>
              <a:t>: Input Image array(Single-channel, 8-bit or floating-point)</a:t>
            </a:r>
            <a:br>
              <a:rPr lang="en-US" i="1" dirty="0">
                <a:latin typeface="Roboto"/>
              </a:rPr>
            </a:br>
            <a:r>
              <a:rPr lang="en-US" i="1" dirty="0">
                <a:latin typeface="Roboto"/>
              </a:rPr>
              <a:t>-&gt; </a:t>
            </a:r>
            <a:r>
              <a:rPr lang="en-US" b="1" i="1" dirty="0" err="1">
                <a:latin typeface="Roboto"/>
              </a:rPr>
              <a:t>maxVal</a:t>
            </a:r>
            <a:r>
              <a:rPr lang="en-US" i="1" dirty="0">
                <a:latin typeface="Roboto"/>
              </a:rPr>
              <a:t>: Maximum value that can be assigned to a pixel.</a:t>
            </a:r>
            <a:br>
              <a:rPr lang="en-US" i="1" dirty="0">
                <a:latin typeface="Roboto"/>
              </a:rPr>
            </a:br>
            <a:r>
              <a:rPr lang="en-US" i="1" dirty="0">
                <a:latin typeface="Roboto"/>
              </a:rPr>
              <a:t>-&gt; </a:t>
            </a:r>
            <a:r>
              <a:rPr lang="en-US" b="1" i="1" dirty="0" err="1">
                <a:latin typeface="Roboto"/>
              </a:rPr>
              <a:t>adaptiveMethod</a:t>
            </a:r>
            <a:r>
              <a:rPr lang="en-US" i="1" dirty="0">
                <a:latin typeface="Roboto"/>
              </a:rPr>
              <a:t>: Adaptive method decides how threshold value is calculated.</a:t>
            </a:r>
          </a:p>
          <a:p>
            <a:pPr fontAlgn="base"/>
            <a:r>
              <a:rPr lang="en-US" i="1" dirty="0">
                <a:latin typeface="Roboto"/>
              </a:rPr>
              <a:t> </a:t>
            </a:r>
            <a:r>
              <a:rPr lang="en-US" b="1" i="1" dirty="0">
                <a:latin typeface="Roboto"/>
              </a:rPr>
              <a:t>cv2.ADAPTIVE_THRESH_MEAN_C</a:t>
            </a:r>
            <a:r>
              <a:rPr lang="en-US" i="1" dirty="0">
                <a:latin typeface="Roboto"/>
              </a:rPr>
              <a:t>: Threshold Value = (Mean of the </a:t>
            </a:r>
            <a:r>
              <a:rPr lang="en-US" i="1" dirty="0" err="1">
                <a:latin typeface="Roboto"/>
              </a:rPr>
              <a:t>neighbourhood</a:t>
            </a:r>
            <a:r>
              <a:rPr lang="en-US" i="1" dirty="0">
                <a:latin typeface="Roboto"/>
              </a:rPr>
              <a:t> area values – constant value). In other words, it is the mean of the </a:t>
            </a:r>
            <a:r>
              <a:rPr lang="en-US" i="1" dirty="0" err="1">
                <a:latin typeface="Roboto"/>
              </a:rPr>
              <a:t>blockSize×blockSize</a:t>
            </a:r>
            <a:r>
              <a:rPr lang="en-US" i="1" dirty="0">
                <a:latin typeface="Roboto"/>
              </a:rPr>
              <a:t> neighborhood of a point minus constant.</a:t>
            </a:r>
            <a:endParaRPr lang="en-US" b="0" i="1" dirty="0">
              <a:effectLst/>
              <a:latin typeface="Roboto"/>
            </a:endParaRPr>
          </a:p>
        </p:txBody>
      </p:sp>
      <p:sp>
        <p:nvSpPr>
          <p:cNvPr id="7" name="Rectangle 6"/>
          <p:cNvSpPr/>
          <p:nvPr/>
        </p:nvSpPr>
        <p:spPr>
          <a:xfrm>
            <a:off x="6238875" y="2181225"/>
            <a:ext cx="5705476" cy="3693319"/>
          </a:xfrm>
          <a:prstGeom prst="rect">
            <a:avLst/>
          </a:prstGeom>
        </p:spPr>
        <p:txBody>
          <a:bodyPr wrap="square">
            <a:spAutoFit/>
          </a:bodyPr>
          <a:lstStyle/>
          <a:p>
            <a:pPr fontAlgn="base"/>
            <a:r>
              <a:rPr lang="en-US" b="1" i="1" dirty="0">
                <a:latin typeface="Roboto"/>
              </a:rPr>
              <a:t>cv2.ADAPTIVE_THRESH_GAUSSIAN_C</a:t>
            </a:r>
            <a:r>
              <a:rPr lang="en-US" i="1" dirty="0">
                <a:latin typeface="Roboto"/>
              </a:rPr>
              <a:t>: Threshold Value = (Gaussian-weighted sum of the </a:t>
            </a:r>
            <a:r>
              <a:rPr lang="en-US" i="1" dirty="0" err="1">
                <a:latin typeface="Roboto"/>
              </a:rPr>
              <a:t>neighbourhood</a:t>
            </a:r>
            <a:r>
              <a:rPr lang="en-US" i="1" dirty="0">
                <a:latin typeface="Roboto"/>
              </a:rPr>
              <a:t> values – constant value). In other words, it is a weighted sum of the </a:t>
            </a:r>
            <a:r>
              <a:rPr lang="en-US" i="1" dirty="0" err="1">
                <a:latin typeface="Roboto"/>
              </a:rPr>
              <a:t>blockSize×blockSize</a:t>
            </a:r>
            <a:r>
              <a:rPr lang="en-US" i="1" dirty="0">
                <a:latin typeface="Roboto"/>
              </a:rPr>
              <a:t> neighborhood of a point minus constant.</a:t>
            </a:r>
          </a:p>
          <a:p>
            <a:pPr fontAlgn="base"/>
            <a:r>
              <a:rPr lang="en-US" i="1" dirty="0">
                <a:latin typeface="Roboto"/>
              </a:rPr>
              <a:t>-&gt; </a:t>
            </a:r>
            <a:r>
              <a:rPr lang="en-US" b="1" i="1" dirty="0" err="1">
                <a:latin typeface="Roboto"/>
              </a:rPr>
              <a:t>thresholdType</a:t>
            </a:r>
            <a:r>
              <a:rPr lang="en-US" i="1" dirty="0">
                <a:latin typeface="Roboto"/>
              </a:rPr>
              <a:t>: The type of </a:t>
            </a:r>
            <a:r>
              <a:rPr lang="en-US" i="1" dirty="0" err="1">
                <a:latin typeface="Roboto"/>
              </a:rPr>
              <a:t>thresholding</a:t>
            </a:r>
            <a:r>
              <a:rPr lang="en-US" i="1" dirty="0">
                <a:latin typeface="Roboto"/>
              </a:rPr>
              <a:t> to be applied.</a:t>
            </a:r>
            <a:br>
              <a:rPr lang="en-US" i="1" dirty="0">
                <a:latin typeface="Roboto"/>
              </a:rPr>
            </a:br>
            <a:r>
              <a:rPr lang="en-US" i="1" dirty="0">
                <a:latin typeface="Roboto"/>
              </a:rPr>
              <a:t>-&gt; </a:t>
            </a:r>
            <a:r>
              <a:rPr lang="en-US" b="1" i="1" dirty="0" err="1">
                <a:latin typeface="Roboto"/>
              </a:rPr>
              <a:t>blockSize</a:t>
            </a:r>
            <a:r>
              <a:rPr lang="en-US" i="1" dirty="0">
                <a:latin typeface="Roboto"/>
              </a:rPr>
              <a:t>: Size of a pixel neighborhood that is used to calculate a threshold value.</a:t>
            </a:r>
            <a:br>
              <a:rPr lang="en-US" i="1" dirty="0">
                <a:latin typeface="Roboto"/>
              </a:rPr>
            </a:br>
            <a:r>
              <a:rPr lang="en-US" i="1" dirty="0">
                <a:latin typeface="Roboto"/>
              </a:rPr>
              <a:t>-&gt; </a:t>
            </a:r>
            <a:r>
              <a:rPr lang="en-US" b="1" i="1" dirty="0">
                <a:latin typeface="Roboto"/>
              </a:rPr>
              <a:t>constant</a:t>
            </a:r>
            <a:r>
              <a:rPr lang="en-US" i="1" dirty="0">
                <a:latin typeface="Roboto"/>
              </a:rPr>
              <a:t>: A constant value that is subtracted from the mean or weighted sum of the </a:t>
            </a:r>
            <a:r>
              <a:rPr lang="en-US" i="1" dirty="0" err="1">
                <a:latin typeface="Roboto"/>
              </a:rPr>
              <a:t>neighbourhood</a:t>
            </a:r>
            <a:r>
              <a:rPr lang="en-US" i="1" dirty="0">
                <a:latin typeface="Roboto"/>
              </a:rPr>
              <a:t> pixels.</a:t>
            </a:r>
            <a:endParaRPr lang="en-US" b="0" i="1" dirty="0">
              <a:effectLst/>
              <a:latin typeface="Roboto"/>
            </a:endParaRPr>
          </a:p>
        </p:txBody>
      </p:sp>
    </p:spTree>
    <p:extLst>
      <p:ext uri="{BB962C8B-B14F-4D97-AF65-F5344CB8AC3E}">
        <p14:creationId xmlns:p14="http://schemas.microsoft.com/office/powerpoint/2010/main" val="288832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Adaptive </a:t>
            </a:r>
            <a:r>
              <a:rPr lang="en-US" dirty="0" err="1"/>
              <a:t>thresholding</a:t>
            </a:r>
            <a:r>
              <a:rPr lang="en-US" dirty="0"/>
              <a:t/>
            </a:r>
            <a:br>
              <a:rPr lang="en-US" dirty="0"/>
            </a:br>
            <a:endParaRPr lang="en-US" dirty="0"/>
          </a:p>
        </p:txBody>
      </p:sp>
      <p:sp>
        <p:nvSpPr>
          <p:cNvPr id="3" name="Content Placeholder 2"/>
          <p:cNvSpPr>
            <a:spLocks noGrp="1"/>
          </p:cNvSpPr>
          <p:nvPr>
            <p:ph idx="1"/>
          </p:nvPr>
        </p:nvSpPr>
        <p:spPr>
          <a:xfrm>
            <a:off x="308344" y="1254034"/>
            <a:ext cx="11525693" cy="850991"/>
          </a:xfrm>
        </p:spPr>
        <p:txBody>
          <a:bodyPr/>
          <a:lstStyle/>
          <a:p>
            <a:r>
              <a:rPr lang="fa-IR" dirty="0" smtClean="0"/>
              <a:t>مثال</a:t>
            </a:r>
            <a:endParaRPr lang="en-US" dirty="0"/>
          </a:p>
        </p:txBody>
      </p:sp>
      <p:pic>
        <p:nvPicPr>
          <p:cNvPr id="4" name="Picture 3"/>
          <p:cNvPicPr>
            <a:picLocks noChangeAspect="1"/>
          </p:cNvPicPr>
          <p:nvPr/>
        </p:nvPicPr>
        <p:blipFill>
          <a:blip r:embed="rId2"/>
          <a:stretch>
            <a:fillRect/>
          </a:stretch>
        </p:blipFill>
        <p:spPr>
          <a:xfrm>
            <a:off x="531629" y="3052581"/>
            <a:ext cx="11079121" cy="2600688"/>
          </a:xfrm>
          <a:prstGeom prst="rect">
            <a:avLst/>
          </a:prstGeom>
        </p:spPr>
      </p:pic>
    </p:spTree>
    <p:extLst>
      <p:ext uri="{BB962C8B-B14F-4D97-AF65-F5344CB8AC3E}">
        <p14:creationId xmlns:p14="http://schemas.microsoft.com/office/powerpoint/2010/main" val="2153430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تمرین </a:t>
            </a:r>
            <a:endParaRPr lang="en-US" dirty="0"/>
          </a:p>
        </p:txBody>
      </p:sp>
      <p:sp>
        <p:nvSpPr>
          <p:cNvPr id="3" name="Content Placeholder 2"/>
          <p:cNvSpPr>
            <a:spLocks noGrp="1"/>
          </p:cNvSpPr>
          <p:nvPr>
            <p:ph idx="1"/>
          </p:nvPr>
        </p:nvSpPr>
        <p:spPr>
          <a:xfrm>
            <a:off x="308344" y="1254034"/>
            <a:ext cx="11525693" cy="1184366"/>
          </a:xfrm>
        </p:spPr>
        <p:txBody>
          <a:bodyPr/>
          <a:lstStyle/>
          <a:p>
            <a:r>
              <a:rPr lang="en-US" dirty="0" smtClean="0"/>
              <a:t>Virtual paint</a:t>
            </a:r>
            <a:r>
              <a:rPr lang="fa-IR" dirty="0" smtClean="0"/>
              <a:t> (نقاشی مجازی):</a:t>
            </a:r>
            <a:endParaRPr lang="en-US" dirty="0" smtClean="0"/>
          </a:p>
        </p:txBody>
      </p:sp>
      <p:pic>
        <p:nvPicPr>
          <p:cNvPr id="5124" name="Picture 4" descr="Virtual Paint — A Fun Project to Learn OpenCV | by Saffa Fatima | Jul, 2020  | Mediu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368550"/>
            <a:ext cx="5967876" cy="33718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ive Webcam Drawing using OpenCV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207" y="2867024"/>
            <a:ext cx="3890499" cy="3119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0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a-IR" dirty="0" smtClean="0"/>
              <a:t>یادآوری : </a:t>
            </a:r>
            <a:endParaRPr lang="en-US" dirty="0"/>
          </a:p>
        </p:txBody>
      </p:sp>
      <p:sp>
        <p:nvSpPr>
          <p:cNvPr id="4" name="Content Placeholder 3"/>
          <p:cNvSpPr>
            <a:spLocks noGrp="1"/>
          </p:cNvSpPr>
          <p:nvPr>
            <p:ph idx="1"/>
          </p:nvPr>
        </p:nvSpPr>
        <p:spPr>
          <a:xfrm>
            <a:off x="308344" y="1254034"/>
            <a:ext cx="11525693" cy="1140031"/>
          </a:xfrm>
        </p:spPr>
        <p:txBody>
          <a:bodyPr/>
          <a:lstStyle/>
          <a:p>
            <a:r>
              <a:rPr lang="fa-IR" dirty="0" smtClean="0"/>
              <a:t>انواع مدل های رنگی :</a:t>
            </a:r>
            <a:endParaRPr lang="en-US" dirty="0"/>
          </a:p>
        </p:txBody>
      </p:sp>
      <p:pic>
        <p:nvPicPr>
          <p:cNvPr id="1026" name="Picture 2" descr="Ivan Goncharov on Twitter: &quot;Excited to share the second Learn #OpenCV in  #Python by MAKING #MEMES video where we play with color models and save our  memes! 😁😆🤠(Crazy beginner friendly, btw🔥) https://t.co/3kFVZ12mKv #"/>
          <p:cNvPicPr>
            <a:picLocks noChangeAspect="1" noChangeArrowheads="1"/>
          </p:cNvPicPr>
          <p:nvPr/>
        </p:nvPicPr>
        <p:blipFill rotWithShape="1">
          <a:blip r:embed="rId2">
            <a:extLst>
              <a:ext uri="{28A0092B-C50C-407E-A947-70E740481C1C}">
                <a14:useLocalDpi xmlns:a14="http://schemas.microsoft.com/office/drawing/2010/main" val="0"/>
              </a:ext>
            </a:extLst>
          </a:blip>
          <a:srcRect t="26875" b="27227"/>
          <a:stretch/>
        </p:blipFill>
        <p:spPr bwMode="auto">
          <a:xfrm>
            <a:off x="489319" y="3476625"/>
            <a:ext cx="6308798" cy="1628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89319" y="2536999"/>
            <a:ext cx="6308798" cy="25684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4144" y="2745202"/>
            <a:ext cx="5779147" cy="523220"/>
          </a:xfrm>
          <a:prstGeom prst="rect">
            <a:avLst/>
          </a:prstGeom>
          <a:noFill/>
        </p:spPr>
        <p:txBody>
          <a:bodyPr wrap="none" rtlCol="0">
            <a:spAutoFit/>
          </a:bodyPr>
          <a:lstStyle/>
          <a:p>
            <a:pPr algn="r" rtl="1"/>
            <a:r>
              <a:rPr lang="fa-IR" sz="2800" dirty="0" smtClean="0"/>
              <a:t>دفعه اول نشون دادن عکس با </a:t>
            </a:r>
            <a:r>
              <a:rPr lang="en-US" sz="2800" dirty="0" err="1" smtClean="0"/>
              <a:t>opencv</a:t>
            </a:r>
            <a:r>
              <a:rPr lang="en-US" sz="2800" dirty="0" smtClean="0"/>
              <a:t> </a:t>
            </a:r>
            <a:endParaRPr lang="en-US" sz="2800" dirty="0"/>
          </a:p>
        </p:txBody>
      </p:sp>
      <p:sp>
        <p:nvSpPr>
          <p:cNvPr id="9" name="Content Placeholder 3"/>
          <p:cNvSpPr txBox="1">
            <a:spLocks/>
          </p:cNvSpPr>
          <p:nvPr/>
        </p:nvSpPr>
        <p:spPr>
          <a:xfrm>
            <a:off x="7509244" y="2638425"/>
            <a:ext cx="4324793" cy="3705225"/>
          </a:xfrm>
          <a:prstGeom prst="rect">
            <a:avLst/>
          </a:prstGeom>
          <a:solidFill>
            <a:schemeClr val="lt1"/>
          </a:solidFill>
          <a:ln w="12700" cap="flat" cmpd="sng" algn="ctr">
            <a:solidFill>
              <a:schemeClr val="accent1"/>
            </a:solidFill>
            <a:prstDash val="solid"/>
            <a:miter lim="800000"/>
          </a:ln>
          <a:effectLst/>
        </p:spPr>
        <p:txBody>
          <a:bodyPr vert="horz" lIns="91440" tIns="45720" rIns="91440" bIns="45720" rtlCol="0" anchor="ctr">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3200" kern="1200" baseline="0">
                <a:solidFill>
                  <a:schemeClr val="dk1"/>
                </a:solidFill>
                <a:latin typeface="+mn-lt"/>
                <a:ea typeface="+mn-ea"/>
                <a:cs typeface="B Nazanin" panose="00000400000000000000" pitchFamily="2" charset="-78"/>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3000" kern="1200" baseline="0">
                <a:solidFill>
                  <a:schemeClr val="dk1"/>
                </a:solidFill>
                <a:latin typeface="+mn-lt"/>
                <a:ea typeface="+mn-ea"/>
                <a:cs typeface="B Nazanin" panose="00000400000000000000" pitchFamily="2" charset="-78"/>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800" kern="1200" baseline="0">
                <a:solidFill>
                  <a:schemeClr val="dk1"/>
                </a:solidFill>
                <a:latin typeface="+mn-lt"/>
                <a:ea typeface="+mn-ea"/>
                <a:cs typeface="B Nazanin" panose="00000400000000000000" pitchFamily="2" charset="-78"/>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600" kern="1200" baseline="0">
                <a:solidFill>
                  <a:schemeClr val="dk1"/>
                </a:solidFill>
                <a:latin typeface="+mn-lt"/>
                <a:ea typeface="+mn-ea"/>
                <a:cs typeface="B Nazanin" panose="00000400000000000000" pitchFamily="2" charset="-78"/>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400" kern="1200" baseline="0">
                <a:solidFill>
                  <a:schemeClr val="dk1"/>
                </a:solidFill>
                <a:latin typeface="+mn-lt"/>
                <a:ea typeface="+mn-ea"/>
                <a:cs typeface="B Nazanin" panose="00000400000000000000" pitchFamily="2" charset="-78"/>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9pPr>
          </a:lstStyle>
          <a:p>
            <a:r>
              <a:rPr lang="en-US" dirty="0" smtClean="0"/>
              <a:t>RGB</a:t>
            </a:r>
          </a:p>
          <a:p>
            <a:r>
              <a:rPr lang="en-US" dirty="0" smtClean="0"/>
              <a:t>Black and white</a:t>
            </a:r>
          </a:p>
          <a:p>
            <a:r>
              <a:rPr lang="en-US" dirty="0" smtClean="0"/>
              <a:t>BGR</a:t>
            </a:r>
          </a:p>
          <a:p>
            <a:r>
              <a:rPr lang="en-US" dirty="0" smtClean="0"/>
              <a:t>HSV</a:t>
            </a:r>
          </a:p>
        </p:txBody>
      </p:sp>
    </p:spTree>
    <p:extLst>
      <p:ext uri="{BB962C8B-B14F-4D97-AF65-F5344CB8AC3E}">
        <p14:creationId xmlns:p14="http://schemas.microsoft.com/office/powerpoint/2010/main" val="158246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dirty="0"/>
              <a:t>انواع مدل های رنگی </a:t>
            </a:r>
            <a:r>
              <a:rPr lang="fa-IR" dirty="0" smtClean="0"/>
              <a:t>:</a:t>
            </a:r>
            <a:endParaRPr lang="en-US" dirty="0"/>
          </a:p>
        </p:txBody>
      </p:sp>
      <p:sp>
        <p:nvSpPr>
          <p:cNvPr id="3" name="Content Placeholder 2"/>
          <p:cNvSpPr>
            <a:spLocks noGrp="1"/>
          </p:cNvSpPr>
          <p:nvPr>
            <p:ph idx="1"/>
          </p:nvPr>
        </p:nvSpPr>
        <p:spPr>
          <a:xfrm>
            <a:off x="308344" y="1254034"/>
            <a:ext cx="11525693" cy="1041491"/>
          </a:xfrm>
        </p:spPr>
        <p:txBody>
          <a:bodyPr/>
          <a:lstStyle/>
          <a:p>
            <a:r>
              <a:rPr lang="en-US" dirty="0" smtClean="0"/>
              <a:t>HSV  </a:t>
            </a:r>
            <a:r>
              <a:rPr lang="fa-IR" dirty="0" smtClean="0"/>
              <a:t> :</a:t>
            </a:r>
            <a:endParaRPr lang="en-US" dirty="0"/>
          </a:p>
        </p:txBody>
      </p:sp>
      <p:pic>
        <p:nvPicPr>
          <p:cNvPr id="2050" name="Picture 2" descr="http://koofaprint.ir/assets/uploads/538881d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344" y="2295525"/>
            <a:ext cx="4899035" cy="3463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29200" y="2438457"/>
            <a:ext cx="6724650" cy="2677656"/>
          </a:xfrm>
          <a:prstGeom prst="rect">
            <a:avLst/>
          </a:prstGeom>
        </p:spPr>
        <p:txBody>
          <a:bodyPr wrap="square">
            <a:spAutoFit/>
          </a:bodyPr>
          <a:lstStyle/>
          <a:p>
            <a:pPr algn="r" rtl="1"/>
            <a:r>
              <a:rPr lang="fa-IR" sz="1200" dirty="0">
                <a:latin typeface="IranSans"/>
              </a:rPr>
              <a:t>فضای رنگی </a:t>
            </a:r>
            <a:r>
              <a:rPr lang="en-US" sz="1200" b="1" dirty="0">
                <a:latin typeface="IranSans"/>
              </a:rPr>
              <a:t>HSB</a:t>
            </a:r>
            <a:r>
              <a:rPr lang="en-US" sz="1200" dirty="0">
                <a:latin typeface="IranSans"/>
              </a:rPr>
              <a:t>(</a:t>
            </a:r>
            <a:r>
              <a:rPr lang="en-US" sz="1200" dirty="0" err="1">
                <a:latin typeface="IranSans"/>
              </a:rPr>
              <a:t>Hue,Saturation,Brightness</a:t>
            </a:r>
            <a:r>
              <a:rPr lang="en-US" sz="1200" dirty="0">
                <a:latin typeface="IranSans"/>
              </a:rPr>
              <a:t>) </a:t>
            </a:r>
            <a:r>
              <a:rPr lang="fa-IR" sz="1200" dirty="0">
                <a:latin typeface="IranSans"/>
              </a:rPr>
              <a:t>یک فضای رنگی را بر اساس سه پارامتر رنگ‌مایه، اشباع و روشنایی آن توصیف می‌کند. این مد رنگی همچنین با فضای رنگی</a:t>
            </a:r>
            <a:r>
              <a:rPr lang="en-US" sz="1200" b="1" dirty="0">
                <a:latin typeface="IranSans"/>
              </a:rPr>
              <a:t>HSV</a:t>
            </a:r>
            <a:r>
              <a:rPr lang="en-US" sz="1200" dirty="0">
                <a:latin typeface="IranSans"/>
              </a:rPr>
              <a:t>(Hue, Saturation, Value)  </a:t>
            </a:r>
            <a:r>
              <a:rPr lang="fa-IR" sz="1200" dirty="0">
                <a:latin typeface="IranSans"/>
              </a:rPr>
              <a:t>نیز شناخته می‌شود. این فضای رنگی در سال 1978 توسط اَلوی رِی خلق شد و بیانگر آن بود که ترکیب رنگ‌ها تنها خطی (افزایشی یا کاهشی) نیستند، بلکه تغییرات آن‌ها می‌تواند براساس مختصات استوانه‌ای باشد. برای تصور راحت‌تر می‌توان آن را به شکل استوانه‌ای در نظر گرفت.</a:t>
            </a:r>
          </a:p>
          <a:p>
            <a:pPr algn="r" rtl="1"/>
            <a:r>
              <a:rPr lang="fa-IR" sz="1200" b="1" dirty="0">
                <a:latin typeface="IranSans"/>
              </a:rPr>
              <a:t>رنگ‌مایه </a:t>
            </a:r>
            <a:r>
              <a:rPr lang="en-US" sz="1200" b="1" dirty="0" smtClean="0">
                <a:latin typeface="IranSans"/>
              </a:rPr>
              <a:t>( HUE</a:t>
            </a:r>
            <a:r>
              <a:rPr lang="en-US" sz="1200" b="1" dirty="0">
                <a:latin typeface="IranSans"/>
              </a:rPr>
              <a:t>): </a:t>
            </a:r>
            <a:r>
              <a:rPr lang="fa-IR" sz="1200" dirty="0">
                <a:latin typeface="IranSans"/>
              </a:rPr>
              <a:t>نوع رنگ؛ مانند قرمز ، آبی یا زرد که گستره آن مابین اعداد 0 تا 360 درجه مشخص شده است.</a:t>
            </a:r>
          </a:p>
          <a:p>
            <a:pPr algn="r" rtl="1"/>
            <a:r>
              <a:rPr lang="fa-IR" sz="1200" b="1" dirty="0">
                <a:latin typeface="IranSans"/>
              </a:rPr>
              <a:t>اشباع رنگ </a:t>
            </a:r>
            <a:r>
              <a:rPr lang="en-US" sz="1200" b="1" dirty="0" smtClean="0">
                <a:latin typeface="IranSans"/>
              </a:rPr>
              <a:t> (Saturation</a:t>
            </a:r>
            <a:r>
              <a:rPr lang="en-US" sz="1200" b="1" dirty="0">
                <a:latin typeface="IranSans"/>
              </a:rPr>
              <a:t>):</a:t>
            </a:r>
            <a:r>
              <a:rPr lang="en-US" sz="1200" dirty="0">
                <a:latin typeface="IranSans"/>
              </a:rPr>
              <a:t> </a:t>
            </a:r>
            <a:r>
              <a:rPr lang="fa-IR" sz="1200" dirty="0">
                <a:latin typeface="IranSans"/>
              </a:rPr>
              <a:t>نشان‌دهنده شدت رنگ است. درجات آن بین اعداد 0 تا 100 تعریف شده است. عدد صفر در واقع بدون رنگ است و 100 شدت و وضوح رنگ را نشان می‌دهد. (بین آن سایه‌هایی از خاکستری بین سیاه و سفید ایجاد می‌شود). همچنین گاهی با "خلوص" رنگ شناخته می‌شود.</a:t>
            </a:r>
          </a:p>
          <a:p>
            <a:pPr algn="r" rtl="1"/>
            <a:r>
              <a:rPr lang="fa-IR" sz="1200" b="1" dirty="0">
                <a:latin typeface="IranSans"/>
              </a:rPr>
              <a:t>درخشش </a:t>
            </a:r>
            <a:r>
              <a:rPr lang="fa-IR" sz="1200" b="1" dirty="0" smtClean="0">
                <a:latin typeface="IranSans"/>
              </a:rPr>
              <a:t> </a:t>
            </a:r>
            <a:r>
              <a:rPr lang="en-US" sz="1200" b="1" dirty="0" smtClean="0">
                <a:latin typeface="IranSans"/>
              </a:rPr>
              <a:t>(Brightness</a:t>
            </a:r>
            <a:r>
              <a:rPr lang="en-US" sz="1200" b="1" dirty="0">
                <a:latin typeface="IranSans"/>
              </a:rPr>
              <a:t>) </a:t>
            </a:r>
            <a:r>
              <a:rPr lang="fa-IR" sz="1200" b="1" dirty="0">
                <a:latin typeface="IranSans"/>
              </a:rPr>
              <a:t>ارزش </a:t>
            </a:r>
            <a:r>
              <a:rPr lang="fa-IR" sz="1200" b="1" dirty="0" smtClean="0">
                <a:latin typeface="IranSans"/>
              </a:rPr>
              <a:t> </a:t>
            </a:r>
            <a:r>
              <a:rPr lang="en-US" sz="1200" b="1" dirty="0" smtClean="0">
                <a:latin typeface="IranSans"/>
              </a:rPr>
              <a:t>( value</a:t>
            </a:r>
            <a:r>
              <a:rPr lang="en-US" sz="1200" b="1" dirty="0">
                <a:latin typeface="IranSans"/>
              </a:rPr>
              <a:t>):</a:t>
            </a:r>
            <a:r>
              <a:rPr lang="en-US" sz="1200" dirty="0">
                <a:latin typeface="IranSans"/>
              </a:rPr>
              <a:t> </a:t>
            </a:r>
            <a:r>
              <a:rPr lang="fa-IR" sz="1200" dirty="0">
                <a:latin typeface="IranSans"/>
              </a:rPr>
              <a:t>از نامش پیداست، میزان درخشش یا ارزش رنگ که بین اعداد 0 تا 100 تعریف می‌شود. عدد صفر همیشه سیاه است و بر اساس میزان اشباع رنگی، 100 می‌تواند سفید باشد یا کمتر و بیشتر از وضوح رنگی.</a:t>
            </a:r>
          </a:p>
          <a:p>
            <a:pPr algn="r" rtl="1"/>
            <a:r>
              <a:rPr lang="fa-IR" sz="1200" dirty="0">
                <a:latin typeface="IranSans"/>
              </a:rPr>
              <a:t>برای درک بیشتر تصویر را با دقت ببینید</a:t>
            </a:r>
            <a:endParaRPr lang="fa-IR" sz="1200" b="0" i="0" dirty="0">
              <a:effectLst/>
              <a:latin typeface="IranSans"/>
            </a:endParaRPr>
          </a:p>
        </p:txBody>
      </p:sp>
    </p:spTree>
    <p:extLst>
      <p:ext uri="{BB962C8B-B14F-4D97-AF65-F5344CB8AC3E}">
        <p14:creationId xmlns:p14="http://schemas.microsoft.com/office/powerpoint/2010/main" val="112465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Inrange</a:t>
            </a:r>
            <a:r>
              <a:rPr lang="en-US" dirty="0" smtClean="0"/>
              <a:t>()</a:t>
            </a:r>
            <a:endParaRPr lang="en-US" dirty="0"/>
          </a:p>
        </p:txBody>
      </p:sp>
      <p:sp>
        <p:nvSpPr>
          <p:cNvPr id="3" name="Content Placeholder 2"/>
          <p:cNvSpPr>
            <a:spLocks noGrp="1"/>
          </p:cNvSpPr>
          <p:nvPr>
            <p:ph idx="1"/>
          </p:nvPr>
        </p:nvSpPr>
        <p:spPr>
          <a:xfrm>
            <a:off x="308344" y="1254034"/>
            <a:ext cx="11525693" cy="946241"/>
          </a:xfrm>
        </p:spPr>
        <p:txBody>
          <a:bodyPr/>
          <a:lstStyle/>
          <a:p>
            <a:endParaRPr lang="en-US" dirty="0"/>
          </a:p>
        </p:txBody>
      </p:sp>
      <p:pic>
        <p:nvPicPr>
          <p:cNvPr id="5" name="Picture 4"/>
          <p:cNvPicPr>
            <a:picLocks noChangeAspect="1"/>
          </p:cNvPicPr>
          <p:nvPr/>
        </p:nvPicPr>
        <p:blipFill>
          <a:blip r:embed="rId2"/>
          <a:stretch>
            <a:fillRect/>
          </a:stretch>
        </p:blipFill>
        <p:spPr>
          <a:xfrm>
            <a:off x="1556984" y="3648029"/>
            <a:ext cx="9520875" cy="1219245"/>
          </a:xfrm>
          <a:prstGeom prst="rect">
            <a:avLst/>
          </a:prstGeom>
        </p:spPr>
      </p:pic>
      <p:sp>
        <p:nvSpPr>
          <p:cNvPr id="6" name="TextBox 5"/>
          <p:cNvSpPr txBox="1"/>
          <p:nvPr/>
        </p:nvSpPr>
        <p:spPr>
          <a:xfrm>
            <a:off x="6753225" y="3152775"/>
            <a:ext cx="681597" cy="369332"/>
          </a:xfrm>
          <a:prstGeom prst="rect">
            <a:avLst/>
          </a:prstGeom>
          <a:noFill/>
        </p:spPr>
        <p:txBody>
          <a:bodyPr wrap="none" rtlCol="0">
            <a:spAutoFit/>
          </a:bodyPr>
          <a:lstStyle/>
          <a:p>
            <a:r>
              <a:rPr lang="en-US" dirty="0" smtClean="0"/>
              <a:t>input</a:t>
            </a:r>
            <a:endParaRPr lang="en-US" dirty="0"/>
          </a:p>
        </p:txBody>
      </p:sp>
      <p:sp>
        <p:nvSpPr>
          <p:cNvPr id="7" name="Rectangle 6"/>
          <p:cNvSpPr/>
          <p:nvPr/>
        </p:nvSpPr>
        <p:spPr>
          <a:xfrm>
            <a:off x="8469826" y="3152775"/>
            <a:ext cx="550151" cy="369332"/>
          </a:xfrm>
          <a:prstGeom prst="rect">
            <a:avLst/>
          </a:prstGeom>
        </p:spPr>
        <p:txBody>
          <a:bodyPr wrap="none">
            <a:spAutoFit/>
          </a:bodyPr>
          <a:lstStyle/>
          <a:p>
            <a:r>
              <a:rPr lang="en-US" dirty="0" smtClean="0"/>
              <a:t>min</a:t>
            </a:r>
            <a:endParaRPr lang="en-US" dirty="0"/>
          </a:p>
        </p:txBody>
      </p:sp>
      <p:sp>
        <p:nvSpPr>
          <p:cNvPr id="8" name="Rectangle 7"/>
          <p:cNvSpPr/>
          <p:nvPr/>
        </p:nvSpPr>
        <p:spPr>
          <a:xfrm>
            <a:off x="9575225" y="3152775"/>
            <a:ext cx="595035" cy="369332"/>
          </a:xfrm>
          <a:prstGeom prst="rect">
            <a:avLst/>
          </a:prstGeom>
        </p:spPr>
        <p:txBody>
          <a:bodyPr wrap="none">
            <a:spAutoFit/>
          </a:bodyPr>
          <a:lstStyle/>
          <a:p>
            <a:r>
              <a:rPr lang="en-US" dirty="0" smtClean="0"/>
              <a:t>max</a:t>
            </a:r>
            <a:endParaRPr lang="en-US" dirty="0"/>
          </a:p>
        </p:txBody>
      </p:sp>
      <p:sp>
        <p:nvSpPr>
          <p:cNvPr id="9" name="TextBox 8"/>
          <p:cNvSpPr txBox="1"/>
          <p:nvPr/>
        </p:nvSpPr>
        <p:spPr>
          <a:xfrm>
            <a:off x="1239470" y="5454134"/>
            <a:ext cx="10594567" cy="369332"/>
          </a:xfrm>
          <a:prstGeom prst="rect">
            <a:avLst/>
          </a:prstGeom>
          <a:noFill/>
        </p:spPr>
        <p:txBody>
          <a:bodyPr wrap="none" rtlCol="0">
            <a:spAutoFit/>
          </a:bodyPr>
          <a:lstStyle/>
          <a:p>
            <a:pPr algn="r" rtl="1"/>
            <a:r>
              <a:rPr lang="fa-IR" dirty="0" smtClean="0"/>
              <a:t>در صورتی که پیکسل های ورودی در این رنج باشند مقدار یک به آن ها داده میشود در غیر این صورت مقدار صفر</a:t>
            </a:r>
            <a:endParaRPr lang="en-US" dirty="0"/>
          </a:p>
        </p:txBody>
      </p:sp>
    </p:spTree>
    <p:extLst>
      <p:ext uri="{BB962C8B-B14F-4D97-AF65-F5344CB8AC3E}">
        <p14:creationId xmlns:p14="http://schemas.microsoft.com/office/powerpoint/2010/main" val="207605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detection using </a:t>
            </a:r>
            <a:r>
              <a:rPr lang="en-US" dirty="0" err="1"/>
              <a:t>hsv</a:t>
            </a:r>
            <a:r>
              <a:rPr lang="en-US" dirty="0"/>
              <a:t> colors </a:t>
            </a:r>
            <a:r>
              <a:rPr lang="en-US" dirty="0" smtClean="0"/>
              <a:t> :</a:t>
            </a:r>
            <a:endParaRPr lang="en-US" dirty="0"/>
          </a:p>
        </p:txBody>
      </p:sp>
      <p:sp>
        <p:nvSpPr>
          <p:cNvPr id="3" name="Content Placeholder 2"/>
          <p:cNvSpPr>
            <a:spLocks noGrp="1"/>
          </p:cNvSpPr>
          <p:nvPr>
            <p:ph idx="1"/>
          </p:nvPr>
        </p:nvSpPr>
        <p:spPr>
          <a:xfrm>
            <a:off x="308344" y="1254034"/>
            <a:ext cx="11525693" cy="5337266"/>
          </a:xfrm>
        </p:spPr>
        <p:txBody>
          <a:bodyPr/>
          <a:lstStyle/>
          <a:p>
            <a:pPr algn="ctr"/>
            <a:r>
              <a:rPr lang="fa-IR" dirty="0" smtClean="0"/>
              <a:t>تمرین </a:t>
            </a:r>
            <a:endParaRPr lang="en-US" dirty="0"/>
          </a:p>
        </p:txBody>
      </p:sp>
    </p:spTree>
    <p:extLst>
      <p:ext uri="{BB962C8B-B14F-4D97-AF65-F5344CB8AC3E}">
        <p14:creationId xmlns:p14="http://schemas.microsoft.com/office/powerpoint/2010/main" val="289258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a:t>
            </a:r>
            <a:endParaRPr lang="en-US" dirty="0"/>
          </a:p>
        </p:txBody>
      </p:sp>
      <p:sp>
        <p:nvSpPr>
          <p:cNvPr id="3" name="Content Placeholder 2"/>
          <p:cNvSpPr>
            <a:spLocks noGrp="1"/>
          </p:cNvSpPr>
          <p:nvPr>
            <p:ph idx="1"/>
          </p:nvPr>
        </p:nvSpPr>
        <p:spPr>
          <a:xfrm>
            <a:off x="308344" y="1254034"/>
            <a:ext cx="11525693" cy="1231991"/>
          </a:xfrm>
        </p:spPr>
        <p:txBody>
          <a:bodyPr/>
          <a:lstStyle/>
          <a:p>
            <a:r>
              <a:rPr lang="fa-IR" dirty="0" smtClean="0"/>
              <a:t>آستانه یا </a:t>
            </a:r>
            <a:r>
              <a:rPr lang="en-US" dirty="0" smtClean="0"/>
              <a:t>threshold</a:t>
            </a:r>
            <a:r>
              <a:rPr lang="fa-IR" dirty="0" smtClean="0"/>
              <a:t> به چه معناست </a:t>
            </a:r>
            <a:r>
              <a:rPr lang="fa-IR" dirty="0"/>
              <a:t>؟</a:t>
            </a:r>
            <a:endParaRPr lang="en-US" dirty="0"/>
          </a:p>
        </p:txBody>
      </p:sp>
      <p:pic>
        <p:nvPicPr>
          <p:cNvPr id="4098" name="Picture 2" descr="CROSSING THE THRESHOLD - Animal Comedy - Animal Comedy, funny animals,  animal gif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2628958"/>
            <a:ext cx="3035300" cy="3858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81400" y="2751951"/>
            <a:ext cx="6096000" cy="923330"/>
          </a:xfrm>
          <a:prstGeom prst="rect">
            <a:avLst/>
          </a:prstGeom>
        </p:spPr>
        <p:txBody>
          <a:bodyPr>
            <a:spAutoFit/>
          </a:bodyPr>
          <a:lstStyle/>
          <a:p>
            <a:pPr algn="r" rtl="1"/>
            <a:r>
              <a:rPr lang="fa-IR" dirty="0"/>
              <a:t>آستانه به معنی حد برای مثال مجموعه اعداد بزرگتر از یک </a:t>
            </a:r>
          </a:p>
          <a:p>
            <a:pPr algn="r" rtl="1"/>
            <a:r>
              <a:rPr lang="fa-IR" dirty="0"/>
              <a:t>یک آستانه ی پایین این مجموعه است </a:t>
            </a:r>
          </a:p>
          <a:p>
            <a:pPr algn="r" rtl="1"/>
            <a:r>
              <a:rPr lang="fa-IR" dirty="0"/>
              <a:t>مقداری که از بعد و قبل آن تصمیم میگیریم </a:t>
            </a:r>
            <a:endParaRPr lang="en-US" dirty="0"/>
          </a:p>
        </p:txBody>
      </p:sp>
      <p:sp>
        <p:nvSpPr>
          <p:cNvPr id="6" name="TextBox 5"/>
          <p:cNvSpPr txBox="1"/>
          <p:nvPr/>
        </p:nvSpPr>
        <p:spPr>
          <a:xfrm>
            <a:off x="4648200" y="4772025"/>
            <a:ext cx="6721712" cy="584775"/>
          </a:xfrm>
          <a:prstGeom prst="rect">
            <a:avLst/>
          </a:prstGeom>
          <a:noFill/>
        </p:spPr>
        <p:txBody>
          <a:bodyPr wrap="none" rtlCol="0">
            <a:spAutoFit/>
          </a:bodyPr>
          <a:lstStyle/>
          <a:p>
            <a:r>
              <a:rPr lang="fa-IR" sz="3200" dirty="0" smtClean="0"/>
              <a:t>-6 -5 -4 -3 -2 -1 0 1 2 3 4 5 6 7 8 9 </a:t>
            </a:r>
            <a:endParaRPr lang="en-US" sz="3200" dirty="0"/>
          </a:p>
        </p:txBody>
      </p:sp>
      <p:sp>
        <p:nvSpPr>
          <p:cNvPr id="7" name="Rectangle 6"/>
          <p:cNvSpPr/>
          <p:nvPr/>
        </p:nvSpPr>
        <p:spPr>
          <a:xfrm>
            <a:off x="7877175" y="4410075"/>
            <a:ext cx="66675" cy="160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629525" y="4118550"/>
            <a:ext cx="180975" cy="742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12688" y="3756541"/>
            <a:ext cx="814647" cy="369332"/>
          </a:xfrm>
          <a:prstGeom prst="rect">
            <a:avLst/>
          </a:prstGeom>
          <a:noFill/>
        </p:spPr>
        <p:txBody>
          <a:bodyPr wrap="none" rtlCol="0">
            <a:spAutoFit/>
          </a:bodyPr>
          <a:lstStyle/>
          <a:p>
            <a:r>
              <a:rPr lang="fa-IR" dirty="0" smtClean="0"/>
              <a:t>آستانه</a:t>
            </a:r>
            <a:endParaRPr lang="en-US" dirty="0"/>
          </a:p>
        </p:txBody>
      </p:sp>
    </p:spTree>
    <p:extLst>
      <p:ext uri="{BB962C8B-B14F-4D97-AF65-F5344CB8AC3E}">
        <p14:creationId xmlns:p14="http://schemas.microsoft.com/office/powerpoint/2010/main" val="890045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آستانه:</a:t>
            </a:r>
            <a:endParaRPr lang="en-US" dirty="0"/>
          </a:p>
        </p:txBody>
      </p:sp>
      <p:sp>
        <p:nvSpPr>
          <p:cNvPr id="3" name="Content Placeholder 2"/>
          <p:cNvSpPr>
            <a:spLocks noGrp="1"/>
          </p:cNvSpPr>
          <p:nvPr>
            <p:ph idx="1"/>
          </p:nvPr>
        </p:nvSpPr>
        <p:spPr>
          <a:xfrm>
            <a:off x="308344" y="1254034"/>
            <a:ext cx="11525693" cy="965291"/>
          </a:xfrm>
        </p:spPr>
        <p:txBody>
          <a:bodyPr/>
          <a:lstStyle/>
          <a:p>
            <a:r>
              <a:rPr lang="en-US" i="1" dirty="0" smtClean="0">
                <a:latin typeface="Roboto"/>
              </a:rPr>
              <a:t>Threshold()</a:t>
            </a:r>
            <a:endParaRPr lang="en-US" i="1" dirty="0"/>
          </a:p>
        </p:txBody>
      </p:sp>
      <p:sp>
        <p:nvSpPr>
          <p:cNvPr id="4" name="Rectangle 3"/>
          <p:cNvSpPr/>
          <p:nvPr/>
        </p:nvSpPr>
        <p:spPr>
          <a:xfrm>
            <a:off x="704850" y="2731264"/>
            <a:ext cx="6096000" cy="2862322"/>
          </a:xfrm>
          <a:prstGeom prst="rect">
            <a:avLst/>
          </a:prstGeom>
        </p:spPr>
        <p:txBody>
          <a:bodyPr>
            <a:spAutoFit/>
          </a:bodyPr>
          <a:lstStyle/>
          <a:p>
            <a:pPr fontAlgn="base"/>
            <a:r>
              <a:rPr lang="en-US" b="1" i="1" dirty="0">
                <a:latin typeface="Roboto"/>
              </a:rPr>
              <a:t>Syntax:</a:t>
            </a:r>
            <a:r>
              <a:rPr lang="en-US" i="1" dirty="0">
                <a:latin typeface="Roboto"/>
              </a:rPr>
              <a:t> cv2.threshold(source, </a:t>
            </a:r>
            <a:r>
              <a:rPr lang="en-US" i="1" dirty="0" err="1">
                <a:latin typeface="Roboto"/>
              </a:rPr>
              <a:t>thresholdValue</a:t>
            </a:r>
            <a:r>
              <a:rPr lang="en-US" i="1" dirty="0">
                <a:latin typeface="Roboto"/>
              </a:rPr>
              <a:t>, </a:t>
            </a:r>
            <a:r>
              <a:rPr lang="en-US" i="1" dirty="0" err="1">
                <a:latin typeface="Roboto"/>
              </a:rPr>
              <a:t>maxVal</a:t>
            </a:r>
            <a:r>
              <a:rPr lang="en-US" i="1" dirty="0">
                <a:latin typeface="Roboto"/>
              </a:rPr>
              <a:t>, </a:t>
            </a:r>
            <a:r>
              <a:rPr lang="en-US" i="1" dirty="0" err="1">
                <a:latin typeface="Roboto"/>
              </a:rPr>
              <a:t>thresholdingTechnique</a:t>
            </a:r>
            <a:r>
              <a:rPr lang="en-US" i="1" dirty="0">
                <a:latin typeface="Roboto"/>
              </a:rPr>
              <a:t>)</a:t>
            </a:r>
          </a:p>
          <a:p>
            <a:pPr fontAlgn="base"/>
            <a:r>
              <a:rPr lang="en-US" b="1" i="1" dirty="0">
                <a:latin typeface="Roboto"/>
              </a:rPr>
              <a:t>Parameters:</a:t>
            </a:r>
            <a:r>
              <a:rPr lang="en-US" i="1" dirty="0">
                <a:latin typeface="Roboto"/>
              </a:rPr>
              <a:t/>
            </a:r>
            <a:br>
              <a:rPr lang="en-US" i="1" dirty="0">
                <a:latin typeface="Roboto"/>
              </a:rPr>
            </a:br>
            <a:r>
              <a:rPr lang="en-US" i="1" dirty="0">
                <a:latin typeface="Roboto"/>
              </a:rPr>
              <a:t>-&gt; </a:t>
            </a:r>
            <a:r>
              <a:rPr lang="en-US" b="1" i="1" dirty="0">
                <a:latin typeface="Roboto"/>
              </a:rPr>
              <a:t>source</a:t>
            </a:r>
            <a:r>
              <a:rPr lang="en-US" i="1" dirty="0">
                <a:latin typeface="Roboto"/>
              </a:rPr>
              <a:t>: Input Image array (must be in Grayscale).</a:t>
            </a:r>
            <a:br>
              <a:rPr lang="en-US" i="1" dirty="0">
                <a:latin typeface="Roboto"/>
              </a:rPr>
            </a:br>
            <a:r>
              <a:rPr lang="en-US" i="1" dirty="0">
                <a:latin typeface="Roboto"/>
              </a:rPr>
              <a:t>-&gt; </a:t>
            </a:r>
            <a:r>
              <a:rPr lang="en-US" b="1" i="1" dirty="0" err="1">
                <a:latin typeface="Roboto"/>
              </a:rPr>
              <a:t>thresholdValue</a:t>
            </a:r>
            <a:r>
              <a:rPr lang="en-US" i="1" dirty="0">
                <a:latin typeface="Roboto"/>
              </a:rPr>
              <a:t>: Value of Threshold below and above which pixel values will change accordingly.</a:t>
            </a:r>
            <a:br>
              <a:rPr lang="en-US" i="1" dirty="0">
                <a:latin typeface="Roboto"/>
              </a:rPr>
            </a:br>
            <a:r>
              <a:rPr lang="en-US" i="1" dirty="0">
                <a:latin typeface="Roboto"/>
              </a:rPr>
              <a:t>-&gt; </a:t>
            </a:r>
            <a:r>
              <a:rPr lang="en-US" b="1" i="1" dirty="0" err="1">
                <a:latin typeface="Roboto"/>
              </a:rPr>
              <a:t>maxVal</a:t>
            </a:r>
            <a:r>
              <a:rPr lang="en-US" i="1" dirty="0">
                <a:latin typeface="Roboto"/>
              </a:rPr>
              <a:t>: Maximum value that can be assigned to a pixel.</a:t>
            </a:r>
            <a:br>
              <a:rPr lang="en-US" i="1" dirty="0">
                <a:latin typeface="Roboto"/>
              </a:rPr>
            </a:br>
            <a:r>
              <a:rPr lang="en-US" i="1" dirty="0">
                <a:latin typeface="Roboto"/>
              </a:rPr>
              <a:t>-&gt; </a:t>
            </a:r>
            <a:r>
              <a:rPr lang="en-US" b="1" i="1" dirty="0" err="1">
                <a:latin typeface="Roboto"/>
              </a:rPr>
              <a:t>thresholdingTechnique</a:t>
            </a:r>
            <a:r>
              <a:rPr lang="en-US" i="1" dirty="0">
                <a:latin typeface="Roboto"/>
              </a:rPr>
              <a:t>: The type of </a:t>
            </a:r>
            <a:r>
              <a:rPr lang="en-US" i="1" dirty="0" err="1">
                <a:latin typeface="Roboto"/>
              </a:rPr>
              <a:t>thresholding</a:t>
            </a:r>
            <a:r>
              <a:rPr lang="en-US" i="1" dirty="0">
                <a:latin typeface="Roboto"/>
              </a:rPr>
              <a:t> to be applied.</a:t>
            </a:r>
            <a:endParaRPr lang="en-US" b="0" i="1" dirty="0">
              <a:effectLst/>
              <a:latin typeface="Roboto"/>
            </a:endParaRPr>
          </a:p>
        </p:txBody>
      </p:sp>
      <p:sp>
        <p:nvSpPr>
          <p:cNvPr id="6" name="Content Placeholder 2"/>
          <p:cNvSpPr txBox="1">
            <a:spLocks/>
          </p:cNvSpPr>
          <p:nvPr/>
        </p:nvSpPr>
        <p:spPr>
          <a:xfrm>
            <a:off x="6648450" y="2641554"/>
            <a:ext cx="5271312" cy="3041741"/>
          </a:xfrm>
          <a:prstGeom prst="rect">
            <a:avLst/>
          </a:prstGeom>
          <a:solidFill>
            <a:schemeClr val="lt1"/>
          </a:solidFill>
          <a:ln w="12700" cap="flat" cmpd="sng" algn="ctr">
            <a:solidFill>
              <a:schemeClr val="accent1"/>
            </a:solidFill>
            <a:prstDash val="solid"/>
            <a:miter lim="800000"/>
          </a:ln>
          <a:effectLst/>
        </p:spPr>
        <p:txBody>
          <a:bodyPr vert="horz" lIns="91440" tIns="45720" rIns="91440" bIns="45720" rtlCol="0" anchor="ctr">
            <a:normAutofit/>
          </a:bodyPr>
          <a:lst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3200" kern="1200" baseline="0">
                <a:solidFill>
                  <a:schemeClr val="dk1"/>
                </a:solidFill>
                <a:latin typeface="+mn-lt"/>
                <a:ea typeface="+mn-ea"/>
                <a:cs typeface="B Nazanin" panose="00000400000000000000" pitchFamily="2" charset="-78"/>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3000" kern="1200" baseline="0">
                <a:solidFill>
                  <a:schemeClr val="dk1"/>
                </a:solidFill>
                <a:latin typeface="+mn-lt"/>
                <a:ea typeface="+mn-ea"/>
                <a:cs typeface="B Nazanin" panose="00000400000000000000" pitchFamily="2" charset="-78"/>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800" kern="1200" baseline="0">
                <a:solidFill>
                  <a:schemeClr val="dk1"/>
                </a:solidFill>
                <a:latin typeface="+mn-lt"/>
                <a:ea typeface="+mn-ea"/>
                <a:cs typeface="B Nazanin" panose="00000400000000000000" pitchFamily="2" charset="-78"/>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600" kern="1200" baseline="0">
                <a:solidFill>
                  <a:schemeClr val="dk1"/>
                </a:solidFill>
                <a:latin typeface="+mn-lt"/>
                <a:ea typeface="+mn-ea"/>
                <a:cs typeface="B Nazanin" panose="00000400000000000000" pitchFamily="2" charset="-78"/>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400" kern="1200" baseline="0">
                <a:solidFill>
                  <a:schemeClr val="dk1"/>
                </a:solidFill>
                <a:latin typeface="+mn-lt"/>
                <a:ea typeface="+mn-ea"/>
                <a:cs typeface="B Nazanin" panose="00000400000000000000" pitchFamily="2" charset="-78"/>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dk1"/>
                </a:solidFill>
                <a:latin typeface="+mn-lt"/>
                <a:ea typeface="+mn-ea"/>
                <a:cs typeface="+mn-cs"/>
              </a:defRPr>
            </a:lvl9pPr>
          </a:lstStyle>
          <a:p>
            <a:r>
              <a:rPr lang="en-US" dirty="0"/>
              <a:t>cv2.THRESH_BINARY</a:t>
            </a:r>
          </a:p>
          <a:p>
            <a:r>
              <a:rPr lang="en-US" dirty="0"/>
              <a:t>cv2.THRESH_BINARY_INV</a:t>
            </a:r>
          </a:p>
          <a:p>
            <a:r>
              <a:rPr lang="en-US" dirty="0"/>
              <a:t>cv2.THRESH_TRUNC</a:t>
            </a:r>
          </a:p>
          <a:p>
            <a:r>
              <a:rPr lang="en-US" dirty="0"/>
              <a:t>cv2.THRESH_TOZERO</a:t>
            </a:r>
          </a:p>
          <a:p>
            <a:r>
              <a:rPr lang="en-US" dirty="0"/>
              <a:t>cv2.THRESH_TOZERO_INV</a:t>
            </a:r>
          </a:p>
        </p:txBody>
      </p:sp>
    </p:spTree>
    <p:extLst>
      <p:ext uri="{BB962C8B-B14F-4D97-AF65-F5344CB8AC3E}">
        <p14:creationId xmlns:p14="http://schemas.microsoft.com/office/powerpoint/2010/main" val="3274731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a:t>
            </a:r>
            <a:endParaRPr lang="en-US" dirty="0"/>
          </a:p>
        </p:txBody>
      </p:sp>
      <p:sp>
        <p:nvSpPr>
          <p:cNvPr id="3" name="Content Placeholder 2"/>
          <p:cNvSpPr>
            <a:spLocks noGrp="1"/>
          </p:cNvSpPr>
          <p:nvPr>
            <p:ph idx="1"/>
          </p:nvPr>
        </p:nvSpPr>
        <p:spPr>
          <a:xfrm>
            <a:off x="308344" y="1254034"/>
            <a:ext cx="11525693" cy="765266"/>
          </a:xfrm>
        </p:spPr>
        <p:txBody>
          <a:bodyPr/>
          <a:lstStyle/>
          <a:p>
            <a:r>
              <a:rPr lang="fa-IR" dirty="0" smtClean="0"/>
              <a:t>مثال:</a:t>
            </a:r>
            <a:endParaRPr lang="en-US" dirty="0"/>
          </a:p>
        </p:txBody>
      </p:sp>
      <p:pic>
        <p:nvPicPr>
          <p:cNvPr id="4" name="Picture 3"/>
          <p:cNvPicPr>
            <a:picLocks noChangeAspect="1"/>
          </p:cNvPicPr>
          <p:nvPr/>
        </p:nvPicPr>
        <p:blipFill>
          <a:blip r:embed="rId2"/>
          <a:stretch>
            <a:fillRect/>
          </a:stretch>
        </p:blipFill>
        <p:spPr>
          <a:xfrm>
            <a:off x="542198" y="3219210"/>
            <a:ext cx="5210902" cy="3238952"/>
          </a:xfrm>
          <a:prstGeom prst="rect">
            <a:avLst/>
          </a:prstGeom>
        </p:spPr>
      </p:pic>
      <p:pic>
        <p:nvPicPr>
          <p:cNvPr id="3074" name="Picture 2" descr="Simple Thresho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927" y="3219210"/>
            <a:ext cx="4714792" cy="33527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4525" y="2031716"/>
            <a:ext cx="6061075" cy="1200329"/>
          </a:xfrm>
          <a:prstGeom prst="rect">
            <a:avLst/>
          </a:prstGeom>
        </p:spPr>
        <p:txBody>
          <a:bodyPr wrap="square">
            <a:spAutoFit/>
          </a:bodyPr>
          <a:lstStyle/>
          <a:p>
            <a:pPr algn="r" rtl="1"/>
            <a:r>
              <a:rPr lang="fa-IR" dirty="0" smtClean="0">
                <a:solidFill>
                  <a:srgbClr val="FF0000"/>
                </a:solidFill>
              </a:rPr>
              <a:t>اطلاعات دقیق تر:</a:t>
            </a:r>
          </a:p>
          <a:p>
            <a:endParaRPr lang="fa-IR" dirty="0">
              <a:solidFill>
                <a:srgbClr val="FF0000"/>
              </a:solidFill>
            </a:endParaRPr>
          </a:p>
          <a:p>
            <a:r>
              <a:rPr lang="en-US" dirty="0" smtClean="0">
                <a:solidFill>
                  <a:srgbClr val="FF0000"/>
                </a:solidFill>
              </a:rPr>
              <a:t>https</a:t>
            </a:r>
            <a:r>
              <a:rPr lang="en-US" dirty="0">
                <a:solidFill>
                  <a:srgbClr val="FF0000"/>
                </a:solidFill>
              </a:rPr>
              <a:t>://docs.opencv.org/master/d7/d4d/tutorial_py_thresholding.html</a:t>
            </a:r>
          </a:p>
        </p:txBody>
      </p:sp>
    </p:spTree>
    <p:extLst>
      <p:ext uri="{BB962C8B-B14F-4D97-AF65-F5344CB8AC3E}">
        <p14:creationId xmlns:p14="http://schemas.microsoft.com/office/powerpoint/2010/main" val="1297744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a:t>
            </a:r>
            <a:endParaRPr lang="en-US" dirty="0"/>
          </a:p>
        </p:txBody>
      </p:sp>
      <p:sp>
        <p:nvSpPr>
          <p:cNvPr id="3" name="Content Placeholder 2"/>
          <p:cNvSpPr>
            <a:spLocks noGrp="1"/>
          </p:cNvSpPr>
          <p:nvPr>
            <p:ph idx="1"/>
          </p:nvPr>
        </p:nvSpPr>
        <p:spPr>
          <a:xfrm>
            <a:off x="308344" y="1254034"/>
            <a:ext cx="11525693" cy="850991"/>
          </a:xfrm>
        </p:spPr>
        <p:txBody>
          <a:bodyPr/>
          <a:lstStyle/>
          <a:p>
            <a:r>
              <a:rPr lang="en-US" b="1" dirty="0"/>
              <a:t>Adaptive </a:t>
            </a:r>
            <a:r>
              <a:rPr lang="en-US" b="1" dirty="0" err="1"/>
              <a:t>thresholding</a:t>
            </a:r>
            <a:endParaRPr lang="en-US" dirty="0"/>
          </a:p>
        </p:txBody>
      </p:sp>
      <p:sp>
        <p:nvSpPr>
          <p:cNvPr id="8" name="Rectangle 7"/>
          <p:cNvSpPr/>
          <p:nvPr/>
        </p:nvSpPr>
        <p:spPr>
          <a:xfrm>
            <a:off x="581025" y="2463561"/>
            <a:ext cx="11253012" cy="1384995"/>
          </a:xfrm>
          <a:prstGeom prst="rect">
            <a:avLst/>
          </a:prstGeom>
        </p:spPr>
        <p:txBody>
          <a:bodyPr wrap="square">
            <a:spAutoFit/>
          </a:bodyPr>
          <a:lstStyle/>
          <a:p>
            <a:pPr algn="r" rtl="1"/>
            <a:r>
              <a:rPr lang="en-US" sz="2800" dirty="0" err="1"/>
              <a:t>در</a:t>
            </a:r>
            <a:r>
              <a:rPr lang="en-US" sz="2800" dirty="0"/>
              <a:t> </a:t>
            </a:r>
            <a:r>
              <a:rPr lang="en-US" sz="2800" dirty="0" err="1"/>
              <a:t>آستانه</a:t>
            </a:r>
            <a:r>
              <a:rPr lang="en-US" sz="2800" dirty="0"/>
              <a:t> </a:t>
            </a:r>
            <a:r>
              <a:rPr lang="en-US" sz="2800" dirty="0" err="1"/>
              <a:t>ساده</a:t>
            </a:r>
            <a:r>
              <a:rPr lang="en-US" sz="2800" dirty="0"/>
              <a:t> ، </a:t>
            </a:r>
            <a:r>
              <a:rPr lang="en-US" sz="2800" dirty="0" err="1"/>
              <a:t>مقدار</a:t>
            </a:r>
            <a:r>
              <a:rPr lang="en-US" sz="2800" dirty="0"/>
              <a:t> </a:t>
            </a:r>
            <a:r>
              <a:rPr lang="en-US" sz="2800" dirty="0" err="1"/>
              <a:t>آستانه</a:t>
            </a:r>
            <a:r>
              <a:rPr lang="en-US" sz="2800" dirty="0"/>
              <a:t> </a:t>
            </a:r>
            <a:r>
              <a:rPr lang="en-US" sz="2800" dirty="0" err="1"/>
              <a:t>جهانی</a:t>
            </a:r>
            <a:r>
              <a:rPr lang="en-US" sz="2800" dirty="0"/>
              <a:t> </a:t>
            </a:r>
            <a:r>
              <a:rPr lang="en-US" sz="2800" dirty="0" err="1"/>
              <a:t>است</a:t>
            </a:r>
            <a:r>
              <a:rPr lang="en-US" sz="2800" dirty="0"/>
              <a:t> ، </a:t>
            </a:r>
            <a:r>
              <a:rPr lang="en-US" sz="2800" dirty="0" err="1"/>
              <a:t>یعنی</a:t>
            </a:r>
            <a:r>
              <a:rPr lang="en-US" sz="2800" dirty="0"/>
              <a:t> </a:t>
            </a:r>
            <a:r>
              <a:rPr lang="en-US" sz="2800" dirty="0" err="1"/>
              <a:t>برای</a:t>
            </a:r>
            <a:r>
              <a:rPr lang="en-US" sz="2800" dirty="0"/>
              <a:t> </a:t>
            </a:r>
            <a:r>
              <a:rPr lang="en-US" sz="2800" dirty="0" err="1"/>
              <a:t>همه</a:t>
            </a:r>
            <a:r>
              <a:rPr lang="en-US" sz="2800" dirty="0"/>
              <a:t> </a:t>
            </a:r>
            <a:r>
              <a:rPr lang="en-US" sz="2800" dirty="0" err="1"/>
              <a:t>پیکسل</a:t>
            </a:r>
            <a:r>
              <a:rPr lang="en-US" sz="2800" dirty="0"/>
              <a:t> </a:t>
            </a:r>
            <a:r>
              <a:rPr lang="en-US" sz="2800" dirty="0" err="1"/>
              <a:t>های</a:t>
            </a:r>
            <a:r>
              <a:rPr lang="en-US" sz="2800" dirty="0"/>
              <a:t> </a:t>
            </a:r>
            <a:r>
              <a:rPr lang="en-US" sz="2800" dirty="0" err="1"/>
              <a:t>موجود</a:t>
            </a:r>
            <a:r>
              <a:rPr lang="en-US" sz="2800" dirty="0"/>
              <a:t> </a:t>
            </a:r>
            <a:r>
              <a:rPr lang="en-US" sz="2800" dirty="0" err="1"/>
              <a:t>در</a:t>
            </a:r>
            <a:r>
              <a:rPr lang="en-US" sz="2800" dirty="0"/>
              <a:t> </a:t>
            </a:r>
            <a:r>
              <a:rPr lang="en-US" sz="2800" dirty="0" err="1"/>
              <a:t>تصویر</a:t>
            </a:r>
            <a:r>
              <a:rPr lang="en-US" sz="2800" dirty="0"/>
              <a:t> </a:t>
            </a:r>
            <a:r>
              <a:rPr lang="en-US" sz="2800" dirty="0" err="1"/>
              <a:t>یکسان</a:t>
            </a:r>
            <a:r>
              <a:rPr lang="en-US" sz="2800" dirty="0"/>
              <a:t> </a:t>
            </a:r>
            <a:r>
              <a:rPr lang="en-US" sz="2800" dirty="0" err="1"/>
              <a:t>است</a:t>
            </a:r>
            <a:r>
              <a:rPr lang="en-US" sz="2800" dirty="0"/>
              <a:t>. </a:t>
            </a:r>
            <a:r>
              <a:rPr lang="en-US" sz="2800" dirty="0" err="1"/>
              <a:t>آستانه</a:t>
            </a:r>
            <a:r>
              <a:rPr lang="en-US" sz="2800" dirty="0"/>
              <a:t> </a:t>
            </a:r>
            <a:r>
              <a:rPr lang="en-US" sz="2800" dirty="0" err="1"/>
              <a:t>تطبیقی</a:t>
            </a:r>
            <a:r>
              <a:rPr lang="en-US" sz="2800" dirty="0"/>
              <a:t> </a:t>
            </a:r>
            <a:r>
              <a:rPr lang="en-US" sz="2800" dirty="0" err="1"/>
              <a:t>روشی</a:t>
            </a:r>
            <a:r>
              <a:rPr lang="en-US" sz="2800" dirty="0"/>
              <a:t> </a:t>
            </a:r>
            <a:r>
              <a:rPr lang="en-US" sz="2800" dirty="0" err="1"/>
              <a:t>است</a:t>
            </a:r>
            <a:r>
              <a:rPr lang="en-US" sz="2800" dirty="0"/>
              <a:t> </a:t>
            </a:r>
            <a:r>
              <a:rPr lang="en-US" sz="2800" dirty="0" err="1"/>
              <a:t>که</a:t>
            </a:r>
            <a:r>
              <a:rPr lang="en-US" sz="2800" dirty="0"/>
              <a:t> </a:t>
            </a:r>
            <a:r>
              <a:rPr lang="en-US" sz="2800" dirty="0" err="1"/>
              <a:t>مقدار</a:t>
            </a:r>
            <a:r>
              <a:rPr lang="en-US" sz="2800" dirty="0"/>
              <a:t> </a:t>
            </a:r>
            <a:r>
              <a:rPr lang="en-US" sz="2800" dirty="0" err="1"/>
              <a:t>آستانه</a:t>
            </a:r>
            <a:r>
              <a:rPr lang="en-US" sz="2800" dirty="0"/>
              <a:t> </a:t>
            </a:r>
            <a:r>
              <a:rPr lang="en-US" sz="2800" dirty="0" err="1"/>
              <a:t>برای</a:t>
            </a:r>
            <a:r>
              <a:rPr lang="en-US" sz="2800" dirty="0"/>
              <a:t> </a:t>
            </a:r>
            <a:r>
              <a:rPr lang="en-US" sz="2800" dirty="0" err="1"/>
              <a:t>مناطق</a:t>
            </a:r>
            <a:r>
              <a:rPr lang="en-US" sz="2800" dirty="0"/>
              <a:t> </a:t>
            </a:r>
            <a:r>
              <a:rPr lang="en-US" sz="2800" dirty="0" err="1"/>
              <a:t>کوچکتر</a:t>
            </a:r>
            <a:r>
              <a:rPr lang="en-US" sz="2800" dirty="0"/>
              <a:t> </a:t>
            </a:r>
            <a:r>
              <a:rPr lang="en-US" sz="2800" dirty="0" err="1"/>
              <a:t>محاسبه</a:t>
            </a:r>
            <a:r>
              <a:rPr lang="en-US" sz="2800" dirty="0"/>
              <a:t> </a:t>
            </a:r>
            <a:r>
              <a:rPr lang="en-US" sz="2800" dirty="0" err="1"/>
              <a:t>می</a:t>
            </a:r>
            <a:r>
              <a:rPr lang="en-US" sz="2800" dirty="0"/>
              <a:t> </a:t>
            </a:r>
            <a:r>
              <a:rPr lang="en-US" sz="2800" dirty="0" err="1"/>
              <a:t>شود</a:t>
            </a:r>
            <a:r>
              <a:rPr lang="en-US" sz="2800" dirty="0"/>
              <a:t> و </a:t>
            </a:r>
            <a:r>
              <a:rPr lang="en-US" sz="2800" dirty="0" err="1"/>
              <a:t>بنابراین</a:t>
            </a:r>
            <a:r>
              <a:rPr lang="en-US" sz="2800" dirty="0"/>
              <a:t> ، </a:t>
            </a:r>
            <a:r>
              <a:rPr lang="en-US" sz="2800" dirty="0" err="1"/>
              <a:t>مقادیر</a:t>
            </a:r>
            <a:r>
              <a:rPr lang="en-US" sz="2800" dirty="0"/>
              <a:t> </a:t>
            </a:r>
            <a:r>
              <a:rPr lang="en-US" sz="2800" dirty="0" err="1"/>
              <a:t>آستانه</a:t>
            </a:r>
            <a:r>
              <a:rPr lang="en-US" sz="2800" dirty="0"/>
              <a:t> </a:t>
            </a:r>
            <a:r>
              <a:rPr lang="en-US" sz="2800" dirty="0" err="1"/>
              <a:t>های</a:t>
            </a:r>
            <a:r>
              <a:rPr lang="en-US" sz="2800" dirty="0"/>
              <a:t> </a:t>
            </a:r>
            <a:r>
              <a:rPr lang="en-US" sz="2800" dirty="0" err="1"/>
              <a:t>مختلف</a:t>
            </a:r>
            <a:r>
              <a:rPr lang="en-US" sz="2800" dirty="0"/>
              <a:t> </a:t>
            </a:r>
            <a:r>
              <a:rPr lang="en-US" sz="2800" dirty="0" err="1"/>
              <a:t>برای</a:t>
            </a:r>
            <a:r>
              <a:rPr lang="en-US" sz="2800" dirty="0"/>
              <a:t> </a:t>
            </a:r>
            <a:r>
              <a:rPr lang="en-US" sz="2800" dirty="0" err="1"/>
              <a:t>مناطق</a:t>
            </a:r>
            <a:r>
              <a:rPr lang="en-US" sz="2800" dirty="0"/>
              <a:t> </a:t>
            </a:r>
            <a:r>
              <a:rPr lang="en-US" sz="2800" dirty="0" err="1"/>
              <a:t>مختلف</a:t>
            </a:r>
            <a:r>
              <a:rPr lang="en-US" sz="2800" dirty="0"/>
              <a:t> </a:t>
            </a:r>
            <a:r>
              <a:rPr lang="en-US" sz="2800" dirty="0" err="1"/>
              <a:t>وجود</a:t>
            </a:r>
            <a:r>
              <a:rPr lang="en-US" sz="2800" dirty="0"/>
              <a:t> </a:t>
            </a:r>
            <a:r>
              <a:rPr lang="en-US" sz="2800" dirty="0" err="1"/>
              <a:t>خواهد</a:t>
            </a:r>
            <a:r>
              <a:rPr lang="en-US" sz="2800" dirty="0"/>
              <a:t> </a:t>
            </a:r>
            <a:r>
              <a:rPr lang="en-US" sz="2800" dirty="0" err="1"/>
              <a:t>داشت</a:t>
            </a:r>
            <a:endParaRPr lang="en-US" sz="2800" dirty="0"/>
          </a:p>
        </p:txBody>
      </p:sp>
    </p:spTree>
    <p:extLst>
      <p:ext uri="{BB962C8B-B14F-4D97-AF65-F5344CB8AC3E}">
        <p14:creationId xmlns:p14="http://schemas.microsoft.com/office/powerpoint/2010/main" val="1985575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Presentation11" id="{282B56A8-6FBA-4EA2-9CCC-4F39D5B1E89E}" vid="{9C0725DF-B9F0-475D-A3ED-8D13F057FFCB}"/>
    </a:ext>
  </a:extLst>
</a:theme>
</file>

<file path=docProps/app.xml><?xml version="1.0" encoding="utf-8"?>
<Properties xmlns="http://schemas.openxmlformats.org/officeDocument/2006/extended-properties" xmlns:vt="http://schemas.openxmlformats.org/officeDocument/2006/docPropsVTypes">
  <Template>theme</Template>
  <TotalTime>108</TotalTime>
  <Words>265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Black</vt:lpstr>
      <vt:lpstr>B Koodak</vt:lpstr>
      <vt:lpstr>B Mahsa</vt:lpstr>
      <vt:lpstr>B Nazanin</vt:lpstr>
      <vt:lpstr>B Titr</vt:lpstr>
      <vt:lpstr>Corbel</vt:lpstr>
      <vt:lpstr>IranSans</vt:lpstr>
      <vt:lpstr>Roboto</vt:lpstr>
      <vt:lpstr>Tahoma</vt:lpstr>
      <vt:lpstr>Theme1</vt:lpstr>
      <vt:lpstr>PowerPoint Presentation</vt:lpstr>
      <vt:lpstr>یادآوری : </vt:lpstr>
      <vt:lpstr>انواع مدل های رنگی :</vt:lpstr>
      <vt:lpstr>Inrange()</vt:lpstr>
      <vt:lpstr>color detection using hsv colors  :</vt:lpstr>
      <vt:lpstr>مقدمه :</vt:lpstr>
      <vt:lpstr>آستانه:</vt:lpstr>
      <vt:lpstr>threshold</vt:lpstr>
      <vt:lpstr>Threshold</vt:lpstr>
      <vt:lpstr>Adaptive thresholding</vt:lpstr>
      <vt:lpstr>Adaptive thresholding </vt:lpstr>
      <vt:lpstr>تمرین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46</cp:revision>
  <dcterms:created xsi:type="dcterms:W3CDTF">2020-08-27T16:33:16Z</dcterms:created>
  <dcterms:modified xsi:type="dcterms:W3CDTF">2020-09-10T12:43:01Z</dcterms:modified>
</cp:coreProperties>
</file>