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161607"/>
            <a:ext cx="11724640" cy="6377939"/>
          </a:xfrm>
          <a:prstGeom prst="rect">
            <a:avLst/>
          </a:prstGeom>
          <a:solidFill>
            <a:srgbClr val="00B05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 rtl="1">
              <a:buNone/>
              <a:defRPr sz="2800">
                <a:solidFill>
                  <a:srgbClr val="FFFFFF"/>
                </a:solidFill>
                <a:latin typeface="Arial Black" panose="020B0A04020102020204" pitchFamily="34" charset="0"/>
                <a:cs typeface="B Titr" panose="00000700000000000000" pitchFamily="2" charset="-78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a-IR" dirty="0"/>
              <a:t>دوره: </a:t>
            </a:r>
            <a:endParaRPr lang="en-US" dirty="0"/>
          </a:p>
          <a:p>
            <a:r>
              <a:rPr lang="fa-IR" dirty="0"/>
              <a:t>مدرس: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rgbClr val="FFFFFF"/>
                </a:solidFill>
                <a:cs typeface="B Mahsa" panose="00000400000000000000" pitchFamily="2" charset="-78"/>
              </a:defRPr>
            </a:lvl1pPr>
          </a:lstStyle>
          <a:p>
            <a:fld id="{E274C206-64B0-4B8B-A8A1-253DEEF3460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81" y="347069"/>
            <a:ext cx="2084837" cy="3279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97" y="482599"/>
            <a:ext cx="2913925" cy="31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58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C206-64B0-4B8B-A8A1-253DEEF3460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C206-64B0-4B8B-A8A1-253DEEF3460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C206-64B0-4B8B-A8A1-253DEEF3460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9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C206-64B0-4B8B-A8A1-253DEEF3460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81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C206-64B0-4B8B-A8A1-253DEEF3460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8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C206-64B0-4B8B-A8A1-253DEEF3460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9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0030"/>
            <a:ext cx="11724640" cy="637793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 rtl="1">
              <a:buNone/>
              <a:defRPr sz="2800">
                <a:solidFill>
                  <a:srgbClr val="FFFFFF"/>
                </a:solidFill>
                <a:latin typeface="Arial Black" panose="020B0A04020102020204" pitchFamily="34" charset="0"/>
                <a:cs typeface="B Titr" panose="00000700000000000000" pitchFamily="2" charset="-78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a-IR" dirty="0"/>
              <a:t>دوره: </a:t>
            </a:r>
          </a:p>
          <a:p>
            <a:r>
              <a:rPr lang="fa-IR" dirty="0"/>
              <a:t>مدرس: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rgbClr val="FFFFFF"/>
                </a:solidFill>
                <a:cs typeface="B Mahsa" panose="00000400000000000000" pitchFamily="2" charset="-78"/>
              </a:defRPr>
            </a:lvl1pPr>
          </a:lstStyle>
          <a:p>
            <a:fld id="{E274C206-64B0-4B8B-A8A1-253DEEF3460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81" y="347069"/>
            <a:ext cx="2084837" cy="3279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97" y="482599"/>
            <a:ext cx="2913925" cy="31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76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524" y="412897"/>
            <a:ext cx="9011752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254034"/>
            <a:ext cx="11525693" cy="52948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0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600" baseline="0">
                <a:cs typeface="B Nazanin" panose="00000400000000000000" pitchFamily="2" charset="-78"/>
              </a:defRPr>
            </a:lvl4pPr>
            <a:lvl5pPr>
              <a:defRPr sz="24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سطح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C16D6D8-CBC6-4388-BCD4-D8AC24FA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412896"/>
            <a:ext cx="701749" cy="698204"/>
          </a:xfrm>
        </p:spPr>
        <p:txBody>
          <a:bodyPr/>
          <a:lstStyle/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166949"/>
            <a:ext cx="9273278" cy="53818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0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2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تیتر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671C24-3501-45FB-8094-82569DA689F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49097" y="1369039"/>
            <a:ext cx="2234559" cy="51798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2400" baseline="0">
                <a:cs typeface="B Nazanin" panose="00000400000000000000" pitchFamily="2" charset="-78"/>
              </a:defRPr>
            </a:lvl1pPr>
            <a:lvl2pPr>
              <a:defRPr sz="2200" baseline="0">
                <a:cs typeface="B Nazanin" panose="00000400000000000000" pitchFamily="2" charset="-78"/>
              </a:defRPr>
            </a:lvl2pPr>
            <a:lvl3pPr>
              <a:defRPr sz="2000" baseline="0">
                <a:cs typeface="B Nazanin" panose="00000400000000000000" pitchFamily="2" charset="-78"/>
              </a:defRPr>
            </a:lvl3pPr>
            <a:lvl4pPr>
              <a:defRPr sz="1800" baseline="0">
                <a:cs typeface="B Nazanin" panose="00000400000000000000" pitchFamily="2" charset="-78"/>
              </a:defRPr>
            </a:lvl4pPr>
            <a:lvl5pPr>
              <a:defRPr sz="16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سطح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83271FC4-1E09-46A9-81F5-C3B51547C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9043177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ADE062A-8F69-4B12-8D2A-C44153A9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7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166950"/>
            <a:ext cx="9273278" cy="47026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>
              <a:defRPr sz="3000" baseline="0">
                <a:cs typeface="B Nazanin" panose="00000400000000000000" pitchFamily="2" charset="-78"/>
              </a:defRPr>
            </a:lvl1pPr>
            <a:lvl2pPr>
              <a:defRPr sz="32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400" baseline="0"/>
            </a:lvl5pPr>
          </a:lstStyle>
          <a:p>
            <a:pPr lvl="0"/>
            <a:r>
              <a:rPr lang="fa-IR" dirty="0"/>
              <a:t>متن مرتبط با محتوای ویدئویی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671C24-3501-45FB-8094-82569DA689F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49097" y="1369039"/>
            <a:ext cx="2234559" cy="51798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1800" baseline="0">
                <a:cs typeface="B Nazanin" panose="00000400000000000000" pitchFamily="2" charset="-78"/>
              </a:defRPr>
            </a:lvl1pPr>
            <a:lvl2pPr>
              <a:defRPr sz="1600" baseline="0">
                <a:cs typeface="B Nazanin" panose="00000400000000000000" pitchFamily="2" charset="-78"/>
              </a:defRPr>
            </a:lvl2pPr>
            <a:lvl3pPr>
              <a:defRPr sz="1400" baseline="0">
                <a:cs typeface="B Nazanin" panose="00000400000000000000" pitchFamily="2" charset="-78"/>
              </a:defRPr>
            </a:lvl3pPr>
            <a:lvl4pPr>
              <a:defRPr sz="12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مطالب</a:t>
            </a:r>
          </a:p>
          <a:p>
            <a:pPr lvl="0"/>
            <a:r>
              <a:rPr lang="fa-IR" dirty="0"/>
              <a:t>سیرس</a:t>
            </a:r>
          </a:p>
          <a:p>
            <a:pPr lvl="1"/>
            <a:r>
              <a:rPr lang="fa-IR" dirty="0"/>
              <a:t>سبرسر</a:t>
            </a:r>
          </a:p>
          <a:p>
            <a:pPr lvl="2"/>
            <a:r>
              <a:rPr lang="fa-IR" dirty="0"/>
              <a:t>بی</a:t>
            </a:r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83271FC4-1E09-46A9-81F5-C3B51547C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9043177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ADE062A-8F69-4B12-8D2A-C44153A9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653A07-AF48-4112-9EF0-B148D7141A2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08344" y="1730274"/>
            <a:ext cx="9273278" cy="481857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2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400" baseline="0"/>
            </a:lvl5pPr>
          </a:lstStyle>
          <a:p>
            <a:pPr lvl="0"/>
            <a:r>
              <a:rPr lang="fa-IR" dirty="0"/>
              <a:t>ویدئو را در اینجا وارد کنید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8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C206-64B0-4B8B-A8A1-253DEEF3460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7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8937300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8344" y="1167548"/>
            <a:ext cx="4429119" cy="53147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2200" baseline="0">
                <a:cs typeface="B Nazanin" panose="00000400000000000000" pitchFamily="2" charset="-78"/>
              </a:defRPr>
            </a:lvl1pPr>
            <a:lvl2pPr>
              <a:defRPr sz="2000" baseline="0">
                <a:cs typeface="B Nazanin" panose="00000400000000000000" pitchFamily="2" charset="-78"/>
              </a:defRPr>
            </a:lvl2pPr>
            <a:lvl3pPr>
              <a:defRPr sz="1800" baseline="0">
                <a:cs typeface="B Nazanin" panose="00000400000000000000" pitchFamily="2" charset="-78"/>
              </a:defRPr>
            </a:lvl3pPr>
            <a:lvl4pPr>
              <a:defRPr sz="1600" baseline="0">
                <a:cs typeface="B Nazanin" panose="00000400000000000000" pitchFamily="2" charset="-78"/>
              </a:defRPr>
            </a:lvl4pPr>
            <a:lvl5pPr>
              <a:defRPr sz="16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عکس یا ویدئوی مربعی را در اینجا وارد کنید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1966" y="1167547"/>
            <a:ext cx="4746171" cy="53147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2400" baseline="0">
                <a:cs typeface="B Nazanin" panose="00000400000000000000" pitchFamily="2" charset="-78"/>
              </a:defRPr>
            </a:lvl2pPr>
            <a:lvl3pPr>
              <a:defRPr sz="2000" baseline="0">
                <a:cs typeface="B Nazanin" panose="00000400000000000000" pitchFamily="2" charset="-78"/>
              </a:defRPr>
            </a:lvl3pPr>
            <a:lvl4pPr>
              <a:defRPr sz="1800" baseline="0">
                <a:cs typeface="B Nazanin" panose="00000400000000000000" pitchFamily="2" charset="-78"/>
              </a:defRPr>
            </a:lvl4pPr>
            <a:lvl5pPr>
              <a:defRPr sz="18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متن را در اینجا وارد کنید.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9702C45-5923-4EEF-BF0F-8977AD57817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92640" y="1369039"/>
            <a:ext cx="2128334" cy="51132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1800" baseline="0">
                <a:cs typeface="B Nazanin" panose="00000400000000000000" pitchFamily="2" charset="-78"/>
              </a:defRPr>
            </a:lvl1pPr>
            <a:lvl2pPr>
              <a:defRPr sz="1600" baseline="0">
                <a:cs typeface="B Nazanin" panose="00000400000000000000" pitchFamily="2" charset="-78"/>
              </a:defRPr>
            </a:lvl2pPr>
            <a:lvl3pPr>
              <a:defRPr sz="1400" baseline="0">
                <a:cs typeface="B Nazanin" panose="00000400000000000000" pitchFamily="2" charset="-78"/>
              </a:defRPr>
            </a:lvl3pPr>
            <a:lvl4pPr>
              <a:defRPr sz="1200" baseline="0">
                <a:cs typeface="B Nazanin" panose="00000400000000000000" pitchFamily="2" charset="-78"/>
              </a:defRPr>
            </a:lvl4pPr>
            <a:lvl5pPr>
              <a:defRPr sz="12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مطالب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A873AED-B992-47D6-AC2D-CEFD72C7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C206-64B0-4B8B-A8A1-253DEEF3460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4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C206-64B0-4B8B-A8A1-253DEEF3460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24003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351" y="375684"/>
            <a:ext cx="9176644" cy="6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a-IR" dirty="0"/>
              <a:t>تیتر اصلی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344" y="1209542"/>
            <a:ext cx="11525693" cy="488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344" y="6174422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accent1"/>
                </a:solidFill>
                <a:cs typeface="B Mahsa" panose="00000400000000000000" pitchFamily="2" charset="-78"/>
              </a:defRPr>
            </a:lvl1pPr>
          </a:lstStyle>
          <a:p>
            <a:fld id="{E274C206-64B0-4B8B-A8A1-253DEEF3460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12083" y="6174421"/>
            <a:ext cx="9121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344" y="375684"/>
            <a:ext cx="701749" cy="698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37EF794-2CC5-4C39-AE2A-5363F9FC37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496" y="333551"/>
            <a:ext cx="1413541" cy="79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B Titr" panose="00000700000000000000" pitchFamily="2" charset="-78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پردازش تصویر و مقدمه ای بر یادگیری ماشین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9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50991"/>
          </a:xfrm>
        </p:spPr>
        <p:txBody>
          <a:bodyPr/>
          <a:lstStyle/>
          <a:p>
            <a:r>
              <a:rPr lang="fa-IR" dirty="0" smtClean="0"/>
              <a:t>فیلتر چیست ؟ </a:t>
            </a:r>
            <a:endParaRPr lang="en-US" dirty="0"/>
          </a:p>
        </p:txBody>
      </p:sp>
      <p:pic>
        <p:nvPicPr>
          <p:cNvPr id="6146" name="Picture 2" descr="Making your own linear filters! — OpenCV 2.4.13.7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55" y="3351132"/>
            <a:ext cx="7301370" cy="205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3875" y="2404913"/>
            <a:ext cx="1131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ماتریسی است که با اعمال بر روی ماتریس اصلی (یا عکس ) تغییراتی در تصویر ایجاد میکند برای مثال مات کردن ، تار کردن ، پیدا کردن گوشه ها و . .  .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5"/>
            <a:ext cx="11525693" cy="841466"/>
          </a:xfrm>
        </p:spPr>
        <p:txBody>
          <a:bodyPr/>
          <a:lstStyle/>
          <a:p>
            <a:r>
              <a:rPr lang="fa-IR" dirty="0" smtClean="0"/>
              <a:t>نحوه عملکرد فیلتر ها بر تصویر :  </a:t>
            </a:r>
            <a:endParaRPr lang="en-US" dirty="0"/>
          </a:p>
        </p:txBody>
      </p:sp>
      <p:pic>
        <p:nvPicPr>
          <p:cNvPr id="9218" name="Picture 2" descr="Basics of Kernels and Convolutions with OpenCV | by Thiago Carvalho |  Towards Data Scienc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0" y="2425700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00700" y="2238435"/>
            <a:ext cx="6233337" cy="4073465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2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8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00584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6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128016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فیلتر ها روی عکس حرکت میکنند و هر بخش را تحت تاثییر خود قرار میدهند </a:t>
            </a:r>
            <a:r>
              <a:rPr lang="fa-IR" dirty="0" smtClean="0"/>
              <a:t>.به این عمل کانولوشن گفته میشود یا کانوال شدن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pPr algn="l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8344" y="1254035"/>
            <a:ext cx="11525693" cy="841466"/>
          </a:xfrm>
        </p:spPr>
        <p:txBody>
          <a:bodyPr/>
          <a:lstStyle/>
          <a:p>
            <a:r>
              <a:rPr lang="fa-IR" dirty="0" smtClean="0"/>
              <a:t>چند نوع فیلتر :  </a:t>
            </a:r>
            <a:endParaRPr lang="en-US" dirty="0"/>
          </a:p>
        </p:txBody>
      </p:sp>
      <p:pic>
        <p:nvPicPr>
          <p:cNvPr id="10242" name="Picture 2" descr="003 CNN More On Edge Detection | Master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40" y="2521068"/>
            <a:ext cx="78105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08080" y="599094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فیلتر شناسایی گوشه افقی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pPr algn="l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8344" y="1254035"/>
            <a:ext cx="11525693" cy="841466"/>
          </a:xfrm>
        </p:spPr>
        <p:txBody>
          <a:bodyPr/>
          <a:lstStyle/>
          <a:p>
            <a:r>
              <a:rPr lang="fa-IR" dirty="0" smtClean="0"/>
              <a:t>چند نوع فیلتر :  </a:t>
            </a:r>
            <a:endParaRPr lang="en-US" dirty="0"/>
          </a:p>
        </p:txBody>
      </p:sp>
      <p:pic>
        <p:nvPicPr>
          <p:cNvPr id="9" name="Picture 4" descr="Deeplearning.ai: CNN week 1 — Convolutional Neural Network terminology | by  Nguyễn Văn Lĩnh | datatype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012" y="2546278"/>
            <a:ext cx="6310098" cy="375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Fitlers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785" y="1254034"/>
            <a:ext cx="11525693" cy="865711"/>
          </a:xfrm>
        </p:spPr>
        <p:txBody>
          <a:bodyPr/>
          <a:lstStyle/>
          <a:p>
            <a:r>
              <a:rPr lang="en-US" dirty="0" smtClean="0"/>
              <a:t>Blur </a:t>
            </a:r>
            <a:r>
              <a:rPr lang="fa-IR" dirty="0" smtClean="0"/>
              <a:t> یا تار کردن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1400" y="2481811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 smtClean="0"/>
              <a:t>برای از بین بردن نویز استفاده میشود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5" y="2320867"/>
            <a:ext cx="4183650" cy="4064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640" y="2481811"/>
            <a:ext cx="2593571" cy="168286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0" y="201191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بلر شده ، نیوز کمتر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790897"/>
          </a:xfrm>
        </p:spPr>
        <p:txBody>
          <a:bodyPr/>
          <a:lstStyle/>
          <a:p>
            <a:r>
              <a:rPr lang="fa-IR" dirty="0" smtClean="0"/>
              <a:t>چند نمونه فیلتر</a:t>
            </a:r>
            <a:r>
              <a:rPr lang="en-US" dirty="0" smtClean="0"/>
              <a:t> </a:t>
            </a:r>
            <a:r>
              <a:rPr lang="fa-IR" dirty="0" smtClean="0"/>
              <a:t>: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pPr algn="l" rtl="0"/>
            <a:r>
              <a:rPr lang="en-US" dirty="0" err="1" smtClean="0"/>
              <a:t>Fitlers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8344" y="3749011"/>
            <a:ext cx="7132320" cy="238526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600" dirty="0">
                <a:latin typeface="Courier New" panose="02070309020205020404" pitchFamily="49" charset="0"/>
              </a:rPr>
              <a:t>filter2D(</a:t>
            </a:r>
            <a:r>
              <a:rPr lang="en-US" altLang="en-US" sz="1600" dirty="0" err="1">
                <a:latin typeface="Courier New" panose="02070309020205020404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ddepth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kernel)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method accepts the following parameters −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object representing the source (input image) for this operation.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 variable of the type integer representing the depth of the output image.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object representing the convolution kernel.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45" y="3966787"/>
            <a:ext cx="4315123" cy="24444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5011" y="1411073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latin typeface="Courier New" panose="02070309020205020404" pitchFamily="49" charset="0"/>
              </a:rPr>
              <a:t>CV2.filter2D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435184" y="2204473"/>
            <a:ext cx="465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altLang="en-US" dirty="0" smtClean="0">
                <a:latin typeface="Courier New" panose="02070309020205020404" pitchFamily="49" charset="0"/>
              </a:rPr>
              <a:t>کانوال شدن یک فیلتر روی عکس صورت میگیرید</a:t>
            </a:r>
            <a:endParaRPr lang="en-US" dirty="0"/>
          </a:p>
        </p:txBody>
      </p:sp>
      <p:pic>
        <p:nvPicPr>
          <p:cNvPr id="9" name="Picture 2" descr="Basics of Kernels and Convolutions with OpenCV | by Thiago Carvalho |  Towards Data Science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33" y="2066659"/>
            <a:ext cx="1774603" cy="129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74" y="2437039"/>
            <a:ext cx="364858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4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pPr algn="l" rtl="0"/>
            <a:r>
              <a:rPr lang="en-US" dirty="0" err="1" smtClean="0"/>
              <a:t>Fitlers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790897"/>
          </a:xfrm>
        </p:spPr>
        <p:txBody>
          <a:bodyPr/>
          <a:lstStyle/>
          <a:p>
            <a:r>
              <a:rPr lang="fa-IR" dirty="0" smtClean="0"/>
              <a:t>چند نمونه فیلتر</a:t>
            </a:r>
            <a:r>
              <a:rPr lang="en-US" dirty="0" smtClean="0"/>
              <a:t> </a:t>
            </a:r>
            <a:r>
              <a:rPr lang="fa-IR" dirty="0" smtClean="0"/>
              <a:t>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50113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latin typeface="Roboto"/>
              </a:rPr>
              <a:t>Syntax:</a:t>
            </a:r>
            <a:r>
              <a:rPr lang="en-US" i="1" dirty="0">
                <a:latin typeface="Roboto"/>
              </a:rPr>
              <a:t> cv2.blur(</a:t>
            </a:r>
            <a:r>
              <a:rPr lang="en-US" i="1" dirty="0" err="1">
                <a:latin typeface="Roboto"/>
              </a:rPr>
              <a:t>src</a:t>
            </a:r>
            <a:r>
              <a:rPr lang="en-US" i="1" dirty="0">
                <a:latin typeface="Roboto"/>
              </a:rPr>
              <a:t>, </a:t>
            </a:r>
            <a:r>
              <a:rPr lang="en-US" i="1" dirty="0" err="1">
                <a:latin typeface="Roboto"/>
              </a:rPr>
              <a:t>ksize</a:t>
            </a:r>
            <a:r>
              <a:rPr lang="en-US" i="1" dirty="0">
                <a:latin typeface="Roboto"/>
              </a:rPr>
              <a:t>[, </a:t>
            </a:r>
            <a:r>
              <a:rPr lang="en-US" i="1" dirty="0" err="1">
                <a:latin typeface="Roboto"/>
              </a:rPr>
              <a:t>dst</a:t>
            </a:r>
            <a:r>
              <a:rPr lang="en-US" i="1" dirty="0">
                <a:latin typeface="Roboto"/>
              </a:rPr>
              <a:t>[, anchor[, </a:t>
            </a:r>
            <a:r>
              <a:rPr lang="en-US" i="1" dirty="0" err="1">
                <a:latin typeface="Roboto"/>
              </a:rPr>
              <a:t>borderType</a:t>
            </a:r>
            <a:r>
              <a:rPr lang="en-US" i="1" dirty="0">
                <a:latin typeface="Roboto"/>
              </a:rPr>
              <a:t>]]])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>
                <a:latin typeface="Roboto"/>
              </a:rPr>
              <a:t>Parameters: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latin typeface="Roboto"/>
              </a:rPr>
              <a:t>src</a:t>
            </a:r>
            <a:r>
              <a:rPr lang="en-US" b="1" i="1" dirty="0">
                <a:latin typeface="Roboto"/>
              </a:rPr>
              <a:t>:</a:t>
            </a:r>
            <a:r>
              <a:rPr lang="en-US" i="1" dirty="0">
                <a:latin typeface="Roboto"/>
              </a:rPr>
              <a:t> It is the image whose is to be blurred.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latin typeface="Roboto"/>
              </a:rPr>
              <a:t>ksize</a:t>
            </a:r>
            <a:r>
              <a:rPr lang="en-US" b="1" i="1" dirty="0">
                <a:latin typeface="Roboto"/>
              </a:rPr>
              <a:t>:</a:t>
            </a:r>
            <a:r>
              <a:rPr lang="en-US" i="1" dirty="0">
                <a:latin typeface="Roboto"/>
              </a:rPr>
              <a:t> A tuple representing the blurring kernel size.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latin typeface="Roboto"/>
              </a:rPr>
              <a:t>dst</a:t>
            </a:r>
            <a:r>
              <a:rPr lang="en-US" b="1" i="1" dirty="0">
                <a:latin typeface="Roboto"/>
              </a:rPr>
              <a:t>:</a:t>
            </a:r>
            <a:r>
              <a:rPr lang="en-US" i="1" dirty="0">
                <a:latin typeface="Roboto"/>
              </a:rPr>
              <a:t> It is the output image of the same size and type as </a:t>
            </a:r>
            <a:r>
              <a:rPr lang="en-US" i="1" dirty="0" err="1">
                <a:latin typeface="Roboto"/>
              </a:rPr>
              <a:t>src</a:t>
            </a:r>
            <a:r>
              <a:rPr lang="en-US" i="1" dirty="0">
                <a:latin typeface="Roboto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>
                <a:latin typeface="Roboto"/>
              </a:rPr>
              <a:t>anchor:</a:t>
            </a:r>
            <a:r>
              <a:rPr lang="en-US" i="1" dirty="0">
                <a:latin typeface="Roboto"/>
              </a:rPr>
              <a:t> It is a variable of type integer representing anchor point and it’s default value Point is (-1, -1) which means that the anchor is at the kernel center.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latin typeface="Roboto"/>
              </a:rPr>
              <a:t>borderType</a:t>
            </a:r>
            <a:r>
              <a:rPr lang="en-US" b="1" i="1" dirty="0">
                <a:latin typeface="Roboto"/>
              </a:rPr>
              <a:t>:</a:t>
            </a:r>
            <a:r>
              <a:rPr lang="en-US" i="1" dirty="0">
                <a:latin typeface="Roboto"/>
              </a:rPr>
              <a:t> It depicts what kind of border to be added. It is defined by flags like </a:t>
            </a:r>
            <a:r>
              <a:rPr lang="en-US" b="1" i="1" dirty="0">
                <a:latin typeface="Roboto"/>
              </a:rPr>
              <a:t>cv2.BORDER_CONSTANT</a:t>
            </a:r>
            <a:r>
              <a:rPr lang="en-US" i="1" dirty="0">
                <a:latin typeface="Roboto"/>
              </a:rPr>
              <a:t>, </a:t>
            </a:r>
            <a:r>
              <a:rPr lang="en-US" b="1" i="1" dirty="0">
                <a:latin typeface="Roboto"/>
              </a:rPr>
              <a:t>cv2.BORDER_REFLECT</a:t>
            </a:r>
            <a:r>
              <a:rPr lang="en-US" i="1" dirty="0">
                <a:latin typeface="Roboto"/>
              </a:rPr>
              <a:t>, </a:t>
            </a:r>
            <a:r>
              <a:rPr lang="en-US" i="1" dirty="0" err="1">
                <a:latin typeface="Roboto"/>
              </a:rPr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>
                <a:latin typeface="Roboto"/>
              </a:rPr>
              <a:t>Return Value:</a:t>
            </a:r>
            <a:r>
              <a:rPr lang="en-US" i="1" dirty="0">
                <a:latin typeface="Roboto"/>
              </a:rPr>
              <a:t> It returns an image.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9" y="1418583"/>
            <a:ext cx="4713194" cy="5033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746" y="2311400"/>
            <a:ext cx="2440032" cy="1985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745" y="4131974"/>
            <a:ext cx="2263521" cy="24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pPr algn="l" rtl="0"/>
            <a:r>
              <a:rPr lang="en-US" dirty="0" err="1" smtClean="0"/>
              <a:t>Fitlers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790897"/>
          </a:xfrm>
        </p:spPr>
        <p:txBody>
          <a:bodyPr/>
          <a:lstStyle/>
          <a:p>
            <a:r>
              <a:rPr lang="fa-IR" dirty="0" smtClean="0"/>
              <a:t>چند نمونه فیلتر</a:t>
            </a:r>
            <a:r>
              <a:rPr lang="en-US" dirty="0" smtClean="0"/>
              <a:t> </a:t>
            </a:r>
            <a:r>
              <a:rPr lang="fa-IR" dirty="0" smtClean="0"/>
              <a:t>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98" y="2149143"/>
            <a:ext cx="3286584" cy="9812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5730" y="248609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بلر کردن عکس با استفاده از تابع گاسین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165" y="2866936"/>
            <a:ext cx="2308009" cy="3488093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8344" y="3573579"/>
            <a:ext cx="6180667" cy="238526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GaussianBlur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sigmaX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method accepts the following parameters −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object representing the source (input image) for this operation.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object representing the size of the kernel.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sigmaX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 variable of the type double representing the Gaussian kernel standard deviation in X direction.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33" y="1406560"/>
            <a:ext cx="807832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3037" y="3512875"/>
            <a:ext cx="5918258" cy="210826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medianBlur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method accepts the following parameters −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object representing the source (input image) for this operation.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object representing the size of the kernel.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37" y="2226375"/>
            <a:ext cx="8630854" cy="55252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8344" y="1254034"/>
            <a:ext cx="11525693" cy="790897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2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8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00584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6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128016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چند نمونه فیلتر</a:t>
            </a:r>
            <a:r>
              <a:rPr lang="en-US" dirty="0" smtClean="0"/>
              <a:t> </a:t>
            </a:r>
            <a:r>
              <a:rPr lang="fa-IR" dirty="0" smtClean="0"/>
              <a:t>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95" y="3512874"/>
            <a:ext cx="5774805" cy="210826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pPr algn="l" rtl="0"/>
            <a:r>
              <a:rPr lang="en-US" dirty="0" err="1" smtClean="0"/>
              <a:t>Fitlers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3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pPr algn="l" rtl="0"/>
            <a:r>
              <a:rPr lang="en-US" dirty="0" err="1" smtClean="0"/>
              <a:t>Fitlers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8344" y="1254034"/>
            <a:ext cx="11525693" cy="790897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2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8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00584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6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128016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چند نمونه فیلتر</a:t>
            </a:r>
            <a:r>
              <a:rPr lang="en-US" dirty="0" smtClean="0"/>
              <a:t> </a:t>
            </a:r>
            <a:r>
              <a:rPr lang="fa-IR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99232" y="2187864"/>
            <a:ext cx="8734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err="1" smtClean="0"/>
              <a:t>یک</a:t>
            </a:r>
            <a:r>
              <a:rPr lang="en-US" dirty="0" smtClean="0"/>
              <a:t> </a:t>
            </a:r>
            <a:r>
              <a:rPr lang="en-US" dirty="0" err="1"/>
              <a:t>فیلتر</a:t>
            </a:r>
            <a:r>
              <a:rPr lang="en-US" dirty="0"/>
              <a:t> </a:t>
            </a:r>
            <a:r>
              <a:rPr lang="en-US" dirty="0" err="1"/>
              <a:t>صاف</a:t>
            </a:r>
            <a:r>
              <a:rPr lang="en-US" dirty="0"/>
              <a:t> </a:t>
            </a:r>
            <a:r>
              <a:rPr lang="en-US" dirty="0" err="1"/>
              <a:t>کننده</a:t>
            </a:r>
            <a:r>
              <a:rPr lang="en-US" dirty="0"/>
              <a:t> </a:t>
            </a:r>
            <a:r>
              <a:rPr lang="en-US" dirty="0" err="1"/>
              <a:t>غیرخطی</a:t>
            </a:r>
            <a:r>
              <a:rPr lang="en-US" dirty="0"/>
              <a:t> ، </a:t>
            </a:r>
            <a:r>
              <a:rPr lang="en-US" dirty="0" err="1"/>
              <a:t>لبه</a:t>
            </a:r>
            <a:r>
              <a:rPr lang="en-US" dirty="0"/>
              <a:t> </a:t>
            </a:r>
            <a:r>
              <a:rPr lang="en-US" dirty="0" err="1"/>
              <a:t>دار</a:t>
            </a:r>
            <a:r>
              <a:rPr lang="en-US" dirty="0"/>
              <a:t> و </a:t>
            </a:r>
            <a:r>
              <a:rPr lang="en-US" dirty="0" err="1"/>
              <a:t>کاهش</a:t>
            </a:r>
            <a:r>
              <a:rPr lang="en-US" dirty="0"/>
              <a:t> </a:t>
            </a:r>
            <a:r>
              <a:rPr lang="en-US" dirty="0" err="1"/>
              <a:t>دهنده</a:t>
            </a:r>
            <a:r>
              <a:rPr lang="en-US" dirty="0"/>
              <a:t> </a:t>
            </a:r>
            <a:r>
              <a:rPr lang="en-US" dirty="0" err="1"/>
              <a:t>نویز</a:t>
            </a:r>
            <a:r>
              <a:rPr lang="en-US" dirty="0"/>
              <a:t> </a:t>
            </a:r>
            <a:r>
              <a:rPr lang="en-US" dirty="0" err="1"/>
              <a:t>برای</a:t>
            </a:r>
            <a:r>
              <a:rPr lang="en-US" dirty="0"/>
              <a:t> </a:t>
            </a:r>
            <a:r>
              <a:rPr lang="en-US" dirty="0" err="1"/>
              <a:t>تصاویر</a:t>
            </a:r>
            <a:r>
              <a:rPr lang="en-US" dirty="0"/>
              <a:t> </a:t>
            </a:r>
            <a:r>
              <a:rPr lang="en-US" dirty="0" err="1"/>
              <a:t>است</a:t>
            </a:r>
            <a:r>
              <a:rPr lang="en-US" dirty="0"/>
              <a:t>. </a:t>
            </a:r>
            <a:r>
              <a:rPr lang="en-US" dirty="0" err="1"/>
              <a:t>این</a:t>
            </a:r>
            <a:r>
              <a:rPr lang="en-US" dirty="0"/>
              <a:t> </a:t>
            </a:r>
            <a:r>
              <a:rPr lang="en-US" dirty="0" err="1"/>
              <a:t>مقدار</a:t>
            </a:r>
            <a:r>
              <a:rPr lang="en-US" dirty="0"/>
              <a:t> </a:t>
            </a:r>
            <a:r>
              <a:rPr lang="en-US" dirty="0" err="1"/>
              <a:t>شدت</a:t>
            </a:r>
            <a:r>
              <a:rPr lang="en-US" dirty="0"/>
              <a:t> </a:t>
            </a:r>
            <a:r>
              <a:rPr lang="en-US" dirty="0" err="1"/>
              <a:t>هر</a:t>
            </a:r>
            <a:r>
              <a:rPr lang="en-US" dirty="0"/>
              <a:t> </a:t>
            </a:r>
            <a:r>
              <a:rPr lang="en-US" dirty="0" err="1"/>
              <a:t>پیکسل</a:t>
            </a:r>
            <a:r>
              <a:rPr lang="en-US" dirty="0"/>
              <a:t> </a:t>
            </a:r>
            <a:r>
              <a:rPr lang="en-US" dirty="0" err="1"/>
              <a:t>را</a:t>
            </a:r>
            <a:r>
              <a:rPr lang="en-US" dirty="0"/>
              <a:t> </a:t>
            </a:r>
            <a:r>
              <a:rPr lang="en-US" dirty="0" err="1"/>
              <a:t>با</a:t>
            </a:r>
            <a:r>
              <a:rPr lang="en-US" dirty="0"/>
              <a:t> </a:t>
            </a:r>
            <a:r>
              <a:rPr lang="en-US" dirty="0" err="1"/>
              <a:t>میانگین</a:t>
            </a:r>
            <a:r>
              <a:rPr lang="en-US" dirty="0"/>
              <a:t> </a:t>
            </a:r>
            <a:r>
              <a:rPr lang="en-US" dirty="0" err="1"/>
              <a:t>وزنی</a:t>
            </a:r>
            <a:r>
              <a:rPr lang="en-US" dirty="0"/>
              <a:t> </a:t>
            </a:r>
            <a:r>
              <a:rPr lang="en-US" dirty="0" err="1"/>
              <a:t>مقادیر</a:t>
            </a:r>
            <a:r>
              <a:rPr lang="en-US" dirty="0"/>
              <a:t> </a:t>
            </a:r>
            <a:r>
              <a:rPr lang="en-US" dirty="0" err="1"/>
              <a:t>شدت</a:t>
            </a:r>
            <a:r>
              <a:rPr lang="en-US" dirty="0"/>
              <a:t> </a:t>
            </a:r>
            <a:r>
              <a:rPr lang="en-US" dirty="0" err="1"/>
              <a:t>پیکسل</a:t>
            </a:r>
            <a:r>
              <a:rPr lang="en-US" dirty="0"/>
              <a:t> </a:t>
            </a:r>
            <a:r>
              <a:rPr lang="en-US" dirty="0" err="1"/>
              <a:t>های</a:t>
            </a:r>
            <a:r>
              <a:rPr lang="en-US" dirty="0"/>
              <a:t> </a:t>
            </a:r>
            <a:r>
              <a:rPr lang="en-US" dirty="0" err="1"/>
              <a:t>مجاور</a:t>
            </a:r>
            <a:r>
              <a:rPr lang="en-US" dirty="0"/>
              <a:t> </a:t>
            </a:r>
            <a:r>
              <a:rPr lang="en-US" dirty="0" err="1"/>
              <a:t>جایگزین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کند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95" y="1277955"/>
            <a:ext cx="7659956" cy="522270"/>
          </a:xfrm>
          <a:prstGeom prst="rect">
            <a:avLst/>
          </a:prstGeom>
        </p:spPr>
      </p:pic>
      <p:pic>
        <p:nvPicPr>
          <p:cNvPr id="5122" name="Picture 2" descr="https://upload.wikimedia.org/wikipedia/commons/b/b0/Bilateral_Fil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15" y="2977128"/>
            <a:ext cx="4758735" cy="31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8344" y="2834195"/>
            <a:ext cx="5962871" cy="355481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bilateralFilter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sigmaColor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sigmaSpace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method accepts the following parameters −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object representing the source (input image) for this operation.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 variable of the type integer representing the diameter of the pixel neighborhood.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sigmaColor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 variable of the type integer representing the filter sigma in the color space.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sigmaSpace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 variable of the type integer representing the filter sigma in the coordinate space.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An integer object representing the type of the border used.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1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732708"/>
          </a:xfrm>
        </p:spPr>
        <p:txBody>
          <a:bodyPr/>
          <a:lstStyle/>
          <a:p>
            <a:pPr algn="l" rtl="0"/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344" y="2211623"/>
            <a:ext cx="11496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 smtClean="0"/>
              <a:t>کتابخانه برای رسم نمودار (</a:t>
            </a:r>
            <a:r>
              <a:rPr lang="en-US" dirty="0" smtClean="0"/>
              <a:t>plot</a:t>
            </a:r>
            <a:r>
              <a:rPr lang="fa-IR" dirty="0" smtClean="0"/>
              <a:t> )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6" y="2211623"/>
            <a:ext cx="4726724" cy="4059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15" y="5079422"/>
            <a:ext cx="2406913" cy="1365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392" y="10031914"/>
            <a:ext cx="574759" cy="191586"/>
          </a:xfrm>
          <a:prstGeom prst="rect">
            <a:avLst/>
          </a:prstGeom>
        </p:spPr>
      </p:pic>
      <p:pic>
        <p:nvPicPr>
          <p:cNvPr id="1026" name="Picture 2" descr="Matplotlib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01" y="3775076"/>
            <a:ext cx="4406599" cy="80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38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27924" y="565297"/>
            <a:ext cx="9011752" cy="6982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ea typeface="+mn-ea"/>
                <a:cs typeface="B Koodak" panose="00000700000000000000" pitchFamily="2" charset="-78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mtClean="0"/>
              <a:t>Fitlers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8344" y="1254034"/>
            <a:ext cx="11525693" cy="790897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2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8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00584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6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128016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چند نمونه فیلتر</a:t>
            </a:r>
            <a:r>
              <a:rPr lang="en-US" dirty="0" smtClean="0"/>
              <a:t> </a:t>
            </a:r>
            <a:r>
              <a:rPr lang="fa-IR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4379" y="3350029"/>
            <a:ext cx="412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dirty="0" smtClean="0"/>
              <a:t>برای اطلاعات بیشتر 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878379" y="34466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https://docs.opencv.org/2.4/modules/imgproc/doc/filtering.html</a:t>
            </a:r>
          </a:p>
        </p:txBody>
      </p:sp>
    </p:spTree>
    <p:extLst>
      <p:ext uri="{BB962C8B-B14F-4D97-AF65-F5344CB8AC3E}">
        <p14:creationId xmlns:p14="http://schemas.microsoft.com/office/powerpoint/2010/main" val="340877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Morphological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583079"/>
          </a:xfrm>
        </p:spPr>
        <p:txBody>
          <a:bodyPr/>
          <a:lstStyle/>
          <a:p>
            <a:r>
              <a:rPr lang="en-US" b="1" dirty="0"/>
              <a:t>Erosion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90091" y="2053244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mtClean="0"/>
              <a:t>به فارسی به معنای فرسایش است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2176" y="2638707"/>
            <a:ext cx="8661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err="1"/>
              <a:t>ایده</a:t>
            </a:r>
            <a:r>
              <a:rPr lang="en-US" dirty="0"/>
              <a:t> </a:t>
            </a:r>
            <a:r>
              <a:rPr lang="en-US" dirty="0" err="1"/>
              <a:t>اصلی</a:t>
            </a:r>
            <a:r>
              <a:rPr lang="en-US" dirty="0"/>
              <a:t> </a:t>
            </a:r>
            <a:r>
              <a:rPr lang="en-US" dirty="0" err="1"/>
              <a:t>فرسایش</a:t>
            </a:r>
            <a:r>
              <a:rPr lang="en-US" dirty="0"/>
              <a:t> </a:t>
            </a:r>
            <a:r>
              <a:rPr lang="en-US" dirty="0" err="1"/>
              <a:t>فقط</a:t>
            </a:r>
            <a:r>
              <a:rPr lang="en-US" dirty="0"/>
              <a:t> </a:t>
            </a:r>
            <a:r>
              <a:rPr lang="en-US" dirty="0" err="1"/>
              <a:t>مانند</a:t>
            </a:r>
            <a:r>
              <a:rPr lang="en-US" dirty="0"/>
              <a:t> </a:t>
            </a:r>
            <a:r>
              <a:rPr lang="en-US" dirty="0" err="1"/>
              <a:t>فرسایش</a:t>
            </a:r>
            <a:r>
              <a:rPr lang="en-US" dirty="0"/>
              <a:t> </a:t>
            </a:r>
            <a:r>
              <a:rPr lang="en-US" dirty="0" err="1"/>
              <a:t>خاک</a:t>
            </a:r>
            <a:r>
              <a:rPr lang="en-US" dirty="0"/>
              <a:t> </a:t>
            </a:r>
            <a:r>
              <a:rPr lang="en-US" dirty="0" err="1"/>
              <a:t>است</a:t>
            </a:r>
            <a:r>
              <a:rPr lang="en-US" dirty="0"/>
              <a:t> ، </a:t>
            </a:r>
            <a:r>
              <a:rPr lang="en-US" dirty="0" err="1"/>
              <a:t>مرزهای</a:t>
            </a:r>
            <a:r>
              <a:rPr lang="en-US" dirty="0"/>
              <a:t> </a:t>
            </a:r>
            <a:r>
              <a:rPr lang="en-US" dirty="0" err="1"/>
              <a:t>جسم</a:t>
            </a:r>
            <a:r>
              <a:rPr lang="en-US" dirty="0"/>
              <a:t> </a:t>
            </a:r>
            <a:r>
              <a:rPr lang="en-US" dirty="0" err="1"/>
              <a:t>پیش</a:t>
            </a:r>
            <a:r>
              <a:rPr lang="en-US" dirty="0"/>
              <a:t> </a:t>
            </a:r>
            <a:r>
              <a:rPr lang="en-US" dirty="0" err="1"/>
              <a:t>زمینه</a:t>
            </a:r>
            <a:r>
              <a:rPr lang="en-US" dirty="0"/>
              <a:t> </a:t>
            </a:r>
            <a:r>
              <a:rPr lang="en-US" dirty="0" err="1"/>
              <a:t>را</a:t>
            </a:r>
            <a:r>
              <a:rPr lang="en-US" dirty="0"/>
              <a:t> </a:t>
            </a:r>
            <a:r>
              <a:rPr lang="en-US" dirty="0" err="1"/>
              <a:t>از</a:t>
            </a:r>
            <a:r>
              <a:rPr lang="en-US" dirty="0"/>
              <a:t> </a:t>
            </a:r>
            <a:r>
              <a:rPr lang="en-US" dirty="0" err="1"/>
              <a:t>بین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برد</a:t>
            </a:r>
            <a:r>
              <a:rPr lang="en-US" dirty="0"/>
              <a:t> </a:t>
            </a:r>
            <a:r>
              <a:rPr lang="en-US" dirty="0" err="1" smtClean="0"/>
              <a:t>همیشه</a:t>
            </a:r>
            <a:r>
              <a:rPr lang="en-US" dirty="0" smtClean="0"/>
              <a:t> </a:t>
            </a:r>
            <a:r>
              <a:rPr lang="en-US" dirty="0" err="1"/>
              <a:t>سعی</a:t>
            </a:r>
            <a:r>
              <a:rPr lang="en-US" dirty="0"/>
              <a:t> </a:t>
            </a:r>
            <a:r>
              <a:rPr lang="en-US" dirty="0" err="1"/>
              <a:t>کنید</a:t>
            </a:r>
            <a:r>
              <a:rPr lang="en-US" dirty="0"/>
              <a:t> </a:t>
            </a:r>
            <a:r>
              <a:rPr lang="en-US" dirty="0" err="1"/>
              <a:t>پیش</a:t>
            </a:r>
            <a:r>
              <a:rPr lang="en-US" dirty="0"/>
              <a:t> </a:t>
            </a:r>
            <a:r>
              <a:rPr lang="en-US" dirty="0" err="1"/>
              <a:t>زمینه</a:t>
            </a:r>
            <a:r>
              <a:rPr lang="en-US" dirty="0"/>
              <a:t> </a:t>
            </a:r>
            <a:r>
              <a:rPr lang="en-US" dirty="0" err="1"/>
              <a:t>را</a:t>
            </a:r>
            <a:r>
              <a:rPr lang="en-US" dirty="0"/>
              <a:t> </a:t>
            </a:r>
            <a:r>
              <a:rPr lang="en-US" dirty="0" err="1"/>
              <a:t>به</a:t>
            </a:r>
            <a:r>
              <a:rPr lang="en-US" dirty="0"/>
              <a:t> </a:t>
            </a:r>
            <a:r>
              <a:rPr lang="en-US" dirty="0" err="1"/>
              <a:t>رنگ</a:t>
            </a:r>
            <a:r>
              <a:rPr lang="en-US" dirty="0"/>
              <a:t> </a:t>
            </a:r>
            <a:r>
              <a:rPr lang="en-US" dirty="0" err="1"/>
              <a:t>سفید</a:t>
            </a:r>
            <a:r>
              <a:rPr lang="en-US" dirty="0"/>
              <a:t> </a:t>
            </a:r>
            <a:r>
              <a:rPr lang="en-US" dirty="0" err="1"/>
              <a:t>نگه</a:t>
            </a:r>
            <a:r>
              <a:rPr lang="en-US" dirty="0"/>
              <a:t> </a:t>
            </a:r>
            <a:r>
              <a:rPr lang="en-US" dirty="0" err="1"/>
              <a:t>دارید</a:t>
            </a:r>
            <a:r>
              <a:rPr lang="en-US" dirty="0"/>
              <a:t>). </a:t>
            </a:r>
            <a:r>
              <a:rPr lang="en-US" dirty="0" err="1"/>
              <a:t>بنابراین</a:t>
            </a:r>
            <a:r>
              <a:rPr lang="en-US" dirty="0"/>
              <a:t> </a:t>
            </a:r>
            <a:r>
              <a:rPr lang="en-US" dirty="0" err="1"/>
              <a:t>چه</a:t>
            </a:r>
            <a:r>
              <a:rPr lang="en-US" dirty="0"/>
              <a:t> </a:t>
            </a:r>
            <a:r>
              <a:rPr lang="en-US" dirty="0" err="1"/>
              <a:t>کاری</a:t>
            </a:r>
            <a:r>
              <a:rPr lang="en-US" dirty="0"/>
              <a:t> </a:t>
            </a:r>
            <a:r>
              <a:rPr lang="en-US" dirty="0" err="1"/>
              <a:t>انجام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دهد</a:t>
            </a:r>
            <a:r>
              <a:rPr lang="en-US" dirty="0"/>
              <a:t>؟ </a:t>
            </a:r>
            <a:r>
              <a:rPr lang="en-US" dirty="0" err="1"/>
              <a:t>هسته</a:t>
            </a:r>
            <a:r>
              <a:rPr lang="en-US" dirty="0"/>
              <a:t> </a:t>
            </a:r>
            <a:r>
              <a:rPr lang="en-US" dirty="0" err="1"/>
              <a:t>از</a:t>
            </a:r>
            <a:r>
              <a:rPr lang="en-US" dirty="0"/>
              <a:t> </a:t>
            </a:r>
            <a:r>
              <a:rPr lang="en-US" dirty="0" err="1"/>
              <a:t>طریق</a:t>
            </a:r>
            <a:r>
              <a:rPr lang="en-US" dirty="0"/>
              <a:t> </a:t>
            </a:r>
            <a:r>
              <a:rPr lang="en-US" dirty="0" err="1"/>
              <a:t>تصویر</a:t>
            </a:r>
            <a:r>
              <a:rPr lang="en-US" dirty="0"/>
              <a:t> </a:t>
            </a:r>
            <a:r>
              <a:rPr lang="en-US" dirty="0" err="1"/>
              <a:t>اسلاید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کند</a:t>
            </a:r>
            <a:r>
              <a:rPr lang="en-US" dirty="0"/>
              <a:t> (</a:t>
            </a:r>
            <a:r>
              <a:rPr lang="en-US" dirty="0" err="1"/>
              <a:t>همانند</a:t>
            </a:r>
            <a:r>
              <a:rPr lang="en-US" dirty="0"/>
              <a:t> </a:t>
            </a:r>
            <a:r>
              <a:rPr lang="en-US" dirty="0" err="1"/>
              <a:t>ترکیب</a:t>
            </a:r>
            <a:r>
              <a:rPr lang="en-US" dirty="0"/>
              <a:t> 2D). </a:t>
            </a:r>
            <a:r>
              <a:rPr lang="en-US" dirty="0" err="1"/>
              <a:t>یک</a:t>
            </a:r>
            <a:r>
              <a:rPr lang="en-US" dirty="0"/>
              <a:t> </a:t>
            </a:r>
            <a:r>
              <a:rPr lang="en-US" dirty="0" err="1"/>
              <a:t>پیکسل</a:t>
            </a:r>
            <a:r>
              <a:rPr lang="en-US" dirty="0"/>
              <a:t>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تصویر</a:t>
            </a:r>
            <a:r>
              <a:rPr lang="en-US" dirty="0"/>
              <a:t> </a:t>
            </a:r>
            <a:r>
              <a:rPr lang="en-US" dirty="0" err="1"/>
              <a:t>اصلی</a:t>
            </a:r>
            <a:r>
              <a:rPr lang="en-US" dirty="0"/>
              <a:t> (1 </a:t>
            </a:r>
            <a:r>
              <a:rPr lang="en-US" dirty="0" err="1"/>
              <a:t>یا</a:t>
            </a:r>
            <a:r>
              <a:rPr lang="en-US" dirty="0"/>
              <a:t> 0) </a:t>
            </a:r>
            <a:r>
              <a:rPr lang="en-US" dirty="0" err="1"/>
              <a:t>فقط</a:t>
            </a:r>
            <a:r>
              <a:rPr lang="en-US" dirty="0"/>
              <a:t> 1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نظر</a:t>
            </a:r>
            <a:r>
              <a:rPr lang="en-US" dirty="0"/>
              <a:t> </a:t>
            </a:r>
            <a:r>
              <a:rPr lang="en-US" dirty="0" err="1"/>
              <a:t>گرفته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شود</a:t>
            </a:r>
            <a:r>
              <a:rPr lang="en-US" dirty="0"/>
              <a:t> </a:t>
            </a:r>
            <a:r>
              <a:rPr lang="en-US" dirty="0" err="1"/>
              <a:t>اگر</a:t>
            </a:r>
            <a:r>
              <a:rPr lang="en-US" dirty="0"/>
              <a:t> </a:t>
            </a:r>
            <a:r>
              <a:rPr lang="en-US" dirty="0" err="1"/>
              <a:t>تمام</a:t>
            </a:r>
            <a:r>
              <a:rPr lang="en-US" dirty="0"/>
              <a:t> </a:t>
            </a:r>
            <a:r>
              <a:rPr lang="en-US" dirty="0" err="1"/>
              <a:t>پیکسل</a:t>
            </a:r>
            <a:r>
              <a:rPr lang="en-US" dirty="0"/>
              <a:t> </a:t>
            </a:r>
            <a:r>
              <a:rPr lang="en-US" dirty="0" err="1"/>
              <a:t>های</a:t>
            </a:r>
            <a:r>
              <a:rPr lang="en-US" dirty="0"/>
              <a:t> </a:t>
            </a:r>
            <a:r>
              <a:rPr lang="en-US" dirty="0" err="1"/>
              <a:t>هسته</a:t>
            </a:r>
            <a:r>
              <a:rPr lang="en-US" dirty="0"/>
              <a:t> 1 </a:t>
            </a:r>
            <a:r>
              <a:rPr lang="en-US" dirty="0" err="1"/>
              <a:t>باشند</a:t>
            </a:r>
            <a:r>
              <a:rPr lang="en-US" dirty="0"/>
              <a:t> ،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غیر</a:t>
            </a:r>
            <a:r>
              <a:rPr lang="en-US" dirty="0"/>
              <a:t> </a:t>
            </a:r>
            <a:r>
              <a:rPr lang="en-US" dirty="0" err="1"/>
              <a:t>این</a:t>
            </a:r>
            <a:r>
              <a:rPr lang="en-US" dirty="0"/>
              <a:t> </a:t>
            </a:r>
            <a:r>
              <a:rPr lang="en-US" dirty="0" err="1"/>
              <a:t>صورت</a:t>
            </a:r>
            <a:r>
              <a:rPr lang="en-US" dirty="0"/>
              <a:t> </a:t>
            </a:r>
            <a:r>
              <a:rPr lang="en-US" dirty="0" err="1"/>
              <a:t>فرسایش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یابد</a:t>
            </a:r>
            <a:r>
              <a:rPr lang="en-US" dirty="0"/>
              <a:t> (</a:t>
            </a:r>
            <a:r>
              <a:rPr lang="en-US" dirty="0" err="1"/>
              <a:t>صفر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 smtClean="0"/>
              <a:t>شود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1940010"/>
            <a:ext cx="5229955" cy="590632"/>
          </a:xfrm>
          <a:prstGeom prst="rect">
            <a:avLst/>
          </a:prstGeom>
        </p:spPr>
      </p:pic>
      <p:pic>
        <p:nvPicPr>
          <p:cNvPr id="7170" name="Picture 2" descr="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97" y="4055167"/>
            <a:ext cx="1764664" cy="23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ro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091" y="4055167"/>
            <a:ext cx="1731413" cy="23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6288" y="4446091"/>
            <a:ext cx="5311775" cy="12311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erode(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kernel)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method accepts the following parameters −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object representing the source (input image) for this operation.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object representing the kernel.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05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508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Dilation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pPr algn="l" rtl="0"/>
            <a:r>
              <a:rPr lang="en-US" dirty="0"/>
              <a:t>Morphological transformations</a:t>
            </a:r>
          </a:p>
        </p:txBody>
      </p:sp>
      <p:pic>
        <p:nvPicPr>
          <p:cNvPr id="8194" name="Picture 2" descr="di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695" y="4143895"/>
            <a:ext cx="1708862" cy="228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887" y="4143895"/>
            <a:ext cx="1708862" cy="228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16019" y="1932567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به فارسی به معنای افزایش سطح است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7099" y="2342736"/>
            <a:ext cx="8406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err="1"/>
              <a:t>این</a:t>
            </a:r>
            <a:r>
              <a:rPr lang="en-US" dirty="0"/>
              <a:t> </a:t>
            </a:r>
            <a:r>
              <a:rPr lang="en-US" dirty="0" err="1"/>
              <a:t>دقیقاً</a:t>
            </a:r>
            <a:r>
              <a:rPr lang="en-US" dirty="0"/>
              <a:t>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مقابل</a:t>
            </a:r>
            <a:r>
              <a:rPr lang="en-US" dirty="0"/>
              <a:t> </a:t>
            </a:r>
            <a:r>
              <a:rPr lang="en-US" dirty="0" err="1"/>
              <a:t>فرسایش</a:t>
            </a:r>
            <a:r>
              <a:rPr lang="en-US" dirty="0"/>
              <a:t> </a:t>
            </a:r>
            <a:r>
              <a:rPr lang="en-US" dirty="0" err="1"/>
              <a:t>قرار</a:t>
            </a:r>
            <a:r>
              <a:rPr lang="en-US" dirty="0"/>
              <a:t> </a:t>
            </a:r>
            <a:r>
              <a:rPr lang="en-US" dirty="0" err="1"/>
              <a:t>دارد</a:t>
            </a:r>
            <a:r>
              <a:rPr lang="en-US" dirty="0"/>
              <a:t>.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اینجا</a:t>
            </a:r>
            <a:r>
              <a:rPr lang="en-US" dirty="0"/>
              <a:t> ، </a:t>
            </a:r>
            <a:r>
              <a:rPr lang="en-US" dirty="0" err="1"/>
              <a:t>اگر</a:t>
            </a:r>
            <a:r>
              <a:rPr lang="en-US" dirty="0"/>
              <a:t> </a:t>
            </a:r>
            <a:r>
              <a:rPr lang="en-US" dirty="0" err="1"/>
              <a:t>حداقل</a:t>
            </a:r>
            <a:r>
              <a:rPr lang="en-US" dirty="0"/>
              <a:t> </a:t>
            </a:r>
            <a:r>
              <a:rPr lang="en-US" dirty="0" err="1"/>
              <a:t>یک</a:t>
            </a:r>
            <a:r>
              <a:rPr lang="en-US" dirty="0"/>
              <a:t> </a:t>
            </a:r>
            <a:r>
              <a:rPr lang="en-US" dirty="0" err="1"/>
              <a:t>پیکسل</a:t>
            </a:r>
            <a:r>
              <a:rPr lang="en-US" dirty="0"/>
              <a:t>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زیر</a:t>
            </a:r>
            <a:r>
              <a:rPr lang="en-US" dirty="0"/>
              <a:t> </a:t>
            </a:r>
            <a:r>
              <a:rPr lang="en-US" dirty="0" err="1"/>
              <a:t>هسته</a:t>
            </a:r>
            <a:r>
              <a:rPr lang="en-US" dirty="0"/>
              <a:t> ، "1" </a:t>
            </a:r>
            <a:r>
              <a:rPr lang="en-US" dirty="0" err="1"/>
              <a:t>باشد</a:t>
            </a:r>
            <a:r>
              <a:rPr lang="en-US" dirty="0"/>
              <a:t> ، </a:t>
            </a:r>
            <a:r>
              <a:rPr lang="en-US" dirty="0" err="1"/>
              <a:t>یک</a:t>
            </a:r>
            <a:r>
              <a:rPr lang="en-US" dirty="0"/>
              <a:t> </a:t>
            </a:r>
            <a:r>
              <a:rPr lang="en-US" dirty="0" err="1"/>
              <a:t>عنصر</a:t>
            </a:r>
            <a:r>
              <a:rPr lang="en-US" dirty="0"/>
              <a:t> </a:t>
            </a:r>
            <a:r>
              <a:rPr lang="en-US" dirty="0" err="1"/>
              <a:t>پیکسل</a:t>
            </a:r>
            <a:r>
              <a:rPr lang="en-US" dirty="0"/>
              <a:t> "1" </a:t>
            </a:r>
            <a:r>
              <a:rPr lang="en-US" dirty="0" err="1"/>
              <a:t>است</a:t>
            </a:r>
            <a:r>
              <a:rPr lang="en-US" dirty="0"/>
              <a:t>. </a:t>
            </a:r>
            <a:r>
              <a:rPr lang="en-US" dirty="0" err="1"/>
              <a:t>بنابراین</a:t>
            </a:r>
            <a:r>
              <a:rPr lang="en-US" dirty="0"/>
              <a:t> </a:t>
            </a:r>
            <a:r>
              <a:rPr lang="en-US" dirty="0" err="1"/>
              <a:t>باعث</a:t>
            </a:r>
            <a:r>
              <a:rPr lang="en-US" dirty="0"/>
              <a:t> </a:t>
            </a:r>
            <a:r>
              <a:rPr lang="en-US" dirty="0" err="1"/>
              <a:t>افزایش</a:t>
            </a:r>
            <a:r>
              <a:rPr lang="en-US" dirty="0"/>
              <a:t> </a:t>
            </a:r>
            <a:r>
              <a:rPr lang="en-US" dirty="0" err="1"/>
              <a:t>ناحیه</a:t>
            </a:r>
            <a:r>
              <a:rPr lang="en-US" dirty="0"/>
              <a:t> </a:t>
            </a:r>
            <a:r>
              <a:rPr lang="en-US" dirty="0" err="1"/>
              <a:t>سفید</a:t>
            </a:r>
            <a:r>
              <a:rPr lang="en-US" dirty="0"/>
              <a:t>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تصویر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شود</a:t>
            </a:r>
            <a:r>
              <a:rPr lang="en-US" dirty="0"/>
              <a:t> </a:t>
            </a:r>
            <a:r>
              <a:rPr lang="en-US" dirty="0" err="1"/>
              <a:t>یا</a:t>
            </a:r>
            <a:r>
              <a:rPr lang="en-US" dirty="0"/>
              <a:t> </a:t>
            </a:r>
            <a:r>
              <a:rPr lang="en-US" dirty="0" err="1"/>
              <a:t>اندازه</a:t>
            </a:r>
            <a:r>
              <a:rPr lang="en-US" dirty="0"/>
              <a:t> </a:t>
            </a:r>
            <a:r>
              <a:rPr lang="en-US" dirty="0" err="1"/>
              <a:t>جسم</a:t>
            </a:r>
            <a:r>
              <a:rPr lang="en-US" dirty="0"/>
              <a:t> </a:t>
            </a:r>
            <a:r>
              <a:rPr lang="en-US" dirty="0" err="1"/>
              <a:t>پیش</a:t>
            </a:r>
            <a:r>
              <a:rPr lang="en-US" dirty="0"/>
              <a:t> </a:t>
            </a:r>
            <a:r>
              <a:rPr lang="en-US" dirty="0" err="1"/>
              <a:t>زمینه</a:t>
            </a:r>
            <a:r>
              <a:rPr lang="en-US" dirty="0"/>
              <a:t> </a:t>
            </a:r>
            <a:r>
              <a:rPr lang="en-US" dirty="0" err="1"/>
              <a:t>افزایش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یابد</a:t>
            </a:r>
            <a:r>
              <a:rPr lang="en-US" dirty="0"/>
              <a:t>. </a:t>
            </a:r>
            <a:r>
              <a:rPr lang="en-US" dirty="0" err="1"/>
              <a:t>به</a:t>
            </a:r>
            <a:r>
              <a:rPr lang="en-US" dirty="0"/>
              <a:t> </a:t>
            </a:r>
            <a:r>
              <a:rPr lang="en-US" dirty="0" err="1"/>
              <a:t>طور</a:t>
            </a:r>
            <a:r>
              <a:rPr lang="en-US" dirty="0"/>
              <a:t> </a:t>
            </a:r>
            <a:r>
              <a:rPr lang="en-US" dirty="0" err="1"/>
              <a:t>معمول</a:t>
            </a:r>
            <a:r>
              <a:rPr lang="en-US" dirty="0"/>
              <a:t> ،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مواردی</a:t>
            </a:r>
            <a:r>
              <a:rPr lang="en-US" dirty="0"/>
              <a:t> </a:t>
            </a:r>
            <a:r>
              <a:rPr lang="en-US" dirty="0" err="1"/>
              <a:t>مانند</a:t>
            </a:r>
            <a:r>
              <a:rPr lang="en-US" dirty="0"/>
              <a:t> </a:t>
            </a:r>
            <a:r>
              <a:rPr lang="en-US" dirty="0" err="1"/>
              <a:t>حذف</a:t>
            </a:r>
            <a:r>
              <a:rPr lang="en-US" dirty="0"/>
              <a:t> </a:t>
            </a:r>
            <a:r>
              <a:rPr lang="en-US" dirty="0" err="1"/>
              <a:t>سر</a:t>
            </a:r>
            <a:r>
              <a:rPr lang="en-US" dirty="0"/>
              <a:t> و </a:t>
            </a:r>
            <a:r>
              <a:rPr lang="en-US" dirty="0" err="1"/>
              <a:t>صدا</a:t>
            </a:r>
            <a:r>
              <a:rPr lang="en-US" dirty="0"/>
              <a:t> ، </a:t>
            </a:r>
            <a:r>
              <a:rPr lang="en-US" dirty="0" err="1"/>
              <a:t>فرسایش</a:t>
            </a:r>
            <a:r>
              <a:rPr lang="en-US" dirty="0"/>
              <a:t> </a:t>
            </a:r>
            <a:r>
              <a:rPr lang="en-US" dirty="0" err="1"/>
              <a:t>با</a:t>
            </a:r>
            <a:r>
              <a:rPr lang="en-US" dirty="0"/>
              <a:t> </a:t>
            </a:r>
            <a:r>
              <a:rPr lang="en-US" dirty="0" err="1"/>
              <a:t>اتساع</a:t>
            </a:r>
            <a:r>
              <a:rPr lang="en-US" dirty="0"/>
              <a:t> </a:t>
            </a:r>
            <a:r>
              <a:rPr lang="en-US" dirty="0" err="1"/>
              <a:t>دنبال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شود</a:t>
            </a:r>
            <a:r>
              <a:rPr lang="en-US" dirty="0"/>
              <a:t>. </a:t>
            </a:r>
            <a:r>
              <a:rPr lang="en-US" dirty="0" err="1"/>
              <a:t>زیرا</a:t>
            </a:r>
            <a:r>
              <a:rPr lang="en-US" dirty="0"/>
              <a:t> ، </a:t>
            </a:r>
            <a:r>
              <a:rPr lang="en-US" dirty="0" err="1"/>
              <a:t>فرسایش</a:t>
            </a:r>
            <a:r>
              <a:rPr lang="en-US" dirty="0"/>
              <a:t> ، </a:t>
            </a:r>
            <a:r>
              <a:rPr lang="en-US" dirty="0" err="1"/>
              <a:t>صداهای</a:t>
            </a:r>
            <a:r>
              <a:rPr lang="en-US" dirty="0"/>
              <a:t> </a:t>
            </a:r>
            <a:r>
              <a:rPr lang="en-US" dirty="0" err="1"/>
              <a:t>سفید</a:t>
            </a:r>
            <a:r>
              <a:rPr lang="en-US" dirty="0"/>
              <a:t> </a:t>
            </a:r>
            <a:r>
              <a:rPr lang="en-US" dirty="0" err="1"/>
              <a:t>را</a:t>
            </a:r>
            <a:r>
              <a:rPr lang="en-US" dirty="0"/>
              <a:t> </a:t>
            </a:r>
            <a:r>
              <a:rPr lang="en-US" dirty="0" err="1"/>
              <a:t>از</a:t>
            </a:r>
            <a:r>
              <a:rPr lang="en-US" dirty="0"/>
              <a:t> </a:t>
            </a:r>
            <a:r>
              <a:rPr lang="en-US" dirty="0" err="1"/>
              <a:t>بین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برد</a:t>
            </a:r>
            <a:r>
              <a:rPr lang="en-US" dirty="0"/>
              <a:t> ، </a:t>
            </a:r>
            <a:r>
              <a:rPr lang="en-US" dirty="0" err="1"/>
              <a:t>اما</a:t>
            </a:r>
            <a:r>
              <a:rPr lang="en-US" dirty="0"/>
              <a:t> </a:t>
            </a:r>
            <a:r>
              <a:rPr lang="en-US" dirty="0" err="1"/>
              <a:t>باعث</a:t>
            </a:r>
            <a:r>
              <a:rPr lang="en-US" dirty="0"/>
              <a:t> </a:t>
            </a:r>
            <a:r>
              <a:rPr lang="en-US" dirty="0" err="1"/>
              <a:t>کاهش</a:t>
            </a:r>
            <a:r>
              <a:rPr lang="en-US" dirty="0"/>
              <a:t> </a:t>
            </a:r>
            <a:r>
              <a:rPr lang="en-US" dirty="0" err="1"/>
              <a:t>جسم</a:t>
            </a:r>
            <a:r>
              <a:rPr lang="en-US" dirty="0"/>
              <a:t> </a:t>
            </a:r>
            <a:r>
              <a:rPr lang="en-US" dirty="0" err="1"/>
              <a:t>ما</a:t>
            </a:r>
            <a:r>
              <a:rPr lang="en-US" dirty="0"/>
              <a:t> </a:t>
            </a:r>
            <a:r>
              <a:rPr lang="en-US" dirty="0" err="1"/>
              <a:t>نیز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شود</a:t>
            </a:r>
            <a:r>
              <a:rPr lang="en-US" dirty="0"/>
              <a:t>. </a:t>
            </a:r>
            <a:r>
              <a:rPr lang="en-US" dirty="0" err="1"/>
              <a:t>بنابراین</a:t>
            </a:r>
            <a:r>
              <a:rPr lang="en-US" dirty="0"/>
              <a:t> </a:t>
            </a:r>
            <a:r>
              <a:rPr lang="en-US" dirty="0" err="1"/>
              <a:t>آن</a:t>
            </a:r>
            <a:r>
              <a:rPr lang="en-US" dirty="0"/>
              <a:t> </a:t>
            </a:r>
            <a:r>
              <a:rPr lang="en-US" dirty="0" err="1"/>
              <a:t>را</a:t>
            </a:r>
            <a:r>
              <a:rPr lang="en-US" dirty="0"/>
              <a:t> </a:t>
            </a:r>
            <a:r>
              <a:rPr lang="en-US" dirty="0" err="1"/>
              <a:t>گشاد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کنیم</a:t>
            </a:r>
            <a:r>
              <a:rPr lang="en-US" dirty="0"/>
              <a:t>. </a:t>
            </a:r>
            <a:r>
              <a:rPr lang="en-US" dirty="0" err="1"/>
              <a:t>از</a:t>
            </a:r>
            <a:r>
              <a:rPr lang="en-US" dirty="0"/>
              <a:t> </a:t>
            </a:r>
            <a:r>
              <a:rPr lang="en-US" dirty="0" err="1"/>
              <a:t>آنجا</a:t>
            </a:r>
            <a:r>
              <a:rPr lang="en-US" dirty="0"/>
              <a:t> </a:t>
            </a:r>
            <a:r>
              <a:rPr lang="en-US" dirty="0" err="1"/>
              <a:t>که</a:t>
            </a:r>
            <a:r>
              <a:rPr lang="en-US" dirty="0"/>
              <a:t> </a:t>
            </a:r>
            <a:r>
              <a:rPr lang="en-US" dirty="0" err="1"/>
              <a:t>سر</a:t>
            </a:r>
            <a:r>
              <a:rPr lang="en-US" dirty="0"/>
              <a:t> و </a:t>
            </a:r>
            <a:r>
              <a:rPr lang="en-US" dirty="0" err="1"/>
              <a:t>صدا</a:t>
            </a:r>
            <a:r>
              <a:rPr lang="en-US" dirty="0"/>
              <a:t> </a:t>
            </a:r>
            <a:r>
              <a:rPr lang="en-US" dirty="0" err="1"/>
              <a:t>از</a:t>
            </a:r>
            <a:r>
              <a:rPr lang="en-US" dirty="0"/>
              <a:t> </a:t>
            </a:r>
            <a:r>
              <a:rPr lang="en-US" dirty="0" err="1"/>
              <a:t>بین</a:t>
            </a:r>
            <a:r>
              <a:rPr lang="en-US" dirty="0"/>
              <a:t> </a:t>
            </a:r>
            <a:r>
              <a:rPr lang="en-US" dirty="0" err="1"/>
              <a:t>رفته</a:t>
            </a:r>
            <a:r>
              <a:rPr lang="en-US" dirty="0"/>
              <a:t> </a:t>
            </a:r>
            <a:r>
              <a:rPr lang="en-US" dirty="0" err="1"/>
              <a:t>است</a:t>
            </a:r>
            <a:r>
              <a:rPr lang="en-US" dirty="0"/>
              <a:t> ، </a:t>
            </a:r>
            <a:r>
              <a:rPr lang="en-US" dirty="0" err="1"/>
              <a:t>آنها</a:t>
            </a:r>
            <a:r>
              <a:rPr lang="en-US" dirty="0"/>
              <a:t> </a:t>
            </a:r>
            <a:r>
              <a:rPr lang="en-US" dirty="0" err="1"/>
              <a:t>بر</a:t>
            </a:r>
            <a:r>
              <a:rPr lang="en-US" dirty="0"/>
              <a:t> </a:t>
            </a:r>
            <a:r>
              <a:rPr lang="en-US" dirty="0" err="1"/>
              <a:t>نمی</a:t>
            </a:r>
            <a:r>
              <a:rPr lang="en-US" dirty="0"/>
              <a:t> </a:t>
            </a:r>
            <a:r>
              <a:rPr lang="en-US" dirty="0" err="1"/>
              <a:t>گردند</a:t>
            </a:r>
            <a:r>
              <a:rPr lang="en-US" dirty="0"/>
              <a:t> ، </a:t>
            </a:r>
            <a:r>
              <a:rPr lang="en-US" dirty="0" err="1"/>
              <a:t>اما</a:t>
            </a:r>
            <a:r>
              <a:rPr lang="en-US" dirty="0"/>
              <a:t> </a:t>
            </a:r>
            <a:r>
              <a:rPr lang="en-US" dirty="0" err="1"/>
              <a:t>منطقه</a:t>
            </a:r>
            <a:r>
              <a:rPr lang="en-US" dirty="0"/>
              <a:t> </a:t>
            </a:r>
            <a:r>
              <a:rPr lang="en-US" dirty="0" err="1"/>
              <a:t>شی</a:t>
            </a:r>
            <a:r>
              <a:rPr lang="en-US" dirty="0"/>
              <a:t> </a:t>
            </a:r>
            <a:r>
              <a:rPr lang="en-US" dirty="0" err="1"/>
              <a:t>ما</a:t>
            </a:r>
            <a:r>
              <a:rPr lang="en-US" dirty="0"/>
              <a:t> </a:t>
            </a:r>
            <a:r>
              <a:rPr lang="en-US" dirty="0" err="1"/>
              <a:t>افزایش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یابد</a:t>
            </a:r>
            <a:r>
              <a:rPr lang="en-US" dirty="0"/>
              <a:t>. </a:t>
            </a:r>
            <a:r>
              <a:rPr lang="en-US" dirty="0" err="1"/>
              <a:t>همچنین</a:t>
            </a:r>
            <a:r>
              <a:rPr lang="en-US" dirty="0"/>
              <a:t>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اتصال</a:t>
            </a:r>
            <a:r>
              <a:rPr lang="en-US" dirty="0"/>
              <a:t> </a:t>
            </a:r>
            <a:r>
              <a:rPr lang="en-US" dirty="0" err="1"/>
              <a:t>قطعات</a:t>
            </a:r>
            <a:r>
              <a:rPr lang="en-US" dirty="0"/>
              <a:t> </a:t>
            </a:r>
            <a:r>
              <a:rPr lang="en-US" dirty="0" err="1"/>
              <a:t>شکسته</a:t>
            </a:r>
            <a:r>
              <a:rPr lang="en-US" dirty="0"/>
              <a:t> </a:t>
            </a:r>
            <a:r>
              <a:rPr lang="en-US" dirty="0" err="1"/>
              <a:t>یک</a:t>
            </a:r>
            <a:r>
              <a:rPr lang="en-US" dirty="0"/>
              <a:t> </a:t>
            </a:r>
            <a:r>
              <a:rPr lang="en-US" dirty="0" err="1"/>
              <a:t>جسم</a:t>
            </a:r>
            <a:r>
              <a:rPr lang="en-US" dirty="0"/>
              <a:t> </a:t>
            </a:r>
            <a:r>
              <a:rPr lang="en-US" dirty="0" err="1"/>
              <a:t>مفید</a:t>
            </a:r>
            <a:r>
              <a:rPr lang="en-US" dirty="0"/>
              <a:t> </a:t>
            </a:r>
            <a:r>
              <a:rPr lang="en-US" dirty="0" err="1"/>
              <a:t>است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21" y="1833141"/>
            <a:ext cx="5515745" cy="37152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07322" y="4945677"/>
            <a:ext cx="6201295" cy="104644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dilate(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kernel)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method accepts the following parameters −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object representing the source (input image) for this operation.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object representing the kernel.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75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774271"/>
          </a:xfrm>
        </p:spPr>
        <p:txBody>
          <a:bodyPr/>
          <a:lstStyle/>
          <a:p>
            <a:r>
              <a:rPr lang="en-US" b="1" dirty="0" smtClean="0"/>
              <a:t>Opening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Morphological transformations</a:t>
            </a:r>
          </a:p>
        </p:txBody>
      </p:sp>
      <p:pic>
        <p:nvPicPr>
          <p:cNvPr id="9218" name="Picture 2" descr="ope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54" y="4130256"/>
            <a:ext cx="3047557" cy="20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7999" y="2369127"/>
            <a:ext cx="8786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b="1" dirty="0" smtClean="0"/>
              <a:t> Opening</a:t>
            </a:r>
            <a:r>
              <a:rPr lang="en-US" dirty="0" smtClean="0"/>
              <a:t> </a:t>
            </a:r>
            <a:r>
              <a:rPr lang="en-US" dirty="0" err="1"/>
              <a:t>فقط</a:t>
            </a:r>
            <a:r>
              <a:rPr lang="en-US" dirty="0"/>
              <a:t> </a:t>
            </a:r>
            <a:r>
              <a:rPr lang="en-US" dirty="0" err="1"/>
              <a:t>نام</a:t>
            </a:r>
            <a:r>
              <a:rPr lang="en-US" dirty="0"/>
              <a:t> </a:t>
            </a:r>
            <a:r>
              <a:rPr lang="en-US" dirty="0" err="1"/>
              <a:t>دیگری</a:t>
            </a:r>
            <a:r>
              <a:rPr lang="en-US" dirty="0"/>
              <a:t> </a:t>
            </a:r>
            <a:r>
              <a:rPr lang="en-US" dirty="0" err="1"/>
              <a:t>از</a:t>
            </a:r>
            <a:r>
              <a:rPr lang="en-US" dirty="0"/>
              <a:t> </a:t>
            </a:r>
            <a:r>
              <a:rPr lang="en-US" b="1" dirty="0" smtClean="0"/>
              <a:t>Erosion</a:t>
            </a:r>
            <a:r>
              <a:rPr lang="fa-IR" b="1" dirty="0" smtClean="0"/>
              <a:t> </a:t>
            </a:r>
            <a:r>
              <a:rPr lang="en-US" dirty="0" smtClean="0"/>
              <a:t> و </a:t>
            </a:r>
            <a:r>
              <a:rPr lang="en-US" dirty="0" err="1"/>
              <a:t>به</a:t>
            </a:r>
            <a:r>
              <a:rPr lang="en-US" dirty="0"/>
              <a:t> </a:t>
            </a:r>
            <a:r>
              <a:rPr lang="en-US" dirty="0" err="1"/>
              <a:t>دنبال</a:t>
            </a:r>
            <a:r>
              <a:rPr lang="en-US" dirty="0"/>
              <a:t> </a:t>
            </a:r>
            <a:r>
              <a:rPr lang="en-US" dirty="0" err="1" smtClean="0"/>
              <a:t>آنDilation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است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48" y="2798254"/>
            <a:ext cx="10631384" cy="562053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4548" y="3827305"/>
            <a:ext cx="6758247" cy="238526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morphologyEx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op, kernel)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method accepts the following parameters −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An object of the class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representing the source (input) image.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An integer representing the type of the Morphological operation.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A kernel matrix.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86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674519"/>
          </a:xfrm>
        </p:spPr>
        <p:txBody>
          <a:bodyPr/>
          <a:lstStyle/>
          <a:p>
            <a:r>
              <a:rPr lang="en-US" b="1" dirty="0" smtClean="0"/>
              <a:t>Closing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pPr algn="l" rtl="0"/>
            <a:r>
              <a:rPr lang="en-US" dirty="0"/>
              <a:t>Morphological transformations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2643" y="2134031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 smtClean="0"/>
              <a:t>برعکس </a:t>
            </a:r>
            <a:r>
              <a:rPr lang="en-US" sz="2400" dirty="0" smtClean="0"/>
              <a:t>opening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3" y="2801175"/>
            <a:ext cx="10555173" cy="590632"/>
          </a:xfrm>
          <a:prstGeom prst="rect">
            <a:avLst/>
          </a:prstGeom>
        </p:spPr>
      </p:pic>
      <p:pic>
        <p:nvPicPr>
          <p:cNvPr id="10242" name="Picture 2" descr="clo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239" y="3969327"/>
            <a:ext cx="3506863" cy="23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2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023653"/>
          </a:xfrm>
        </p:spPr>
        <p:txBody>
          <a:bodyPr/>
          <a:lstStyle/>
          <a:p>
            <a:r>
              <a:rPr lang="en-US" b="1" dirty="0"/>
              <a:t>Morphological </a:t>
            </a:r>
            <a:r>
              <a:rPr lang="en-US" b="1" dirty="0" smtClean="0"/>
              <a:t>Gradient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pPr algn="l" rtl="0"/>
            <a:r>
              <a:rPr lang="en-US" dirty="0"/>
              <a:t>Morphological transformations</a:t>
            </a:r>
          </a:p>
        </p:txBody>
      </p:sp>
      <p:pic>
        <p:nvPicPr>
          <p:cNvPr id="11266" name="Picture 2" descr="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09" y="4106351"/>
            <a:ext cx="3219393" cy="215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04" y="2561936"/>
            <a:ext cx="8278758" cy="540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3564" y="3281890"/>
            <a:ext cx="5227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 smtClean="0"/>
              <a:t>تفاوت بین</a:t>
            </a:r>
            <a:r>
              <a:rPr lang="en-US" sz="2400" dirty="0" smtClean="0"/>
              <a:t> </a:t>
            </a:r>
            <a:r>
              <a:rPr lang="fa-IR" sz="2400" dirty="0" smtClean="0"/>
              <a:t> </a:t>
            </a:r>
            <a:r>
              <a:rPr lang="en-US" sz="2400" dirty="0" smtClean="0"/>
              <a:t>dilation </a:t>
            </a:r>
            <a:r>
              <a:rPr lang="fa-IR" sz="2400" dirty="0" smtClean="0"/>
              <a:t> و </a:t>
            </a:r>
            <a:r>
              <a:rPr lang="en-US" sz="2400" dirty="0" smtClean="0"/>
              <a:t>erosion </a:t>
            </a:r>
            <a:r>
              <a:rPr lang="fa-IR" sz="2400" dirty="0"/>
              <a:t> </a:t>
            </a:r>
            <a:r>
              <a:rPr lang="fa-IR" sz="2400" dirty="0" smtClean="0"/>
              <a:t>یک تصویر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2469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765959"/>
          </a:xfrm>
        </p:spPr>
        <p:txBody>
          <a:bodyPr/>
          <a:lstStyle/>
          <a:p>
            <a:r>
              <a:rPr lang="en-US" b="1" dirty="0"/>
              <a:t>Top </a:t>
            </a:r>
            <a:r>
              <a:rPr lang="en-US" b="1" dirty="0" smtClean="0"/>
              <a:t>Hat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pPr algn="l" rtl="0"/>
            <a:r>
              <a:rPr lang="en-US" dirty="0"/>
              <a:t>Morphological transformations</a:t>
            </a:r>
          </a:p>
        </p:txBody>
      </p:sp>
      <p:pic>
        <p:nvPicPr>
          <p:cNvPr id="12290" name="Picture 2" descr="toph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91" y="4118956"/>
            <a:ext cx="3402272" cy="227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43" y="2183525"/>
            <a:ext cx="8197195" cy="634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5655" y="3090102"/>
            <a:ext cx="579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 smtClean="0"/>
              <a:t>تفاوت بین</a:t>
            </a:r>
            <a:r>
              <a:rPr lang="en-US" sz="2400" dirty="0" smtClean="0"/>
              <a:t> </a:t>
            </a:r>
            <a:r>
              <a:rPr lang="fa-IR" sz="2400" dirty="0" smtClean="0"/>
              <a:t> تصویر اصلی</a:t>
            </a:r>
            <a:r>
              <a:rPr lang="en-US" sz="2400" dirty="0" smtClean="0"/>
              <a:t> </a:t>
            </a:r>
            <a:r>
              <a:rPr lang="fa-IR" sz="2400" dirty="0" smtClean="0"/>
              <a:t> و </a:t>
            </a:r>
            <a:r>
              <a:rPr lang="en-US" sz="2400" dirty="0" smtClean="0"/>
              <a:t>opening </a:t>
            </a:r>
            <a:r>
              <a:rPr lang="fa-IR" sz="2400" dirty="0" smtClean="0"/>
              <a:t> یک تصویر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279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765959"/>
          </a:xfrm>
        </p:spPr>
        <p:txBody>
          <a:bodyPr/>
          <a:lstStyle/>
          <a:p>
            <a:r>
              <a:rPr lang="fa-IR" dirty="0" smtClean="0"/>
              <a:t>برای اطلاعات بیشتر :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pPr algn="l" rtl="0"/>
            <a:r>
              <a:rPr lang="en-US" dirty="0"/>
              <a:t>Morphological transformations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8343" y="3671101"/>
            <a:ext cx="10406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https://docs.opencv.org/trunk/d9/d61/tutorial_py_morphological_ops.html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308343" y="4444184"/>
            <a:ext cx="12443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https://www.tutorialspoint.com/opencv/opencv_morphological_operations.htm</a:t>
            </a:r>
          </a:p>
        </p:txBody>
      </p:sp>
    </p:spTree>
    <p:extLst>
      <p:ext uri="{BB962C8B-B14F-4D97-AF65-F5344CB8AC3E}">
        <p14:creationId xmlns:p14="http://schemas.microsoft.com/office/powerpoint/2010/main" val="8926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03366"/>
          </a:xfrm>
        </p:spPr>
        <p:txBody>
          <a:bodyPr/>
          <a:lstStyle/>
          <a:p>
            <a:pPr algn="l" rtl="0"/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122" y="3004994"/>
            <a:ext cx="4344006" cy="2048161"/>
          </a:xfrm>
          <a:prstGeom prst="rect">
            <a:avLst/>
          </a:prstGeom>
        </p:spPr>
      </p:pic>
      <p:pic>
        <p:nvPicPr>
          <p:cNvPr id="2050" name="Picture 2" descr="Sklearn Numpy Fiow Pandas Tensorflow Matplotlib Maths Data Scientist the  Three Infinite Stones of Data Science | Science Meme on ME.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48" y="2200333"/>
            <a:ext cx="3795965" cy="4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3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fa-IR" dirty="0" smtClean="0"/>
              <a:t> و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98616"/>
          </a:xfrm>
        </p:spPr>
        <p:txBody>
          <a:bodyPr/>
          <a:lstStyle/>
          <a:p>
            <a:pPr algn="l" rtl="0"/>
            <a:r>
              <a:rPr lang="en-US" dirty="0" smtClean="0"/>
              <a:t>Color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2566924"/>
            <a:ext cx="6568608" cy="1319276"/>
          </a:xfrm>
          <a:prstGeom prst="rect">
            <a:avLst/>
          </a:prstGeom>
        </p:spPr>
      </p:pic>
      <p:pic>
        <p:nvPicPr>
          <p:cNvPr id="6" name="Picture 2" descr="Ivan Goncharov on Twitter: &quot;Excited to share the second Learn #OpenCV in  #Python by MAKING #MEMES video where we play with color models and save our  memes! 😁😆🤠(Crazy beginner friendly, btw🔥) https://t.co/3kFVZ12mKv #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5" b="27227"/>
          <a:stretch/>
        </p:blipFill>
        <p:spPr bwMode="auto">
          <a:xfrm>
            <a:off x="438249" y="4572000"/>
            <a:ext cx="6308798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30188" y="5097698"/>
            <a:ext cx="4803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b="1" dirty="0" err="1" smtClean="0"/>
              <a:t>Matplotlib</a:t>
            </a:r>
            <a:r>
              <a:rPr lang="fa-IR" b="1" dirty="0" smtClean="0"/>
              <a:t> عکس را به صورت </a:t>
            </a:r>
            <a:r>
              <a:rPr lang="en-US" b="1" dirty="0" smtClean="0"/>
              <a:t>RBG</a:t>
            </a:r>
            <a:r>
              <a:rPr lang="fa-IR" b="1" dirty="0" smtClean="0"/>
              <a:t> ذخیره میکند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366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022441"/>
          </a:xfrm>
        </p:spPr>
        <p:txBody>
          <a:bodyPr/>
          <a:lstStyle/>
          <a:p>
            <a:r>
              <a:rPr lang="fa-IR" dirty="0" smtClean="0"/>
              <a:t>نحوه کشیدن یک نمودار :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fa-IR" dirty="0" smtClean="0"/>
              <a:t> و </a:t>
            </a:r>
            <a:r>
              <a:rPr lang="en-US" dirty="0" err="1" smtClean="0"/>
              <a:t>OpenCV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89" y="3518265"/>
            <a:ext cx="4415627" cy="784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49" y="2720141"/>
            <a:ext cx="3989375" cy="3361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88" y="4695899"/>
            <a:ext cx="4415627" cy="84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4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689066"/>
          </a:xfrm>
        </p:spPr>
        <p:txBody>
          <a:bodyPr/>
          <a:lstStyle/>
          <a:p>
            <a:pPr algn="l" rtl="0"/>
            <a:r>
              <a:rPr lang="en-US" dirty="0" smtClean="0"/>
              <a:t>Subplot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r>
              <a:rPr lang="en-US" dirty="0" err="1" smtClean="0"/>
              <a:t>Matplotlib</a:t>
            </a:r>
            <a:r>
              <a:rPr lang="fa-IR" dirty="0" smtClean="0"/>
              <a:t> و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66925" y="2048023"/>
            <a:ext cx="9767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dirty="0" smtClean="0"/>
              <a:t>Subplot</a:t>
            </a:r>
            <a:r>
              <a:rPr lang="fa-IR" sz="2400" dirty="0" smtClean="0"/>
              <a:t> </a:t>
            </a:r>
            <a:r>
              <a:rPr lang="en-US" sz="2400" dirty="0" smtClean="0"/>
              <a:t> </a:t>
            </a:r>
            <a:r>
              <a:rPr lang="fa-IR" sz="2400" dirty="0" smtClean="0"/>
              <a:t>برای قرار دادن چند عکس در یک نمودار کنار هم استفاده میکنیم </a:t>
            </a:r>
            <a:endParaRPr lang="en-US" sz="2400" dirty="0"/>
          </a:p>
        </p:txBody>
      </p:sp>
      <p:pic>
        <p:nvPicPr>
          <p:cNvPr id="3074" name="Picture 2" descr="OpenCV: Image Thresho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65" y="2614612"/>
            <a:ext cx="5454650" cy="38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44" y="4672915"/>
            <a:ext cx="5951707" cy="7763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fa-IR" dirty="0" smtClean="0"/>
              <a:t> و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689066"/>
          </a:xfrm>
        </p:spPr>
        <p:txBody>
          <a:bodyPr/>
          <a:lstStyle/>
          <a:p>
            <a:pPr algn="l" rtl="0"/>
            <a:r>
              <a:rPr lang="en-US" dirty="0" smtClean="0"/>
              <a:t>Subplot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762372" y="2263858"/>
            <a:ext cx="238125" cy="2476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OpenCV: Image Thresho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485" y="2086033"/>
            <a:ext cx="3666480" cy="26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881436" y="2215749"/>
            <a:ext cx="3708049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81435" y="3502085"/>
            <a:ext cx="3708049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362450" y="5524500"/>
            <a:ext cx="209550" cy="8191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80514" y="5454958"/>
            <a:ext cx="3672885" cy="2294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459523" y="5784598"/>
            <a:ext cx="4836877" cy="2294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480514" y="6145737"/>
            <a:ext cx="6492286" cy="2294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8045626" y="4693308"/>
            <a:ext cx="355246" cy="90180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9315805" y="4858127"/>
            <a:ext cx="355246" cy="104117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0877901" y="4836241"/>
            <a:ext cx="355246" cy="13892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80514" y="2821888"/>
            <a:ext cx="225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/>
              <a:t>تعداد ستون ها =2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36650" y="5653188"/>
            <a:ext cx="231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/>
              <a:t>تعداد سطر ها=3 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86634" y="430978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شماره عکس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a-IR" dirty="0" smtClean="0"/>
              <a:t>پیاده کردن آستانه ها و نمایش با </a:t>
            </a:r>
            <a:r>
              <a:rPr lang="en-US" dirty="0" smtClean="0"/>
              <a:t>subplot  </a:t>
            </a:r>
            <a:r>
              <a:rPr lang="fa-I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003391"/>
          </a:xfrm>
        </p:spPr>
        <p:txBody>
          <a:bodyPr/>
          <a:lstStyle/>
          <a:p>
            <a:pPr algn="l" rtl="0"/>
            <a:r>
              <a:rPr lang="en-US" dirty="0" err="1" smtClean="0"/>
              <a:t>Kernal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285" y="2581275"/>
            <a:ext cx="1132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هر تصویر از تعدادی پیکسل تشکیل شده است</a:t>
            </a:r>
          </a:p>
          <a:p>
            <a:pPr algn="r" rtl="1"/>
            <a:r>
              <a:rPr lang="fa-IR" dirty="0" smtClean="0"/>
              <a:t>یک تصویر ماتریسی از اعداد است بین صفر تا 255 </a:t>
            </a:r>
          </a:p>
          <a:p>
            <a:pPr algn="r" rtl="1"/>
            <a:endParaRPr lang="fa-IR" dirty="0" smtClean="0"/>
          </a:p>
          <a:p>
            <a:pPr algn="r"/>
            <a:r>
              <a:rPr lang="fa-IR" dirty="0" smtClean="0"/>
              <a:t> </a:t>
            </a:r>
          </a:p>
        </p:txBody>
      </p:sp>
      <p:pic>
        <p:nvPicPr>
          <p:cNvPr id="7" name="Picture 4" descr="Pixel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5" y="2400358"/>
            <a:ext cx="2823465" cy="211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86649" y="4663103"/>
            <a:ext cx="434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به یک ماتریس دلخواه </a:t>
            </a:r>
            <a:r>
              <a:rPr lang="en-US" dirty="0" err="1" smtClean="0"/>
              <a:t>kernal</a:t>
            </a:r>
            <a:r>
              <a:rPr lang="fa-IR" dirty="0" smtClean="0"/>
              <a:t> یا فیلتر میگوییم </a:t>
            </a:r>
          </a:p>
          <a:p>
            <a:pPr algn="r" rtl="1"/>
            <a:endParaRPr lang="fa-IR" dirty="0" smtClean="0"/>
          </a:p>
          <a:p>
            <a:pPr algn="r"/>
            <a:r>
              <a:rPr lang="fa-IR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66" y="4105454"/>
            <a:ext cx="2300384" cy="21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282B56A8-6FBA-4EA2-9CCC-4F39D5B1E89E}" vid="{9C0725DF-B9F0-475D-A3ED-8D13F057FF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295</TotalTime>
  <Words>693</Words>
  <Application>Microsoft Office PowerPoint</Application>
  <PresentationFormat>Widescreen</PresentationFormat>
  <Paragraphs>123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B Koodak</vt:lpstr>
      <vt:lpstr>B Mahsa</vt:lpstr>
      <vt:lpstr>B Nazanin</vt:lpstr>
      <vt:lpstr>B Titr</vt:lpstr>
      <vt:lpstr>Corbel</vt:lpstr>
      <vt:lpstr>Courier New</vt:lpstr>
      <vt:lpstr>Roboto</vt:lpstr>
      <vt:lpstr>Tahoma</vt:lpstr>
      <vt:lpstr>Theme1</vt:lpstr>
      <vt:lpstr>PowerPoint Presentation</vt:lpstr>
      <vt:lpstr>مقدمه :</vt:lpstr>
      <vt:lpstr>مقدمه : </vt:lpstr>
      <vt:lpstr>Matplotlib و Opencv</vt:lpstr>
      <vt:lpstr>Matplotlib و OpenCV</vt:lpstr>
      <vt:lpstr>Matplotlib و OpenCV</vt:lpstr>
      <vt:lpstr>Matplotlib و OpenCV</vt:lpstr>
      <vt:lpstr>تمرین</vt:lpstr>
      <vt:lpstr>مقدمه : </vt:lpstr>
      <vt:lpstr>filters</vt:lpstr>
      <vt:lpstr>filters</vt:lpstr>
      <vt:lpstr>filters</vt:lpstr>
      <vt:lpstr>filters</vt:lpstr>
      <vt:lpstr>Fitlers</vt:lpstr>
      <vt:lpstr>Fitlers</vt:lpstr>
      <vt:lpstr>Fitlers</vt:lpstr>
      <vt:lpstr>Fitlers</vt:lpstr>
      <vt:lpstr>Fitlers</vt:lpstr>
      <vt:lpstr>Fitlers</vt:lpstr>
      <vt:lpstr>PowerPoint Presentation</vt:lpstr>
      <vt:lpstr>Morphological transformations</vt:lpstr>
      <vt:lpstr>Morphological transformations</vt:lpstr>
      <vt:lpstr>Morphological transformations</vt:lpstr>
      <vt:lpstr>Morphological transformations</vt:lpstr>
      <vt:lpstr>Morphological transformations</vt:lpstr>
      <vt:lpstr>Morphological transformations</vt:lpstr>
      <vt:lpstr>Morphological transformations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118</cp:revision>
  <dcterms:created xsi:type="dcterms:W3CDTF">2020-08-27T18:24:10Z</dcterms:created>
  <dcterms:modified xsi:type="dcterms:W3CDTF">2020-09-18T08:50:09Z</dcterms:modified>
</cp:coreProperties>
</file>