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70" r:id="rId11"/>
    <p:sldId id="264"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161607"/>
            <a:ext cx="11724640" cy="6377939"/>
          </a:xfrm>
          <a:prstGeom prst="rect">
            <a:avLst/>
          </a:prstGeom>
          <a:solidFill>
            <a:srgbClr val="00B050"/>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rtl="1">
              <a:buNone/>
              <a:defRPr sz="2800">
                <a:solidFill>
                  <a:srgbClr val="FFFFFF"/>
                </a:solidFill>
                <a:latin typeface="Arial Black" panose="020B0A04020102020204" pitchFamily="34" charset="0"/>
                <a:cs typeface="B Titr" panose="00000700000000000000" pitchFamily="2" charset="-78"/>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دوره: </a:t>
            </a:r>
            <a:endParaRPr lang="en-US" dirty="0"/>
          </a:p>
          <a:p>
            <a:r>
              <a:rPr lang="fa-IR" dirty="0"/>
              <a:t>مدرس:</a:t>
            </a:r>
            <a:endParaRPr lang="en-US" dirty="0"/>
          </a:p>
        </p:txBody>
      </p:sp>
      <p:sp>
        <p:nvSpPr>
          <p:cNvPr id="4" name="Date Placeholder 3"/>
          <p:cNvSpPr>
            <a:spLocks noGrp="1"/>
          </p:cNvSpPr>
          <p:nvPr>
            <p:ph type="dt" sz="half" idx="10"/>
          </p:nvPr>
        </p:nvSpPr>
        <p:spPr/>
        <p:txBody>
          <a:bodyPr/>
          <a:lstStyle>
            <a:lvl1pPr>
              <a:defRPr sz="2000">
                <a:solidFill>
                  <a:srgbClr val="FFFFFF"/>
                </a:solidFill>
                <a:cs typeface="B Mahsa" panose="00000400000000000000" pitchFamily="2" charset="-78"/>
              </a:defRPr>
            </a:lvl1pPr>
          </a:lstStyle>
          <a:p>
            <a:fld id="{19FD6C30-EAD1-4534-9899-8872D3F6B64D}" type="datetimeFigureOut">
              <a:rPr lang="en-US" smtClean="0"/>
              <a:t>9/18/2020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3136218-963B-4A0F-95F9-DC03B6AE1FE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8681" y="347069"/>
            <a:ext cx="2084837" cy="327969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6097" y="482599"/>
            <a:ext cx="2913925" cy="3115368"/>
          </a:xfrm>
          <a:prstGeom prst="rect">
            <a:avLst/>
          </a:prstGeom>
        </p:spPr>
      </p:pic>
    </p:spTree>
    <p:extLst>
      <p:ext uri="{BB962C8B-B14F-4D97-AF65-F5344CB8AC3E}">
        <p14:creationId xmlns:p14="http://schemas.microsoft.com/office/powerpoint/2010/main" val="2961731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D6C30-EAD1-4534-9899-8872D3F6B64D}"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224542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FD6C30-EAD1-4534-9899-8872D3F6B64D}"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4457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FD6C30-EAD1-4534-9899-8872D3F6B64D}"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2090255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FD6C30-EAD1-4534-9899-8872D3F6B64D}"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3279325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FD6C30-EAD1-4534-9899-8872D3F6B64D}"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3053808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FD6C30-EAD1-4534-9899-8872D3F6B64D}"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23443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Ref idx="1003">
        <a:schemeClr val="bg2"/>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0030"/>
            <a:ext cx="11724640" cy="6377939"/>
          </a:xfrm>
          <a:prstGeom prst="rect">
            <a:avLst/>
          </a:prstGeom>
          <a:solidFill>
            <a:schemeClr val="accent3">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 name="Subtitle 2"/>
          <p:cNvSpPr>
            <a:spLocks noGrp="1"/>
          </p:cNvSpPr>
          <p:nvPr>
            <p:ph type="subTitle" idx="1" hasCustomPrompt="1"/>
          </p:nvPr>
        </p:nvSpPr>
        <p:spPr>
          <a:xfrm>
            <a:off x="1709530" y="3869634"/>
            <a:ext cx="8767860" cy="1388165"/>
          </a:xfrm>
        </p:spPr>
        <p:txBody>
          <a:bodyPr>
            <a:normAutofit/>
          </a:bodyPr>
          <a:lstStyle>
            <a:lvl1pPr marL="0" indent="0" algn="ctr" rtl="1">
              <a:buNone/>
              <a:defRPr sz="2800">
                <a:solidFill>
                  <a:srgbClr val="FFFFFF"/>
                </a:solidFill>
                <a:latin typeface="Arial Black" panose="020B0A04020102020204" pitchFamily="34" charset="0"/>
                <a:cs typeface="B Titr" panose="00000700000000000000" pitchFamily="2" charset="-78"/>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a-IR" dirty="0"/>
              <a:t>دوره: </a:t>
            </a:r>
          </a:p>
          <a:p>
            <a:r>
              <a:rPr lang="fa-IR" dirty="0"/>
              <a:t>مدرس:</a:t>
            </a:r>
            <a:endParaRPr lang="en-US" dirty="0"/>
          </a:p>
        </p:txBody>
      </p:sp>
      <p:sp>
        <p:nvSpPr>
          <p:cNvPr id="4" name="Date Placeholder 3"/>
          <p:cNvSpPr>
            <a:spLocks noGrp="1"/>
          </p:cNvSpPr>
          <p:nvPr>
            <p:ph type="dt" sz="half" idx="10"/>
          </p:nvPr>
        </p:nvSpPr>
        <p:spPr/>
        <p:txBody>
          <a:bodyPr/>
          <a:lstStyle>
            <a:lvl1pPr>
              <a:defRPr sz="2000">
                <a:solidFill>
                  <a:srgbClr val="FFFFFF"/>
                </a:solidFill>
                <a:cs typeface="B Mahsa" panose="00000400000000000000" pitchFamily="2" charset="-78"/>
              </a:defRPr>
            </a:lvl1pPr>
          </a:lstStyle>
          <a:p>
            <a:fld id="{19FD6C30-EAD1-4534-9899-8872D3F6B64D}" type="datetimeFigureOut">
              <a:rPr lang="en-US" smtClean="0"/>
              <a:t>9/18/2020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3136218-963B-4A0F-95F9-DC03B6AE1FE9}"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8681" y="347069"/>
            <a:ext cx="2084837" cy="327969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6097" y="482599"/>
            <a:ext cx="2913925" cy="3115368"/>
          </a:xfrm>
          <a:prstGeom prst="rect">
            <a:avLst/>
          </a:prstGeom>
        </p:spPr>
      </p:pic>
    </p:spTree>
    <p:extLst>
      <p:ext uri="{BB962C8B-B14F-4D97-AF65-F5344CB8AC3E}">
        <p14:creationId xmlns:p14="http://schemas.microsoft.com/office/powerpoint/2010/main" val="34738361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524" y="412897"/>
            <a:ext cx="9011752"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a:t>
            </a:r>
            <a:endParaRPr lang="en-US" dirty="0"/>
          </a:p>
        </p:txBody>
      </p:sp>
      <p:sp>
        <p:nvSpPr>
          <p:cNvPr id="3" name="Content Placeholder 2"/>
          <p:cNvSpPr>
            <a:spLocks noGrp="1"/>
          </p:cNvSpPr>
          <p:nvPr>
            <p:ph idx="1" hasCustomPrompt="1"/>
          </p:nvPr>
        </p:nvSpPr>
        <p:spPr>
          <a:xfrm>
            <a:off x="308344" y="1254034"/>
            <a:ext cx="11525693" cy="5294812"/>
          </a:xfrm>
        </p:spPr>
        <p:style>
          <a:lnRef idx="2">
            <a:schemeClr val="accent1"/>
          </a:lnRef>
          <a:fillRef idx="1">
            <a:schemeClr val="lt1"/>
          </a:fillRef>
          <a:effectRef idx="0">
            <a:schemeClr val="accent1"/>
          </a:effectRef>
          <a:fontRef idx="minor">
            <a:schemeClr val="dk1"/>
          </a:fontRef>
        </p:style>
        <p:txBody>
          <a:bodyPr anchor="ctr">
            <a:normAutofit/>
          </a:bodyPr>
          <a:lstStyle>
            <a:lvl1pPr>
              <a:defRPr sz="3200" baseline="0">
                <a:cs typeface="B Nazanin" panose="00000400000000000000" pitchFamily="2" charset="-78"/>
              </a:defRPr>
            </a:lvl1pPr>
            <a:lvl2pPr>
              <a:defRPr sz="3000" baseline="0">
                <a:cs typeface="B Nazanin" panose="00000400000000000000" pitchFamily="2" charset="-78"/>
              </a:defRPr>
            </a:lvl2pPr>
            <a:lvl3pPr>
              <a:defRPr sz="2800" baseline="0">
                <a:cs typeface="B Nazanin" panose="00000400000000000000" pitchFamily="2" charset="-78"/>
              </a:defRPr>
            </a:lvl3pPr>
            <a:lvl4pPr>
              <a:defRPr sz="2600" baseline="0">
                <a:cs typeface="B Nazanin" panose="00000400000000000000" pitchFamily="2" charset="-78"/>
              </a:defRPr>
            </a:lvl4pPr>
            <a:lvl5pPr>
              <a:defRPr sz="2400" baseline="0">
                <a:cs typeface="B Nazanin" panose="00000400000000000000" pitchFamily="2" charset="-78"/>
              </a:defRPr>
            </a:lvl5pPr>
          </a:lstStyle>
          <a:p>
            <a:pPr lvl="0"/>
            <a:r>
              <a:rPr lang="fa-IR" dirty="0"/>
              <a:t>سطح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9" name="Slide Number Placeholder 6">
            <a:extLst>
              <a:ext uri="{FF2B5EF4-FFF2-40B4-BE49-F238E27FC236}">
                <a16:creationId xmlns:a16="http://schemas.microsoft.com/office/drawing/2014/main" id="{1C16D6D8-CBC6-4388-BCD4-D8AC24FAB60C}"/>
              </a:ext>
            </a:extLst>
          </p:cNvPr>
          <p:cNvSpPr>
            <a:spLocks noGrp="1"/>
          </p:cNvSpPr>
          <p:nvPr>
            <p:ph type="sldNum" sz="quarter" idx="12"/>
          </p:nvPr>
        </p:nvSpPr>
        <p:spPr>
          <a:xfrm>
            <a:off x="308344" y="412896"/>
            <a:ext cx="701749" cy="698204"/>
          </a:xfrm>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1621830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8344" y="1166949"/>
            <a:ext cx="9273278" cy="5381897"/>
          </a:xfrm>
        </p:spPr>
        <p:style>
          <a:lnRef idx="2">
            <a:schemeClr val="accent1"/>
          </a:lnRef>
          <a:fillRef idx="1">
            <a:schemeClr val="lt1"/>
          </a:fillRef>
          <a:effectRef idx="0">
            <a:schemeClr val="accent1"/>
          </a:effectRef>
          <a:fontRef idx="minor">
            <a:schemeClr val="dk1"/>
          </a:fontRef>
        </p:style>
        <p:txBody>
          <a:bodyPr anchor="ctr">
            <a:normAutofit/>
          </a:bodyPr>
          <a:lstStyle>
            <a:lvl1pPr>
              <a:defRPr sz="3200" baseline="0">
                <a:cs typeface="B Nazanin" panose="00000400000000000000" pitchFamily="2" charset="-78"/>
              </a:defRPr>
            </a:lvl1pPr>
            <a:lvl2pPr>
              <a:defRPr sz="30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200" baseline="0">
                <a:cs typeface="B Nazanin" panose="00000400000000000000" pitchFamily="2" charset="-78"/>
              </a:defRPr>
            </a:lvl5pPr>
          </a:lstStyle>
          <a:p>
            <a:pPr lvl="0"/>
            <a:r>
              <a:rPr lang="fa-IR" dirty="0"/>
              <a:t>تیتر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7" name="Content Placeholder 3">
            <a:extLst>
              <a:ext uri="{FF2B5EF4-FFF2-40B4-BE49-F238E27FC236}">
                <a16:creationId xmlns:a16="http://schemas.microsoft.com/office/drawing/2014/main" id="{37671C24-3501-45FB-8094-82569DA689F2}"/>
              </a:ext>
            </a:extLst>
          </p:cNvPr>
          <p:cNvSpPr>
            <a:spLocks noGrp="1"/>
          </p:cNvSpPr>
          <p:nvPr>
            <p:ph sz="half" idx="13" hasCustomPrompt="1"/>
          </p:nvPr>
        </p:nvSpPr>
        <p:spPr>
          <a:xfrm>
            <a:off x="9649097" y="1369039"/>
            <a:ext cx="2234559" cy="5179807"/>
          </a:xfrm>
        </p:spPr>
        <p:style>
          <a:lnRef idx="2">
            <a:schemeClr val="accent1"/>
          </a:lnRef>
          <a:fillRef idx="1">
            <a:schemeClr val="lt1"/>
          </a:fillRef>
          <a:effectRef idx="0">
            <a:schemeClr val="accent1"/>
          </a:effectRef>
          <a:fontRef idx="minor">
            <a:schemeClr val="dk1"/>
          </a:fontRef>
        </p:style>
        <p:txBody>
          <a:bodyPr>
            <a:normAutofit/>
          </a:bodyPr>
          <a:lstStyle>
            <a:lvl1pPr>
              <a:defRPr sz="2400" baseline="0">
                <a:cs typeface="B Nazanin" panose="00000400000000000000" pitchFamily="2" charset="-78"/>
              </a:defRPr>
            </a:lvl1pPr>
            <a:lvl2pPr>
              <a:defRPr sz="2200" baseline="0">
                <a:cs typeface="B Nazanin" panose="00000400000000000000" pitchFamily="2" charset="-78"/>
              </a:defRPr>
            </a:lvl2pPr>
            <a:lvl3pPr>
              <a:defRPr sz="2000" baseline="0">
                <a:cs typeface="B Nazanin" panose="00000400000000000000" pitchFamily="2" charset="-78"/>
              </a:defRPr>
            </a:lvl3pPr>
            <a:lvl4pPr>
              <a:defRPr sz="1800" baseline="0">
                <a:cs typeface="B Nazanin" panose="00000400000000000000" pitchFamily="2" charset="-78"/>
              </a:defRPr>
            </a:lvl4pPr>
            <a:lvl5pPr>
              <a:defRPr sz="16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فهرست سطح اول</a:t>
            </a:r>
            <a:endParaRPr lang="en-US" dirty="0"/>
          </a:p>
          <a:p>
            <a:pPr lvl="1"/>
            <a:r>
              <a:rPr lang="fa-IR" dirty="0"/>
              <a:t>سطح دوم</a:t>
            </a:r>
            <a:endParaRPr lang="en-US" dirty="0"/>
          </a:p>
          <a:p>
            <a:pPr lvl="2"/>
            <a:r>
              <a:rPr lang="fa-IR" dirty="0"/>
              <a:t>سطح سوم</a:t>
            </a:r>
            <a:endParaRPr lang="en-US" dirty="0"/>
          </a:p>
          <a:p>
            <a:pPr lvl="3"/>
            <a:r>
              <a:rPr lang="fa-IR" dirty="0"/>
              <a:t>سطح چهارم</a:t>
            </a:r>
            <a:endParaRPr lang="en-US" dirty="0"/>
          </a:p>
          <a:p>
            <a:pPr lvl="4"/>
            <a:r>
              <a:rPr lang="fa-IR" dirty="0"/>
              <a:t>سطح پنجم</a:t>
            </a:r>
            <a:endParaRPr lang="en-US" dirty="0"/>
          </a:p>
        </p:txBody>
      </p:sp>
      <p:sp>
        <p:nvSpPr>
          <p:cNvPr id="9" name="Title 7">
            <a:extLst>
              <a:ext uri="{FF2B5EF4-FFF2-40B4-BE49-F238E27FC236}">
                <a16:creationId xmlns:a16="http://schemas.microsoft.com/office/drawing/2014/main" id="{83271FC4-1E09-46A9-81F5-C3B51547C379}"/>
              </a:ext>
            </a:extLst>
          </p:cNvPr>
          <p:cNvSpPr>
            <a:spLocks noGrp="1"/>
          </p:cNvSpPr>
          <p:nvPr>
            <p:ph type="title" hasCustomPrompt="1"/>
          </p:nvPr>
        </p:nvSpPr>
        <p:spPr>
          <a:xfrm>
            <a:off x="1140351" y="375684"/>
            <a:ext cx="9043177"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10" name="Slide Number Placeholder 6">
            <a:extLst>
              <a:ext uri="{FF2B5EF4-FFF2-40B4-BE49-F238E27FC236}">
                <a16:creationId xmlns:a16="http://schemas.microsoft.com/office/drawing/2014/main" id="{2ADE062A-8F69-4B12-8D2A-C44153A93952}"/>
              </a:ext>
            </a:extLst>
          </p:cNvPr>
          <p:cNvSpPr>
            <a:spLocks noGrp="1"/>
          </p:cNvSpPr>
          <p:nvPr>
            <p:ph type="sldNum" sz="quarter" idx="12"/>
          </p:nvPr>
        </p:nvSpPr>
        <p:spPr>
          <a:xfrm>
            <a:off x="308344" y="375684"/>
            <a:ext cx="701749" cy="698204"/>
          </a:xfrm>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325254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8344" y="1166950"/>
            <a:ext cx="9273278" cy="470262"/>
          </a:xfrm>
          <a:noFill/>
          <a:ln>
            <a:noFill/>
          </a:ln>
        </p:spPr>
        <p:style>
          <a:lnRef idx="0">
            <a:scrgbClr r="0" g="0" b="0"/>
          </a:lnRef>
          <a:fillRef idx="0">
            <a:scrgbClr r="0" g="0" b="0"/>
          </a:fillRef>
          <a:effectRef idx="0">
            <a:scrgbClr r="0" g="0" b="0"/>
          </a:effectRef>
          <a:fontRef idx="minor">
            <a:schemeClr val="dk1"/>
          </a:fontRef>
        </p:style>
        <p:txBody>
          <a:bodyPr anchor="ctr">
            <a:noAutofit/>
          </a:bodyPr>
          <a:lstStyle>
            <a:lvl1pPr>
              <a:defRPr sz="3000" baseline="0">
                <a:cs typeface="B Nazanin" panose="00000400000000000000" pitchFamily="2" charset="-78"/>
              </a:defRPr>
            </a:lvl1pPr>
            <a:lvl2pPr>
              <a:defRPr sz="32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400" baseline="0"/>
            </a:lvl5pPr>
          </a:lstStyle>
          <a:p>
            <a:pPr lvl="0"/>
            <a:r>
              <a:rPr lang="fa-IR" dirty="0"/>
              <a:t>متن مرتبط با محتوای ویدئویی</a:t>
            </a:r>
            <a:endParaRPr lang="en-US" dirty="0"/>
          </a:p>
        </p:txBody>
      </p:sp>
      <p:sp>
        <p:nvSpPr>
          <p:cNvPr id="7" name="Content Placeholder 3">
            <a:extLst>
              <a:ext uri="{FF2B5EF4-FFF2-40B4-BE49-F238E27FC236}">
                <a16:creationId xmlns:a16="http://schemas.microsoft.com/office/drawing/2014/main" id="{37671C24-3501-45FB-8094-82569DA689F2}"/>
              </a:ext>
            </a:extLst>
          </p:cNvPr>
          <p:cNvSpPr>
            <a:spLocks noGrp="1"/>
          </p:cNvSpPr>
          <p:nvPr>
            <p:ph sz="half" idx="13" hasCustomPrompt="1"/>
          </p:nvPr>
        </p:nvSpPr>
        <p:spPr>
          <a:xfrm>
            <a:off x="9649097" y="1369039"/>
            <a:ext cx="2234559" cy="5179807"/>
          </a:xfrm>
        </p:spPr>
        <p:style>
          <a:lnRef idx="2">
            <a:schemeClr val="accent1"/>
          </a:lnRef>
          <a:fillRef idx="1">
            <a:schemeClr val="lt1"/>
          </a:fillRef>
          <a:effectRef idx="0">
            <a:schemeClr val="accent1"/>
          </a:effectRef>
          <a:fontRef idx="minor">
            <a:schemeClr val="dk1"/>
          </a:fontRef>
        </p:style>
        <p:txBody>
          <a:bodyPr anchor="ctr">
            <a:normAutofit/>
          </a:bodyPr>
          <a:lstStyle>
            <a:lvl1pPr>
              <a:defRPr sz="1800" baseline="0">
                <a:cs typeface="B Nazanin" panose="00000400000000000000" pitchFamily="2" charset="-78"/>
              </a:defRPr>
            </a:lvl1pPr>
            <a:lvl2pPr>
              <a:defRPr sz="1600" baseline="0">
                <a:cs typeface="B Nazanin" panose="00000400000000000000" pitchFamily="2" charset="-78"/>
              </a:defRPr>
            </a:lvl2pPr>
            <a:lvl3pPr>
              <a:defRPr sz="1400" baseline="0">
                <a:cs typeface="B Nazanin" panose="00000400000000000000" pitchFamily="2" charset="-78"/>
              </a:defRPr>
            </a:lvl3pPr>
            <a:lvl4pPr>
              <a:defRPr sz="1200" baseline="0"/>
            </a:lvl4pPr>
            <a:lvl5pPr>
              <a:defRPr sz="1200" baseline="0"/>
            </a:lvl5pPr>
            <a:lvl6pPr>
              <a:defRPr sz="1600"/>
            </a:lvl6pPr>
            <a:lvl7pPr>
              <a:defRPr sz="1600"/>
            </a:lvl7pPr>
            <a:lvl8pPr>
              <a:defRPr sz="1600"/>
            </a:lvl8pPr>
            <a:lvl9pPr>
              <a:defRPr sz="1600"/>
            </a:lvl9pPr>
          </a:lstStyle>
          <a:p>
            <a:pPr lvl="0"/>
            <a:r>
              <a:rPr lang="fa-IR" dirty="0"/>
              <a:t>فهرست مطالب</a:t>
            </a:r>
          </a:p>
          <a:p>
            <a:pPr lvl="0"/>
            <a:r>
              <a:rPr lang="fa-IR" dirty="0"/>
              <a:t>سیرس</a:t>
            </a:r>
          </a:p>
          <a:p>
            <a:pPr lvl="1"/>
            <a:r>
              <a:rPr lang="fa-IR" dirty="0"/>
              <a:t>سبرسر</a:t>
            </a:r>
          </a:p>
          <a:p>
            <a:pPr lvl="2"/>
            <a:r>
              <a:rPr lang="fa-IR" dirty="0"/>
              <a:t>بی</a:t>
            </a:r>
            <a:endParaRPr lang="en-US" dirty="0"/>
          </a:p>
        </p:txBody>
      </p:sp>
      <p:sp>
        <p:nvSpPr>
          <p:cNvPr id="9" name="Title 7">
            <a:extLst>
              <a:ext uri="{FF2B5EF4-FFF2-40B4-BE49-F238E27FC236}">
                <a16:creationId xmlns:a16="http://schemas.microsoft.com/office/drawing/2014/main" id="{83271FC4-1E09-46A9-81F5-C3B51547C379}"/>
              </a:ext>
            </a:extLst>
          </p:cNvPr>
          <p:cNvSpPr>
            <a:spLocks noGrp="1"/>
          </p:cNvSpPr>
          <p:nvPr>
            <p:ph type="title" hasCustomPrompt="1"/>
          </p:nvPr>
        </p:nvSpPr>
        <p:spPr>
          <a:xfrm>
            <a:off x="1140351" y="375684"/>
            <a:ext cx="9043177"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10" name="Slide Number Placeholder 6">
            <a:extLst>
              <a:ext uri="{FF2B5EF4-FFF2-40B4-BE49-F238E27FC236}">
                <a16:creationId xmlns:a16="http://schemas.microsoft.com/office/drawing/2014/main" id="{2ADE062A-8F69-4B12-8D2A-C44153A93952}"/>
              </a:ext>
            </a:extLst>
          </p:cNvPr>
          <p:cNvSpPr>
            <a:spLocks noGrp="1"/>
          </p:cNvSpPr>
          <p:nvPr>
            <p:ph type="sldNum" sz="quarter" idx="12"/>
          </p:nvPr>
        </p:nvSpPr>
        <p:spPr>
          <a:xfrm>
            <a:off x="308344" y="375684"/>
            <a:ext cx="701749" cy="698204"/>
          </a:xfrm>
        </p:spPr>
        <p:txBody>
          <a:bodyPr/>
          <a:lstStyle/>
          <a:p>
            <a:fld id="{63136218-963B-4A0F-95F9-DC03B6AE1FE9}" type="slidenum">
              <a:rPr lang="en-US" smtClean="0"/>
              <a:t>‹#›</a:t>
            </a:fld>
            <a:endParaRPr lang="en-US"/>
          </a:p>
        </p:txBody>
      </p:sp>
      <p:sp>
        <p:nvSpPr>
          <p:cNvPr id="11" name="Content Placeholder 2">
            <a:extLst>
              <a:ext uri="{FF2B5EF4-FFF2-40B4-BE49-F238E27FC236}">
                <a16:creationId xmlns:a16="http://schemas.microsoft.com/office/drawing/2014/main" id="{1E653A07-AF48-4112-9EF0-B148D7141A2C}"/>
              </a:ext>
            </a:extLst>
          </p:cNvPr>
          <p:cNvSpPr>
            <a:spLocks noGrp="1"/>
          </p:cNvSpPr>
          <p:nvPr>
            <p:ph idx="14" hasCustomPrompt="1"/>
          </p:nvPr>
        </p:nvSpPr>
        <p:spPr>
          <a:xfrm>
            <a:off x="308344" y="1730274"/>
            <a:ext cx="9273278" cy="4818571"/>
          </a:xfrm>
          <a:noFill/>
          <a:ln>
            <a:noFill/>
          </a:ln>
        </p:spPr>
        <p:style>
          <a:lnRef idx="0">
            <a:scrgbClr r="0" g="0" b="0"/>
          </a:lnRef>
          <a:fillRef idx="0">
            <a:scrgbClr r="0" g="0" b="0"/>
          </a:fillRef>
          <a:effectRef idx="0">
            <a:scrgbClr r="0" g="0" b="0"/>
          </a:effectRef>
          <a:fontRef idx="minor">
            <a:schemeClr val="dk1"/>
          </a:fontRef>
        </p:style>
        <p:txBody>
          <a:bodyPr>
            <a:normAutofit/>
          </a:bodyPr>
          <a:lstStyle>
            <a:lvl1pPr>
              <a:defRPr sz="3200" baseline="0">
                <a:cs typeface="B Nazanin" panose="00000400000000000000" pitchFamily="2" charset="-78"/>
              </a:defRPr>
            </a:lvl1pPr>
            <a:lvl2pPr>
              <a:defRPr sz="3200" baseline="0">
                <a:cs typeface="B Nazanin" panose="00000400000000000000" pitchFamily="2" charset="-78"/>
              </a:defRPr>
            </a:lvl2pPr>
            <a:lvl3pPr>
              <a:defRPr sz="2800" baseline="0">
                <a:cs typeface="B Nazanin" panose="00000400000000000000" pitchFamily="2" charset="-78"/>
              </a:defRPr>
            </a:lvl3pPr>
            <a:lvl4pPr>
              <a:defRPr sz="2400" baseline="0">
                <a:cs typeface="B Nazanin" panose="00000400000000000000" pitchFamily="2" charset="-78"/>
              </a:defRPr>
            </a:lvl4pPr>
            <a:lvl5pPr>
              <a:defRPr sz="2400" baseline="0"/>
            </a:lvl5pPr>
          </a:lstStyle>
          <a:p>
            <a:pPr lvl="0"/>
            <a:r>
              <a:rPr lang="fa-IR" dirty="0"/>
              <a:t>ویدئو را در اینجا وارد کنید</a:t>
            </a:r>
            <a:endParaRPr lang="en-US" dirty="0"/>
          </a:p>
        </p:txBody>
      </p:sp>
    </p:spTree>
    <p:extLst>
      <p:ext uri="{BB962C8B-B14F-4D97-AF65-F5344CB8AC3E}">
        <p14:creationId xmlns:p14="http://schemas.microsoft.com/office/powerpoint/2010/main" val="43935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FD6C30-EAD1-4534-9899-8872D3F6B64D}"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36218-963B-4A0F-95F9-DC03B6AE1FE9}"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74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140351" y="375684"/>
            <a:ext cx="8937300" cy="698204"/>
          </a:xfrm>
          <a:noFill/>
          <a:ln>
            <a:noFill/>
          </a:ln>
        </p:spPr>
        <p:style>
          <a:lnRef idx="0">
            <a:scrgbClr r="0" g="0" b="0"/>
          </a:lnRef>
          <a:fillRef idx="0">
            <a:scrgbClr r="0" g="0" b="0"/>
          </a:fillRef>
          <a:effectRef idx="0">
            <a:scrgbClr r="0" g="0" b="0"/>
          </a:effectRef>
          <a:fontRef idx="minor">
            <a:schemeClr val="dk1"/>
          </a:fontRef>
        </p:style>
        <p:txBody>
          <a:bodyPr/>
          <a:lstStyle>
            <a:lvl1pPr>
              <a:defRPr sz="4000" b="1" cap="none" spc="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cs typeface="B Koodak" panose="00000700000000000000" pitchFamily="2" charset="-78"/>
              </a:defRPr>
            </a:lvl1pPr>
          </a:lstStyle>
          <a:p>
            <a:r>
              <a:rPr lang="fa-IR" dirty="0"/>
              <a:t>عنوان محتوا</a:t>
            </a:r>
            <a:endParaRPr lang="en-US" dirty="0"/>
          </a:p>
        </p:txBody>
      </p:sp>
      <p:sp>
        <p:nvSpPr>
          <p:cNvPr id="3" name="Content Placeholder 2"/>
          <p:cNvSpPr>
            <a:spLocks noGrp="1"/>
          </p:cNvSpPr>
          <p:nvPr>
            <p:ph sz="half" idx="1" hasCustomPrompt="1"/>
          </p:nvPr>
        </p:nvSpPr>
        <p:spPr>
          <a:xfrm>
            <a:off x="308344" y="1167548"/>
            <a:ext cx="4429119" cy="5314768"/>
          </a:xfrm>
          <a:noFill/>
          <a:ln>
            <a:noFill/>
          </a:ln>
        </p:spPr>
        <p:style>
          <a:lnRef idx="0">
            <a:scrgbClr r="0" g="0" b="0"/>
          </a:lnRef>
          <a:fillRef idx="0">
            <a:scrgbClr r="0" g="0" b="0"/>
          </a:fillRef>
          <a:effectRef idx="0">
            <a:scrgbClr r="0" g="0" b="0"/>
          </a:effectRef>
          <a:fontRef idx="minor">
            <a:schemeClr val="dk1"/>
          </a:fontRef>
        </p:style>
        <p:txBody>
          <a:bodyPr/>
          <a:lstStyle>
            <a:lvl1pPr>
              <a:defRPr sz="2200" baseline="0">
                <a:cs typeface="B Nazanin" panose="00000400000000000000" pitchFamily="2" charset="-78"/>
              </a:defRPr>
            </a:lvl1pPr>
            <a:lvl2pPr>
              <a:defRPr sz="2000" baseline="0">
                <a:cs typeface="B Nazanin" panose="00000400000000000000" pitchFamily="2" charset="-78"/>
              </a:defRPr>
            </a:lvl2pPr>
            <a:lvl3pPr>
              <a:defRPr sz="1800" baseline="0">
                <a:cs typeface="B Nazanin" panose="00000400000000000000" pitchFamily="2" charset="-78"/>
              </a:defRPr>
            </a:lvl3pPr>
            <a:lvl4pPr>
              <a:defRPr sz="1600" baseline="0">
                <a:cs typeface="B Nazanin" panose="00000400000000000000" pitchFamily="2" charset="-78"/>
              </a:defRPr>
            </a:lvl4pPr>
            <a:lvl5pPr>
              <a:defRPr sz="16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عکس یا ویدئوی مربعی را در اینجا وارد کنید</a:t>
            </a:r>
            <a:endParaRPr lang="en-US" dirty="0"/>
          </a:p>
        </p:txBody>
      </p:sp>
      <p:sp>
        <p:nvSpPr>
          <p:cNvPr id="4" name="Content Placeholder 3"/>
          <p:cNvSpPr>
            <a:spLocks noGrp="1"/>
          </p:cNvSpPr>
          <p:nvPr>
            <p:ph sz="half" idx="2" hasCustomPrompt="1"/>
          </p:nvPr>
        </p:nvSpPr>
        <p:spPr>
          <a:xfrm>
            <a:off x="4841966" y="1167547"/>
            <a:ext cx="4746171" cy="5314768"/>
          </a:xfrm>
          <a:noFill/>
          <a:ln>
            <a:noFill/>
          </a:ln>
        </p:spPr>
        <p:style>
          <a:lnRef idx="0">
            <a:scrgbClr r="0" g="0" b="0"/>
          </a:lnRef>
          <a:fillRef idx="0">
            <a:scrgbClr r="0" g="0" b="0"/>
          </a:fillRef>
          <a:effectRef idx="0">
            <a:scrgbClr r="0" g="0" b="0"/>
          </a:effectRef>
          <a:fontRef idx="minor">
            <a:schemeClr val="dk1"/>
          </a:fontRef>
        </p:style>
        <p:txBody>
          <a:bodyPr anchor="ctr">
            <a:normAutofit/>
          </a:bodyPr>
          <a:lstStyle>
            <a:lvl1pPr>
              <a:defRPr sz="3200" baseline="0">
                <a:cs typeface="B Nazanin" panose="00000400000000000000" pitchFamily="2" charset="-78"/>
              </a:defRPr>
            </a:lvl1pPr>
            <a:lvl2pPr>
              <a:defRPr sz="2400" baseline="0">
                <a:cs typeface="B Nazanin" panose="00000400000000000000" pitchFamily="2" charset="-78"/>
              </a:defRPr>
            </a:lvl2pPr>
            <a:lvl3pPr>
              <a:defRPr sz="2000" baseline="0">
                <a:cs typeface="B Nazanin" panose="00000400000000000000" pitchFamily="2" charset="-78"/>
              </a:defRPr>
            </a:lvl3pPr>
            <a:lvl4pPr>
              <a:defRPr sz="1800" baseline="0">
                <a:cs typeface="B Nazanin" panose="00000400000000000000" pitchFamily="2" charset="-78"/>
              </a:defRPr>
            </a:lvl4pPr>
            <a:lvl5pPr>
              <a:defRPr sz="18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متن را در اینجا وارد کنید.</a:t>
            </a:r>
            <a:endParaRPr lang="en-US" dirty="0"/>
          </a:p>
        </p:txBody>
      </p:sp>
      <p:sp>
        <p:nvSpPr>
          <p:cNvPr id="9" name="Content Placeholder 3">
            <a:extLst>
              <a:ext uri="{FF2B5EF4-FFF2-40B4-BE49-F238E27FC236}">
                <a16:creationId xmlns:a16="http://schemas.microsoft.com/office/drawing/2014/main" id="{29702C45-5923-4EEF-BF0F-8977AD578171}"/>
              </a:ext>
            </a:extLst>
          </p:cNvPr>
          <p:cNvSpPr>
            <a:spLocks noGrp="1"/>
          </p:cNvSpPr>
          <p:nvPr>
            <p:ph sz="half" idx="13" hasCustomPrompt="1"/>
          </p:nvPr>
        </p:nvSpPr>
        <p:spPr>
          <a:xfrm>
            <a:off x="9692640" y="1369039"/>
            <a:ext cx="2128334" cy="5113275"/>
          </a:xfrm>
        </p:spPr>
        <p:style>
          <a:lnRef idx="2">
            <a:schemeClr val="accent1"/>
          </a:lnRef>
          <a:fillRef idx="1">
            <a:schemeClr val="lt1"/>
          </a:fillRef>
          <a:effectRef idx="0">
            <a:schemeClr val="accent1"/>
          </a:effectRef>
          <a:fontRef idx="minor">
            <a:schemeClr val="dk1"/>
          </a:fontRef>
        </p:style>
        <p:txBody>
          <a:bodyPr>
            <a:normAutofit/>
          </a:bodyPr>
          <a:lstStyle>
            <a:lvl1pPr>
              <a:defRPr sz="1800" baseline="0">
                <a:cs typeface="B Nazanin" panose="00000400000000000000" pitchFamily="2" charset="-78"/>
              </a:defRPr>
            </a:lvl1pPr>
            <a:lvl2pPr>
              <a:defRPr sz="1600" baseline="0">
                <a:cs typeface="B Nazanin" panose="00000400000000000000" pitchFamily="2" charset="-78"/>
              </a:defRPr>
            </a:lvl2pPr>
            <a:lvl3pPr>
              <a:defRPr sz="1400" baseline="0">
                <a:cs typeface="B Nazanin" panose="00000400000000000000" pitchFamily="2" charset="-78"/>
              </a:defRPr>
            </a:lvl3pPr>
            <a:lvl4pPr>
              <a:defRPr sz="1200" baseline="0">
                <a:cs typeface="B Nazanin" panose="00000400000000000000" pitchFamily="2" charset="-78"/>
              </a:defRPr>
            </a:lvl4pPr>
            <a:lvl5pPr>
              <a:defRPr sz="1200" baseline="0">
                <a:cs typeface="B Nazanin" panose="00000400000000000000" pitchFamily="2" charset="-78"/>
              </a:defRPr>
            </a:lvl5pPr>
            <a:lvl6pPr>
              <a:defRPr sz="1600"/>
            </a:lvl6pPr>
            <a:lvl7pPr>
              <a:defRPr sz="1600"/>
            </a:lvl7pPr>
            <a:lvl8pPr>
              <a:defRPr sz="1600"/>
            </a:lvl8pPr>
            <a:lvl9pPr>
              <a:defRPr sz="1600"/>
            </a:lvl9pPr>
          </a:lstStyle>
          <a:p>
            <a:pPr lvl="0"/>
            <a:r>
              <a:rPr lang="fa-IR" dirty="0"/>
              <a:t>فهرست مطالب</a:t>
            </a:r>
            <a:endParaRPr lang="en-US" dirty="0"/>
          </a:p>
        </p:txBody>
      </p:sp>
      <p:sp>
        <p:nvSpPr>
          <p:cNvPr id="12" name="Slide Number Placeholder 6">
            <a:extLst>
              <a:ext uri="{FF2B5EF4-FFF2-40B4-BE49-F238E27FC236}">
                <a16:creationId xmlns:a16="http://schemas.microsoft.com/office/drawing/2014/main" id="{8A873AED-B992-47D6-AC2D-CEFD72C78B9D}"/>
              </a:ext>
            </a:extLst>
          </p:cNvPr>
          <p:cNvSpPr>
            <a:spLocks noGrp="1"/>
          </p:cNvSpPr>
          <p:nvPr>
            <p:ph type="sldNum" sz="quarter" idx="12"/>
          </p:nvPr>
        </p:nvSpPr>
        <p:spPr>
          <a:xfrm>
            <a:off x="308344" y="375684"/>
            <a:ext cx="701749" cy="698204"/>
          </a:xfrm>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268248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FD6C30-EAD1-4534-9899-8872D3F6B64D}"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224521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FD6C30-EAD1-4534-9899-8872D3F6B64D}"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36218-963B-4A0F-95F9-DC03B6AE1FE9}" type="slidenum">
              <a:rPr lang="en-US" smtClean="0"/>
              <a:t>‹#›</a:t>
            </a:fld>
            <a:endParaRPr lang="en-US"/>
          </a:p>
        </p:txBody>
      </p:sp>
    </p:spTree>
    <p:extLst>
      <p:ext uri="{BB962C8B-B14F-4D97-AF65-F5344CB8AC3E}">
        <p14:creationId xmlns:p14="http://schemas.microsoft.com/office/powerpoint/2010/main" val="22841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3680" y="24003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0351" y="375684"/>
            <a:ext cx="9176644" cy="698204"/>
          </a:xfrm>
          <a:prstGeom prst="rect">
            <a:avLst/>
          </a:prstGeom>
        </p:spPr>
        <p:txBody>
          <a:bodyPr vert="horz" lIns="91440" tIns="45720" rIns="91440" bIns="45720" rtlCol="0" anchor="ctr">
            <a:normAutofit/>
          </a:bodyPr>
          <a:lstStyle/>
          <a:p>
            <a:r>
              <a:rPr lang="fa-IR" dirty="0"/>
              <a:t>تیتر اصلی</a:t>
            </a:r>
            <a:endParaRPr lang="en-US" dirty="0"/>
          </a:p>
        </p:txBody>
      </p:sp>
      <p:sp>
        <p:nvSpPr>
          <p:cNvPr id="3" name="Text Placeholder 2"/>
          <p:cNvSpPr>
            <a:spLocks noGrp="1"/>
          </p:cNvSpPr>
          <p:nvPr>
            <p:ph type="body" idx="1"/>
          </p:nvPr>
        </p:nvSpPr>
        <p:spPr>
          <a:xfrm>
            <a:off x="308344" y="1209542"/>
            <a:ext cx="11525693" cy="488645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8344" y="6174422"/>
            <a:ext cx="2329074" cy="365125"/>
          </a:xfrm>
          <a:prstGeom prst="rect">
            <a:avLst/>
          </a:prstGeom>
        </p:spPr>
        <p:txBody>
          <a:bodyPr vert="horz" lIns="91440" tIns="45720" rIns="91440" bIns="45720" rtlCol="0" anchor="ctr"/>
          <a:lstStyle>
            <a:lvl1pPr algn="ctr">
              <a:defRPr sz="3200">
                <a:solidFill>
                  <a:schemeClr val="accent1"/>
                </a:solidFill>
                <a:cs typeface="B Mahsa" panose="00000400000000000000" pitchFamily="2" charset="-78"/>
              </a:defRPr>
            </a:lvl1pPr>
          </a:lstStyle>
          <a:p>
            <a:fld id="{19FD6C30-EAD1-4534-9899-8872D3F6B64D}" type="datetimeFigureOut">
              <a:rPr lang="en-US" smtClean="0"/>
              <a:t>9/18/2020</a:t>
            </a:fld>
            <a:endParaRPr lang="en-US"/>
          </a:p>
        </p:txBody>
      </p:sp>
      <p:sp>
        <p:nvSpPr>
          <p:cNvPr id="5" name="Footer Placeholder 4"/>
          <p:cNvSpPr>
            <a:spLocks noGrp="1"/>
          </p:cNvSpPr>
          <p:nvPr>
            <p:ph type="ftr" sz="quarter" idx="3"/>
          </p:nvPr>
        </p:nvSpPr>
        <p:spPr>
          <a:xfrm>
            <a:off x="2712083" y="6174421"/>
            <a:ext cx="912195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308344" y="375684"/>
            <a:ext cx="701749" cy="698204"/>
          </a:xfrm>
          <a:prstGeom prst="rect">
            <a:avLst/>
          </a:prstGeom>
        </p:spPr>
        <p:txBody>
          <a:bodyPr vert="horz" lIns="91440" tIns="45720" rIns="91440" bIns="45720" rtlCol="0" anchor="ctr"/>
          <a:lstStyle>
            <a:lvl1pPr algn="r">
              <a:defRPr sz="2800">
                <a:solidFill>
                  <a:schemeClr val="accent1"/>
                </a:solidFill>
              </a:defRPr>
            </a:lvl1pPr>
          </a:lstStyle>
          <a:p>
            <a:fld id="{63136218-963B-4A0F-95F9-DC03B6AE1FE9}" type="slidenum">
              <a:rPr lang="en-US" smtClean="0"/>
              <a:t>‹#›</a:t>
            </a:fld>
            <a:endParaRPr lang="en-US"/>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20496" y="333551"/>
            <a:ext cx="1413541" cy="797568"/>
          </a:xfrm>
          <a:prstGeom prst="rect">
            <a:avLst/>
          </a:prstGeom>
        </p:spPr>
      </p:pic>
    </p:spTree>
    <p:extLst>
      <p:ext uri="{BB962C8B-B14F-4D97-AF65-F5344CB8AC3E}">
        <p14:creationId xmlns:p14="http://schemas.microsoft.com/office/powerpoint/2010/main" val="3293388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B Titr" panose="00000700000000000000" pitchFamily="2" charset="-78"/>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baseline="0">
          <a:solidFill>
            <a:schemeClr val="tx1"/>
          </a:solidFill>
          <a:latin typeface="Arial" panose="020B0604020202020204" pitchFamily="34" charset="0"/>
          <a:ea typeface="+mn-ea"/>
          <a:cs typeface="Arial" panose="020B0604020202020204" pitchFamily="34" charset="0"/>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baseline="0">
          <a:solidFill>
            <a:schemeClr val="tx1"/>
          </a:solidFill>
          <a:latin typeface="Arial" panose="020B0604020202020204" pitchFamily="34" charset="0"/>
          <a:ea typeface="+mn-ea"/>
          <a:cs typeface="Arial" panose="020B0604020202020204" pitchFamily="34" charset="0"/>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baseline="0">
          <a:solidFill>
            <a:schemeClr val="tx1"/>
          </a:solidFill>
          <a:latin typeface="Arial" panose="020B0604020202020204" pitchFamily="34" charset="0"/>
          <a:ea typeface="+mn-ea"/>
          <a:cs typeface="Arial" panose="020B0604020202020204" pitchFamily="34" charset="0"/>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baseline="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fa-IR" dirty="0" smtClean="0"/>
              <a:t>پردازش تصویر و مقدمه ای بر یادگیری ماشین </a:t>
            </a:r>
            <a:endParaRPr lang="en-US" dirty="0"/>
          </a:p>
        </p:txBody>
      </p:sp>
    </p:spTree>
    <p:extLst>
      <p:ext uri="{BB962C8B-B14F-4D97-AF65-F5344CB8AC3E}">
        <p14:creationId xmlns:p14="http://schemas.microsoft.com/office/powerpoint/2010/main" val="181090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1048591"/>
          </a:xfrm>
        </p:spPr>
        <p:txBody>
          <a:bodyPr/>
          <a:lstStyle/>
          <a:p>
            <a:r>
              <a:rPr lang="en-US" dirty="0" err="1" smtClean="0"/>
              <a:t>numpy.concatenate</a:t>
            </a:r>
            <a:endParaRPr lang="en-US" dirty="0"/>
          </a:p>
        </p:txBody>
      </p:sp>
      <p:sp>
        <p:nvSpPr>
          <p:cNvPr id="5" name="TextBox 4"/>
          <p:cNvSpPr txBox="1"/>
          <p:nvPr/>
        </p:nvSpPr>
        <p:spPr>
          <a:xfrm>
            <a:off x="8561987" y="2685011"/>
            <a:ext cx="3272050" cy="369332"/>
          </a:xfrm>
          <a:prstGeom prst="rect">
            <a:avLst/>
          </a:prstGeom>
          <a:noFill/>
        </p:spPr>
        <p:txBody>
          <a:bodyPr wrap="none" rtlCol="0">
            <a:spAutoFit/>
          </a:bodyPr>
          <a:lstStyle/>
          <a:p>
            <a:r>
              <a:rPr lang="fa-IR" dirty="0" smtClean="0"/>
              <a:t>برای کنار هم گذاشتن تو ماتریس</a:t>
            </a:r>
            <a:endParaRPr lang="en-US" dirty="0"/>
          </a:p>
        </p:txBody>
      </p:sp>
      <p:sp>
        <p:nvSpPr>
          <p:cNvPr id="6" name="Rectangle 2"/>
          <p:cNvSpPr>
            <a:spLocks noChangeArrowheads="1"/>
          </p:cNvSpPr>
          <p:nvPr/>
        </p:nvSpPr>
        <p:spPr bwMode="auto">
          <a:xfrm>
            <a:off x="399011" y="2728945"/>
            <a:ext cx="54505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numpy.concatenate</a:t>
            </a:r>
            <a:r>
              <a:rPr kumimoji="0" lang="en-US" altLang="en-US"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((a1, a2, ...), axis)</a:t>
            </a:r>
            <a:r>
              <a:rPr kumimoji="0" lang="en-US" altLang="en-US" sz="11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550312" y="3845420"/>
            <a:ext cx="851515" cy="369332"/>
          </a:xfrm>
          <a:prstGeom prst="rect">
            <a:avLst/>
          </a:prstGeom>
          <a:noFill/>
        </p:spPr>
        <p:txBody>
          <a:bodyPr wrap="none" rtlCol="0">
            <a:spAutoFit/>
          </a:bodyPr>
          <a:lstStyle/>
          <a:p>
            <a:r>
              <a:rPr lang="en-US" dirty="0" smtClean="0"/>
              <a:t>Axis=1 </a:t>
            </a:r>
            <a:endParaRPr lang="en-US" dirty="0"/>
          </a:p>
        </p:txBody>
      </p:sp>
      <p:sp>
        <p:nvSpPr>
          <p:cNvPr id="8" name="TextBox 7"/>
          <p:cNvSpPr txBox="1"/>
          <p:nvPr/>
        </p:nvSpPr>
        <p:spPr>
          <a:xfrm>
            <a:off x="543099" y="5331228"/>
            <a:ext cx="865943" cy="369332"/>
          </a:xfrm>
          <a:prstGeom prst="rect">
            <a:avLst/>
          </a:prstGeom>
          <a:noFill/>
        </p:spPr>
        <p:txBody>
          <a:bodyPr wrap="none" rtlCol="0">
            <a:spAutoFit/>
          </a:bodyPr>
          <a:lstStyle/>
          <a:p>
            <a:r>
              <a:rPr lang="en-US" dirty="0" smtClean="0"/>
              <a:t>Axis=0 </a:t>
            </a:r>
            <a:endParaRPr lang="en-US" dirty="0"/>
          </a:p>
        </p:txBody>
      </p:sp>
      <p:sp>
        <p:nvSpPr>
          <p:cNvPr id="9" name="Right Arrow 8"/>
          <p:cNvSpPr/>
          <p:nvPr/>
        </p:nvSpPr>
        <p:spPr>
          <a:xfrm>
            <a:off x="1845425" y="3873731"/>
            <a:ext cx="2593571" cy="282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748520" y="5270269"/>
            <a:ext cx="2751512" cy="245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57774" y="3830381"/>
            <a:ext cx="2985113" cy="369332"/>
          </a:xfrm>
          <a:prstGeom prst="rect">
            <a:avLst/>
          </a:prstGeom>
          <a:noFill/>
        </p:spPr>
        <p:txBody>
          <a:bodyPr wrap="none" rtlCol="0">
            <a:spAutoFit/>
          </a:bodyPr>
          <a:lstStyle/>
          <a:p>
            <a:r>
              <a:rPr lang="fa-IR" dirty="0" smtClean="0"/>
              <a:t>ردیف ها کنار هم قرار میگیرند </a:t>
            </a:r>
            <a:endParaRPr lang="en-US" dirty="0"/>
          </a:p>
        </p:txBody>
      </p:sp>
      <p:sp>
        <p:nvSpPr>
          <p:cNvPr id="12" name="TextBox 11"/>
          <p:cNvSpPr txBox="1"/>
          <p:nvPr/>
        </p:nvSpPr>
        <p:spPr>
          <a:xfrm>
            <a:off x="5408082" y="5146562"/>
            <a:ext cx="3084499" cy="369332"/>
          </a:xfrm>
          <a:prstGeom prst="rect">
            <a:avLst/>
          </a:prstGeom>
          <a:noFill/>
        </p:spPr>
        <p:txBody>
          <a:bodyPr wrap="none" rtlCol="0">
            <a:spAutoFit/>
          </a:bodyPr>
          <a:lstStyle/>
          <a:p>
            <a:r>
              <a:rPr lang="fa-IR" dirty="0" smtClean="0"/>
              <a:t>ستون ها کنار هم قرار میگیرند </a:t>
            </a:r>
            <a:endParaRPr lang="en-US" dirty="0"/>
          </a:p>
        </p:txBody>
      </p:sp>
    </p:spTree>
    <p:extLst>
      <p:ext uri="{BB962C8B-B14F-4D97-AF65-F5344CB8AC3E}">
        <p14:creationId xmlns:p14="http://schemas.microsoft.com/office/powerpoint/2010/main" val="1456045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Image Pyramids</a:t>
            </a:r>
          </a:p>
        </p:txBody>
      </p:sp>
      <p:sp>
        <p:nvSpPr>
          <p:cNvPr id="3" name="Content Placeholder 2"/>
          <p:cNvSpPr>
            <a:spLocks noGrp="1"/>
          </p:cNvSpPr>
          <p:nvPr>
            <p:ph idx="1"/>
          </p:nvPr>
        </p:nvSpPr>
        <p:spPr>
          <a:xfrm>
            <a:off x="308344" y="1254035"/>
            <a:ext cx="11525693" cy="860516"/>
          </a:xfrm>
        </p:spPr>
        <p:txBody>
          <a:bodyPr/>
          <a:lstStyle/>
          <a:p>
            <a:pPr algn="l" rtl="0"/>
            <a:r>
              <a:rPr lang="en-US" dirty="0" smtClean="0"/>
              <a:t>Gaussian </a:t>
            </a:r>
            <a:r>
              <a:rPr lang="en-US" dirty="0"/>
              <a:t>Pyramids</a:t>
            </a:r>
          </a:p>
        </p:txBody>
      </p:sp>
      <p:pic>
        <p:nvPicPr>
          <p:cNvPr id="6146" name="Picture 2" descr="Pyramid (image processin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344" y="2489892"/>
            <a:ext cx="3444875" cy="3444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97477" y="2489892"/>
            <a:ext cx="6255560" cy="369332"/>
          </a:xfrm>
          <a:prstGeom prst="rect">
            <a:avLst/>
          </a:prstGeom>
          <a:noFill/>
        </p:spPr>
        <p:txBody>
          <a:bodyPr wrap="none" rtlCol="0">
            <a:spAutoFit/>
          </a:bodyPr>
          <a:lstStyle/>
          <a:p>
            <a:pPr algn="r" rtl="1"/>
            <a:r>
              <a:rPr lang="fa-IR" dirty="0" smtClean="0"/>
              <a:t>بعضی وقت ها نیاز داریم تا </a:t>
            </a:r>
            <a:r>
              <a:rPr lang="en-US" dirty="0" smtClean="0"/>
              <a:t>Resolution</a:t>
            </a:r>
            <a:r>
              <a:rPr lang="fa-IR" dirty="0" smtClean="0"/>
              <a:t> را کاهش یا افزایش دهیم </a:t>
            </a:r>
            <a:endParaRPr lang="en-US" dirty="0"/>
          </a:p>
        </p:txBody>
      </p:sp>
      <p:pic>
        <p:nvPicPr>
          <p:cNvPr id="6148" name="Picture 4" descr="Pyramid 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762" y="3775767"/>
            <a:ext cx="2447925" cy="1866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yramid 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761" y="3775767"/>
            <a:ext cx="2447925"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090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913" y="2619296"/>
            <a:ext cx="4744112" cy="1124107"/>
          </a:xfrm>
          <a:prstGeom prst="rect">
            <a:avLst/>
          </a:prstGeom>
        </p:spPr>
      </p:pic>
      <p:sp>
        <p:nvSpPr>
          <p:cNvPr id="6" name="Title 1"/>
          <p:cNvSpPr>
            <a:spLocks noGrp="1"/>
          </p:cNvSpPr>
          <p:nvPr>
            <p:ph type="title"/>
          </p:nvPr>
        </p:nvSpPr>
        <p:spPr>
          <a:xfrm>
            <a:off x="1075524" y="412897"/>
            <a:ext cx="9011752" cy="698204"/>
          </a:xfrm>
        </p:spPr>
        <p:txBody>
          <a:bodyPr/>
          <a:lstStyle/>
          <a:p>
            <a:pPr algn="l" rtl="0"/>
            <a:r>
              <a:rPr lang="en-US" dirty="0"/>
              <a:t>Image Pyramids</a:t>
            </a:r>
          </a:p>
        </p:txBody>
      </p:sp>
      <p:sp>
        <p:nvSpPr>
          <p:cNvPr id="7" name="Content Placeholder 2"/>
          <p:cNvSpPr>
            <a:spLocks noGrp="1"/>
          </p:cNvSpPr>
          <p:nvPr>
            <p:ph idx="1"/>
          </p:nvPr>
        </p:nvSpPr>
        <p:spPr>
          <a:xfrm>
            <a:off x="308344" y="1254035"/>
            <a:ext cx="11525693" cy="860516"/>
          </a:xfrm>
        </p:spPr>
        <p:txBody>
          <a:bodyPr/>
          <a:lstStyle/>
          <a:p>
            <a:pPr algn="l" rtl="0"/>
            <a:r>
              <a:rPr lang="en-US" dirty="0" smtClean="0"/>
              <a:t>Gaussian </a:t>
            </a:r>
            <a:r>
              <a:rPr lang="en-US" dirty="0"/>
              <a:t>Pyramids</a:t>
            </a:r>
          </a:p>
        </p:txBody>
      </p:sp>
      <p:pic>
        <p:nvPicPr>
          <p:cNvPr id="8194" name="Picture 2" descr="https://media.geeksforgeeks.org/wp-content/uploads/20190516140736/Screenshot-29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060" y="2257485"/>
            <a:ext cx="2822157" cy="384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482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344" y="1254034"/>
            <a:ext cx="11525693" cy="727166"/>
          </a:xfrm>
        </p:spPr>
        <p:txBody>
          <a:bodyPr/>
          <a:lstStyle/>
          <a:p>
            <a:pPr algn="l" rtl="0"/>
            <a:r>
              <a:rPr lang="en-US" dirty="0" smtClean="0"/>
              <a:t>Laplacian Pyramids</a:t>
            </a:r>
            <a:endParaRPr lang="en-US" dirty="0"/>
          </a:p>
        </p:txBody>
      </p:sp>
      <p:sp>
        <p:nvSpPr>
          <p:cNvPr id="4" name="Title 1"/>
          <p:cNvSpPr>
            <a:spLocks noGrp="1"/>
          </p:cNvSpPr>
          <p:nvPr>
            <p:ph type="title"/>
          </p:nvPr>
        </p:nvSpPr>
        <p:spPr>
          <a:xfrm>
            <a:off x="1075524" y="412897"/>
            <a:ext cx="9011752" cy="698204"/>
          </a:xfrm>
        </p:spPr>
        <p:txBody>
          <a:bodyPr/>
          <a:lstStyle/>
          <a:p>
            <a:pPr algn="l" rtl="0"/>
            <a:r>
              <a:rPr lang="en-US" dirty="0"/>
              <a:t>Image Pyramids</a:t>
            </a:r>
          </a:p>
        </p:txBody>
      </p:sp>
      <p:sp>
        <p:nvSpPr>
          <p:cNvPr id="5" name="TextBox 4"/>
          <p:cNvSpPr txBox="1"/>
          <p:nvPr/>
        </p:nvSpPr>
        <p:spPr>
          <a:xfrm>
            <a:off x="3878470" y="2975667"/>
            <a:ext cx="7798930" cy="369332"/>
          </a:xfrm>
          <a:prstGeom prst="rect">
            <a:avLst/>
          </a:prstGeom>
          <a:noFill/>
        </p:spPr>
        <p:txBody>
          <a:bodyPr wrap="none" rtlCol="0">
            <a:spAutoFit/>
          </a:bodyPr>
          <a:lstStyle/>
          <a:p>
            <a:pPr algn="r" rtl="1"/>
            <a:r>
              <a:rPr lang="fa-IR" dirty="0" smtClean="0"/>
              <a:t>تابعی مستقیم برای به دست اوردن این وجود ندارد به صورت زیر به دست می آید </a:t>
            </a:r>
            <a:endParaRPr lang="en-US" dirty="0"/>
          </a:p>
        </p:txBody>
      </p:sp>
      <p:pic>
        <p:nvPicPr>
          <p:cNvPr id="9218" name="Picture 2" descr="https://i0.wp.com/theailearner.com/wp-content/uploads/2019/08/laplacian_pyr.png?resize=532%2C50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75" y="2975667"/>
            <a:ext cx="3521007" cy="33555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09575" y="2116464"/>
            <a:ext cx="11267825" cy="646331"/>
          </a:xfrm>
          <a:prstGeom prst="rect">
            <a:avLst/>
          </a:prstGeom>
        </p:spPr>
        <p:txBody>
          <a:bodyPr wrap="square">
            <a:spAutoFit/>
          </a:bodyPr>
          <a:lstStyle/>
          <a:p>
            <a:pPr algn="r" rtl="1"/>
            <a:r>
              <a:rPr lang="en-US" dirty="0" err="1" smtClean="0"/>
              <a:t>تصاویر</a:t>
            </a:r>
            <a:r>
              <a:rPr lang="en-US" dirty="0" smtClean="0"/>
              <a:t> </a:t>
            </a:r>
            <a:r>
              <a:rPr lang="en-US" dirty="0"/>
              <a:t>Laplacian </a:t>
            </a:r>
            <a:r>
              <a:rPr lang="en-US" dirty="0" smtClean="0"/>
              <a:t>Pyramids</a:t>
            </a:r>
            <a:r>
              <a:rPr lang="fa-IR" dirty="0" smtClean="0"/>
              <a:t> </a:t>
            </a:r>
            <a:r>
              <a:rPr lang="en-US" dirty="0" err="1" smtClean="0"/>
              <a:t>فقط</a:t>
            </a:r>
            <a:r>
              <a:rPr lang="en-US" dirty="0" smtClean="0"/>
              <a:t> </a:t>
            </a:r>
            <a:r>
              <a:rPr lang="en-US" dirty="0" err="1"/>
              <a:t>مانند</a:t>
            </a:r>
            <a:r>
              <a:rPr lang="en-US" dirty="0"/>
              <a:t> </a:t>
            </a:r>
            <a:r>
              <a:rPr lang="en-US" dirty="0" err="1"/>
              <a:t>تصاویر</a:t>
            </a:r>
            <a:r>
              <a:rPr lang="en-US" dirty="0"/>
              <a:t> </a:t>
            </a:r>
            <a:r>
              <a:rPr lang="en-US" dirty="0" err="1"/>
              <a:t>لبه</a:t>
            </a:r>
            <a:r>
              <a:rPr lang="en-US" dirty="0"/>
              <a:t> </a:t>
            </a:r>
            <a:r>
              <a:rPr lang="en-US" dirty="0" err="1"/>
              <a:t>هستند</a:t>
            </a:r>
            <a:r>
              <a:rPr lang="en-US" dirty="0"/>
              <a:t>. </a:t>
            </a:r>
            <a:r>
              <a:rPr lang="en-US" dirty="0" err="1"/>
              <a:t>بیشتر</a:t>
            </a:r>
            <a:r>
              <a:rPr lang="en-US" dirty="0"/>
              <a:t> </a:t>
            </a:r>
            <a:r>
              <a:rPr lang="en-US" dirty="0" err="1"/>
              <a:t>عناصر</a:t>
            </a:r>
            <a:r>
              <a:rPr lang="en-US" dirty="0"/>
              <a:t> </a:t>
            </a:r>
            <a:r>
              <a:rPr lang="en-US" dirty="0" err="1"/>
              <a:t>آن</a:t>
            </a:r>
            <a:r>
              <a:rPr lang="en-US" dirty="0"/>
              <a:t> </a:t>
            </a:r>
            <a:r>
              <a:rPr lang="en-US" dirty="0" err="1"/>
              <a:t>صفر</a:t>
            </a:r>
            <a:r>
              <a:rPr lang="en-US" dirty="0"/>
              <a:t> </a:t>
            </a:r>
            <a:r>
              <a:rPr lang="en-US" dirty="0" err="1"/>
              <a:t>هستند</a:t>
            </a:r>
            <a:r>
              <a:rPr lang="en-US" dirty="0"/>
              <a:t>. </a:t>
            </a:r>
            <a:r>
              <a:rPr lang="en-US" dirty="0" err="1"/>
              <a:t>از</a:t>
            </a:r>
            <a:r>
              <a:rPr lang="en-US" dirty="0"/>
              <a:t> </a:t>
            </a:r>
            <a:r>
              <a:rPr lang="en-US" dirty="0" err="1"/>
              <a:t>آنها</a:t>
            </a:r>
            <a:r>
              <a:rPr lang="en-US" dirty="0"/>
              <a:t> </a:t>
            </a:r>
            <a:r>
              <a:rPr lang="en-US" dirty="0" err="1"/>
              <a:t>در</a:t>
            </a:r>
            <a:r>
              <a:rPr lang="en-US" dirty="0"/>
              <a:t> </a:t>
            </a:r>
            <a:r>
              <a:rPr lang="en-US" dirty="0" err="1"/>
              <a:t>فشرده</a:t>
            </a:r>
            <a:r>
              <a:rPr lang="en-US" dirty="0"/>
              <a:t> </a:t>
            </a:r>
            <a:r>
              <a:rPr lang="en-US" dirty="0" err="1"/>
              <a:t>سازی</a:t>
            </a:r>
            <a:r>
              <a:rPr lang="en-US" dirty="0"/>
              <a:t> </a:t>
            </a:r>
            <a:r>
              <a:rPr lang="en-US" dirty="0" err="1"/>
              <a:t>تصویر</a:t>
            </a:r>
            <a:r>
              <a:rPr lang="en-US" dirty="0"/>
              <a:t> </a:t>
            </a:r>
            <a:r>
              <a:rPr lang="en-US" dirty="0" err="1"/>
              <a:t>استفاده</a:t>
            </a:r>
            <a:r>
              <a:rPr lang="en-US" dirty="0"/>
              <a:t> </a:t>
            </a:r>
            <a:r>
              <a:rPr lang="en-US" dirty="0" err="1"/>
              <a:t>می</a:t>
            </a:r>
            <a:r>
              <a:rPr lang="en-US" dirty="0"/>
              <a:t> </a:t>
            </a:r>
            <a:r>
              <a:rPr lang="en-US" dirty="0" err="1"/>
              <a:t>شود</a:t>
            </a:r>
            <a:r>
              <a:rPr lang="en-US" dirty="0"/>
              <a:t>. </a:t>
            </a:r>
            <a:r>
              <a:rPr lang="en-US" dirty="0" err="1"/>
              <a:t>یک</a:t>
            </a:r>
            <a:r>
              <a:rPr lang="en-US" dirty="0"/>
              <a:t> </a:t>
            </a:r>
            <a:r>
              <a:rPr lang="en-US" dirty="0" err="1"/>
              <a:t>سطح</a:t>
            </a:r>
            <a:r>
              <a:rPr lang="en-US" dirty="0"/>
              <a:t> </a:t>
            </a:r>
            <a:r>
              <a:rPr lang="en-US" dirty="0" err="1"/>
              <a:t>در</a:t>
            </a:r>
            <a:r>
              <a:rPr lang="en-US" dirty="0"/>
              <a:t> </a:t>
            </a:r>
            <a:r>
              <a:rPr lang="en-US" dirty="0" err="1"/>
              <a:t>هرم</a:t>
            </a:r>
            <a:r>
              <a:rPr lang="en-US" dirty="0"/>
              <a:t> </a:t>
            </a:r>
            <a:r>
              <a:rPr lang="en-US" dirty="0" err="1"/>
              <a:t>لاپلاس</a:t>
            </a:r>
            <a:r>
              <a:rPr lang="en-US" dirty="0"/>
              <a:t> </a:t>
            </a:r>
            <a:r>
              <a:rPr lang="en-US" dirty="0" err="1"/>
              <a:t>با</a:t>
            </a:r>
            <a:r>
              <a:rPr lang="en-US" dirty="0"/>
              <a:t> </a:t>
            </a:r>
            <a:r>
              <a:rPr lang="en-US" dirty="0" err="1"/>
              <a:t>اختلاف</a:t>
            </a:r>
            <a:r>
              <a:rPr lang="en-US" dirty="0"/>
              <a:t> </a:t>
            </a:r>
            <a:r>
              <a:rPr lang="en-US" dirty="0" err="1"/>
              <a:t>بین</a:t>
            </a:r>
            <a:r>
              <a:rPr lang="en-US" dirty="0"/>
              <a:t> </a:t>
            </a:r>
            <a:r>
              <a:rPr lang="en-US" dirty="0" err="1"/>
              <a:t>آن</a:t>
            </a:r>
            <a:r>
              <a:rPr lang="en-US" dirty="0"/>
              <a:t> </a:t>
            </a:r>
            <a:r>
              <a:rPr lang="en-US" dirty="0" err="1"/>
              <a:t>سطح</a:t>
            </a:r>
            <a:r>
              <a:rPr lang="en-US" dirty="0"/>
              <a:t> </a:t>
            </a:r>
            <a:r>
              <a:rPr lang="en-US" dirty="0" err="1"/>
              <a:t>در</a:t>
            </a:r>
            <a:r>
              <a:rPr lang="en-US" dirty="0"/>
              <a:t> </a:t>
            </a:r>
            <a:r>
              <a:rPr lang="en-US" dirty="0" err="1"/>
              <a:t>هرم</a:t>
            </a:r>
            <a:r>
              <a:rPr lang="en-US" dirty="0"/>
              <a:t> </a:t>
            </a:r>
            <a:r>
              <a:rPr lang="en-US" dirty="0" err="1"/>
              <a:t>گاوسی</a:t>
            </a:r>
            <a:r>
              <a:rPr lang="en-US" dirty="0"/>
              <a:t> و </a:t>
            </a:r>
            <a:r>
              <a:rPr lang="en-US" dirty="0" err="1"/>
              <a:t>نسخه</a:t>
            </a:r>
            <a:r>
              <a:rPr lang="en-US" dirty="0"/>
              <a:t> </a:t>
            </a:r>
            <a:r>
              <a:rPr lang="en-US" dirty="0" err="1"/>
              <a:t>گسترش</a:t>
            </a:r>
            <a:r>
              <a:rPr lang="en-US" dirty="0"/>
              <a:t> </a:t>
            </a:r>
            <a:r>
              <a:rPr lang="en-US" dirty="0" err="1"/>
              <a:t>یافته</a:t>
            </a:r>
            <a:r>
              <a:rPr lang="en-US" dirty="0"/>
              <a:t> </a:t>
            </a:r>
            <a:r>
              <a:rPr lang="en-US" dirty="0" err="1"/>
              <a:t>سطح</a:t>
            </a:r>
            <a:r>
              <a:rPr lang="en-US" dirty="0"/>
              <a:t> </a:t>
            </a:r>
            <a:r>
              <a:rPr lang="en-US" dirty="0" err="1"/>
              <a:t>بالای</a:t>
            </a:r>
            <a:r>
              <a:rPr lang="en-US" dirty="0"/>
              <a:t> </a:t>
            </a:r>
            <a:r>
              <a:rPr lang="en-US" dirty="0" err="1"/>
              <a:t>آن</a:t>
            </a:r>
            <a:r>
              <a:rPr lang="en-US" dirty="0"/>
              <a:t> </a:t>
            </a:r>
            <a:r>
              <a:rPr lang="en-US" dirty="0" err="1"/>
              <a:t>در</a:t>
            </a:r>
            <a:r>
              <a:rPr lang="en-US" dirty="0"/>
              <a:t> </a:t>
            </a:r>
            <a:r>
              <a:rPr lang="en-US" dirty="0" err="1"/>
              <a:t>هرم</a:t>
            </a:r>
            <a:r>
              <a:rPr lang="en-US" dirty="0"/>
              <a:t> </a:t>
            </a:r>
            <a:r>
              <a:rPr lang="en-US" dirty="0" err="1"/>
              <a:t>گوس</a:t>
            </a:r>
            <a:r>
              <a:rPr lang="en-US" dirty="0"/>
              <a:t> </a:t>
            </a:r>
            <a:r>
              <a:rPr lang="en-US" dirty="0" err="1"/>
              <a:t>تشکیل</a:t>
            </a:r>
            <a:r>
              <a:rPr lang="en-US" dirty="0"/>
              <a:t> </a:t>
            </a:r>
            <a:r>
              <a:rPr lang="en-US" dirty="0" err="1"/>
              <a:t>می</a:t>
            </a:r>
            <a:r>
              <a:rPr lang="en-US" dirty="0"/>
              <a:t> </a:t>
            </a:r>
            <a:r>
              <a:rPr lang="en-US" dirty="0" err="1"/>
              <a:t>شود</a:t>
            </a:r>
            <a:endParaRPr lang="en-US" dirty="0"/>
          </a:p>
        </p:txBody>
      </p:sp>
    </p:spTree>
    <p:extLst>
      <p:ext uri="{BB962C8B-B14F-4D97-AF65-F5344CB8AC3E}">
        <p14:creationId xmlns:p14="http://schemas.microsoft.com/office/powerpoint/2010/main" val="13740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75524" y="412897"/>
            <a:ext cx="9011752" cy="698204"/>
          </a:xfrm>
        </p:spPr>
        <p:txBody>
          <a:bodyPr/>
          <a:lstStyle/>
          <a:p>
            <a:pPr algn="l" rtl="0"/>
            <a:r>
              <a:rPr lang="en-US" dirty="0"/>
              <a:t>Image Pyramids</a:t>
            </a:r>
          </a:p>
        </p:txBody>
      </p:sp>
      <p:sp>
        <p:nvSpPr>
          <p:cNvPr id="6" name="Content Placeholder 2"/>
          <p:cNvSpPr>
            <a:spLocks noGrp="1"/>
          </p:cNvSpPr>
          <p:nvPr>
            <p:ph idx="1"/>
          </p:nvPr>
        </p:nvSpPr>
        <p:spPr>
          <a:xfrm>
            <a:off x="308344" y="1254034"/>
            <a:ext cx="11525693" cy="727166"/>
          </a:xfrm>
        </p:spPr>
        <p:txBody>
          <a:bodyPr/>
          <a:lstStyle/>
          <a:p>
            <a:pPr algn="l" rtl="0"/>
            <a:r>
              <a:rPr lang="en-US" dirty="0" smtClean="0"/>
              <a:t>Laplacian Pyramids</a:t>
            </a:r>
            <a:endParaRPr lang="en-US" dirty="0"/>
          </a:p>
        </p:txBody>
      </p:sp>
      <p:sp>
        <p:nvSpPr>
          <p:cNvPr id="7" name="TextBox 6"/>
          <p:cNvSpPr txBox="1"/>
          <p:nvPr/>
        </p:nvSpPr>
        <p:spPr>
          <a:xfrm>
            <a:off x="7848600" y="2331720"/>
            <a:ext cx="4123245" cy="369332"/>
          </a:xfrm>
          <a:prstGeom prst="rect">
            <a:avLst/>
          </a:prstGeom>
          <a:noFill/>
        </p:spPr>
        <p:txBody>
          <a:bodyPr wrap="none" rtlCol="0">
            <a:spAutoFit/>
          </a:bodyPr>
          <a:lstStyle/>
          <a:p>
            <a:r>
              <a:rPr lang="fa-IR" dirty="0" smtClean="0"/>
              <a:t>برای ترکیب بین دو تصویر استفاده میشود </a:t>
            </a:r>
            <a:endParaRPr lang="en-US" dirty="0"/>
          </a:p>
        </p:txBody>
      </p:sp>
      <p:pic>
        <p:nvPicPr>
          <p:cNvPr id="10242" name="Picture 2" descr="Pyramid Blen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050" y="2701052"/>
            <a:ext cx="3368675" cy="3604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27677" y="2925961"/>
            <a:ext cx="5001323" cy="2019582"/>
          </a:xfrm>
          <a:prstGeom prst="rect">
            <a:avLst/>
          </a:prstGeom>
        </p:spPr>
      </p:pic>
    </p:spTree>
    <p:extLst>
      <p:ext uri="{BB962C8B-B14F-4D97-AF65-F5344CB8AC3E}">
        <p14:creationId xmlns:p14="http://schemas.microsoft.com/office/powerpoint/2010/main" val="162226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706" y="1839049"/>
            <a:ext cx="9011752" cy="698204"/>
          </a:xfrm>
        </p:spPr>
        <p:txBody>
          <a:bodyPr/>
          <a:lstStyle/>
          <a:p>
            <a:pPr algn="ctr"/>
            <a:r>
              <a:rPr lang="fa-IR" dirty="0" smtClean="0"/>
              <a:t>تمرین ترکیب تصاویر زیر</a:t>
            </a:r>
            <a:endParaRPr lang="en-US" dirty="0"/>
          </a:p>
        </p:txBody>
      </p:sp>
      <p:pic>
        <p:nvPicPr>
          <p:cNvPr id="11266" name="Picture 2" descr="https://i0.wp.com/theailearner.com/wp-content/uploads/2019/08/pp2.jpg?fit=625%2C34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003" y="3393974"/>
            <a:ext cx="3254098" cy="180667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i1.wp.com/theailearner.com/wp-content/uploads/2019/08/jet.jpg?fit=625%2C417&amp;ssl=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317" y="3393974"/>
            <a:ext cx="2707845" cy="18066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i0.wp.com/theailearner.com/wp-content/uploads/2019/08/cloud1.jpg?fit=625%2C403&amp;ssl=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5625" y="3393974"/>
            <a:ext cx="2801915" cy="18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5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a-IR" dirty="0" smtClean="0"/>
              <a:t>مقدمه : </a:t>
            </a:r>
            <a:endParaRPr lang="en-US" dirty="0"/>
          </a:p>
        </p:txBody>
      </p:sp>
      <p:sp>
        <p:nvSpPr>
          <p:cNvPr id="4" name="Content Placeholder 3"/>
          <p:cNvSpPr>
            <a:spLocks noGrp="1"/>
          </p:cNvSpPr>
          <p:nvPr>
            <p:ph idx="1"/>
          </p:nvPr>
        </p:nvSpPr>
        <p:spPr>
          <a:xfrm>
            <a:off x="308344" y="1254034"/>
            <a:ext cx="11525693" cy="940526"/>
          </a:xfrm>
        </p:spPr>
        <p:txBody>
          <a:bodyPr/>
          <a:lstStyle/>
          <a:p>
            <a:r>
              <a:rPr lang="fa-IR" dirty="0" smtClean="0"/>
              <a:t>لبه یا </a:t>
            </a:r>
            <a:r>
              <a:rPr lang="en-US" dirty="0" smtClean="0"/>
              <a:t>edge</a:t>
            </a:r>
            <a:r>
              <a:rPr lang="fa-IR" dirty="0" smtClean="0"/>
              <a:t> چیست : </a:t>
            </a:r>
            <a:endParaRPr lang="en-US" dirty="0"/>
          </a:p>
        </p:txBody>
      </p:sp>
      <p:pic>
        <p:nvPicPr>
          <p:cNvPr id="1026" name="Picture 2" descr="How Image Edge Detection Works. This week's edition — edge detection in… |  by Aryaman Shard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44" y="2337493"/>
            <a:ext cx="5475968" cy="40099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47766" y="2515768"/>
            <a:ext cx="6186271" cy="1200329"/>
          </a:xfrm>
          <a:prstGeom prst="rect">
            <a:avLst/>
          </a:prstGeom>
        </p:spPr>
        <p:txBody>
          <a:bodyPr wrap="square">
            <a:spAutoFit/>
          </a:bodyPr>
          <a:lstStyle/>
          <a:p>
            <a:pPr algn="r" rtl="1"/>
            <a:r>
              <a:rPr lang="fa-IR" dirty="0">
                <a:solidFill>
                  <a:srgbClr val="202122"/>
                </a:solidFill>
                <a:latin typeface=".Arabic UI Text"/>
              </a:rPr>
              <a:t>هدف آشکارسازی لبه نشان‌گذاری نقاطی از یک تصویر است که در آنها شدت روشنایی به تندی تغییر می‌کند. تغییرات تند در خصوصیات تصویر معمولاً نمایندهٔ رویدادهای مهم و تغییرات در خصوصیات محیط </a:t>
            </a:r>
            <a:r>
              <a:rPr lang="fa-IR" dirty="0" smtClean="0">
                <a:solidFill>
                  <a:srgbClr val="202122"/>
                </a:solidFill>
                <a:latin typeface=".Arabic UI Text"/>
              </a:rPr>
              <a:t>هستند.</a:t>
            </a:r>
            <a:endParaRPr lang="en-US" dirty="0"/>
          </a:p>
        </p:txBody>
      </p:sp>
    </p:spTree>
    <p:extLst>
      <p:ext uri="{BB962C8B-B14F-4D97-AF65-F5344CB8AC3E}">
        <p14:creationId xmlns:p14="http://schemas.microsoft.com/office/powerpoint/2010/main" val="3849246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1007028"/>
          </a:xfrm>
        </p:spPr>
        <p:txBody>
          <a:bodyPr/>
          <a:lstStyle/>
          <a:p>
            <a:r>
              <a:rPr lang="fa-IR" dirty="0" smtClean="0"/>
              <a:t>چگونه لبه را شناسایی میکنیم ؟</a:t>
            </a:r>
            <a:endParaRPr lang="en-US" dirty="0"/>
          </a:p>
        </p:txBody>
      </p:sp>
      <p:pic>
        <p:nvPicPr>
          <p:cNvPr id="4" name="Picture 3"/>
          <p:cNvPicPr>
            <a:picLocks noChangeAspect="1"/>
          </p:cNvPicPr>
          <p:nvPr/>
        </p:nvPicPr>
        <p:blipFill>
          <a:blip r:embed="rId2"/>
          <a:stretch>
            <a:fillRect/>
          </a:stretch>
        </p:blipFill>
        <p:spPr>
          <a:xfrm>
            <a:off x="435344" y="4150928"/>
            <a:ext cx="5369249" cy="1241695"/>
          </a:xfrm>
          <a:prstGeom prst="rect">
            <a:avLst/>
          </a:prstGeom>
        </p:spPr>
      </p:pic>
      <p:sp>
        <p:nvSpPr>
          <p:cNvPr id="5" name="Rectangle 4"/>
          <p:cNvSpPr/>
          <p:nvPr/>
        </p:nvSpPr>
        <p:spPr>
          <a:xfrm>
            <a:off x="308344" y="2673600"/>
            <a:ext cx="11587169" cy="1477328"/>
          </a:xfrm>
          <a:prstGeom prst="rect">
            <a:avLst/>
          </a:prstGeom>
        </p:spPr>
        <p:txBody>
          <a:bodyPr wrap="square">
            <a:spAutoFit/>
          </a:bodyPr>
          <a:lstStyle/>
          <a:p>
            <a:pPr algn="r" rtl="1"/>
            <a:r>
              <a:rPr lang="fa-IR" dirty="0">
                <a:solidFill>
                  <a:srgbClr val="202122"/>
                </a:solidFill>
                <a:latin typeface=".Arabic UI Text"/>
              </a:rPr>
              <a:t>لبه مرز بین نواحی با خواص نسبتاً متفاوت سطح خاکستری است. نظریهٔ پایه در بیشتر روش‌های آشکارسازی لبه، محاسبه یک عملگر مشتق محلی است. در این مقطع توجه شود که لبه (گذر از تاریک به روشن) به صورت یک تغییر آرام، نه سریع، سطح خاکستری مدل می‌شود. این مدل نشان می‌دهد که معمولاً لبه‌های تصاویر رقمی بر اثر نمونه‌برداری، کمی مات می‌شوند. مشتق اول مقطع سطح خاکستری در لبه جلویی گذر، مثبت است، در لبه عقبی آن منفی است و همان طور که مورد انتظار است،</a:t>
            </a:r>
            <a:endParaRPr lang="en-US" dirty="0"/>
          </a:p>
        </p:txBody>
      </p:sp>
      <p:sp>
        <p:nvSpPr>
          <p:cNvPr id="6" name="TextBox 5"/>
          <p:cNvSpPr txBox="1"/>
          <p:nvPr/>
        </p:nvSpPr>
        <p:spPr>
          <a:xfrm>
            <a:off x="6485058" y="4375470"/>
            <a:ext cx="5410455" cy="646331"/>
          </a:xfrm>
          <a:prstGeom prst="rect">
            <a:avLst/>
          </a:prstGeom>
          <a:noFill/>
        </p:spPr>
        <p:txBody>
          <a:bodyPr wrap="none" rtlCol="0">
            <a:spAutoFit/>
          </a:bodyPr>
          <a:lstStyle/>
          <a:p>
            <a:r>
              <a:rPr lang="fa-IR" sz="3600" b="1" dirty="0" smtClean="0"/>
              <a:t>مشتق = نرخ تغییر کردن</a:t>
            </a:r>
            <a:endParaRPr lang="en-US" sz="3600" b="1" dirty="0"/>
          </a:p>
        </p:txBody>
      </p:sp>
      <p:sp>
        <p:nvSpPr>
          <p:cNvPr id="8" name="Up Arrow 7"/>
          <p:cNvSpPr/>
          <p:nvPr/>
        </p:nvSpPr>
        <p:spPr>
          <a:xfrm>
            <a:off x="3259666" y="4927600"/>
            <a:ext cx="148168" cy="7789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32377" y="5846129"/>
            <a:ext cx="3002745" cy="646331"/>
          </a:xfrm>
          <a:prstGeom prst="rect">
            <a:avLst/>
          </a:prstGeom>
          <a:noFill/>
        </p:spPr>
        <p:txBody>
          <a:bodyPr wrap="none" rtlCol="0">
            <a:spAutoFit/>
          </a:bodyPr>
          <a:lstStyle/>
          <a:p>
            <a:r>
              <a:rPr lang="fa-IR" sz="3600" b="1" dirty="0" smtClean="0"/>
              <a:t>تغییر ناگهانی</a:t>
            </a:r>
            <a:endParaRPr lang="en-US" sz="3600" b="1" dirty="0"/>
          </a:p>
        </p:txBody>
      </p:sp>
    </p:spTree>
    <p:extLst>
      <p:ext uri="{BB962C8B-B14F-4D97-AF65-F5344CB8AC3E}">
        <p14:creationId xmlns:p14="http://schemas.microsoft.com/office/powerpoint/2010/main" val="161846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5524" y="412897"/>
            <a:ext cx="9011752" cy="698204"/>
          </a:xfrm>
        </p:spPr>
        <p:txBody>
          <a:bodyPr/>
          <a:lstStyle/>
          <a:p>
            <a:r>
              <a:rPr lang="fa-IR" dirty="0" smtClean="0"/>
              <a:t>مقدمه : </a:t>
            </a:r>
            <a:endParaRPr lang="en-US" dirty="0"/>
          </a:p>
        </p:txBody>
      </p:sp>
      <p:sp>
        <p:nvSpPr>
          <p:cNvPr id="5" name="Content Placeholder 2"/>
          <p:cNvSpPr>
            <a:spLocks noGrp="1"/>
          </p:cNvSpPr>
          <p:nvPr>
            <p:ph idx="1"/>
          </p:nvPr>
        </p:nvSpPr>
        <p:spPr>
          <a:xfrm>
            <a:off x="308344" y="1254034"/>
            <a:ext cx="11525693" cy="1007028"/>
          </a:xfrm>
        </p:spPr>
        <p:txBody>
          <a:bodyPr/>
          <a:lstStyle/>
          <a:p>
            <a:r>
              <a:rPr lang="fa-IR" dirty="0" smtClean="0"/>
              <a:t>چگونه لبه را شناسایی میکنیم ؟</a:t>
            </a:r>
            <a:endParaRPr lang="en-US" dirty="0"/>
          </a:p>
        </p:txBody>
      </p:sp>
      <p:pic>
        <p:nvPicPr>
          <p:cNvPr id="6" name="Picture 5"/>
          <p:cNvPicPr>
            <a:picLocks noChangeAspect="1"/>
          </p:cNvPicPr>
          <p:nvPr/>
        </p:nvPicPr>
        <p:blipFill>
          <a:blip r:embed="rId2"/>
          <a:stretch>
            <a:fillRect/>
          </a:stretch>
        </p:blipFill>
        <p:spPr>
          <a:xfrm>
            <a:off x="909478" y="2403995"/>
            <a:ext cx="5369249" cy="1241695"/>
          </a:xfrm>
          <a:prstGeom prst="rect">
            <a:avLst/>
          </a:prstGeom>
        </p:spPr>
      </p:pic>
      <p:pic>
        <p:nvPicPr>
          <p:cNvPr id="7" name="Picture 6"/>
          <p:cNvPicPr>
            <a:picLocks noChangeAspect="1"/>
          </p:cNvPicPr>
          <p:nvPr/>
        </p:nvPicPr>
        <p:blipFill>
          <a:blip r:embed="rId3"/>
          <a:stretch>
            <a:fillRect/>
          </a:stretch>
        </p:blipFill>
        <p:spPr>
          <a:xfrm>
            <a:off x="2964822" y="3645690"/>
            <a:ext cx="1598712" cy="847639"/>
          </a:xfrm>
          <a:prstGeom prst="rect">
            <a:avLst/>
          </a:prstGeom>
        </p:spPr>
      </p:pic>
      <p:pic>
        <p:nvPicPr>
          <p:cNvPr id="8" name="Picture 7"/>
          <p:cNvPicPr>
            <a:picLocks noChangeAspect="1"/>
          </p:cNvPicPr>
          <p:nvPr/>
        </p:nvPicPr>
        <p:blipFill>
          <a:blip r:embed="rId4"/>
          <a:stretch>
            <a:fillRect/>
          </a:stretch>
        </p:blipFill>
        <p:spPr>
          <a:xfrm>
            <a:off x="2882992" y="5058655"/>
            <a:ext cx="1762371" cy="676369"/>
          </a:xfrm>
          <a:prstGeom prst="rect">
            <a:avLst/>
          </a:prstGeom>
        </p:spPr>
      </p:pic>
      <p:sp>
        <p:nvSpPr>
          <p:cNvPr id="9" name="Down Arrow 8"/>
          <p:cNvSpPr/>
          <p:nvPr/>
        </p:nvSpPr>
        <p:spPr>
          <a:xfrm>
            <a:off x="3412069" y="3303790"/>
            <a:ext cx="364065" cy="397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3429001" y="4545485"/>
            <a:ext cx="364065" cy="397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45363" y="3701724"/>
            <a:ext cx="7264575" cy="646331"/>
          </a:xfrm>
          <a:prstGeom prst="rect">
            <a:avLst/>
          </a:prstGeom>
          <a:noFill/>
        </p:spPr>
        <p:txBody>
          <a:bodyPr wrap="square" rtlCol="0">
            <a:spAutoFit/>
          </a:bodyPr>
          <a:lstStyle/>
          <a:p>
            <a:pPr algn="r" rtl="1"/>
            <a:r>
              <a:rPr lang="fa-IR" dirty="0" smtClean="0"/>
              <a:t>پس از پیدا کردن تغییر ناگهانی میتواینم با اعمال استانه محل لبه را تشخیص دهیم </a:t>
            </a:r>
            <a:endParaRPr lang="en-US" dirty="0"/>
          </a:p>
        </p:txBody>
      </p:sp>
    </p:spTree>
    <p:extLst>
      <p:ext uri="{BB962C8B-B14F-4D97-AF65-F5344CB8AC3E}">
        <p14:creationId xmlns:p14="http://schemas.microsoft.com/office/powerpoint/2010/main" val="3467218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75524" y="412897"/>
            <a:ext cx="9011752" cy="698204"/>
          </a:xfrm>
        </p:spPr>
        <p:txBody>
          <a:bodyPr/>
          <a:lstStyle/>
          <a:p>
            <a:pPr algn="l" rtl="0"/>
            <a:r>
              <a:rPr lang="en-US" dirty="0"/>
              <a:t>Edge detection</a:t>
            </a:r>
          </a:p>
        </p:txBody>
      </p:sp>
      <p:sp>
        <p:nvSpPr>
          <p:cNvPr id="7" name="Content Placeholder 2"/>
          <p:cNvSpPr>
            <a:spLocks noGrp="1"/>
          </p:cNvSpPr>
          <p:nvPr>
            <p:ph idx="1"/>
          </p:nvPr>
        </p:nvSpPr>
        <p:spPr>
          <a:xfrm>
            <a:off x="308344" y="1254034"/>
            <a:ext cx="11525693" cy="990402"/>
          </a:xfrm>
        </p:spPr>
        <p:txBody>
          <a:bodyPr/>
          <a:lstStyle/>
          <a:p>
            <a:pPr algn="l" rtl="0"/>
            <a:r>
              <a:rPr lang="en-US" b="1" dirty="0"/>
              <a:t>Sobel </a:t>
            </a:r>
          </a:p>
        </p:txBody>
      </p:sp>
      <p:pic>
        <p:nvPicPr>
          <p:cNvPr id="8" name="Picture 7"/>
          <p:cNvPicPr>
            <a:picLocks noChangeAspect="1"/>
          </p:cNvPicPr>
          <p:nvPr/>
        </p:nvPicPr>
        <p:blipFill>
          <a:blip r:embed="rId2"/>
          <a:stretch>
            <a:fillRect/>
          </a:stretch>
        </p:blipFill>
        <p:spPr>
          <a:xfrm>
            <a:off x="2861478" y="2543270"/>
            <a:ext cx="6206322" cy="3946611"/>
          </a:xfrm>
          <a:prstGeom prst="rect">
            <a:avLst/>
          </a:prstGeom>
        </p:spPr>
      </p:pic>
    </p:spTree>
    <p:extLst>
      <p:ext uri="{BB962C8B-B14F-4D97-AF65-F5344CB8AC3E}">
        <p14:creationId xmlns:p14="http://schemas.microsoft.com/office/powerpoint/2010/main" val="4169767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rtl="0"/>
            <a:r>
              <a:rPr lang="en-US" dirty="0"/>
              <a:t>Edge detection</a:t>
            </a:r>
          </a:p>
        </p:txBody>
      </p:sp>
      <p:sp>
        <p:nvSpPr>
          <p:cNvPr id="3" name="Content Placeholder 2"/>
          <p:cNvSpPr>
            <a:spLocks noGrp="1"/>
          </p:cNvSpPr>
          <p:nvPr>
            <p:ph idx="1"/>
          </p:nvPr>
        </p:nvSpPr>
        <p:spPr>
          <a:xfrm>
            <a:off x="308344" y="1254034"/>
            <a:ext cx="11525693" cy="990402"/>
          </a:xfrm>
        </p:spPr>
        <p:txBody>
          <a:bodyPr/>
          <a:lstStyle/>
          <a:p>
            <a:pPr algn="l" rtl="0"/>
            <a:r>
              <a:rPr lang="en-US" b="1" dirty="0"/>
              <a:t>Sobel </a:t>
            </a:r>
          </a:p>
        </p:txBody>
      </p:sp>
      <p:sp>
        <p:nvSpPr>
          <p:cNvPr id="4" name="Rectangle 1"/>
          <p:cNvSpPr>
            <a:spLocks noChangeArrowheads="1"/>
          </p:cNvSpPr>
          <p:nvPr/>
        </p:nvSpPr>
        <p:spPr bwMode="auto">
          <a:xfrm>
            <a:off x="308344" y="3404062"/>
            <a:ext cx="7340139" cy="238526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anose="02070309020205020404" pitchFamily="49" charset="0"/>
              </a:rPr>
              <a:t>Sobel(</a:t>
            </a:r>
            <a:r>
              <a:rPr kumimoji="0" lang="en-US" altLang="en-US" sz="1600" b="0" i="0" u="none" strike="noStrike" cap="none" normalizeH="0" baseline="0" dirty="0" err="1" smtClean="0">
                <a:ln>
                  <a:noFill/>
                </a:ln>
                <a:solidFill>
                  <a:schemeClr val="tx1"/>
                </a:solidFill>
                <a:effectLst/>
                <a:latin typeface="Courier New" panose="02070309020205020404" pitchFamily="49" charset="0"/>
              </a:rPr>
              <a:t>src</a:t>
            </a:r>
            <a:r>
              <a:rPr kumimoji="0" lang="en-US" altLang="en-US" sz="1600" b="0" i="0" u="none" strike="noStrike" cap="none" normalizeH="0" baseline="0" dirty="0" smtClean="0">
                <a:ln>
                  <a:noFill/>
                </a:ln>
                <a:solidFill>
                  <a:schemeClr val="tx1"/>
                </a:solidFill>
                <a:effectLst/>
                <a:latin typeface="Courier New" panose="02070309020205020404" pitchFamily="49" charset="0"/>
              </a:rPr>
              <a:t>, </a:t>
            </a:r>
            <a:r>
              <a:rPr kumimoji="0" lang="en-US" altLang="en-US" sz="1600" b="0" i="0" u="none" strike="noStrike" cap="none" normalizeH="0" baseline="0" dirty="0" err="1" smtClean="0">
                <a:ln>
                  <a:noFill/>
                </a:ln>
                <a:solidFill>
                  <a:schemeClr val="tx1"/>
                </a:solidFill>
                <a:effectLst/>
                <a:latin typeface="Courier New" panose="02070309020205020404" pitchFamily="49" charset="0"/>
              </a:rPr>
              <a:t>ddepth</a:t>
            </a:r>
            <a:r>
              <a:rPr kumimoji="0" lang="en-US" altLang="en-US" sz="1600" b="0" i="0" u="none" strike="noStrike" cap="none" normalizeH="0" baseline="0" dirty="0" smtClean="0">
                <a:ln>
                  <a:noFill/>
                </a:ln>
                <a:solidFill>
                  <a:schemeClr val="tx1"/>
                </a:solidFill>
                <a:effectLst/>
                <a:latin typeface="Courier New" panose="02070309020205020404" pitchFamily="49" charset="0"/>
              </a:rPr>
              <a:t>, dx, </a:t>
            </a:r>
            <a:r>
              <a:rPr kumimoji="0" lang="en-US" altLang="en-US" sz="1600" b="0" i="0" u="none" strike="noStrike" cap="none" normalizeH="0" baseline="0" dirty="0" err="1" smtClean="0">
                <a:ln>
                  <a:noFill/>
                </a:ln>
                <a:solidFill>
                  <a:schemeClr val="tx1"/>
                </a:solidFill>
                <a:effectLst/>
                <a:latin typeface="Courier New" panose="02070309020205020404" pitchFamily="49" charset="0"/>
              </a:rPr>
              <a:t>dy</a:t>
            </a:r>
            <a:r>
              <a:rPr kumimoji="0" lang="en-US" altLang="en-US" sz="1600" b="0" i="0" u="none" strike="noStrike" cap="none" normalizeH="0" baseline="0" dirty="0" smtClean="0">
                <a:ln>
                  <a:noFill/>
                </a:ln>
                <a:solidFill>
                  <a:schemeClr val="tx1"/>
                </a:solidFill>
                <a:effectLst/>
                <a:latin typeface="Courier New" panose="02070309020205020404" pitchFamily="49" charset="0"/>
              </a:rPr>
              <a:t>)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This method accepts the following parameters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src</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An object of the class </a:t>
            </a:r>
            <a:r>
              <a:rPr kumimoji="0" lang="en-US" altLang="en-US"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Mat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representing the source (input) image.</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ddepth</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An integer variable representing the depth of the image (-1)</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dx</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An integer variable representing the x-derivative. (0 or 1)</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dy</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An integer variable representing the y-derivative. (0 or 1)</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7143267" y="1271457"/>
            <a:ext cx="4439270" cy="1552792"/>
          </a:xfrm>
          <a:prstGeom prst="rect">
            <a:avLst/>
          </a:prstGeom>
        </p:spPr>
      </p:pic>
      <p:pic>
        <p:nvPicPr>
          <p:cNvPr id="6" name="Picture 5"/>
          <p:cNvPicPr>
            <a:picLocks noChangeAspect="1"/>
          </p:cNvPicPr>
          <p:nvPr/>
        </p:nvPicPr>
        <p:blipFill>
          <a:blip r:embed="rId3"/>
          <a:stretch>
            <a:fillRect/>
          </a:stretch>
        </p:blipFill>
        <p:spPr>
          <a:xfrm>
            <a:off x="7715554" y="3384656"/>
            <a:ext cx="4118483" cy="2567568"/>
          </a:xfrm>
          <a:prstGeom prst="rect">
            <a:avLst/>
          </a:prstGeom>
        </p:spPr>
      </p:pic>
    </p:spTree>
    <p:extLst>
      <p:ext uri="{BB962C8B-B14F-4D97-AF65-F5344CB8AC3E}">
        <p14:creationId xmlns:p14="http://schemas.microsoft.com/office/powerpoint/2010/main" val="2348250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344" y="1254034"/>
            <a:ext cx="11525693" cy="974816"/>
          </a:xfrm>
        </p:spPr>
        <p:txBody>
          <a:bodyPr/>
          <a:lstStyle/>
          <a:p>
            <a:pPr algn="l" rtl="0"/>
            <a:r>
              <a:rPr lang="en-US" b="1" dirty="0" smtClean="0"/>
              <a:t>Laplacian</a:t>
            </a:r>
            <a:endParaRPr lang="en-US" b="1" dirty="0"/>
          </a:p>
        </p:txBody>
      </p:sp>
      <p:sp>
        <p:nvSpPr>
          <p:cNvPr id="6" name="Title 1"/>
          <p:cNvSpPr>
            <a:spLocks noGrp="1"/>
          </p:cNvSpPr>
          <p:nvPr>
            <p:ph type="title"/>
          </p:nvPr>
        </p:nvSpPr>
        <p:spPr>
          <a:xfrm>
            <a:off x="1075524" y="412897"/>
            <a:ext cx="9011752" cy="698204"/>
          </a:xfrm>
        </p:spPr>
        <p:txBody>
          <a:bodyPr/>
          <a:lstStyle/>
          <a:p>
            <a:pPr algn="l" rtl="0"/>
            <a:r>
              <a:rPr lang="en-US" dirty="0"/>
              <a:t>Edge detection</a:t>
            </a:r>
          </a:p>
        </p:txBody>
      </p:sp>
      <p:pic>
        <p:nvPicPr>
          <p:cNvPr id="8" name="Picture 7"/>
          <p:cNvPicPr>
            <a:picLocks noChangeAspect="1"/>
          </p:cNvPicPr>
          <p:nvPr/>
        </p:nvPicPr>
        <p:blipFill>
          <a:blip r:embed="rId2"/>
          <a:stretch>
            <a:fillRect/>
          </a:stretch>
        </p:blipFill>
        <p:spPr>
          <a:xfrm>
            <a:off x="308344" y="2371783"/>
            <a:ext cx="7941618" cy="733425"/>
          </a:xfrm>
          <a:prstGeom prst="rect">
            <a:avLst/>
          </a:prstGeom>
        </p:spPr>
      </p:pic>
      <p:sp>
        <p:nvSpPr>
          <p:cNvPr id="9" name="Rectangle 1"/>
          <p:cNvSpPr>
            <a:spLocks noChangeArrowheads="1"/>
          </p:cNvSpPr>
          <p:nvPr/>
        </p:nvSpPr>
        <p:spPr bwMode="auto">
          <a:xfrm>
            <a:off x="308344" y="3484919"/>
            <a:ext cx="7941618" cy="183127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Laplacian(</a:t>
            </a:r>
            <a:r>
              <a:rPr kumimoji="0" lang="en-US" alt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src</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ddepth</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This method accepts the following parameters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src</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 </a:t>
            </a:r>
            <a:r>
              <a:rPr kumimoji="0" lang="en-US" altLang="en-US"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Mat</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object representing the source (input image) for this operation.</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ddepth</a:t>
            </a:r>
            <a:r>
              <a:rPr kumimoji="0" lang="en-US" alt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 variable of the type integer representing depth of the destination image.</a:t>
            </a:r>
            <a:endParaRPr kumimoji="0" lang="en-US" alt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075" name="Picture 3" descr="Laplace_Operator_Tutorial_Original_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1425" y="2228850"/>
            <a:ext cx="2857500" cy="223837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Laplace_Operator_Tutorial_Resul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6838" y="4543427"/>
            <a:ext cx="2466674" cy="199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07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344" y="1254034"/>
            <a:ext cx="11525693" cy="1031966"/>
          </a:xfrm>
        </p:spPr>
        <p:txBody>
          <a:bodyPr/>
          <a:lstStyle/>
          <a:p>
            <a:pPr algn="l" rtl="0"/>
            <a:r>
              <a:rPr lang="en-US" b="1" dirty="0" smtClean="0"/>
              <a:t>Canny</a:t>
            </a:r>
            <a:endParaRPr lang="en-US" b="1" dirty="0"/>
          </a:p>
        </p:txBody>
      </p:sp>
      <p:pic>
        <p:nvPicPr>
          <p:cNvPr id="4" name="Picture 3"/>
          <p:cNvPicPr>
            <a:picLocks noChangeAspect="1"/>
          </p:cNvPicPr>
          <p:nvPr/>
        </p:nvPicPr>
        <p:blipFill>
          <a:blip r:embed="rId2"/>
          <a:stretch>
            <a:fillRect/>
          </a:stretch>
        </p:blipFill>
        <p:spPr>
          <a:xfrm>
            <a:off x="308344" y="2357395"/>
            <a:ext cx="10390679" cy="890630"/>
          </a:xfrm>
          <a:prstGeom prst="rect">
            <a:avLst/>
          </a:prstGeom>
        </p:spPr>
      </p:pic>
      <p:sp>
        <p:nvSpPr>
          <p:cNvPr id="5" name="Title 1"/>
          <p:cNvSpPr>
            <a:spLocks noGrp="1"/>
          </p:cNvSpPr>
          <p:nvPr>
            <p:ph type="title"/>
          </p:nvPr>
        </p:nvSpPr>
        <p:spPr>
          <a:xfrm>
            <a:off x="1075524" y="412897"/>
            <a:ext cx="9011752" cy="698204"/>
          </a:xfrm>
        </p:spPr>
        <p:txBody>
          <a:bodyPr/>
          <a:lstStyle/>
          <a:p>
            <a:pPr algn="l" rtl="0"/>
            <a:r>
              <a:rPr lang="en-US" dirty="0"/>
              <a:t>Edge detection</a:t>
            </a:r>
          </a:p>
        </p:txBody>
      </p:sp>
      <p:sp>
        <p:nvSpPr>
          <p:cNvPr id="6" name="Rectangle 5"/>
          <p:cNvSpPr>
            <a:spLocks noChangeArrowheads="1"/>
          </p:cNvSpPr>
          <p:nvPr/>
        </p:nvSpPr>
        <p:spPr bwMode="auto">
          <a:xfrm>
            <a:off x="308344" y="3436646"/>
            <a:ext cx="6226396" cy="284693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Canny(image, edges, threshold1, threshold2) </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This method accepts the following parameters −</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image</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 </a:t>
            </a: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Mat</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object representing the source (input image) for this operation.</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edges</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 </a:t>
            </a: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Mat</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object representing the destination (edges) for this operation.</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threshold1</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 variable of the type double representing the first threshold for the hysteresis procedure.</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threshold2</a:t>
            </a:r>
            <a:r>
              <a:rPr kumimoji="0" lang="en-US" altLang="en-US"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 A variable of the type double representing the second threshold for the hysteresis procedure.</a:t>
            </a: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5127" name="Picture 7" descr="Canny In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165" y="3319420"/>
            <a:ext cx="2741231" cy="1550214"/>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Canny Outp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1164" y="4941029"/>
            <a:ext cx="2741231" cy="1522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21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مقدمه : </a:t>
            </a:r>
            <a:endParaRPr lang="en-US" dirty="0"/>
          </a:p>
        </p:txBody>
      </p:sp>
      <p:sp>
        <p:nvSpPr>
          <p:cNvPr id="3" name="Content Placeholder 2"/>
          <p:cNvSpPr>
            <a:spLocks noGrp="1"/>
          </p:cNvSpPr>
          <p:nvPr>
            <p:ph idx="1"/>
          </p:nvPr>
        </p:nvSpPr>
        <p:spPr>
          <a:xfrm>
            <a:off x="308344" y="1254034"/>
            <a:ext cx="11525693" cy="915588"/>
          </a:xfrm>
        </p:spPr>
        <p:txBody>
          <a:bodyPr/>
          <a:lstStyle/>
          <a:p>
            <a:r>
              <a:rPr lang="fa-IR" dirty="0" smtClean="0"/>
              <a:t>یادآوری </a:t>
            </a:r>
            <a:r>
              <a:rPr lang="en-US" dirty="0"/>
              <a:t>Resolution</a:t>
            </a:r>
          </a:p>
        </p:txBody>
      </p:sp>
      <p:pic>
        <p:nvPicPr>
          <p:cNvPr id="5" name="Picture 4"/>
          <p:cNvPicPr>
            <a:picLocks noChangeAspect="1"/>
          </p:cNvPicPr>
          <p:nvPr/>
        </p:nvPicPr>
        <p:blipFill>
          <a:blip r:embed="rId2"/>
          <a:stretch>
            <a:fillRect/>
          </a:stretch>
        </p:blipFill>
        <p:spPr>
          <a:xfrm>
            <a:off x="406399" y="2312554"/>
            <a:ext cx="11004207" cy="3954895"/>
          </a:xfrm>
          <a:prstGeom prst="rect">
            <a:avLst/>
          </a:prstGeom>
        </p:spPr>
      </p:pic>
      <p:pic>
        <p:nvPicPr>
          <p:cNvPr id="7170" name="Picture 2" descr="RESOLUTION MEMES? Possible new meme brewing up. : MemeEcono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312555"/>
            <a:ext cx="2854325" cy="421624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olution memes on iFunny. Time to sell : MemeEconom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6601" y="3144032"/>
            <a:ext cx="3206750" cy="2553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31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Presentation11" id="{282B56A8-6FBA-4EA2-9CCC-4F39D5B1E89E}" vid="{9C0725DF-B9F0-475D-A3ED-8D13F057FFCB}"/>
    </a:ext>
  </a:extLst>
</a:theme>
</file>

<file path=docProps/app.xml><?xml version="1.0" encoding="utf-8"?>
<Properties xmlns="http://schemas.openxmlformats.org/officeDocument/2006/extended-properties" xmlns:vt="http://schemas.openxmlformats.org/officeDocument/2006/docPropsVTypes">
  <Template>theme</Template>
  <TotalTime>108</TotalTime>
  <Words>385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.Arabic UI Text</vt:lpstr>
      <vt:lpstr>Arial</vt:lpstr>
      <vt:lpstr>Arial Black</vt:lpstr>
      <vt:lpstr>B Koodak</vt:lpstr>
      <vt:lpstr>B Mahsa</vt:lpstr>
      <vt:lpstr>B Nazanin</vt:lpstr>
      <vt:lpstr>B Titr</vt:lpstr>
      <vt:lpstr>Corbel</vt:lpstr>
      <vt:lpstr>Courier New</vt:lpstr>
      <vt:lpstr>Tahoma</vt:lpstr>
      <vt:lpstr>Theme1</vt:lpstr>
      <vt:lpstr>PowerPoint Presentation</vt:lpstr>
      <vt:lpstr>مقدمه : </vt:lpstr>
      <vt:lpstr>مقدمه : </vt:lpstr>
      <vt:lpstr>مقدمه : </vt:lpstr>
      <vt:lpstr>Edge detection</vt:lpstr>
      <vt:lpstr>Edge detection</vt:lpstr>
      <vt:lpstr>Edge detection</vt:lpstr>
      <vt:lpstr>Edge detection</vt:lpstr>
      <vt:lpstr>مقدمه : </vt:lpstr>
      <vt:lpstr>مقدمه : </vt:lpstr>
      <vt:lpstr>Image Pyramids</vt:lpstr>
      <vt:lpstr>Image Pyramids</vt:lpstr>
      <vt:lpstr>Image Pyramids</vt:lpstr>
      <vt:lpstr>Image Pyramids</vt:lpstr>
      <vt:lpstr>تمرین ترکیب تصاویر زیر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58</cp:revision>
  <dcterms:created xsi:type="dcterms:W3CDTF">2020-09-18T09:14:12Z</dcterms:created>
  <dcterms:modified xsi:type="dcterms:W3CDTF">2020-09-18T11:06:50Z</dcterms:modified>
</cp:coreProperties>
</file>