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161607"/>
            <a:ext cx="11724640" cy="6377939"/>
          </a:xfrm>
          <a:prstGeom prst="rect">
            <a:avLst/>
          </a:prstGeom>
          <a:solidFill>
            <a:srgbClr val="00B050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  <a:endParaRPr lang="en-US" dirty="0"/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8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0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9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35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7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0030"/>
            <a:ext cx="11724640" cy="637793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 rtl="1">
              <a:buNone/>
              <a:defRPr sz="2800">
                <a:solidFill>
                  <a:srgbClr val="FFFFFF"/>
                </a:solidFill>
                <a:latin typeface="Arial Black" panose="020B0A04020102020204" pitchFamily="34" charset="0"/>
                <a:cs typeface="B Titr" panose="00000700000000000000" pitchFamily="2" charset="-7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a-IR" dirty="0"/>
              <a:t>دوره: </a:t>
            </a:r>
          </a:p>
          <a:p>
            <a:r>
              <a:rPr lang="fa-IR" dirty="0"/>
              <a:t>مدرس: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rgbClr val="FFFFFF"/>
                </a:solidFill>
                <a:cs typeface="B Mahsa" panose="00000400000000000000" pitchFamily="2" charset="-78"/>
              </a:defRPr>
            </a:lvl1pPr>
          </a:lstStyle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81" y="347069"/>
            <a:ext cx="2084837" cy="3279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97" y="482599"/>
            <a:ext cx="2913925" cy="31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4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524" y="412897"/>
            <a:ext cx="9011752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254034"/>
            <a:ext cx="11525693" cy="52948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600" baseline="0">
                <a:cs typeface="B Nazanin" panose="00000400000000000000" pitchFamily="2" charset="-78"/>
              </a:defRPr>
            </a:lvl4pPr>
            <a:lvl5pPr>
              <a:defRPr sz="24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16D6D8-CBC6-4388-BCD4-D8AC24FA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412896"/>
            <a:ext cx="701749" cy="698204"/>
          </a:xfrm>
        </p:spPr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49"/>
            <a:ext cx="9273278" cy="53818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0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200" baseline="0">
                <a:cs typeface="B Nazanin" panose="00000400000000000000" pitchFamily="2" charset="-78"/>
              </a:defRPr>
            </a:lvl5pPr>
          </a:lstStyle>
          <a:p>
            <a:pPr lvl="0"/>
            <a:r>
              <a:rPr lang="fa-IR" dirty="0"/>
              <a:t>تیتر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2400" baseline="0">
                <a:cs typeface="B Nazanin" panose="00000400000000000000" pitchFamily="2" charset="-78"/>
              </a:defRPr>
            </a:lvl1pPr>
            <a:lvl2pPr>
              <a:defRPr sz="22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8344" y="1166950"/>
            <a:ext cx="9273278" cy="47026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>
              <a:defRPr sz="30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متن مرتبط با محتوای ویدئویی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671C24-3501-45FB-8094-82569DA689F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49097" y="1369039"/>
            <a:ext cx="2234559" cy="51798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</a:p>
          <a:p>
            <a:pPr lvl="0"/>
            <a:r>
              <a:rPr lang="fa-IR" dirty="0"/>
              <a:t>سیرس</a:t>
            </a:r>
          </a:p>
          <a:p>
            <a:pPr lvl="1"/>
            <a:r>
              <a:rPr lang="fa-IR" dirty="0"/>
              <a:t>سبرسر</a:t>
            </a:r>
          </a:p>
          <a:p>
            <a:pPr lvl="2"/>
            <a:r>
              <a:rPr lang="fa-IR" dirty="0"/>
              <a:t>بی</a:t>
            </a:r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83271FC4-1E09-46A9-81F5-C3B51547C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9043177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DE062A-8F69-4B12-8D2A-C44153A9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653A07-AF48-4112-9EF0-B148D7141A2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08344" y="1730274"/>
            <a:ext cx="9273278" cy="48185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3200" baseline="0">
                <a:cs typeface="B Nazanin" panose="00000400000000000000" pitchFamily="2" charset="-78"/>
              </a:defRPr>
            </a:lvl2pPr>
            <a:lvl3pPr>
              <a:defRPr sz="2800" baseline="0">
                <a:cs typeface="B Nazanin" panose="00000400000000000000" pitchFamily="2" charset="-78"/>
              </a:defRPr>
            </a:lvl3pPr>
            <a:lvl4pPr>
              <a:defRPr sz="2400" baseline="0">
                <a:cs typeface="B Nazanin" panose="00000400000000000000" pitchFamily="2" charset="-78"/>
              </a:defRPr>
            </a:lvl4pPr>
            <a:lvl5pPr>
              <a:defRPr sz="2400" baseline="0"/>
            </a:lvl5pPr>
          </a:lstStyle>
          <a:p>
            <a:pPr lvl="0"/>
            <a:r>
              <a:rPr lang="fa-IR" dirty="0"/>
              <a:t>ویدئو را در اینجا وارد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9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4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140351" y="375684"/>
            <a:ext cx="8937300" cy="6982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4000" b="1" cap="none" spc="0" baseline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B Koodak" panose="00000700000000000000" pitchFamily="2" charset="-78"/>
              </a:defRPr>
            </a:lvl1pPr>
          </a:lstStyle>
          <a:p>
            <a:r>
              <a:rPr lang="fa-IR" dirty="0"/>
              <a:t>عنوان محتوا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8344" y="1167548"/>
            <a:ext cx="4429119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>
              <a:defRPr sz="2200" baseline="0">
                <a:cs typeface="B Nazanin" panose="00000400000000000000" pitchFamily="2" charset="-78"/>
              </a:defRPr>
            </a:lvl1pPr>
            <a:lvl2pPr>
              <a:defRPr sz="2000" baseline="0">
                <a:cs typeface="B Nazanin" panose="00000400000000000000" pitchFamily="2" charset="-78"/>
              </a:defRPr>
            </a:lvl2pPr>
            <a:lvl3pPr>
              <a:defRPr sz="1800" baseline="0">
                <a:cs typeface="B Nazanin" panose="00000400000000000000" pitchFamily="2" charset="-78"/>
              </a:defRPr>
            </a:lvl3pPr>
            <a:lvl4pPr>
              <a:defRPr sz="1600" baseline="0">
                <a:cs typeface="B Nazanin" panose="00000400000000000000" pitchFamily="2" charset="-78"/>
              </a:defRPr>
            </a:lvl4pPr>
            <a:lvl5pPr>
              <a:defRPr sz="16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عکس یا ویدئوی مربعی را در اینجا وارد کنید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1966" y="1167547"/>
            <a:ext cx="4746171" cy="53147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defRPr sz="3200" baseline="0">
                <a:cs typeface="B Nazanin" panose="00000400000000000000" pitchFamily="2" charset="-78"/>
              </a:defRPr>
            </a:lvl1pPr>
            <a:lvl2pPr>
              <a:defRPr sz="2400" baseline="0">
                <a:cs typeface="B Nazanin" panose="00000400000000000000" pitchFamily="2" charset="-78"/>
              </a:defRPr>
            </a:lvl2pPr>
            <a:lvl3pPr>
              <a:defRPr sz="2000" baseline="0">
                <a:cs typeface="B Nazanin" panose="00000400000000000000" pitchFamily="2" charset="-78"/>
              </a:defRPr>
            </a:lvl3pPr>
            <a:lvl4pPr>
              <a:defRPr sz="1800" baseline="0">
                <a:cs typeface="B Nazanin" panose="00000400000000000000" pitchFamily="2" charset="-78"/>
              </a:defRPr>
            </a:lvl4pPr>
            <a:lvl5pPr>
              <a:defRPr sz="18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متن را در اینجا وارد کنید.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9702C45-5923-4EEF-BF0F-8977AD57817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9692640" y="1369039"/>
            <a:ext cx="2128334" cy="51132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1800" baseline="0">
                <a:cs typeface="B Nazanin" panose="00000400000000000000" pitchFamily="2" charset="-78"/>
              </a:defRPr>
            </a:lvl1pPr>
            <a:lvl2pPr>
              <a:defRPr sz="1600" baseline="0">
                <a:cs typeface="B Nazanin" panose="00000400000000000000" pitchFamily="2" charset="-78"/>
              </a:defRPr>
            </a:lvl2pPr>
            <a:lvl3pPr>
              <a:defRPr sz="1400" baseline="0">
                <a:cs typeface="B Nazanin" panose="00000400000000000000" pitchFamily="2" charset="-78"/>
              </a:defRPr>
            </a:lvl3pPr>
            <a:lvl4pPr>
              <a:defRPr sz="1200" baseline="0">
                <a:cs typeface="B Nazanin" panose="00000400000000000000" pitchFamily="2" charset="-78"/>
              </a:defRPr>
            </a:lvl4pPr>
            <a:lvl5pPr>
              <a:defRPr sz="1200" baseline="0">
                <a:cs typeface="B Nazanin" panose="00000400000000000000" pitchFamily="2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A873AED-B992-47D6-AC2D-CEFD72C7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8344" y="375684"/>
            <a:ext cx="701749" cy="698204"/>
          </a:xfrm>
        </p:spPr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003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351" y="375684"/>
            <a:ext cx="9176644" cy="69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a-IR" dirty="0"/>
              <a:t>تیتر اصلی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344" y="1209542"/>
            <a:ext cx="11525693" cy="488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8344" y="6174422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accent1"/>
                </a:solidFill>
                <a:cs typeface="B Mahsa" panose="00000400000000000000" pitchFamily="2" charset="-78"/>
              </a:defRPr>
            </a:lvl1pPr>
          </a:lstStyle>
          <a:p>
            <a:fld id="{ACF83060-DCD5-4E95-A9F3-E63B52D5C39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2083" y="6174421"/>
            <a:ext cx="9121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344" y="375684"/>
            <a:ext cx="701749" cy="698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2F9121-19E8-46BA-9714-D67EBE044B7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496" y="333551"/>
            <a:ext cx="1413541" cy="7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9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Titr" panose="00000700000000000000" pitchFamily="2" charset="-78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پردازش تصویر و مقدمه ای بر یادگیری ماشین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تطابق </a:t>
            </a:r>
            <a:r>
              <a:rPr lang="fa-IR" dirty="0" smtClean="0"/>
              <a:t>الگو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79566"/>
          </a:xfrm>
        </p:spPr>
        <p:txBody>
          <a:bodyPr/>
          <a:lstStyle/>
          <a:p>
            <a:pPr algn="l" rtl="0"/>
            <a:r>
              <a:rPr lang="en-US" dirty="0" err="1" smtClean="0"/>
              <a:t>matchTemplate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146" name="Picture 2" descr="W \times 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46038"/>
            <a:ext cx="5334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w \times 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46038"/>
            <a:ext cx="4762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(W-w+1) \times (H-h+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588" y="46038"/>
            <a:ext cx="20288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14" y="2276533"/>
            <a:ext cx="11724561" cy="2266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825" y="4543398"/>
            <a:ext cx="113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 smtClean="0"/>
              <a:t>Temple</a:t>
            </a:r>
            <a:r>
              <a:rPr lang="fa-IR" dirty="0" smtClean="0"/>
              <a:t>  نتیجه است که ماتریسی از اعداد است(بین منفی یک تا یک است) ، عددی که بیشترین مقدار در این ماتریس دارد </a:t>
            </a:r>
            <a:r>
              <a:rPr lang="fa-IR" dirty="0"/>
              <a:t>(روشنترین نقطه ) </a:t>
            </a:r>
            <a:r>
              <a:rPr lang="fa-IR" dirty="0" smtClean="0"/>
              <a:t> محل بالا سمت راست الگوی ما در عکس را مشخص میکند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344" y="5189729"/>
            <a:ext cx="1152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پس  باید یک استانه مشخص میکنیم تا پیدا کنیم مثلا که آیا الگوی ما در عکس وجود دارد یا خیر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5" y="5644074"/>
            <a:ext cx="663985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5524" y="412897"/>
            <a:ext cx="9011752" cy="698204"/>
          </a:xfrm>
        </p:spPr>
        <p:txBody>
          <a:bodyPr>
            <a:normAutofit/>
          </a:bodyPr>
          <a:lstStyle/>
          <a:p>
            <a:r>
              <a:rPr lang="fa-IR" dirty="0"/>
              <a:t>تطابق </a:t>
            </a:r>
            <a:r>
              <a:rPr lang="fa-IR" dirty="0" smtClean="0"/>
              <a:t>الگو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879566"/>
          </a:xfrm>
        </p:spPr>
        <p:txBody>
          <a:bodyPr/>
          <a:lstStyle/>
          <a:p>
            <a:pPr algn="l" rtl="0"/>
            <a:r>
              <a:rPr lang="en-US" dirty="0" err="1" smtClean="0"/>
              <a:t>matchTemplate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2276533"/>
            <a:ext cx="5660572" cy="40451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83" y="2376451"/>
            <a:ext cx="4324954" cy="5239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3398" y="3318019"/>
            <a:ext cx="44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متد های مختلفی برای تطابق الگو وجود دارد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تطابق الگو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670141"/>
          </a:xfrm>
        </p:spPr>
        <p:txBody>
          <a:bodyPr/>
          <a:lstStyle/>
          <a:p>
            <a:r>
              <a:rPr lang="fa-IR" dirty="0" smtClean="0"/>
              <a:t>تمرین : پیدا کردن قطعه یا الگویی  در تصویر و مشخص کردن آن </a:t>
            </a:r>
            <a:endParaRPr lang="en-US" dirty="0"/>
          </a:p>
        </p:txBody>
      </p:sp>
      <p:pic>
        <p:nvPicPr>
          <p:cNvPr id="7170" name="Picture 2" descr="opencv - Template Matching with Java | opencv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90" y="3067108"/>
            <a:ext cx="96012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98468"/>
          </a:xfrm>
        </p:spPr>
        <p:txBody>
          <a:bodyPr/>
          <a:lstStyle/>
          <a:p>
            <a:r>
              <a:rPr lang="en-US" dirty="0" err="1" smtClean="0"/>
              <a:t>Countours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131" y="2767830"/>
            <a:ext cx="11617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/>
              <a:t>خطوط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توان</a:t>
            </a:r>
            <a:r>
              <a:rPr lang="en-US" dirty="0"/>
              <a:t>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سادگی</a:t>
            </a:r>
            <a:r>
              <a:rPr lang="en-US" dirty="0"/>
              <a:t>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عنوان</a:t>
            </a:r>
            <a:r>
              <a:rPr lang="en-US" dirty="0"/>
              <a:t> </a:t>
            </a:r>
            <a:r>
              <a:rPr lang="en-US" dirty="0" err="1"/>
              <a:t>منحنی</a:t>
            </a:r>
            <a:r>
              <a:rPr lang="en-US" dirty="0"/>
              <a:t> </a:t>
            </a:r>
            <a:r>
              <a:rPr lang="en-US" dirty="0" err="1"/>
              <a:t>پیوستن</a:t>
            </a:r>
            <a:r>
              <a:rPr lang="en-US" dirty="0"/>
              <a:t>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تمام</a:t>
            </a:r>
            <a:r>
              <a:rPr lang="en-US" dirty="0"/>
              <a:t> </a:t>
            </a:r>
            <a:r>
              <a:rPr lang="en-US" dirty="0" err="1"/>
              <a:t>نقاط</a:t>
            </a:r>
            <a:r>
              <a:rPr lang="en-US" dirty="0"/>
              <a:t> </a:t>
            </a:r>
            <a:r>
              <a:rPr lang="en-US" dirty="0" err="1"/>
              <a:t>پیوسته</a:t>
            </a:r>
            <a:r>
              <a:rPr lang="en-US" dirty="0"/>
              <a:t> </a:t>
            </a:r>
            <a:r>
              <a:rPr lang="en-US" dirty="0" err="1" smtClean="0"/>
              <a:t>در</a:t>
            </a:r>
            <a:r>
              <a:rPr lang="en-US" dirty="0" smtClean="0"/>
              <a:t> </a:t>
            </a:r>
            <a:r>
              <a:rPr lang="en-US" dirty="0" err="1"/>
              <a:t>امتداد</a:t>
            </a:r>
            <a:r>
              <a:rPr lang="en-US" dirty="0"/>
              <a:t> </a:t>
            </a:r>
            <a:r>
              <a:rPr lang="en-US" dirty="0" err="1" smtClean="0"/>
              <a:t>مرز</a:t>
            </a:r>
            <a:r>
              <a:rPr lang="en-US" dirty="0" smtClean="0"/>
              <a:t> </a:t>
            </a:r>
            <a:r>
              <a:rPr lang="en-US" dirty="0" err="1"/>
              <a:t>دارای</a:t>
            </a:r>
            <a:r>
              <a:rPr lang="en-US" dirty="0"/>
              <a:t> </a:t>
            </a:r>
            <a:r>
              <a:rPr lang="en-US" dirty="0" err="1"/>
              <a:t>همان</a:t>
            </a:r>
            <a:r>
              <a:rPr lang="en-US" dirty="0"/>
              <a:t> </a:t>
            </a:r>
            <a:r>
              <a:rPr lang="en-US" dirty="0" err="1"/>
              <a:t>رنگ</a:t>
            </a:r>
            <a:r>
              <a:rPr lang="en-US" dirty="0"/>
              <a:t> </a:t>
            </a:r>
            <a:r>
              <a:rPr lang="en-US" dirty="0" err="1"/>
              <a:t>یا</a:t>
            </a:r>
            <a:r>
              <a:rPr lang="en-US" dirty="0"/>
              <a:t> </a:t>
            </a:r>
            <a:r>
              <a:rPr lang="en-US" dirty="0" err="1"/>
              <a:t>شدت</a:t>
            </a:r>
            <a:r>
              <a:rPr lang="en-US" dirty="0"/>
              <a:t> ، </a:t>
            </a:r>
            <a:r>
              <a:rPr lang="en-US" dirty="0" err="1"/>
              <a:t>توضیح</a:t>
            </a:r>
            <a:r>
              <a:rPr lang="en-US" dirty="0"/>
              <a:t> </a:t>
            </a:r>
            <a:r>
              <a:rPr lang="en-US" dirty="0" err="1"/>
              <a:t>داد</a:t>
            </a:r>
            <a:r>
              <a:rPr lang="en-US" dirty="0"/>
              <a:t>. </a:t>
            </a:r>
            <a:r>
              <a:rPr lang="en-US" dirty="0" err="1"/>
              <a:t>خطوط</a:t>
            </a:r>
            <a:r>
              <a:rPr lang="en-US" dirty="0"/>
              <a:t> </a:t>
            </a:r>
            <a:r>
              <a:rPr lang="en-US" dirty="0" err="1"/>
              <a:t>ابزاری</a:t>
            </a:r>
            <a:r>
              <a:rPr lang="en-US" dirty="0"/>
              <a:t> </a:t>
            </a:r>
            <a:r>
              <a:rPr lang="en-US" dirty="0" err="1"/>
              <a:t>مفید</a:t>
            </a:r>
            <a:r>
              <a:rPr lang="en-US" dirty="0"/>
              <a:t> </a:t>
            </a:r>
            <a:r>
              <a:rPr lang="en-US" dirty="0" err="1"/>
              <a:t>برای</a:t>
            </a:r>
            <a:r>
              <a:rPr lang="en-US" dirty="0"/>
              <a:t> </a:t>
            </a:r>
            <a:r>
              <a:rPr lang="en-US" dirty="0" err="1"/>
              <a:t>تجزیه</a:t>
            </a:r>
            <a:r>
              <a:rPr lang="en-US" dirty="0"/>
              <a:t> و </a:t>
            </a:r>
            <a:r>
              <a:rPr lang="en-US" dirty="0" err="1"/>
              <a:t>تحلیل</a:t>
            </a:r>
            <a:r>
              <a:rPr lang="en-US" dirty="0"/>
              <a:t> </a:t>
            </a:r>
            <a:r>
              <a:rPr lang="en-US" dirty="0" err="1"/>
              <a:t>شکل</a:t>
            </a:r>
            <a:r>
              <a:rPr lang="en-US" dirty="0"/>
              <a:t> و </a:t>
            </a:r>
            <a:r>
              <a:rPr lang="en-US" dirty="0" err="1"/>
              <a:t>تشخیص</a:t>
            </a:r>
            <a:r>
              <a:rPr lang="en-US" dirty="0"/>
              <a:t> و </a:t>
            </a:r>
            <a:r>
              <a:rPr lang="en-US" dirty="0" err="1"/>
              <a:t>تشخیص</a:t>
            </a:r>
            <a:r>
              <a:rPr lang="en-US" dirty="0"/>
              <a:t> </a:t>
            </a:r>
            <a:r>
              <a:rPr lang="en-US" dirty="0" err="1"/>
              <a:t>شی</a:t>
            </a:r>
            <a:r>
              <a:rPr lang="en-US" dirty="0"/>
              <a:t> object </a:t>
            </a:r>
            <a:r>
              <a:rPr lang="en-US" dirty="0" err="1"/>
              <a:t>است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131" y="3585249"/>
            <a:ext cx="11617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/>
              <a:t>تفاوت کانتور با لبه این است که لبه فقط تفاوت شدید بین دو ناحیه را به عنوان لبه در نظر میگیرید ، کانتور ها از لبه ها به دست می آیند ولی کانتور ها بیشتر برای شناسایی اشیا و محیط های بسته استفاده میشوند (برای مثال نیاز داریم لبه ها را متصل کنیم تا کانتور یک شکل به دست بیاید)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پیدا کردن </a:t>
            </a:r>
            <a:r>
              <a:rPr lang="en-US" dirty="0" err="1"/>
              <a:t>Countours</a:t>
            </a:r>
            <a:r>
              <a:rPr lang="fa-IR" dirty="0" smtClean="0"/>
              <a:t> و رسم آن ها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907275"/>
          </a:xfrm>
        </p:spPr>
        <p:txBody>
          <a:bodyPr/>
          <a:lstStyle/>
          <a:p>
            <a:pPr algn="l" rtl="0"/>
            <a:r>
              <a:rPr lang="en-US" dirty="0" smtClean="0"/>
              <a:t>cv2.findContours()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2423917"/>
            <a:ext cx="11559202" cy="413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4" y="3166302"/>
            <a:ext cx="8854361" cy="582737"/>
          </a:xfrm>
          <a:prstGeom prst="rect">
            <a:avLst/>
          </a:prstGeom>
        </p:spPr>
      </p:pic>
      <p:pic>
        <p:nvPicPr>
          <p:cNvPr id="1030" name="Picture 6" descr="https://www.tutorialspoint.com/assets/questions/media/33022/contourdiag_outpu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867150"/>
            <a:ext cx="4921250" cy="257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tutorialspoint.com/assets/questions/media/33022/contourdiagra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37" y="3867150"/>
            <a:ext cx="5034738" cy="238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603341"/>
          </a:xfrm>
        </p:spPr>
        <p:txBody>
          <a:bodyPr/>
          <a:lstStyle/>
          <a:p>
            <a:pPr algn="l" rtl="0"/>
            <a:r>
              <a:rPr lang="en-US" dirty="0" smtClean="0"/>
              <a:t>Cv2.absdiff()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350" y="36472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frame1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– first input array or a scalar.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frame2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– second input array or a scalar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9" y="2743751"/>
            <a:ext cx="5120091" cy="523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1801" y="2716887"/>
            <a:ext cx="465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 smtClean="0"/>
              <a:t>تفاوت بین دوتا تصویر را میدهد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7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Motion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117691"/>
          </a:xfrm>
        </p:spPr>
        <p:txBody>
          <a:bodyPr/>
          <a:lstStyle/>
          <a:p>
            <a:r>
              <a:rPr lang="fa-IR" dirty="0" smtClean="0"/>
              <a:t>تشخیص حرکت در فیلم با استفاده از کانتور ها  :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8343" y="2371725"/>
            <a:ext cx="11525693" cy="419100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r" defTabSz="914400" rtl="1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32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30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73152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8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00584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6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1280160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400" kern="1200" baseline="0">
                <a:solidFill>
                  <a:schemeClr val="dk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dirty="0" smtClean="0"/>
              <a:t>تمرین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تشخیص اشخاص هندسی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755741"/>
          </a:xfrm>
        </p:spPr>
        <p:txBody>
          <a:bodyPr/>
          <a:lstStyle/>
          <a:p>
            <a:r>
              <a:rPr lang="en-US" dirty="0" err="1" smtClean="0"/>
              <a:t>approxPolyDP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1" y="2286058"/>
            <a:ext cx="9739755" cy="4952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603" y="3057583"/>
            <a:ext cx="1170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بر اساس تعداد ضلع های هر شی شکل هندسی را تشخیص میدهیم برای مثال ، مثلث سه ضلع دارد و مربع چهار و ستاره 6 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42" y="3424172"/>
            <a:ext cx="2235552" cy="31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131719"/>
          </a:xfrm>
        </p:spPr>
        <p:txBody>
          <a:bodyPr/>
          <a:lstStyle/>
          <a:p>
            <a:r>
              <a:rPr lang="en-US" dirty="0" smtClean="0"/>
              <a:t>Histogram </a:t>
            </a:r>
            <a:r>
              <a:rPr lang="fa-IR" dirty="0" smtClean="0"/>
              <a:t> چیست ؟</a:t>
            </a:r>
            <a:endParaRPr lang="en-US" dirty="0"/>
          </a:p>
        </p:txBody>
      </p:sp>
      <p:pic>
        <p:nvPicPr>
          <p:cNvPr id="3074" name="Picture 2" descr="MATLAB | Display histogram of a grayscale Image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19" y="1549156"/>
            <a:ext cx="2367959" cy="179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3097" y="2733675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به این سبک نمایش اطلاعات میگن هیستوگرام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7653" y="3295178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/>
              <a:t>در پردازش تصویر با هیستوگرام شکل پخش مقدار برای هر پیکسل را نشان میدهیم </a:t>
            </a:r>
            <a:endParaRPr lang="en-US" dirty="0"/>
          </a:p>
        </p:txBody>
      </p:sp>
      <p:pic>
        <p:nvPicPr>
          <p:cNvPr id="3076" name="Picture 4" descr="Image Histogram diagram for a digital gray-scale image named 'Lena'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" y="3838103"/>
            <a:ext cx="4263656" cy="261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84568" y="4318607"/>
            <a:ext cx="694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این عکس 10000 پیکسل دارد که بیشتر همینطور که در شکل مشخص مقدار دهی ان ها به این صورت پراکنده است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نمایش هیستوگرام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10224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4" y="4695825"/>
            <a:ext cx="6538974" cy="742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1462" y="2748513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روش اول با استفاده از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25732" y="4882634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/>
              <a:t>روش دوم با استفاده از </a:t>
            </a:r>
            <a:r>
              <a:rPr lang="en-US" dirty="0" err="1" smtClean="0"/>
              <a:t>Opencv</a:t>
            </a:r>
            <a:r>
              <a:rPr lang="fa-IR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94" y="2677626"/>
            <a:ext cx="6404787" cy="5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44" y="1254034"/>
            <a:ext cx="11525693" cy="593816"/>
          </a:xfrm>
        </p:spPr>
        <p:txBody>
          <a:bodyPr/>
          <a:lstStyle/>
          <a:p>
            <a:r>
              <a:rPr lang="fa-IR" dirty="0"/>
              <a:t>تطابق الگو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5019" y="2247037"/>
            <a:ext cx="11525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/>
              <a:t>تطابق</a:t>
            </a:r>
            <a:r>
              <a:rPr lang="en-US" dirty="0"/>
              <a:t> </a:t>
            </a:r>
            <a:r>
              <a:rPr lang="en-US" dirty="0" err="1" smtClean="0"/>
              <a:t>الگو</a:t>
            </a:r>
            <a:r>
              <a:rPr lang="fa-IR" dirty="0"/>
              <a:t> </a:t>
            </a:r>
            <a:r>
              <a:rPr lang="en-US" dirty="0" err="1" smtClean="0"/>
              <a:t>روشی</a:t>
            </a:r>
            <a:r>
              <a:rPr lang="en-US" dirty="0" smtClean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پردازش</a:t>
            </a:r>
            <a:r>
              <a:rPr lang="en-US" dirty="0"/>
              <a:t> </a:t>
            </a:r>
            <a:r>
              <a:rPr lang="en-US" dirty="0" err="1"/>
              <a:t>تصاویر</a:t>
            </a:r>
            <a:r>
              <a:rPr lang="en-US" dirty="0"/>
              <a:t> </a:t>
            </a:r>
            <a:r>
              <a:rPr lang="en-US" dirty="0" err="1"/>
              <a:t>دیجیتال</a:t>
            </a:r>
            <a:r>
              <a:rPr lang="en-US" dirty="0"/>
              <a:t> </a:t>
            </a:r>
            <a:r>
              <a:rPr lang="en-US" dirty="0" err="1"/>
              <a:t>است</a:t>
            </a:r>
            <a:r>
              <a:rPr lang="en-US" dirty="0"/>
              <a:t> </a:t>
            </a:r>
            <a:r>
              <a:rPr lang="en-US" dirty="0" err="1"/>
              <a:t>که</a:t>
            </a:r>
            <a:r>
              <a:rPr lang="en-US" dirty="0"/>
              <a:t> </a:t>
            </a:r>
            <a:r>
              <a:rPr lang="en-US" dirty="0" err="1"/>
              <a:t>جهت</a:t>
            </a:r>
            <a:r>
              <a:rPr lang="en-US" dirty="0"/>
              <a:t> </a:t>
            </a:r>
            <a:r>
              <a:rPr lang="en-US" dirty="0" err="1"/>
              <a:t>پیدا</a:t>
            </a:r>
            <a:r>
              <a:rPr lang="en-US" dirty="0"/>
              <a:t> </a:t>
            </a:r>
            <a:r>
              <a:rPr lang="en-US" dirty="0" err="1"/>
              <a:t>کردن</a:t>
            </a:r>
            <a:r>
              <a:rPr lang="en-US" dirty="0"/>
              <a:t> </a:t>
            </a:r>
            <a:r>
              <a:rPr lang="en-US" dirty="0" err="1"/>
              <a:t>قطعات</a:t>
            </a:r>
            <a:r>
              <a:rPr lang="en-US" dirty="0"/>
              <a:t> </a:t>
            </a:r>
            <a:r>
              <a:rPr lang="en-US" dirty="0" err="1"/>
              <a:t>کوچکی</a:t>
            </a:r>
            <a:r>
              <a:rPr lang="en-US" dirty="0"/>
              <a:t>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dirty="0" err="1"/>
              <a:t>یک</a:t>
            </a:r>
            <a:r>
              <a:rPr lang="en-US" dirty="0"/>
              <a:t> </a:t>
            </a:r>
            <a:r>
              <a:rPr lang="en-US" dirty="0" err="1"/>
              <a:t>تصویر</a:t>
            </a:r>
            <a:r>
              <a:rPr lang="en-US" dirty="0"/>
              <a:t> </a:t>
            </a:r>
            <a:r>
              <a:rPr lang="en-US" dirty="0" err="1"/>
              <a:t>که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یک</a:t>
            </a:r>
            <a:r>
              <a:rPr lang="en-US" dirty="0"/>
              <a:t> </a:t>
            </a:r>
            <a:r>
              <a:rPr lang="en-US" dirty="0" err="1"/>
              <a:t>تصویر</a:t>
            </a:r>
            <a:r>
              <a:rPr lang="en-US" dirty="0"/>
              <a:t> </a:t>
            </a:r>
            <a:r>
              <a:rPr lang="en-US" dirty="0" err="1"/>
              <a:t>الگو</a:t>
            </a:r>
            <a:r>
              <a:rPr lang="en-US" dirty="0"/>
              <a:t> </a:t>
            </a:r>
            <a:r>
              <a:rPr lang="en-US" dirty="0" err="1"/>
              <a:t>مطابقت</a:t>
            </a:r>
            <a:r>
              <a:rPr lang="en-US" dirty="0"/>
              <a:t> </a:t>
            </a:r>
            <a:r>
              <a:rPr lang="en-US" dirty="0" err="1"/>
              <a:t>دارند</a:t>
            </a:r>
            <a:r>
              <a:rPr lang="en-US" dirty="0"/>
              <a:t>،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کار</a:t>
            </a:r>
            <a:r>
              <a:rPr lang="en-US" dirty="0"/>
              <a:t> </a:t>
            </a:r>
            <a:r>
              <a:rPr lang="en-US" dirty="0" err="1"/>
              <a:t>می‌رود</a:t>
            </a:r>
            <a:r>
              <a:rPr lang="en-US" dirty="0"/>
              <a:t>.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dirty="0" err="1"/>
              <a:t>تطابق</a:t>
            </a:r>
            <a:r>
              <a:rPr lang="en-US" dirty="0"/>
              <a:t> </a:t>
            </a:r>
            <a:r>
              <a:rPr lang="en-US" dirty="0" err="1"/>
              <a:t>الگو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تولید</a:t>
            </a:r>
            <a:r>
              <a:rPr lang="en-US" dirty="0"/>
              <a:t> </a:t>
            </a:r>
            <a:r>
              <a:rPr lang="en-US" dirty="0" err="1"/>
              <a:t>صنعتی</a:t>
            </a:r>
            <a:r>
              <a:rPr lang="en-US" dirty="0"/>
              <a:t> </a:t>
            </a:r>
            <a:r>
              <a:rPr lang="en-US" dirty="0" err="1"/>
              <a:t>می‌توان</a:t>
            </a:r>
            <a:r>
              <a:rPr lang="en-US" dirty="0"/>
              <a:t> </a:t>
            </a:r>
            <a:r>
              <a:rPr lang="en-US" dirty="0" err="1"/>
              <a:t>برای</a:t>
            </a:r>
            <a:r>
              <a:rPr lang="en-US" dirty="0"/>
              <a:t> </a:t>
            </a:r>
            <a:r>
              <a:rPr lang="en-US" dirty="0" err="1"/>
              <a:t>کنترل</a:t>
            </a:r>
            <a:r>
              <a:rPr lang="en-US" dirty="0"/>
              <a:t> </a:t>
            </a:r>
            <a:r>
              <a:rPr lang="en-US" dirty="0" err="1" smtClean="0"/>
              <a:t>کیفیت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en-US" dirty="0" err="1"/>
              <a:t>روشی</a:t>
            </a:r>
            <a:r>
              <a:rPr lang="en-US" dirty="0"/>
              <a:t> </a:t>
            </a:r>
            <a:r>
              <a:rPr lang="en-US" dirty="0" err="1"/>
              <a:t>برای</a:t>
            </a:r>
            <a:r>
              <a:rPr lang="en-US" dirty="0"/>
              <a:t> </a:t>
            </a:r>
            <a:r>
              <a:rPr lang="en-US" dirty="0" err="1"/>
              <a:t>ناوبری</a:t>
            </a:r>
            <a:r>
              <a:rPr lang="en-US" dirty="0"/>
              <a:t> </a:t>
            </a:r>
            <a:r>
              <a:rPr lang="en-US" dirty="0" err="1"/>
              <a:t>ربات</a:t>
            </a:r>
            <a:r>
              <a:rPr lang="en-US" dirty="0" smtClean="0"/>
              <a:t>، </a:t>
            </a:r>
            <a:r>
              <a:rPr lang="en-US" dirty="0" err="1"/>
              <a:t>یا</a:t>
            </a:r>
            <a:r>
              <a:rPr lang="en-US" dirty="0"/>
              <a:t>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عنوان</a:t>
            </a:r>
            <a:r>
              <a:rPr lang="en-US" dirty="0"/>
              <a:t> </a:t>
            </a:r>
            <a:r>
              <a:rPr lang="en-US" dirty="0" err="1"/>
              <a:t>راهی</a:t>
            </a:r>
            <a:r>
              <a:rPr lang="en-US" dirty="0"/>
              <a:t> </a:t>
            </a:r>
            <a:r>
              <a:rPr lang="en-US" dirty="0" err="1"/>
              <a:t>برای</a:t>
            </a:r>
            <a:r>
              <a:rPr lang="en-US" dirty="0"/>
              <a:t> </a:t>
            </a:r>
            <a:r>
              <a:rPr lang="en-US" dirty="0" err="1"/>
              <a:t>شناسایی</a:t>
            </a:r>
            <a:r>
              <a:rPr lang="en-US" dirty="0"/>
              <a:t> </a:t>
            </a:r>
            <a:r>
              <a:rPr lang="en-US" dirty="0" err="1"/>
              <a:t>لبه‌های</a:t>
            </a:r>
            <a:r>
              <a:rPr lang="en-US" dirty="0"/>
              <a:t> </a:t>
            </a:r>
            <a:r>
              <a:rPr lang="en-US" dirty="0" err="1"/>
              <a:t>تصاویر</a:t>
            </a:r>
            <a:r>
              <a:rPr lang="en-US" dirty="0"/>
              <a:t> </a:t>
            </a:r>
            <a:r>
              <a:rPr lang="en-US" dirty="0" err="1"/>
              <a:t>استفاده</a:t>
            </a:r>
            <a:r>
              <a:rPr lang="en-US" dirty="0"/>
              <a:t> </a:t>
            </a:r>
            <a:r>
              <a:rPr lang="en-US" dirty="0" err="1"/>
              <a:t>کرد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8" name="Picture 2" descr="Template matching : Image processing and computer vision application in  matlab (medical application)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672" y="3117983"/>
            <a:ext cx="5768385" cy="32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282B56A8-6FBA-4EA2-9CCC-4F39D5B1E89E}" vid="{9C0725DF-B9F0-475D-A3ED-8D13F057FF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128</TotalTime>
  <Words>387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B Koodak</vt:lpstr>
      <vt:lpstr>B Mahsa</vt:lpstr>
      <vt:lpstr>B Nazanin</vt:lpstr>
      <vt:lpstr>B Titr</vt:lpstr>
      <vt:lpstr>Corbel</vt:lpstr>
      <vt:lpstr>Tahoma</vt:lpstr>
      <vt:lpstr>Theme1</vt:lpstr>
      <vt:lpstr>PowerPoint Presentation</vt:lpstr>
      <vt:lpstr>مقدمه : </vt:lpstr>
      <vt:lpstr>پیدا کردن Countours و رسم آن ها</vt:lpstr>
      <vt:lpstr>مقدمه: </vt:lpstr>
      <vt:lpstr>Motion detection</vt:lpstr>
      <vt:lpstr>تشخیص اشخاص هندسی</vt:lpstr>
      <vt:lpstr>مقدمه : </vt:lpstr>
      <vt:lpstr>نمایش هیستوگرام</vt:lpstr>
      <vt:lpstr>مقدمه</vt:lpstr>
      <vt:lpstr>تطابق الگو</vt:lpstr>
      <vt:lpstr>تطابق الگو</vt:lpstr>
      <vt:lpstr>تطابق الگو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46</cp:revision>
  <dcterms:created xsi:type="dcterms:W3CDTF">2020-09-18T11:00:48Z</dcterms:created>
  <dcterms:modified xsi:type="dcterms:W3CDTF">2020-09-18T13:09:25Z</dcterms:modified>
</cp:coreProperties>
</file>