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8D14F-3F3E-491C-BD86-B71C2265FE05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BFF53-5309-4F88-8AC6-1A199858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03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161607"/>
            <a:ext cx="11724640" cy="6377939"/>
          </a:xfrm>
          <a:prstGeom prst="rect">
            <a:avLst/>
          </a:prstGeom>
          <a:solidFill>
            <a:srgbClr val="00B05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 rtl="1">
              <a:buNone/>
              <a:defRPr sz="2800">
                <a:solidFill>
                  <a:srgbClr val="FFFFFF"/>
                </a:solidFill>
                <a:latin typeface="Arial Black" panose="020B0A04020102020204" pitchFamily="34" charset="0"/>
                <a:cs typeface="B Titr" panose="00000700000000000000" pitchFamily="2" charset="-78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a-IR" dirty="0"/>
              <a:t>دوره: </a:t>
            </a:r>
            <a:endParaRPr lang="en-US" dirty="0"/>
          </a:p>
          <a:p>
            <a:r>
              <a:rPr lang="fa-IR" dirty="0"/>
              <a:t>مدرس: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rgbClr val="FFFFFF"/>
                </a:solidFill>
                <a:cs typeface="B Mahsa" panose="00000400000000000000" pitchFamily="2" charset="-78"/>
              </a:defRPr>
            </a:lvl1pPr>
          </a:lstStyle>
          <a:p>
            <a:fld id="{553E7761-E640-4D7E-BAB4-64218292D6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1F07C8-1A60-4CCE-8286-EC498B2208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681" y="347069"/>
            <a:ext cx="2084837" cy="3279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097" y="482599"/>
            <a:ext cx="2913925" cy="31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47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7761-E640-4D7E-BAB4-64218292D6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07C8-1A60-4CCE-8286-EC498B22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7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7761-E640-4D7E-BAB4-64218292D6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07C8-1A60-4CCE-8286-EC498B22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89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7761-E640-4D7E-BAB4-64218292D6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07C8-1A60-4CCE-8286-EC498B22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54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7761-E640-4D7E-BAB4-64218292D6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07C8-1A60-4CCE-8286-EC498B22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69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7761-E640-4D7E-BAB4-64218292D6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07C8-1A60-4CCE-8286-EC498B22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68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7761-E640-4D7E-BAB4-64218292D6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07C8-1A60-4CCE-8286-EC498B22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4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0030"/>
            <a:ext cx="11724640" cy="637793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 rtl="1">
              <a:buNone/>
              <a:defRPr sz="2800">
                <a:solidFill>
                  <a:srgbClr val="FFFFFF"/>
                </a:solidFill>
                <a:latin typeface="Arial Black" panose="020B0A04020102020204" pitchFamily="34" charset="0"/>
                <a:cs typeface="B Titr" panose="00000700000000000000" pitchFamily="2" charset="-78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a-IR" dirty="0"/>
              <a:t>دوره: </a:t>
            </a:r>
          </a:p>
          <a:p>
            <a:r>
              <a:rPr lang="fa-IR" dirty="0"/>
              <a:t>مدرس: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rgbClr val="FFFFFF"/>
                </a:solidFill>
                <a:cs typeface="B Mahsa" panose="00000400000000000000" pitchFamily="2" charset="-78"/>
              </a:defRPr>
            </a:lvl1pPr>
          </a:lstStyle>
          <a:p>
            <a:fld id="{553E7761-E640-4D7E-BAB4-64218292D6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1F07C8-1A60-4CCE-8286-EC498B2208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681" y="347069"/>
            <a:ext cx="2084837" cy="3279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097" y="482599"/>
            <a:ext cx="2913925" cy="31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75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524" y="412897"/>
            <a:ext cx="9011752" cy="69820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>
              <a:defRPr sz="4000" b="1" cap="none" spc="0" baseline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Koodak" panose="00000700000000000000" pitchFamily="2" charset="-78"/>
              </a:defRPr>
            </a:lvl1pPr>
          </a:lstStyle>
          <a:p>
            <a:r>
              <a:rPr lang="fa-IR" dirty="0"/>
              <a:t>عنوان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8344" y="1254034"/>
            <a:ext cx="11525693" cy="529481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defRPr sz="3200" baseline="0">
                <a:cs typeface="B Nazanin" panose="00000400000000000000" pitchFamily="2" charset="-78"/>
              </a:defRPr>
            </a:lvl1pPr>
            <a:lvl2pPr>
              <a:defRPr sz="3000" baseline="0">
                <a:cs typeface="B Nazanin" panose="00000400000000000000" pitchFamily="2" charset="-78"/>
              </a:defRPr>
            </a:lvl2pPr>
            <a:lvl3pPr>
              <a:defRPr sz="2800" baseline="0">
                <a:cs typeface="B Nazanin" panose="00000400000000000000" pitchFamily="2" charset="-78"/>
              </a:defRPr>
            </a:lvl3pPr>
            <a:lvl4pPr>
              <a:defRPr sz="2600" baseline="0">
                <a:cs typeface="B Nazanin" panose="00000400000000000000" pitchFamily="2" charset="-78"/>
              </a:defRPr>
            </a:lvl4pPr>
            <a:lvl5pPr>
              <a:defRPr sz="2400" baseline="0">
                <a:cs typeface="B Nazanin" panose="00000400000000000000" pitchFamily="2" charset="-78"/>
              </a:defRPr>
            </a:lvl5pPr>
          </a:lstStyle>
          <a:p>
            <a:pPr lvl="0"/>
            <a:r>
              <a:rPr lang="fa-IR" dirty="0"/>
              <a:t>سطح اول</a:t>
            </a:r>
            <a:endParaRPr lang="en-US" dirty="0"/>
          </a:p>
          <a:p>
            <a:pPr lvl="1"/>
            <a:r>
              <a:rPr lang="fa-IR" dirty="0"/>
              <a:t>سطح دوم</a:t>
            </a:r>
            <a:endParaRPr lang="en-US" dirty="0"/>
          </a:p>
          <a:p>
            <a:pPr lvl="2"/>
            <a:r>
              <a:rPr lang="fa-IR" dirty="0"/>
              <a:t>سطح سوم</a:t>
            </a:r>
            <a:endParaRPr lang="en-US" dirty="0"/>
          </a:p>
          <a:p>
            <a:pPr lvl="3"/>
            <a:r>
              <a:rPr lang="fa-IR" dirty="0"/>
              <a:t>سطح چهارم</a:t>
            </a:r>
            <a:endParaRPr lang="en-US" dirty="0"/>
          </a:p>
          <a:p>
            <a:pPr lvl="4"/>
            <a:r>
              <a:rPr lang="fa-IR" dirty="0"/>
              <a:t>سطح پنجم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1C16D6D8-CBC6-4388-BCD4-D8AC24FA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8344" y="412896"/>
            <a:ext cx="701749" cy="698204"/>
          </a:xfrm>
        </p:spPr>
        <p:txBody>
          <a:bodyPr/>
          <a:lstStyle/>
          <a:p>
            <a:fld id="{F51F07C8-1A60-4CCE-8286-EC498B22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7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8344" y="1166949"/>
            <a:ext cx="9273278" cy="538189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defRPr sz="3200" baseline="0">
                <a:cs typeface="B Nazanin" panose="00000400000000000000" pitchFamily="2" charset="-78"/>
              </a:defRPr>
            </a:lvl1pPr>
            <a:lvl2pPr>
              <a:defRPr sz="3000" baseline="0">
                <a:cs typeface="B Nazanin" panose="00000400000000000000" pitchFamily="2" charset="-78"/>
              </a:defRPr>
            </a:lvl2pPr>
            <a:lvl3pPr>
              <a:defRPr sz="2800" baseline="0">
                <a:cs typeface="B Nazanin" panose="00000400000000000000" pitchFamily="2" charset="-78"/>
              </a:defRPr>
            </a:lvl3pPr>
            <a:lvl4pPr>
              <a:defRPr sz="2400" baseline="0">
                <a:cs typeface="B Nazanin" panose="00000400000000000000" pitchFamily="2" charset="-78"/>
              </a:defRPr>
            </a:lvl4pPr>
            <a:lvl5pPr>
              <a:defRPr sz="2200" baseline="0">
                <a:cs typeface="B Nazanin" panose="00000400000000000000" pitchFamily="2" charset="-78"/>
              </a:defRPr>
            </a:lvl5pPr>
          </a:lstStyle>
          <a:p>
            <a:pPr lvl="0"/>
            <a:r>
              <a:rPr lang="fa-IR" dirty="0"/>
              <a:t>تیتر اول</a:t>
            </a:r>
            <a:endParaRPr lang="en-US" dirty="0"/>
          </a:p>
          <a:p>
            <a:pPr lvl="1"/>
            <a:r>
              <a:rPr lang="fa-IR" dirty="0"/>
              <a:t>سطح دوم</a:t>
            </a:r>
            <a:endParaRPr lang="en-US" dirty="0"/>
          </a:p>
          <a:p>
            <a:pPr lvl="2"/>
            <a:r>
              <a:rPr lang="fa-IR" dirty="0"/>
              <a:t>سطح سوم</a:t>
            </a:r>
            <a:endParaRPr lang="en-US" dirty="0"/>
          </a:p>
          <a:p>
            <a:pPr lvl="3"/>
            <a:r>
              <a:rPr lang="fa-IR" dirty="0"/>
              <a:t>سطح چهارم</a:t>
            </a:r>
            <a:endParaRPr lang="en-US" dirty="0"/>
          </a:p>
          <a:p>
            <a:pPr lvl="4"/>
            <a:r>
              <a:rPr lang="fa-IR" dirty="0"/>
              <a:t>سطح پنجم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671C24-3501-45FB-8094-82569DA689F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9649097" y="1369039"/>
            <a:ext cx="2234559" cy="517980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defRPr sz="2400" baseline="0">
                <a:cs typeface="B Nazanin" panose="00000400000000000000" pitchFamily="2" charset="-78"/>
              </a:defRPr>
            </a:lvl1pPr>
            <a:lvl2pPr>
              <a:defRPr sz="2200" baseline="0">
                <a:cs typeface="B Nazanin" panose="00000400000000000000" pitchFamily="2" charset="-78"/>
              </a:defRPr>
            </a:lvl2pPr>
            <a:lvl3pPr>
              <a:defRPr sz="2000" baseline="0">
                <a:cs typeface="B Nazanin" panose="00000400000000000000" pitchFamily="2" charset="-78"/>
              </a:defRPr>
            </a:lvl3pPr>
            <a:lvl4pPr>
              <a:defRPr sz="1800" baseline="0">
                <a:cs typeface="B Nazanin" panose="00000400000000000000" pitchFamily="2" charset="-78"/>
              </a:defRPr>
            </a:lvl4pPr>
            <a:lvl5pPr>
              <a:defRPr sz="1600" baseline="0">
                <a:cs typeface="B Nazanin" panose="00000400000000000000" pitchFamily="2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a-IR" dirty="0"/>
              <a:t>فهرست سطح اول</a:t>
            </a:r>
            <a:endParaRPr lang="en-US" dirty="0"/>
          </a:p>
          <a:p>
            <a:pPr lvl="1"/>
            <a:r>
              <a:rPr lang="fa-IR" dirty="0"/>
              <a:t>سطح دوم</a:t>
            </a:r>
            <a:endParaRPr lang="en-US" dirty="0"/>
          </a:p>
          <a:p>
            <a:pPr lvl="2"/>
            <a:r>
              <a:rPr lang="fa-IR" dirty="0"/>
              <a:t>سطح سوم</a:t>
            </a:r>
            <a:endParaRPr lang="en-US" dirty="0"/>
          </a:p>
          <a:p>
            <a:pPr lvl="3"/>
            <a:r>
              <a:rPr lang="fa-IR" dirty="0"/>
              <a:t>سطح چهارم</a:t>
            </a:r>
            <a:endParaRPr lang="en-US" dirty="0"/>
          </a:p>
          <a:p>
            <a:pPr lvl="4"/>
            <a:r>
              <a:rPr lang="fa-IR" dirty="0"/>
              <a:t>سطح پنجم</a:t>
            </a:r>
            <a:endParaRPr lang="en-US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83271FC4-1E09-46A9-81F5-C3B51547C3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0351" y="375684"/>
            <a:ext cx="9043177" cy="69820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>
              <a:defRPr sz="4000" b="1" cap="none" spc="0" baseline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Koodak" panose="00000700000000000000" pitchFamily="2" charset="-78"/>
              </a:defRPr>
            </a:lvl1pPr>
          </a:lstStyle>
          <a:p>
            <a:r>
              <a:rPr lang="fa-IR" dirty="0"/>
              <a:t>عنوان محتوا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ADE062A-8F69-4B12-8D2A-C44153A9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8344" y="375684"/>
            <a:ext cx="701749" cy="698204"/>
          </a:xfrm>
        </p:spPr>
        <p:txBody>
          <a:bodyPr/>
          <a:lstStyle/>
          <a:p>
            <a:fld id="{F51F07C8-1A60-4CCE-8286-EC498B22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6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8344" y="1166950"/>
            <a:ext cx="9273278" cy="47026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>
              <a:defRPr sz="3000" baseline="0">
                <a:cs typeface="B Nazanin" panose="00000400000000000000" pitchFamily="2" charset="-78"/>
              </a:defRPr>
            </a:lvl1pPr>
            <a:lvl2pPr>
              <a:defRPr sz="3200" baseline="0">
                <a:cs typeface="B Nazanin" panose="00000400000000000000" pitchFamily="2" charset="-78"/>
              </a:defRPr>
            </a:lvl2pPr>
            <a:lvl3pPr>
              <a:defRPr sz="2800" baseline="0">
                <a:cs typeface="B Nazanin" panose="00000400000000000000" pitchFamily="2" charset="-78"/>
              </a:defRPr>
            </a:lvl3pPr>
            <a:lvl4pPr>
              <a:defRPr sz="2400" baseline="0">
                <a:cs typeface="B Nazanin" panose="00000400000000000000" pitchFamily="2" charset="-78"/>
              </a:defRPr>
            </a:lvl4pPr>
            <a:lvl5pPr>
              <a:defRPr sz="2400" baseline="0"/>
            </a:lvl5pPr>
          </a:lstStyle>
          <a:p>
            <a:pPr lvl="0"/>
            <a:r>
              <a:rPr lang="fa-IR" dirty="0"/>
              <a:t>متن مرتبط با محتوای ویدئویی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671C24-3501-45FB-8094-82569DA689F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9649097" y="1369039"/>
            <a:ext cx="2234559" cy="517980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defRPr sz="1800" baseline="0">
                <a:cs typeface="B Nazanin" panose="00000400000000000000" pitchFamily="2" charset="-78"/>
              </a:defRPr>
            </a:lvl1pPr>
            <a:lvl2pPr>
              <a:defRPr sz="1600" baseline="0">
                <a:cs typeface="B Nazanin" panose="00000400000000000000" pitchFamily="2" charset="-78"/>
              </a:defRPr>
            </a:lvl2pPr>
            <a:lvl3pPr>
              <a:defRPr sz="1400" baseline="0">
                <a:cs typeface="B Nazanin" panose="00000400000000000000" pitchFamily="2" charset="-78"/>
              </a:defRPr>
            </a:lvl3pPr>
            <a:lvl4pPr>
              <a:defRPr sz="12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a-IR" dirty="0"/>
              <a:t>فهرست مطالب</a:t>
            </a:r>
          </a:p>
          <a:p>
            <a:pPr lvl="0"/>
            <a:r>
              <a:rPr lang="fa-IR" dirty="0"/>
              <a:t>سیرس</a:t>
            </a:r>
          </a:p>
          <a:p>
            <a:pPr lvl="1"/>
            <a:r>
              <a:rPr lang="fa-IR" dirty="0"/>
              <a:t>سبرسر</a:t>
            </a:r>
          </a:p>
          <a:p>
            <a:pPr lvl="2"/>
            <a:r>
              <a:rPr lang="fa-IR" dirty="0"/>
              <a:t>بی</a:t>
            </a:r>
            <a:endParaRPr lang="en-US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83271FC4-1E09-46A9-81F5-C3B51547C3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0351" y="375684"/>
            <a:ext cx="9043177" cy="69820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>
              <a:defRPr sz="4000" b="1" cap="none" spc="0" baseline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Koodak" panose="00000700000000000000" pitchFamily="2" charset="-78"/>
              </a:defRPr>
            </a:lvl1pPr>
          </a:lstStyle>
          <a:p>
            <a:r>
              <a:rPr lang="fa-IR" dirty="0"/>
              <a:t>عنوان محتوا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ADE062A-8F69-4B12-8D2A-C44153A9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8344" y="375684"/>
            <a:ext cx="701749" cy="698204"/>
          </a:xfrm>
        </p:spPr>
        <p:txBody>
          <a:bodyPr/>
          <a:lstStyle/>
          <a:p>
            <a:fld id="{F51F07C8-1A60-4CCE-8286-EC498B2208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E653A07-AF48-4112-9EF0-B148D7141A2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08344" y="1730274"/>
            <a:ext cx="9273278" cy="4818571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defRPr sz="3200" baseline="0">
                <a:cs typeface="B Nazanin" panose="00000400000000000000" pitchFamily="2" charset="-78"/>
              </a:defRPr>
            </a:lvl1pPr>
            <a:lvl2pPr>
              <a:defRPr sz="3200" baseline="0">
                <a:cs typeface="B Nazanin" panose="00000400000000000000" pitchFamily="2" charset="-78"/>
              </a:defRPr>
            </a:lvl2pPr>
            <a:lvl3pPr>
              <a:defRPr sz="2800" baseline="0">
                <a:cs typeface="B Nazanin" panose="00000400000000000000" pitchFamily="2" charset="-78"/>
              </a:defRPr>
            </a:lvl3pPr>
            <a:lvl4pPr>
              <a:defRPr sz="2400" baseline="0">
                <a:cs typeface="B Nazanin" panose="00000400000000000000" pitchFamily="2" charset="-78"/>
              </a:defRPr>
            </a:lvl4pPr>
            <a:lvl5pPr>
              <a:defRPr sz="2400" baseline="0"/>
            </a:lvl5pPr>
          </a:lstStyle>
          <a:p>
            <a:pPr lvl="0"/>
            <a:r>
              <a:rPr lang="fa-IR" dirty="0"/>
              <a:t>ویدئو را در اینجا وارد کنید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1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7761-E640-4D7E-BAB4-64218292D6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07C8-1A60-4CCE-8286-EC498B2208C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78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140351" y="375684"/>
            <a:ext cx="8937300" cy="69820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>
              <a:defRPr sz="4000" b="1" cap="none" spc="0" baseline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Koodak" panose="00000700000000000000" pitchFamily="2" charset="-78"/>
              </a:defRPr>
            </a:lvl1pPr>
          </a:lstStyle>
          <a:p>
            <a:r>
              <a:rPr lang="fa-IR" dirty="0"/>
              <a:t>عنوان محتوا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8344" y="1167548"/>
            <a:ext cx="4429119" cy="531476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>
              <a:defRPr sz="2200" baseline="0">
                <a:cs typeface="B Nazanin" panose="00000400000000000000" pitchFamily="2" charset="-78"/>
              </a:defRPr>
            </a:lvl1pPr>
            <a:lvl2pPr>
              <a:defRPr sz="2000" baseline="0">
                <a:cs typeface="B Nazanin" panose="00000400000000000000" pitchFamily="2" charset="-78"/>
              </a:defRPr>
            </a:lvl2pPr>
            <a:lvl3pPr>
              <a:defRPr sz="1800" baseline="0">
                <a:cs typeface="B Nazanin" panose="00000400000000000000" pitchFamily="2" charset="-78"/>
              </a:defRPr>
            </a:lvl3pPr>
            <a:lvl4pPr>
              <a:defRPr sz="1600" baseline="0">
                <a:cs typeface="B Nazanin" panose="00000400000000000000" pitchFamily="2" charset="-78"/>
              </a:defRPr>
            </a:lvl4pPr>
            <a:lvl5pPr>
              <a:defRPr sz="1600" baseline="0">
                <a:cs typeface="B Nazanin" panose="00000400000000000000" pitchFamily="2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a-IR" dirty="0"/>
              <a:t>عکس یا ویدئوی مربعی را در اینجا وارد کنید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1966" y="1167547"/>
            <a:ext cx="4746171" cy="531476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defRPr sz="3200" baseline="0">
                <a:cs typeface="B Nazanin" panose="00000400000000000000" pitchFamily="2" charset="-78"/>
              </a:defRPr>
            </a:lvl1pPr>
            <a:lvl2pPr>
              <a:defRPr sz="2400" baseline="0">
                <a:cs typeface="B Nazanin" panose="00000400000000000000" pitchFamily="2" charset="-78"/>
              </a:defRPr>
            </a:lvl2pPr>
            <a:lvl3pPr>
              <a:defRPr sz="2000" baseline="0">
                <a:cs typeface="B Nazanin" panose="00000400000000000000" pitchFamily="2" charset="-78"/>
              </a:defRPr>
            </a:lvl3pPr>
            <a:lvl4pPr>
              <a:defRPr sz="1800" baseline="0">
                <a:cs typeface="B Nazanin" panose="00000400000000000000" pitchFamily="2" charset="-78"/>
              </a:defRPr>
            </a:lvl4pPr>
            <a:lvl5pPr>
              <a:defRPr sz="1800" baseline="0">
                <a:cs typeface="B Nazanin" panose="00000400000000000000" pitchFamily="2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a-IR" dirty="0"/>
              <a:t>متن را در اینجا وارد کنید.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9702C45-5923-4EEF-BF0F-8977AD57817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9692640" y="1369039"/>
            <a:ext cx="2128334" cy="51132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defRPr sz="1800" baseline="0">
                <a:cs typeface="B Nazanin" panose="00000400000000000000" pitchFamily="2" charset="-78"/>
              </a:defRPr>
            </a:lvl1pPr>
            <a:lvl2pPr>
              <a:defRPr sz="1600" baseline="0">
                <a:cs typeface="B Nazanin" panose="00000400000000000000" pitchFamily="2" charset="-78"/>
              </a:defRPr>
            </a:lvl2pPr>
            <a:lvl3pPr>
              <a:defRPr sz="1400" baseline="0">
                <a:cs typeface="B Nazanin" panose="00000400000000000000" pitchFamily="2" charset="-78"/>
              </a:defRPr>
            </a:lvl3pPr>
            <a:lvl4pPr>
              <a:defRPr sz="1200" baseline="0">
                <a:cs typeface="B Nazanin" panose="00000400000000000000" pitchFamily="2" charset="-78"/>
              </a:defRPr>
            </a:lvl4pPr>
            <a:lvl5pPr>
              <a:defRPr sz="1200" baseline="0">
                <a:cs typeface="B Nazanin" panose="00000400000000000000" pitchFamily="2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a-IR" dirty="0"/>
              <a:t>فهرست مطالب</a:t>
            </a:r>
            <a:endParaRPr lang="en-US" dirty="0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8A873AED-B992-47D6-AC2D-CEFD72C7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8344" y="375684"/>
            <a:ext cx="701749" cy="698204"/>
          </a:xfrm>
        </p:spPr>
        <p:txBody>
          <a:bodyPr/>
          <a:lstStyle/>
          <a:p>
            <a:fld id="{F51F07C8-1A60-4CCE-8286-EC498B22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4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7761-E640-4D7E-BAB4-64218292D6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07C8-1A60-4CCE-8286-EC498B22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2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7761-E640-4D7E-BAB4-64218292D6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07C8-1A60-4CCE-8286-EC498B22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0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3680" y="24003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0351" y="375684"/>
            <a:ext cx="9176644" cy="69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a-IR" dirty="0"/>
              <a:t>تیتر اصلی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344" y="1209542"/>
            <a:ext cx="11525693" cy="4886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8344" y="6174422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accent1"/>
                </a:solidFill>
                <a:cs typeface="B Mahsa" panose="00000400000000000000" pitchFamily="2" charset="-78"/>
              </a:defRPr>
            </a:lvl1pPr>
          </a:lstStyle>
          <a:p>
            <a:fld id="{553E7761-E640-4D7E-BAB4-64218292D6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12083" y="6174421"/>
            <a:ext cx="9121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8344" y="375684"/>
            <a:ext cx="701749" cy="698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51F07C8-1A60-4CCE-8286-EC498B2208C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496" y="333551"/>
            <a:ext cx="1413541" cy="79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3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B Titr" panose="00000700000000000000" pitchFamily="2" charset="-78"/>
        </a:defRPr>
      </a:lvl1pPr>
    </p:titleStyle>
    <p:bodyStyle>
      <a:lvl1pPr marL="228600" indent="-182880" algn="r" defTabSz="914400" rtl="1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پردازش تصویر و مقدمه ای بر یادگیری ماشین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4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1051016"/>
          </a:xfrm>
        </p:spPr>
        <p:txBody>
          <a:bodyPr/>
          <a:lstStyle/>
          <a:p>
            <a:r>
              <a:rPr lang="fa-IR" dirty="0" smtClean="0"/>
              <a:t>تبدیل مختصات به یک دیگر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480" y="2447983"/>
            <a:ext cx="7025419" cy="389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9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822416"/>
          </a:xfrm>
        </p:spPr>
        <p:txBody>
          <a:bodyPr/>
          <a:lstStyle/>
          <a:p>
            <a:r>
              <a:rPr lang="fa-IR" dirty="0" smtClean="0"/>
              <a:t>مختصات 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4" y="2152650"/>
            <a:ext cx="11345858" cy="4458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2974" y="5857933"/>
            <a:ext cx="552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برای مختصات هاف استفاده از مختصات قطبی بهتر است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10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Hough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969" y="1301659"/>
            <a:ext cx="11525693" cy="736691"/>
          </a:xfrm>
        </p:spPr>
        <p:txBody>
          <a:bodyPr/>
          <a:lstStyle/>
          <a:p>
            <a:r>
              <a:rPr lang="fa-IR" dirty="0" smtClean="0"/>
              <a:t>4 مرحله دارد :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5969" y="2038349"/>
            <a:ext cx="11525693" cy="4524375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182880" algn="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32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1pPr>
            <a:lvl2pPr marL="45720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30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2pPr>
            <a:lvl3pPr marL="73152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8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3pPr>
            <a:lvl4pPr marL="100584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6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4pPr>
            <a:lvl5pPr marL="128016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dirty="0" smtClean="0"/>
              <a:t>لبه یابی (برای مثال با استفاده از لبه یاب کنی) </a:t>
            </a:r>
          </a:p>
          <a:p>
            <a:r>
              <a:rPr lang="fa-IR" dirty="0" smtClean="0"/>
              <a:t>نقطه ها را مپ کردن (تبدیل کردن مختصات)</a:t>
            </a:r>
          </a:p>
          <a:p>
            <a:r>
              <a:rPr lang="fa-IR" dirty="0" smtClean="0"/>
              <a:t>تفسیر نقاط و به دست آوردن خط </a:t>
            </a:r>
          </a:p>
          <a:p>
            <a:r>
              <a:rPr lang="fa-IR" dirty="0" smtClean="0"/>
              <a:t>تبدیل خط ها با طول بی نهایت به خطوط با انتها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12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Hough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631916"/>
          </a:xfrm>
        </p:spPr>
        <p:txBody>
          <a:bodyPr/>
          <a:lstStyle/>
          <a:p>
            <a:r>
              <a:rPr lang="en-US" dirty="0" smtClean="0"/>
              <a:t>cv2.HoughLines()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53" y="3161066"/>
            <a:ext cx="7359797" cy="2630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53" y="2550241"/>
            <a:ext cx="7722663" cy="5380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7449" y="5791462"/>
            <a:ext cx="5667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فقط خطوطی برمیگردن که بیشترین تعداد رای را دارند (یا در مختصات هاف تعداد بیشتری خط ازشون میگذره) </a:t>
            </a:r>
            <a:endParaRPr lang="en-US" dirty="0"/>
          </a:p>
        </p:txBody>
      </p:sp>
      <p:cxnSp>
        <p:nvCxnSpPr>
          <p:cNvPr id="9" name="Curved Connector 8"/>
          <p:cNvCxnSpPr/>
          <p:nvPr/>
        </p:nvCxnSpPr>
        <p:spPr>
          <a:xfrm rot="10800000">
            <a:off x="7667626" y="5334000"/>
            <a:ext cx="2847975" cy="266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19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Hough Transformation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631916"/>
          </a:xfrm>
        </p:spPr>
        <p:txBody>
          <a:bodyPr/>
          <a:lstStyle/>
          <a:p>
            <a:r>
              <a:rPr lang="en-US" dirty="0" smtClean="0"/>
              <a:t>cv2.HoughLines()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93" y="2857278"/>
            <a:ext cx="7078063" cy="31817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05375" y="2002282"/>
            <a:ext cx="706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وقتی خطوط را پیدا کردیم به مختصات کارتزین میبریم و خطوط را میکشیم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90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Hough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879566"/>
          </a:xfrm>
        </p:spPr>
        <p:txBody>
          <a:bodyPr/>
          <a:lstStyle/>
          <a:p>
            <a:r>
              <a:rPr lang="en-US" dirty="0" err="1"/>
              <a:t>Houghlines</a:t>
            </a:r>
            <a:r>
              <a:rPr lang="en-US" dirty="0"/>
              <a:t> probabilistic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6945" y="2200333"/>
            <a:ext cx="1153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در این تعداد روش رندوم و کمتری از خطوط را در نظر میگیرد چون کافی است و همینطور محاسبات سریعتر و کمتر میشود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4" y="2959253"/>
            <a:ext cx="8999955" cy="25237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86725" y="4752975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کمترین طول خط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15275" y="5118020"/>
            <a:ext cx="295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بیشترین فاصله اجازه داده شده بین دو خط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03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517616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HoughLinesP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4" y="2009833"/>
            <a:ext cx="8869013" cy="43249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75524" y="412897"/>
            <a:ext cx="9011752" cy="698204"/>
          </a:xfrm>
        </p:spPr>
        <p:txBody>
          <a:bodyPr/>
          <a:lstStyle/>
          <a:p>
            <a:pPr algn="l" rtl="0"/>
            <a:r>
              <a:rPr lang="en-US" dirty="0"/>
              <a:t>Hough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17789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840773"/>
          </a:xfrm>
        </p:spPr>
        <p:txBody>
          <a:bodyPr/>
          <a:lstStyle/>
          <a:p>
            <a:r>
              <a:rPr lang="fa-IR" dirty="0" smtClean="0"/>
              <a:t>دستگاه مختصات : </a:t>
            </a:r>
            <a:endParaRPr lang="en-US" dirty="0"/>
          </a:p>
        </p:txBody>
      </p:sp>
      <p:pic>
        <p:nvPicPr>
          <p:cNvPr id="1026" name="Picture 2" descr="https://upload.wikimedia.org/wikipedia/commons/thumb/0/0e/Cartesian-coordinate-system.svg/250px-Cartesian-coordinate-syste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28" y="2323407"/>
            <a:ext cx="4108855" cy="410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73513" y="2448252"/>
            <a:ext cx="566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 smtClean="0"/>
              <a:t>در صفحه میتوانیم محل هر نقطه را با </a:t>
            </a:r>
            <a:r>
              <a:rPr lang="en-US" dirty="0" smtClean="0"/>
              <a:t>x</a:t>
            </a:r>
            <a:r>
              <a:rPr lang="fa-IR" dirty="0" smtClean="0"/>
              <a:t> و </a:t>
            </a:r>
            <a:r>
              <a:rPr lang="en-US" dirty="0" smtClean="0"/>
              <a:t>y </a:t>
            </a:r>
            <a:r>
              <a:rPr lang="fa-IR" dirty="0" smtClean="0"/>
              <a:t> مشخص کنیم </a:t>
            </a:r>
            <a:endParaRPr lang="en-US" dirty="0"/>
          </a:p>
        </p:txBody>
      </p:sp>
      <p:pic>
        <p:nvPicPr>
          <p:cNvPr id="1028" name="Picture 4" descr="cartesiancoordinates Instagram posts (photos and videos) - Picuki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779" y="3171029"/>
            <a:ext cx="2462487" cy="246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48323" y="5986961"/>
            <a:ext cx="6768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به این سبک از مکان یابی میگوییم دستگاه مختصات دکارتی یا کارترزین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8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1073530"/>
          </a:xfrm>
        </p:spPr>
        <p:txBody>
          <a:bodyPr/>
          <a:lstStyle/>
          <a:p>
            <a:r>
              <a:rPr lang="fa-IR" dirty="0" smtClean="0"/>
              <a:t>دستگاه مختصات کارتزین: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63498" y="2909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35" y="2720008"/>
            <a:ext cx="4844140" cy="27381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34425" y="2724789"/>
            <a:ext cx="518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 smtClean="0"/>
              <a:t>نقطه (یک و یک) را با خط </a:t>
            </a:r>
            <a:r>
              <a:rPr lang="en-US" dirty="0"/>
              <a:t> </a:t>
            </a:r>
            <a:r>
              <a:rPr lang="fa-IR" dirty="0" smtClean="0"/>
              <a:t>روبه رو میتوان مشخص کرد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749" y="2572752"/>
            <a:ext cx="1676644" cy="6734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71328" y="4201164"/>
            <a:ext cx="595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 smtClean="0"/>
              <a:t>معادله هر خط در دستگاه مختصات کارتزین به شکل زیر است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965" y="4800907"/>
            <a:ext cx="418205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5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657893"/>
          </a:xfrm>
        </p:spPr>
        <p:txBody>
          <a:bodyPr/>
          <a:lstStyle/>
          <a:p>
            <a:r>
              <a:rPr lang="fa-IR" dirty="0" smtClean="0"/>
              <a:t>دستگاه مختصات </a:t>
            </a:r>
            <a:endParaRPr lang="en-US" dirty="0"/>
          </a:p>
        </p:txBody>
      </p:sp>
      <p:pic>
        <p:nvPicPr>
          <p:cNvPr id="2050" name="Picture 2" descr="https://upload.wikimedia.org/wikipedia/fa/thumb/f/f8/Poolarcoordinates2.jpg/220px-Poolarcoordinate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31" y="3524596"/>
            <a:ext cx="4381877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52263" y="2348929"/>
            <a:ext cx="718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 smtClean="0"/>
              <a:t>مشخص کردن یک نقطه با فاصله از مرکز </a:t>
            </a:r>
            <a:r>
              <a:rPr lang="en-US" dirty="0" smtClean="0"/>
              <a:t>r</a:t>
            </a:r>
            <a:r>
              <a:rPr lang="fa-IR" dirty="0" smtClean="0"/>
              <a:t> و زاویه اش از سطح بردار ایکس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32418" y="3441469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دستگاه مختصات قطبی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258" y="3438005"/>
            <a:ext cx="2572109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9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1041491"/>
          </a:xfrm>
        </p:spPr>
        <p:txBody>
          <a:bodyPr/>
          <a:lstStyle/>
          <a:p>
            <a:r>
              <a:rPr lang="fa-IR" dirty="0" smtClean="0"/>
              <a:t>دستگاه مختصات قطبی: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97" y="2558791"/>
            <a:ext cx="5154753" cy="31847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23242" y="2781300"/>
            <a:ext cx="431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میتوان با یک زاویه و یک شعاع مشخص کرد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1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1031966"/>
          </a:xfrm>
        </p:spPr>
        <p:txBody>
          <a:bodyPr/>
          <a:lstStyle/>
          <a:p>
            <a:r>
              <a:rPr lang="fa-IR" dirty="0" smtClean="0"/>
              <a:t>تبدیل دستگاه مختصات به یک دیگر 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07" y="3282469"/>
            <a:ext cx="10107436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9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1051016"/>
          </a:xfrm>
        </p:spPr>
        <p:txBody>
          <a:bodyPr/>
          <a:lstStyle/>
          <a:p>
            <a:pPr algn="l" rtl="0"/>
            <a:r>
              <a:rPr lang="en-US" dirty="0" smtClean="0"/>
              <a:t>HOUG SPACE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4" y="3563046"/>
            <a:ext cx="5110175" cy="2676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244" y="3410472"/>
            <a:ext cx="6091599" cy="29821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2517" y="2412142"/>
            <a:ext cx="555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در مختصات هاف هر خط را با یک نقطه میتوان نمایش داد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8344" y="2781474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محاسبات کردن با یک نقطه آسانتر از محاسبات کردن با یک خط است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0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4" y="190070"/>
            <a:ext cx="11630469" cy="64880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706" y="1333928"/>
            <a:ext cx="1100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در تصویر لبه یابی شده برای هر نقطه که مشکی نیست یک خط میکشیم و این خطا جایی با هم برخورد دارن این برخورد محل خط در مختصات کارتزین را میدهد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4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793841"/>
          </a:xfrm>
        </p:spPr>
        <p:txBody>
          <a:bodyPr/>
          <a:lstStyle/>
          <a:p>
            <a:r>
              <a:rPr lang="fa-IR" dirty="0" smtClean="0"/>
              <a:t>تبدیل مختصات به یک دیگر: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564" y="2047875"/>
            <a:ext cx="8544712" cy="446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3046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282B56A8-6FBA-4EA2-9CCC-4F39D5B1E89E}" vid="{9C0725DF-B9F0-475D-A3ED-8D13F057FF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491</TotalTime>
  <Words>329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Black</vt:lpstr>
      <vt:lpstr>B Koodak</vt:lpstr>
      <vt:lpstr>B Mahsa</vt:lpstr>
      <vt:lpstr>B Nazanin</vt:lpstr>
      <vt:lpstr>B Titr</vt:lpstr>
      <vt:lpstr>Calibri</vt:lpstr>
      <vt:lpstr>Corbel</vt:lpstr>
      <vt:lpstr>Tahoma</vt:lpstr>
      <vt:lpstr>Theme1</vt:lpstr>
      <vt:lpstr>PowerPoint Presentation</vt:lpstr>
      <vt:lpstr>مقدمه</vt:lpstr>
      <vt:lpstr>مقدمه</vt:lpstr>
      <vt:lpstr>مقدمه : </vt:lpstr>
      <vt:lpstr>مقدمه:</vt:lpstr>
      <vt:lpstr>مقدمه </vt:lpstr>
      <vt:lpstr>مقدمه : </vt:lpstr>
      <vt:lpstr>PowerPoint Presentation</vt:lpstr>
      <vt:lpstr>مقدمه </vt:lpstr>
      <vt:lpstr>مقدمه:</vt:lpstr>
      <vt:lpstr>مقدمه : </vt:lpstr>
      <vt:lpstr>Hough Transformation</vt:lpstr>
      <vt:lpstr>Hough Transformation</vt:lpstr>
      <vt:lpstr>Hough Transformation</vt:lpstr>
      <vt:lpstr>Hough Transformation</vt:lpstr>
      <vt:lpstr>Hough Transformation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58</cp:revision>
  <dcterms:created xsi:type="dcterms:W3CDTF">2020-09-18T13:10:25Z</dcterms:created>
  <dcterms:modified xsi:type="dcterms:W3CDTF">2020-09-19T17:42:15Z</dcterms:modified>
</cp:coreProperties>
</file>